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8.xml" ContentType="application/vnd.openxmlformats-officedocument.drawingml.chart+xml"/>
  <Override PartName="/ppt/drawings/drawing3.xml" ContentType="application/vnd.openxmlformats-officedocument.drawingml.chartshapes+xml"/>
  <Override PartName="/ppt/notesSlides/notesSlide5.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6.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7.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5.xml" ContentType="application/vnd.openxmlformats-officedocument.drawingml.chartshapes+xml"/>
  <Override PartName="/ppt/notesSlides/notesSlide10.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0.xml" ContentType="application/vnd.openxmlformats-officedocument.themeOverride+xml"/>
  <Override PartName="/ppt/notesSlides/notesSlide18.xml" ContentType="application/vnd.openxmlformats-officedocument.presentationml.notesSlid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1.xml" ContentType="application/vnd.openxmlformats-officedocument.themeOverr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2.xml" ContentType="application/vnd.openxmlformats-officedocument.themeOverride+xml"/>
  <Override PartName="/ppt/notesSlides/notesSlide19.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3.xml" ContentType="application/vnd.openxmlformats-officedocument.themeOverr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15.xml" ContentType="application/vnd.openxmlformats-officedocument.themeOverr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1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17.xml" ContentType="application/vnd.openxmlformats-officedocument.themeOverr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441" r:id="rId2"/>
    <p:sldId id="542" r:id="rId3"/>
    <p:sldId id="496" r:id="rId4"/>
    <p:sldId id="543" r:id="rId5"/>
    <p:sldId id="547" r:id="rId6"/>
    <p:sldId id="640" r:id="rId7"/>
    <p:sldId id="641" r:id="rId8"/>
    <p:sldId id="552" r:id="rId9"/>
    <p:sldId id="544" r:id="rId10"/>
    <p:sldId id="545" r:id="rId11"/>
    <p:sldId id="548" r:id="rId12"/>
    <p:sldId id="594" r:id="rId13"/>
    <p:sldId id="644" r:id="rId14"/>
    <p:sldId id="615" r:id="rId15"/>
    <p:sldId id="575" r:id="rId16"/>
    <p:sldId id="649" r:id="rId17"/>
    <p:sldId id="621" r:id="rId18"/>
    <p:sldId id="580" r:id="rId19"/>
    <p:sldId id="623" r:id="rId20"/>
    <p:sldId id="579" r:id="rId21"/>
    <p:sldId id="627" r:id="rId22"/>
    <p:sldId id="617" r:id="rId23"/>
    <p:sldId id="625" r:id="rId24"/>
    <p:sldId id="581" r:id="rId25"/>
    <p:sldId id="628" r:id="rId26"/>
    <p:sldId id="583" r:id="rId27"/>
    <p:sldId id="643" r:id="rId28"/>
    <p:sldId id="642" r:id="rId29"/>
    <p:sldId id="597" r:id="rId30"/>
    <p:sldId id="647" r:id="rId31"/>
    <p:sldId id="648" r:id="rId32"/>
    <p:sldId id="585" r:id="rId33"/>
    <p:sldId id="589" r:id="rId34"/>
    <p:sldId id="591" r:id="rId35"/>
    <p:sldId id="593" r:id="rId36"/>
    <p:sldId id="522" r:id="rId37"/>
    <p:sldId id="650" r:id="rId38"/>
    <p:sldId id="651" r:id="rId39"/>
    <p:sldId id="442" r:id="rId40"/>
  </p:sldIdLst>
  <p:sldSz cx="9144000" cy="6858000" type="screen4x3"/>
  <p:notesSz cx="6797675" cy="9926638"/>
  <p:defaultTextStyle>
    <a:defPPr>
      <a:defRPr lang="en-US"/>
    </a:defPPr>
    <a:lvl1pPr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1pPr>
    <a:lvl2pPr marL="468313" indent="-111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2pPr>
    <a:lvl3pPr marL="938213" indent="-238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3pPr>
    <a:lvl4pPr marL="1408113" indent="-365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4pPr>
    <a:lvl5pPr marL="1878013" indent="-49213" algn="l" defTabSz="938213" rtl="0" eaLnBrk="0" fontAlgn="base" hangingPunct="0">
      <a:spcBef>
        <a:spcPct val="0"/>
      </a:spcBef>
      <a:spcAft>
        <a:spcPct val="0"/>
      </a:spcAft>
      <a:defRPr sz="17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17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6F71"/>
    <a:srgbClr val="999999"/>
    <a:srgbClr val="04046C"/>
    <a:srgbClr val="4BAEFF"/>
    <a:srgbClr val="E6E488"/>
    <a:srgbClr val="CC0000"/>
    <a:srgbClr val="3333FF"/>
    <a:srgbClr val="7DC4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snapToObjects="1">
      <p:cViewPr varScale="1">
        <p:scale>
          <a:sx n="113" d="100"/>
          <a:sy n="113" d="100"/>
        </p:scale>
        <p:origin x="159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3" Type="http://schemas.openxmlformats.org/officeDocument/2006/relationships/oleObject" Target="file:///\\iem-ds.iem.gov.lv\U%20disks\iveta.upeniece\BUD&#381;ETS\Bud&#382;eta%20anal&#299;ze\anal&#299;ze_2024\Book2.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Book1"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Book1" TargetMode="Externa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file:///\\iem-ds.iem.gov.lv\U%20disks\iveta.upeniece\BUD&#381;ETS\Bud&#382;eta%20anal&#299;ze\anal&#299;ze_2024\Book1.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4.bin"/></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Book1"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embeddings/oleObject5.bin"/></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16.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package" Target="../embeddings/Microsoft_Excel_Worksheet17.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18.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embeddings/oleObject2.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5844841258989862E-2"/>
          <c:y val="7.6960188890480799E-2"/>
          <c:w val="0.92912610800618467"/>
          <c:h val="0.73634984220741517"/>
        </c:manualLayout>
      </c:layout>
      <c:bar3DChart>
        <c:barDir val="col"/>
        <c:grouping val="stacked"/>
        <c:varyColors val="0"/>
        <c:ser>
          <c:idx val="0"/>
          <c:order val="0"/>
          <c:tx>
            <c:strRef>
              <c:f>'kopējie izdevumi'!$K$5</c:f>
              <c:strCache>
                <c:ptCount val="1"/>
                <c:pt idx="0">
                  <c:v>Valsts pamatfunkciju īstenošana</c:v>
                </c:pt>
              </c:strCache>
            </c:strRef>
          </c:tx>
          <c:spPr>
            <a:solidFill>
              <a:srgbClr val="678CCF"/>
            </a:solidFill>
            <a:ln>
              <a:noFill/>
            </a:ln>
            <a:effectLst/>
            <a:sp3d/>
          </c:spPr>
          <c:invertIfNegative val="0"/>
          <c:dLbls>
            <c:dLbl>
              <c:idx val="0"/>
              <c:layout>
                <c:manualLayout>
                  <c:x val="9.5412451284817273E-3"/>
                  <c:y val="-5.1476196943024716E-2"/>
                </c:manualLayout>
              </c:layout>
              <c:tx>
                <c:rich>
                  <a:bodyPr/>
                  <a:lstStyle/>
                  <a:p>
                    <a:fld id="{71393D78-26E9-4852-84BE-40FCEBB6F741}"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EUR</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1,48% no IKP</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71D-45E4-92BB-6C993A624D36}"/>
                </c:ext>
              </c:extLst>
            </c:dLbl>
            <c:dLbl>
              <c:idx val="1"/>
              <c:layout>
                <c:manualLayout>
                  <c:x val="4.3222678476988637E-3"/>
                  <c:y val="-0.1073496358538968"/>
                </c:manualLayout>
              </c:layout>
              <c:tx>
                <c:rich>
                  <a:bodyPr/>
                  <a:lstStyle/>
                  <a:p>
                    <a:fld id="{5009A3EC-95D7-4F4D-981B-E738E86FC37F}"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EUR</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1,94% no IKP</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1D-45E4-92BB-6C993A624D36}"/>
                </c:ext>
              </c:extLst>
            </c:dLbl>
            <c:dLbl>
              <c:idx val="2"/>
              <c:layout>
                <c:manualLayout>
                  <c:x val="1.4327212537272734E-2"/>
                  <c:y val="-9.4712402675964244E-2"/>
                </c:manualLayout>
              </c:layout>
              <c:tx>
                <c:rich>
                  <a:bodyPr/>
                  <a:lstStyle/>
                  <a:p>
                    <a:fld id="{140FA0B6-3D4B-4DC4-866B-3003596AE769}"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EUR</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1,71% no IKP</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71D-45E4-92BB-6C993A624D36}"/>
                </c:ext>
              </c:extLst>
            </c:dLbl>
            <c:dLbl>
              <c:idx val="3"/>
              <c:layout>
                <c:manualLayout>
                  <c:x val="3.6096379621582651E-3"/>
                  <c:y val="-4.5518924743138671E-2"/>
                </c:manualLayout>
              </c:layout>
              <c:tx>
                <c:rich>
                  <a:bodyPr/>
                  <a:lstStyle/>
                  <a:p>
                    <a:fld id="{526F0865-0123-4E06-9309-5E6710F909D7}"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EUR</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1,50% no IKP</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1D-45E4-92BB-6C993A624D36}"/>
                </c:ext>
              </c:extLst>
            </c:dLbl>
            <c:dLbl>
              <c:idx val="4"/>
              <c:layout>
                <c:manualLayout>
                  <c:x val="1.4190953039730793E-2"/>
                  <c:y val="8.9246240069043477E-3"/>
                </c:manualLayout>
              </c:layout>
              <c:tx>
                <c:rich>
                  <a:bodyPr/>
                  <a:lstStyle/>
                  <a:p>
                    <a:fld id="{0601ECF9-782B-43E7-980E-FE7C4BFBBC7B}"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EUR</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1,42% no IKP</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71D-45E4-92BB-6C993A624D36}"/>
                </c:ext>
              </c:extLst>
            </c:dLbl>
            <c:spPr>
              <a:solidFill>
                <a:schemeClr val="bg1"/>
              </a:solidFill>
              <a:ln>
                <a:solidFill>
                  <a:schemeClr val="tx1">
                    <a:lumMod val="50000"/>
                    <a:lumOff val="50000"/>
                  </a:schemeClr>
                </a:solid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'kopējie izdevumi'!$L$3:$P$4</c:f>
              <c:strCache>
                <c:ptCount val="5"/>
                <c:pt idx="0">
                  <c:v>2023. gads izpilde</c:v>
                </c:pt>
                <c:pt idx="1">
                  <c:v>2024. gada izpilde</c:v>
                </c:pt>
                <c:pt idx="2">
                  <c:v>2025. gada likums</c:v>
                </c:pt>
                <c:pt idx="3">
                  <c:v>2026. gada plāns</c:v>
                </c:pt>
                <c:pt idx="4">
                  <c:v>2027. gada plāns</c:v>
                </c:pt>
              </c:strCache>
            </c:strRef>
          </c:cat>
          <c:val>
            <c:numRef>
              <c:f>'kopējie izdevumi'!$L$5:$P$5</c:f>
              <c:numCache>
                <c:formatCode>#,##0</c:formatCode>
                <c:ptCount val="5"/>
                <c:pt idx="0">
                  <c:v>582</c:v>
                </c:pt>
                <c:pt idx="1">
                  <c:v>778</c:v>
                </c:pt>
                <c:pt idx="2">
                  <c:v>701</c:v>
                </c:pt>
                <c:pt idx="3">
                  <c:v>614</c:v>
                </c:pt>
                <c:pt idx="4">
                  <c:v>584</c:v>
                </c:pt>
              </c:numCache>
            </c:numRef>
          </c:val>
          <c:extLst>
            <c:ext xmlns:c16="http://schemas.microsoft.com/office/drawing/2014/chart" uri="{C3380CC4-5D6E-409C-BE32-E72D297353CC}">
              <c16:uniqueId val="{00000005-371D-45E4-92BB-6C993A624D36}"/>
            </c:ext>
          </c:extLst>
        </c:ser>
        <c:ser>
          <c:idx val="1"/>
          <c:order val="1"/>
          <c:tx>
            <c:strRef>
              <c:f>'kopējie izdevumi'!$K$6</c:f>
              <c:strCache>
                <c:ptCount val="1"/>
                <c:pt idx="0">
                  <c:v>Ārvalstu finanšu palīdzības projektu īstenošana</c:v>
                </c:pt>
              </c:strCache>
            </c:strRef>
          </c:tx>
          <c:spPr>
            <a:solidFill>
              <a:srgbClr val="FF0000"/>
            </a:solidFill>
            <a:ln>
              <a:noFill/>
            </a:ln>
            <a:effectLst/>
            <a:sp3d/>
          </c:spPr>
          <c:invertIfNegative val="0"/>
          <c:dLbls>
            <c:dLbl>
              <c:idx val="0"/>
              <c:layout>
                <c:manualLayout>
                  <c:x val="-3.759858593245291E-2"/>
                  <c:y val="-3.1847892559029832E-2"/>
                </c:manualLayout>
              </c:layout>
              <c:tx>
                <c:rich>
                  <a:bodyPr/>
                  <a:lstStyle/>
                  <a:p>
                    <a:fld id="{DDBBE598-A1C7-4951-BB42-6CEC3094798B}" type="VALUE">
                      <a:rPr lang="en-US"/>
                      <a:pPr/>
                      <a:t>[VALUE]</a:t>
                    </a:fld>
                    <a:r>
                      <a:rPr lang="en-US" dirty="0"/>
                      <a:t> </a:t>
                    </a:r>
                    <a:r>
                      <a:rPr lang="en-US" dirty="0" err="1"/>
                      <a:t>milj</a:t>
                    </a:r>
                    <a:r>
                      <a:rPr lang="en-US" dirty="0"/>
                      <a:t>. EUR</a:t>
                    </a:r>
                  </a:p>
                </c:rich>
              </c:tx>
              <c:showLegendKey val="0"/>
              <c:showVal val="1"/>
              <c:showCatName val="0"/>
              <c:showSerName val="0"/>
              <c:showPercent val="0"/>
              <c:showBubbleSize val="0"/>
              <c:extLst>
                <c:ext xmlns:c15="http://schemas.microsoft.com/office/drawing/2012/chart" uri="{CE6537A1-D6FC-4f65-9D91-7224C49458BB}">
                  <c15:layout>
                    <c:manualLayout>
                      <c:w val="0.10119242362217964"/>
                      <c:h val="8.9937866164724822E-2"/>
                    </c:manualLayout>
                  </c15:layout>
                  <c15:dlblFieldTable/>
                  <c15:showDataLabelsRange val="0"/>
                </c:ext>
                <c:ext xmlns:c16="http://schemas.microsoft.com/office/drawing/2014/chart" uri="{C3380CC4-5D6E-409C-BE32-E72D297353CC}">
                  <c16:uniqueId val="{00000006-371D-45E4-92BB-6C993A624D36}"/>
                </c:ext>
              </c:extLst>
            </c:dLbl>
            <c:dLbl>
              <c:idx val="1"/>
              <c:layout>
                <c:manualLayout>
                  <c:x val="-2.6409276604885526E-2"/>
                  <c:y val="3.847956095972552E-3"/>
                </c:manualLayout>
              </c:layout>
              <c:tx>
                <c:rich>
                  <a:bodyPr/>
                  <a:lstStyle/>
                  <a:p>
                    <a:fld id="{1FCD22BC-CED0-4590-817C-62C2AF53904C}"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EUR</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71D-45E4-92BB-6C993A624D36}"/>
                </c:ext>
              </c:extLst>
            </c:dLbl>
            <c:dLbl>
              <c:idx val="2"/>
              <c:layout>
                <c:manualLayout>
                  <c:x val="-8.5109337265759817E-3"/>
                  <c:y val="7.9054629159125715E-4"/>
                </c:manualLayout>
              </c:layout>
              <c:tx>
                <c:rich>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fld id="{786C7724-1303-453F-BAD3-D3EEFA9F8737}" type="VALUE">
                      <a:rPr lang="en-US" sz="800" b="1"/>
                      <a:pPr>
                        <a:defRPr sz="800" b="1">
                          <a:solidFill>
                            <a:schemeClr val="tx1"/>
                          </a:solidFill>
                        </a:defRPr>
                      </a:pPr>
                      <a:t>[VALUE]</a:t>
                    </a:fld>
                    <a:r>
                      <a:rPr lang="en-US" sz="800" b="1"/>
                      <a:t> </a:t>
                    </a:r>
                    <a:r>
                      <a:rPr lang="en-US" sz="800" b="1" i="0" u="none" strike="noStrike" kern="1200" baseline="0">
                        <a:solidFill>
                          <a:sysClr val="windowText" lastClr="000000"/>
                        </a:solidFill>
                        <a:latin typeface="Times New Roman" panose="02020603050405020304" pitchFamily="18" charset="0"/>
                        <a:cs typeface="Times New Roman" panose="02020603050405020304" pitchFamily="18" charset="0"/>
                      </a:rPr>
                      <a:t>milj. EUR</a:t>
                    </a:r>
                  </a:p>
                </c:rich>
              </c:tx>
              <c:spPr>
                <a:solidFill>
                  <a:schemeClr val="bg1"/>
                </a:solidFill>
                <a:ln>
                  <a:solidFill>
                    <a:schemeClr val="tx1">
                      <a:lumMod val="50000"/>
                      <a:lumOff val="50000"/>
                    </a:schemeClr>
                  </a:solidFill>
                </a:ln>
                <a:effectLst/>
              </c:spPr>
              <c:txPr>
                <a:bodyPr rot="0" spcFirstLastPara="1" vertOverflow="ellipsis" vert="horz" wrap="square" lIns="38100" tIns="19050" rIns="38100" bIns="19050" anchor="ctr" anchorCtr="1">
                  <a:noAutofit/>
                </a:bodyPr>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15:layout>
                    <c:manualLayout>
                      <c:w val="6.7204204312299773E-2"/>
                      <c:h val="0.1361715815139265"/>
                    </c:manualLayout>
                  </c15:layout>
                  <c15:dlblFieldTable/>
                  <c15:showDataLabelsRange val="0"/>
                </c:ext>
                <c:ext xmlns:c16="http://schemas.microsoft.com/office/drawing/2014/chart" uri="{C3380CC4-5D6E-409C-BE32-E72D297353CC}">
                  <c16:uniqueId val="{00000008-371D-45E4-92BB-6C993A624D36}"/>
                </c:ext>
              </c:extLst>
            </c:dLbl>
            <c:dLbl>
              <c:idx val="3"/>
              <c:layout>
                <c:manualLayout>
                  <c:x val="8.8913950419030052E-3"/>
                  <c:y val="-3.6045046154162264E-4"/>
                </c:manualLayout>
              </c:layout>
              <c:tx>
                <c:rich>
                  <a:bodyPr/>
                  <a:lstStyle/>
                  <a:p>
                    <a:fld id="{4D9D36C2-9880-4E7F-A390-4096490F0F34}" type="VALUE">
                      <a:rPr lang="en-US"/>
                      <a:pPr/>
                      <a:t>[VALUE]</a:t>
                    </a:fld>
                    <a:r>
                      <a:rPr lang="en-US" dirty="0"/>
                      <a:t> </a:t>
                    </a:r>
                    <a:r>
                      <a:rPr lang="en-US" sz="800" b="1" i="0" u="none" strike="noStrike" kern="1200" baseline="0" dirty="0" err="1">
                        <a:solidFill>
                          <a:sysClr val="windowText" lastClr="000000"/>
                        </a:solidFill>
                        <a:latin typeface="Times New Roman" panose="02020603050405020304" pitchFamily="18" charset="0"/>
                        <a:cs typeface="Times New Roman" panose="02020603050405020304" pitchFamily="18" charset="0"/>
                      </a:rPr>
                      <a:t>milj</a:t>
                    </a:r>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 </a:t>
                    </a:r>
                  </a:p>
                  <a:p>
                    <a:r>
                      <a:rPr lang="en-US" sz="800" b="1" i="0" u="none" strike="noStrike" kern="1200" baseline="0" dirty="0">
                        <a:solidFill>
                          <a:sysClr val="windowText" lastClr="000000"/>
                        </a:solidFill>
                        <a:latin typeface="Times New Roman" panose="02020603050405020304" pitchFamily="18" charset="0"/>
                        <a:cs typeface="Times New Roman" panose="02020603050405020304" pitchFamily="18" charset="0"/>
                      </a:rPr>
                      <a:t>EUR</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71D-45E4-92BB-6C993A624D36}"/>
                </c:ext>
              </c:extLst>
            </c:dLbl>
            <c:dLbl>
              <c:idx val="4"/>
              <c:layout>
                <c:manualLayout>
                  <c:x val="3.1928934217569496E-2"/>
                  <c:y val="-2.1382390979600242E-2"/>
                </c:manualLayout>
              </c:layout>
              <c:tx>
                <c:rich>
                  <a:bodyPr/>
                  <a:lstStyle/>
                  <a:p>
                    <a:fld id="{5238EB56-2FCF-4E31-8526-D8F81E4CD32C}" type="VALUE">
                      <a:rPr lang="en-US"/>
                      <a:pPr/>
                      <a:t>[VALUE]</a:t>
                    </a:fld>
                    <a:r>
                      <a:rPr lang="en-US"/>
                      <a:t> </a:t>
                    </a:r>
                    <a:r>
                      <a:rPr lang="en-US" sz="800" b="1" i="0" u="none" strike="noStrike" kern="1200" baseline="0">
                        <a:solidFill>
                          <a:sysClr val="windowText" lastClr="000000"/>
                        </a:solidFill>
                        <a:latin typeface="Times New Roman" panose="02020603050405020304" pitchFamily="18" charset="0"/>
                        <a:cs typeface="Times New Roman" panose="02020603050405020304" pitchFamily="18" charset="0"/>
                      </a:rPr>
                      <a:t>milj. EUR</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71D-45E4-92BB-6C993A624D36}"/>
                </c:ext>
              </c:extLst>
            </c:dLbl>
            <c:spPr>
              <a:solidFill>
                <a:schemeClr val="bg1"/>
              </a:solidFill>
              <a:ln>
                <a:solidFill>
                  <a:schemeClr val="tx1">
                    <a:lumMod val="50000"/>
                    <a:lumOff val="50000"/>
                  </a:schemeClr>
                </a:solid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'kopējie izdevumi'!$L$3:$P$4</c:f>
              <c:strCache>
                <c:ptCount val="5"/>
                <c:pt idx="0">
                  <c:v>2023. gads izpilde</c:v>
                </c:pt>
                <c:pt idx="1">
                  <c:v>2024. gada izpilde</c:v>
                </c:pt>
                <c:pt idx="2">
                  <c:v>2025. gada likums</c:v>
                </c:pt>
                <c:pt idx="3">
                  <c:v>2026. gada plāns</c:v>
                </c:pt>
                <c:pt idx="4">
                  <c:v>2027. gada plāns</c:v>
                </c:pt>
              </c:strCache>
            </c:strRef>
          </c:cat>
          <c:val>
            <c:numRef>
              <c:f>'kopējie izdevumi'!$L$6:$P$6</c:f>
              <c:numCache>
                <c:formatCode>#,##0</c:formatCode>
                <c:ptCount val="5"/>
                <c:pt idx="0">
                  <c:v>57</c:v>
                </c:pt>
                <c:pt idx="1">
                  <c:v>116</c:v>
                </c:pt>
                <c:pt idx="2">
                  <c:v>167</c:v>
                </c:pt>
                <c:pt idx="3">
                  <c:v>87</c:v>
                </c:pt>
                <c:pt idx="4">
                  <c:v>42</c:v>
                </c:pt>
              </c:numCache>
            </c:numRef>
          </c:val>
          <c:extLst>
            <c:ext xmlns:c16="http://schemas.microsoft.com/office/drawing/2014/chart" uri="{C3380CC4-5D6E-409C-BE32-E72D297353CC}">
              <c16:uniqueId val="{0000000B-371D-45E4-92BB-6C993A624D36}"/>
            </c:ext>
          </c:extLst>
        </c:ser>
        <c:dLbls>
          <c:showLegendKey val="0"/>
          <c:showVal val="0"/>
          <c:showCatName val="0"/>
          <c:showSerName val="0"/>
          <c:showPercent val="0"/>
          <c:showBubbleSize val="0"/>
        </c:dLbls>
        <c:gapWidth val="150"/>
        <c:shape val="cylinder"/>
        <c:axId val="379141648"/>
        <c:axId val="215293344"/>
        <c:axId val="0"/>
      </c:bar3DChart>
      <c:catAx>
        <c:axId val="3791416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215293344"/>
        <c:crosses val="autoZero"/>
        <c:auto val="1"/>
        <c:lblAlgn val="ctr"/>
        <c:lblOffset val="100"/>
        <c:noMultiLvlLbl val="0"/>
      </c:catAx>
      <c:valAx>
        <c:axId val="215293344"/>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3791416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v-LV"/>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7677437828985403"/>
          <c:y val="2.5764887489605287E-2"/>
          <c:w val="0.48831572005492418"/>
          <c:h val="0.85912530438577217"/>
        </c:manualLayout>
      </c:layout>
      <c:barChart>
        <c:barDir val="bar"/>
        <c:grouping val="clustered"/>
        <c:varyColors val="0"/>
        <c:ser>
          <c:idx val="2"/>
          <c:order val="0"/>
          <c:tx>
            <c:strRef>
              <c:f>'2024'!$M$2</c:f>
              <c:strCache>
                <c:ptCount val="1"/>
                <c:pt idx="0">
                  <c:v>Izpilde</c:v>
                </c:pt>
              </c:strCache>
            </c:strRef>
          </c:tx>
          <c:spPr>
            <a:solidFill>
              <a:srgbClr val="FF0000"/>
            </a:solidFill>
            <a:ln>
              <a:noFill/>
            </a:ln>
            <a:effectLst/>
          </c:spPr>
          <c:invertIfNegative val="0"/>
          <c:dLbls>
            <c:dLbl>
              <c:idx val="0"/>
              <c:layout>
                <c:manualLayout>
                  <c:x val="1.5015011464610409E-3"/>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9C-4457-B8CF-CBC7EC171D63}"/>
                </c:ext>
              </c:extLst>
            </c:dLbl>
            <c:dLbl>
              <c:idx val="1"/>
              <c:layout>
                <c:manualLayout>
                  <c:x val="-1.1010881208742455E-16"/>
                  <c:y val="1.54589324937630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9C-4457-B8CF-CBC7EC171D63}"/>
                </c:ext>
              </c:extLst>
            </c:dLbl>
            <c:dLbl>
              <c:idx val="2"/>
              <c:layout>
                <c:manualLayout>
                  <c:x val="-7.5075057323058646E-3"/>
                  <c:y val="1.28824437448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9C-4457-B8CF-CBC7EC171D63}"/>
                </c:ext>
              </c:extLst>
            </c:dLbl>
            <c:dLbl>
              <c:idx val="3"/>
              <c:layout>
                <c:manualLayout>
                  <c:x val="-1.1010881208742455E-16"/>
                  <c:y val="7.729466246881491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9C-4457-B8CF-CBC7EC171D63}"/>
                </c:ext>
              </c:extLst>
            </c:dLbl>
            <c:dLbl>
              <c:idx val="4"/>
              <c:layout>
                <c:manualLayout>
                  <c:x val="1.5015011464611511E-3"/>
                  <c:y val="1.03059549958421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9C-4457-B8CF-CBC7EC171D63}"/>
                </c:ext>
              </c:extLst>
            </c:dLbl>
            <c:dLbl>
              <c:idx val="5"/>
              <c:layout>
                <c:manualLayout>
                  <c:x val="1.5015011464611511E-3"/>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79C-4457-B8CF-CBC7EC171D63}"/>
                </c:ext>
              </c:extLst>
            </c:dLbl>
            <c:dLbl>
              <c:idx val="7"/>
              <c:layout>
                <c:manualLayout>
                  <c:x val="1.5015011464611511E-3"/>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40-451B-9471-B5A5D0186E84}"/>
                </c:ext>
              </c:extLst>
            </c:dLbl>
            <c:dLbl>
              <c:idx val="9"/>
              <c:layout>
                <c:manualLayout>
                  <c:x val="-4.5045034393834532E-3"/>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9C-4457-B8CF-CBC7EC171D6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'2024'!$J$3:$J$12</c:f>
              <c:strCache>
                <c:ptCount val="10"/>
                <c:pt idx="0">
                  <c:v>Sabiedriskā kārtība un drošība, noziedzības novēršana un apkarošana</c:v>
                </c:pt>
                <c:pt idx="1">
                  <c:v>Valsts robežas drošība</c:v>
                </c:pt>
                <c:pt idx="2">
                  <c:v>Civilā aizsardzība, ugunsdrošība, ugunsdzēsība un glābšana</c:v>
                </c:pt>
                <c:pt idx="3">
                  <c:v>Pilsonība, migrācija, personu apliecinoši dokumenti un iedzīvotāju uzskaite</c:v>
                </c:pt>
                <c:pt idx="4">
                  <c:v>Vienotās sakaru un informācijas sistēmas nodrošināšana</c:v>
                </c:pt>
                <c:pt idx="5">
                  <c:v>Personāla fiziskā sagatavotība, veselības un sociālā aprūpe</c:v>
                </c:pt>
                <c:pt idx="6">
                  <c:v>Efektīva resursu izmantošana funkciju izpildē, kā arī augsta pakalpojuma sniegšanas kvalitāte</c:v>
                </c:pt>
                <c:pt idx="7">
                  <c:v>Valsts drošības dienesta darbība</c:v>
                </c:pt>
                <c:pt idx="8">
                  <c:v>Nozaru vadība un iekšlietu politikas plānošana</c:v>
                </c:pt>
                <c:pt idx="9">
                  <c:v>Kvalificētu speciālistu sagatavošana tiesībaizsardzības iestādēm</c:v>
                </c:pt>
              </c:strCache>
            </c:strRef>
          </c:cat>
          <c:val>
            <c:numRef>
              <c:f>'2024'!$M$3:$M$12</c:f>
              <c:numCache>
                <c:formatCode>#\ ##0.0</c:formatCode>
                <c:ptCount val="10"/>
                <c:pt idx="0">
                  <c:v>248.5</c:v>
                </c:pt>
                <c:pt idx="1">
                  <c:v>140.6</c:v>
                </c:pt>
                <c:pt idx="2">
                  <c:v>133.80000000000001</c:v>
                </c:pt>
                <c:pt idx="3">
                  <c:v>35.5</c:v>
                </c:pt>
                <c:pt idx="4">
                  <c:v>29.6</c:v>
                </c:pt>
                <c:pt idx="5">
                  <c:v>7.9</c:v>
                </c:pt>
                <c:pt idx="6">
                  <c:v>233</c:v>
                </c:pt>
                <c:pt idx="7">
                  <c:v>46.3</c:v>
                </c:pt>
                <c:pt idx="8">
                  <c:v>17.2</c:v>
                </c:pt>
                <c:pt idx="9">
                  <c:v>1.6</c:v>
                </c:pt>
              </c:numCache>
            </c:numRef>
          </c:val>
          <c:extLst>
            <c:ext xmlns:c16="http://schemas.microsoft.com/office/drawing/2014/chart" uri="{C3380CC4-5D6E-409C-BE32-E72D297353CC}">
              <c16:uniqueId val="{00000006-179C-4457-B8CF-CBC7EC171D63}"/>
            </c:ext>
          </c:extLst>
        </c:ser>
        <c:ser>
          <c:idx val="1"/>
          <c:order val="1"/>
          <c:tx>
            <c:strRef>
              <c:f>'2024'!$L$2</c:f>
              <c:strCache>
                <c:ptCount val="1"/>
                <c:pt idx="0">
                  <c:v>Precizētais plāns</c:v>
                </c:pt>
              </c:strCache>
            </c:strRef>
          </c:tx>
          <c:spPr>
            <a:solidFill>
              <a:schemeClr val="accent6">
                <a:lumMod val="75000"/>
              </a:schemeClr>
            </a:solidFill>
            <a:ln>
              <a:noFill/>
            </a:ln>
            <a:effectLst/>
          </c:spPr>
          <c:invertIfNegative val="0"/>
          <c:dLbls>
            <c:dLbl>
              <c:idx val="0"/>
              <c:layout>
                <c:manualLayout>
                  <c:x val="1.0510508025228057E-2"/>
                  <c:y val="-2.576488748960528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40-451B-9471-B5A5D0186E84}"/>
                </c:ext>
              </c:extLst>
            </c:dLbl>
            <c:dLbl>
              <c:idx val="5"/>
              <c:layout>
                <c:manualLayout>
                  <c:x val="2.102101605045600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79C-4457-B8CF-CBC7EC171D63}"/>
                </c:ext>
              </c:extLst>
            </c:dLbl>
            <c:dLbl>
              <c:idx val="6"/>
              <c:layout>
                <c:manualLayout>
                  <c:x val="-4.5045034393835634E-3"/>
                  <c:y val="-1.2882443744802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9C-4457-B8CF-CBC7EC171D63}"/>
                </c:ext>
              </c:extLst>
            </c:dLbl>
            <c:dLbl>
              <c:idx val="8"/>
              <c:layout>
                <c:manualLayout>
                  <c:x val="0"/>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9C-4457-B8CF-CBC7EC171D6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'2024'!$J$3:$J$12</c:f>
              <c:strCache>
                <c:ptCount val="10"/>
                <c:pt idx="0">
                  <c:v>Sabiedriskā kārtība un drošība, noziedzības novēršana un apkarošana</c:v>
                </c:pt>
                <c:pt idx="1">
                  <c:v>Valsts robežas drošība</c:v>
                </c:pt>
                <c:pt idx="2">
                  <c:v>Civilā aizsardzība, ugunsdrošība, ugunsdzēsība un glābšana</c:v>
                </c:pt>
                <c:pt idx="3">
                  <c:v>Pilsonība, migrācija, personu apliecinoši dokumenti un iedzīvotāju uzskaite</c:v>
                </c:pt>
                <c:pt idx="4">
                  <c:v>Vienotās sakaru un informācijas sistēmas nodrošināšana</c:v>
                </c:pt>
                <c:pt idx="5">
                  <c:v>Personāla fiziskā sagatavotība, veselības un sociālā aprūpe</c:v>
                </c:pt>
                <c:pt idx="6">
                  <c:v>Efektīva resursu izmantošana funkciju izpildē, kā arī augsta pakalpojuma sniegšanas kvalitāte</c:v>
                </c:pt>
                <c:pt idx="7">
                  <c:v>Valsts drošības dienesta darbība</c:v>
                </c:pt>
                <c:pt idx="8">
                  <c:v>Nozaru vadība un iekšlietu politikas plānošana</c:v>
                </c:pt>
                <c:pt idx="9">
                  <c:v>Kvalificētu speciālistu sagatavošana tiesībaizsardzības iestādēm</c:v>
                </c:pt>
              </c:strCache>
            </c:strRef>
          </c:cat>
          <c:val>
            <c:numRef>
              <c:f>'2024'!$L$3:$L$12</c:f>
              <c:numCache>
                <c:formatCode>#\ ##0.0</c:formatCode>
                <c:ptCount val="10"/>
                <c:pt idx="0">
                  <c:v>252.6</c:v>
                </c:pt>
                <c:pt idx="1">
                  <c:v>144.9</c:v>
                </c:pt>
                <c:pt idx="2">
                  <c:v>161.19999999999999</c:v>
                </c:pt>
                <c:pt idx="3">
                  <c:v>36.200000000000003</c:v>
                </c:pt>
                <c:pt idx="4">
                  <c:v>33.5</c:v>
                </c:pt>
                <c:pt idx="5">
                  <c:v>8.5</c:v>
                </c:pt>
                <c:pt idx="6">
                  <c:v>236.4</c:v>
                </c:pt>
                <c:pt idx="7">
                  <c:v>46.3</c:v>
                </c:pt>
                <c:pt idx="8">
                  <c:v>25</c:v>
                </c:pt>
                <c:pt idx="9">
                  <c:v>1.6</c:v>
                </c:pt>
              </c:numCache>
            </c:numRef>
          </c:val>
          <c:extLst>
            <c:ext xmlns:c16="http://schemas.microsoft.com/office/drawing/2014/chart" uri="{C3380CC4-5D6E-409C-BE32-E72D297353CC}">
              <c16:uniqueId val="{00000009-179C-4457-B8CF-CBC7EC171D63}"/>
            </c:ext>
          </c:extLst>
        </c:ser>
        <c:ser>
          <c:idx val="0"/>
          <c:order val="2"/>
          <c:tx>
            <c:strRef>
              <c:f>'2024'!$K$2</c:f>
              <c:strCache>
                <c:ptCount val="1"/>
                <c:pt idx="0">
                  <c:v>Sākotnējais plāns</c:v>
                </c:pt>
              </c:strCache>
            </c:strRef>
          </c:tx>
          <c:spPr>
            <a:solidFill>
              <a:schemeClr val="accent1"/>
            </a:solidFill>
            <a:ln>
              <a:noFill/>
            </a:ln>
            <a:effectLst/>
          </c:spPr>
          <c:invertIfNegative val="0"/>
          <c:dLbls>
            <c:dLbl>
              <c:idx val="0"/>
              <c:layout>
                <c:manualLayout>
                  <c:x val="-1.1010881208742455E-16"/>
                  <c:y val="-1.80354212427237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79C-4457-B8CF-CBC7EC171D63}"/>
                </c:ext>
              </c:extLst>
            </c:dLbl>
            <c:dLbl>
              <c:idx val="1"/>
              <c:layout>
                <c:manualLayout>
                  <c:x val="0"/>
                  <c:y val="-1.030595499584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79C-4457-B8CF-CBC7EC171D63}"/>
                </c:ext>
              </c:extLst>
            </c:dLbl>
            <c:dLbl>
              <c:idx val="2"/>
              <c:layout>
                <c:manualLayout>
                  <c:x val="0"/>
                  <c:y val="-1.80354212427237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40-451B-9471-B5A5D0186E84}"/>
                </c:ext>
              </c:extLst>
            </c:dLbl>
            <c:dLbl>
              <c:idx val="3"/>
              <c:layout>
                <c:manualLayout>
                  <c:x val="-4.5045034393835634E-3"/>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79C-4457-B8CF-CBC7EC171D63}"/>
                </c:ext>
              </c:extLst>
            </c:dLbl>
            <c:dLbl>
              <c:idx val="4"/>
              <c:layout>
                <c:manualLayout>
                  <c:x val="0"/>
                  <c:y val="-7.72946624688158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79C-4457-B8CF-CBC7EC171D63}"/>
                </c:ext>
              </c:extLst>
            </c:dLbl>
            <c:dLbl>
              <c:idx val="5"/>
              <c:layout>
                <c:manualLayout>
                  <c:x val="1.5015011464611511E-3"/>
                  <c:y val="-1.2882443744802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79C-4457-B8CF-CBC7EC171D63}"/>
                </c:ext>
              </c:extLst>
            </c:dLbl>
            <c:dLbl>
              <c:idx val="6"/>
              <c:layout>
                <c:manualLayout>
                  <c:x val="0"/>
                  <c:y val="-7.7294662468816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79C-4457-B8CF-CBC7EC171D63}"/>
                </c:ext>
              </c:extLst>
            </c:dLbl>
            <c:dLbl>
              <c:idx val="7"/>
              <c:layout>
                <c:manualLayout>
                  <c:x val="1.5015011464611511E-3"/>
                  <c:y val="-1.2882443744802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40-451B-9471-B5A5D0186E84}"/>
                </c:ext>
              </c:extLst>
            </c:dLbl>
            <c:dLbl>
              <c:idx val="8"/>
              <c:layout>
                <c:manualLayout>
                  <c:x val="-4.5045034393835634E-3"/>
                  <c:y val="-1.0305954995842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79C-4457-B8CF-CBC7EC171D63}"/>
                </c:ext>
              </c:extLst>
            </c:dLbl>
            <c:dLbl>
              <c:idx val="9"/>
              <c:layout>
                <c:manualLayout>
                  <c:x val="1.501501146461096E-3"/>
                  <c:y val="-1.03059549958421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79C-4457-B8CF-CBC7EC171D63}"/>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'2024'!$J$3:$J$12</c:f>
              <c:strCache>
                <c:ptCount val="10"/>
                <c:pt idx="0">
                  <c:v>Sabiedriskā kārtība un drošība, noziedzības novēršana un apkarošana</c:v>
                </c:pt>
                <c:pt idx="1">
                  <c:v>Valsts robežas drošība</c:v>
                </c:pt>
                <c:pt idx="2">
                  <c:v>Civilā aizsardzība, ugunsdrošība, ugunsdzēsība un glābšana</c:v>
                </c:pt>
                <c:pt idx="3">
                  <c:v>Pilsonība, migrācija, personu apliecinoši dokumenti un iedzīvotāju uzskaite</c:v>
                </c:pt>
                <c:pt idx="4">
                  <c:v>Vienotās sakaru un informācijas sistēmas nodrošināšana</c:v>
                </c:pt>
                <c:pt idx="5">
                  <c:v>Personāla fiziskā sagatavotība, veselības un sociālā aprūpe</c:v>
                </c:pt>
                <c:pt idx="6">
                  <c:v>Efektīva resursu izmantošana funkciju izpildē, kā arī augsta pakalpojuma sniegšanas kvalitāte</c:v>
                </c:pt>
                <c:pt idx="7">
                  <c:v>Valsts drošības dienesta darbība</c:v>
                </c:pt>
                <c:pt idx="8">
                  <c:v>Nozaru vadība un iekšlietu politikas plānošana</c:v>
                </c:pt>
                <c:pt idx="9">
                  <c:v>Kvalificētu speciālistu sagatavošana tiesībaizsardzības iestādēm</c:v>
                </c:pt>
              </c:strCache>
            </c:strRef>
          </c:cat>
          <c:val>
            <c:numRef>
              <c:f>'2024'!$K$3:$K$12</c:f>
              <c:numCache>
                <c:formatCode>#\ ##0.0</c:formatCode>
                <c:ptCount val="10"/>
                <c:pt idx="0">
                  <c:v>235.1</c:v>
                </c:pt>
                <c:pt idx="1">
                  <c:v>111.7</c:v>
                </c:pt>
                <c:pt idx="2">
                  <c:v>133.6</c:v>
                </c:pt>
                <c:pt idx="3">
                  <c:v>33.799999999999997</c:v>
                </c:pt>
                <c:pt idx="4">
                  <c:v>22.2</c:v>
                </c:pt>
                <c:pt idx="5">
                  <c:v>8.6999999999999993</c:v>
                </c:pt>
                <c:pt idx="6">
                  <c:v>107.8</c:v>
                </c:pt>
                <c:pt idx="7">
                  <c:v>46</c:v>
                </c:pt>
                <c:pt idx="8">
                  <c:v>24.2</c:v>
                </c:pt>
                <c:pt idx="9">
                  <c:v>2.1</c:v>
                </c:pt>
              </c:numCache>
            </c:numRef>
          </c:val>
          <c:extLst>
            <c:ext xmlns:c16="http://schemas.microsoft.com/office/drawing/2014/chart" uri="{C3380CC4-5D6E-409C-BE32-E72D297353CC}">
              <c16:uniqueId val="{00000011-179C-4457-B8CF-CBC7EC171D63}"/>
            </c:ext>
          </c:extLst>
        </c:ser>
        <c:dLbls>
          <c:showLegendKey val="0"/>
          <c:showVal val="0"/>
          <c:showCatName val="0"/>
          <c:showSerName val="0"/>
          <c:showPercent val="0"/>
          <c:showBubbleSize val="0"/>
        </c:dLbls>
        <c:gapWidth val="182"/>
        <c:axId val="2082828400"/>
        <c:axId val="241701680"/>
      </c:barChart>
      <c:catAx>
        <c:axId val="2082828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241701680"/>
        <c:crosses val="autoZero"/>
        <c:auto val="1"/>
        <c:lblAlgn val="ctr"/>
        <c:lblOffset val="100"/>
        <c:noMultiLvlLbl val="0"/>
      </c:catAx>
      <c:valAx>
        <c:axId val="241701680"/>
        <c:scaling>
          <c:orientation val="minMax"/>
        </c:scaling>
        <c:delete val="0"/>
        <c:axPos val="b"/>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2082828400"/>
        <c:crosses val="autoZero"/>
        <c:crossBetween val="between"/>
      </c:valAx>
      <c:spPr>
        <a:noFill/>
        <a:ln>
          <a:noFill/>
        </a:ln>
        <a:effectLst/>
      </c:spPr>
    </c:plotArea>
    <c:legend>
      <c:legendPos val="b"/>
      <c:layout>
        <c:manualLayout>
          <c:xMode val="edge"/>
          <c:yMode val="edge"/>
          <c:x val="6.3201730107651719E-2"/>
          <c:y val="0.94108767182593323"/>
          <c:w val="0.44566859481483179"/>
          <c:h val="5.8912328174066768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 (3)'!$B$3:$B$4</c:f>
              <c:strCache>
                <c:ptCount val="2"/>
                <c:pt idx="0">
                  <c:v>2024.gads</c:v>
                </c:pt>
                <c:pt idx="1">
                  <c:v>plānotā vērtība</c:v>
                </c:pt>
              </c:strCache>
            </c:strRef>
          </c:tx>
          <c:spPr>
            <a:solidFill>
              <a:schemeClr val="accent1"/>
            </a:solidFill>
            <a:ln>
              <a:noFill/>
            </a:ln>
            <a:effectLst/>
            <a:sp3d/>
          </c:spPr>
          <c:invertIfNegative val="0"/>
          <c:dLbls>
            <c:dLbl>
              <c:idx val="0"/>
              <c:layout>
                <c:manualLayout>
                  <c:x val="-5.2894986064886219E-2"/>
                  <c:y val="-2.0158410183965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2D-42EB-B91E-C8D57CA27BAD}"/>
                </c:ext>
              </c:extLst>
            </c:dLbl>
            <c:dLbl>
              <c:idx val="1"/>
              <c:layout>
                <c:manualLayout>
                  <c:x val="-2.301106691560462E-2"/>
                  <c:y val="-9.7565344767769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2D-42EB-B91E-C8D57CA27BAD}"/>
                </c:ext>
              </c:extLst>
            </c:dLbl>
            <c:dLbl>
              <c:idx val="2"/>
              <c:layout>
                <c:manualLayout>
                  <c:x val="-1.0309278350515464E-2"/>
                  <c:y val="-1.72786373005417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2D-42EB-B91E-C8D57CA27BAD}"/>
                </c:ext>
              </c:extLst>
            </c:dLbl>
            <c:dLbl>
              <c:idx val="3"/>
              <c:layout>
                <c:manualLayout>
                  <c:x val="-1.0062893081761098E-2"/>
                  <c:y val="-4.4593182018484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2D-42EB-B91E-C8D57CA27BAD}"/>
                </c:ext>
              </c:extLst>
            </c:dLbl>
            <c:dLbl>
              <c:idx val="5"/>
              <c:layout>
                <c:manualLayout>
                  <c:x val="2.5157232704402514E-3"/>
                  <c:y val="-2.67559092110904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2D-42EB-B91E-C8D57CA27BAD}"/>
                </c:ext>
              </c:extLst>
            </c:dLbl>
            <c:dLbl>
              <c:idx val="6"/>
              <c:layout>
                <c:manualLayout>
                  <c:x val="-7.7935167897827205E-3"/>
                  <c:y val="-4.1154675549367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2D-42EB-B91E-C8D57CA27BAD}"/>
                </c:ext>
              </c:extLst>
            </c:dLbl>
            <c:dLbl>
              <c:idx val="7"/>
              <c:layout>
                <c:manualLayout>
                  <c:x val="5.1546391752576061E-3"/>
                  <c:y val="-1.727863730054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2D-42EB-B91E-C8D57CA27BAD}"/>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(3)'!$A$5:$A$49</c:f>
              <c:strCache>
                <c:ptCount val="8"/>
                <c:pt idx="0">
                  <c:v>Sabiedriskā kārtība un drošība, noziedzības novēršana un apkarošana</c:v>
                </c:pt>
                <c:pt idx="1">
                  <c:v>Valsts robežas drošība</c:v>
                </c:pt>
                <c:pt idx="2">
                  <c:v>Civilā aizsardzība, ugunsdrošība, ugunsdzēsība un glābšana</c:v>
                </c:pt>
                <c:pt idx="3">
                  <c:v>Pilsonība, migrācija, personu apliecinoši dokumenti un iedzīvotāju uzskaite</c:v>
                </c:pt>
                <c:pt idx="4">
                  <c:v>Personāla fiziskā sagatavotība, veselības un sociālā aprūpe</c:v>
                </c:pt>
                <c:pt idx="5">
                  <c:v>Efektīva resursu izmantošana funkciju izpildē, kā arī augsta pakalpojuma sniegšanas kvalitāte</c:v>
                </c:pt>
                <c:pt idx="6">
                  <c:v>Valsts drošības dienesta darbība</c:v>
                </c:pt>
                <c:pt idx="7">
                  <c:v>Kvalificētu speciālistu sagatavošana tiesībaizsardzības iestādēm</c:v>
                </c:pt>
              </c:strCache>
            </c:strRef>
          </c:cat>
          <c:val>
            <c:numRef>
              <c:f>'Sheet1 (3)'!$B$5:$B$49</c:f>
              <c:numCache>
                <c:formatCode>#\ ##0.0</c:formatCode>
                <c:ptCount val="8"/>
                <c:pt idx="0">
                  <c:v>15.642493999999999</c:v>
                </c:pt>
                <c:pt idx="1">
                  <c:v>4.6783979999999996</c:v>
                </c:pt>
                <c:pt idx="2">
                  <c:v>8.1191750000000003</c:v>
                </c:pt>
                <c:pt idx="3">
                  <c:v>1.2286760000000001</c:v>
                </c:pt>
                <c:pt idx="4">
                  <c:v>2.6502690000000002</c:v>
                </c:pt>
                <c:pt idx="5">
                  <c:v>1.35</c:v>
                </c:pt>
                <c:pt idx="6">
                  <c:v>3.344471</c:v>
                </c:pt>
                <c:pt idx="7">
                  <c:v>0.65878400000000004</c:v>
                </c:pt>
              </c:numCache>
            </c:numRef>
          </c:val>
          <c:shape val="cylinder"/>
          <c:extLst>
            <c:ext xmlns:c16="http://schemas.microsoft.com/office/drawing/2014/chart" uri="{C3380CC4-5D6E-409C-BE32-E72D297353CC}">
              <c16:uniqueId val="{00000007-4C2D-42EB-B91E-C8D57CA27BAD}"/>
            </c:ext>
          </c:extLst>
        </c:ser>
        <c:ser>
          <c:idx val="1"/>
          <c:order val="1"/>
          <c:tx>
            <c:strRef>
              <c:f>'Sheet1 (3)'!$C$3:$C$4</c:f>
              <c:strCache>
                <c:ptCount val="2"/>
                <c:pt idx="0">
                  <c:v>2024.gads</c:v>
                </c:pt>
                <c:pt idx="1">
                  <c:v>faktiskā vērtība</c:v>
                </c:pt>
              </c:strCache>
            </c:strRef>
          </c:tx>
          <c:spPr>
            <a:solidFill>
              <a:srgbClr val="FF0000"/>
            </a:solidFill>
            <a:ln>
              <a:noFill/>
            </a:ln>
            <a:effectLst/>
            <a:sp3d/>
          </c:spPr>
          <c:invertIfNegative val="0"/>
          <c:dLbls>
            <c:dLbl>
              <c:idx val="0"/>
              <c:layout>
                <c:manualLayout>
                  <c:x val="4.8925890230750516E-2"/>
                  <c:y val="5.7595577907033658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C2D-42EB-B91E-C8D57CA27BAD}"/>
                </c:ext>
              </c:extLst>
            </c:dLbl>
            <c:dLbl>
              <c:idx val="1"/>
              <c:layout>
                <c:manualLayout>
                  <c:x val="3.3994642422274533E-2"/>
                  <c:y val="-3.1591335284927979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2D-42EB-B91E-C8D57CA27BAD}"/>
                </c:ext>
              </c:extLst>
            </c:dLbl>
            <c:dLbl>
              <c:idx val="2"/>
              <c:layout>
                <c:manualLayout>
                  <c:x val="3.4805436835840399E-2"/>
                  <c:y val="7.673132392147097E-3"/>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2D-42EB-B91E-C8D57CA27BAD}"/>
                </c:ext>
              </c:extLst>
            </c:dLbl>
            <c:dLbl>
              <c:idx val="3"/>
              <c:layout>
                <c:manualLayout>
                  <c:x val="1.2578616352201259E-2"/>
                  <c:y val="-1.783727280739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C2D-42EB-B91E-C8D57CA27BAD}"/>
                </c:ext>
              </c:extLst>
            </c:dLbl>
            <c:dLbl>
              <c:idx val="4"/>
              <c:layout>
                <c:manualLayout>
                  <c:x val="2.0125786163522012E-2"/>
                  <c:y val="-2.2296591009242025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C2D-42EB-B91E-C8D57CA27BAD}"/>
                </c:ext>
              </c:extLst>
            </c:dLbl>
            <c:dLbl>
              <c:idx val="5"/>
              <c:layout>
                <c:manualLayout>
                  <c:x val="1.2578616352201165E-2"/>
                  <c:y val="-3.1215227412938834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C2D-42EB-B91E-C8D57CA27BAD}"/>
                </c:ext>
              </c:extLst>
            </c:dLbl>
            <c:dLbl>
              <c:idx val="6"/>
              <c:layout>
                <c:manualLayout>
                  <c:x val="3.0188679245282925E-2"/>
                  <c:y val="-1.3377954605545255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C2D-42EB-B91E-C8D57CA27BAD}"/>
                </c:ext>
              </c:extLst>
            </c:dLbl>
            <c:dLbl>
              <c:idx val="7"/>
              <c:layout>
                <c:manualLayout>
                  <c:x val="3.0188679245282835E-2"/>
                  <c:y val="-4.4593182018484091E-2"/>
                </c:manualLayout>
              </c:layout>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C2D-42EB-B91E-C8D57CA27BA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(3)'!$A$5:$A$49</c:f>
              <c:strCache>
                <c:ptCount val="8"/>
                <c:pt idx="0">
                  <c:v>Sabiedriskā kārtība un drošība, noziedzības novēršana un apkarošana</c:v>
                </c:pt>
                <c:pt idx="1">
                  <c:v>Valsts robežas drošība</c:v>
                </c:pt>
                <c:pt idx="2">
                  <c:v>Civilā aizsardzība, ugunsdrošība, ugunsdzēsība un glābšana</c:v>
                </c:pt>
                <c:pt idx="3">
                  <c:v>Pilsonība, migrācija, personu apliecinoši dokumenti un iedzīvotāju uzskaite</c:v>
                </c:pt>
                <c:pt idx="4">
                  <c:v>Personāla fiziskā sagatavotība, veselības un sociālā aprūpe</c:v>
                </c:pt>
                <c:pt idx="5">
                  <c:v>Efektīva resursu izmantošana funkciju izpildē, kā arī augsta pakalpojuma sniegšanas kvalitāte</c:v>
                </c:pt>
                <c:pt idx="6">
                  <c:v>Valsts drošības dienesta darbība</c:v>
                </c:pt>
                <c:pt idx="7">
                  <c:v>Kvalificētu speciālistu sagatavošana tiesībaizsardzības iestādēm</c:v>
                </c:pt>
              </c:strCache>
            </c:strRef>
          </c:cat>
          <c:val>
            <c:numRef>
              <c:f>'Sheet1 (3)'!$C$5:$C$49</c:f>
              <c:numCache>
                <c:formatCode>#\ ##0.0</c:formatCode>
                <c:ptCount val="8"/>
                <c:pt idx="0">
                  <c:v>15.236839</c:v>
                </c:pt>
                <c:pt idx="1">
                  <c:v>4.6783979999999996</c:v>
                </c:pt>
                <c:pt idx="2">
                  <c:v>7.9663599999999999</c:v>
                </c:pt>
                <c:pt idx="3">
                  <c:v>1.2286760000000001</c:v>
                </c:pt>
                <c:pt idx="4">
                  <c:v>2.0071560000000002</c:v>
                </c:pt>
                <c:pt idx="5">
                  <c:v>1.2907249999999999</c:v>
                </c:pt>
                <c:pt idx="6">
                  <c:v>3.344471</c:v>
                </c:pt>
                <c:pt idx="7">
                  <c:v>0.16719600000000001</c:v>
                </c:pt>
              </c:numCache>
            </c:numRef>
          </c:val>
          <c:shape val="cylinder"/>
          <c:extLst>
            <c:ext xmlns:c16="http://schemas.microsoft.com/office/drawing/2014/chart" uri="{C3380CC4-5D6E-409C-BE32-E72D297353CC}">
              <c16:uniqueId val="{00000010-4C2D-42EB-B91E-C8D57CA27BAD}"/>
            </c:ext>
          </c:extLst>
        </c:ser>
        <c:dLbls>
          <c:showLegendKey val="0"/>
          <c:showVal val="0"/>
          <c:showCatName val="0"/>
          <c:showSerName val="0"/>
          <c:showPercent val="0"/>
          <c:showBubbleSize val="0"/>
        </c:dLbls>
        <c:gapWidth val="98"/>
        <c:gapDepth val="224"/>
        <c:shape val="box"/>
        <c:axId val="550989759"/>
        <c:axId val="470204031"/>
        <c:axId val="0"/>
      </c:bar3DChart>
      <c:catAx>
        <c:axId val="55098975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470204031"/>
        <c:crosses val="autoZero"/>
        <c:auto val="1"/>
        <c:lblAlgn val="ctr"/>
        <c:lblOffset val="100"/>
        <c:noMultiLvlLbl val="0"/>
      </c:catAx>
      <c:valAx>
        <c:axId val="470204031"/>
        <c:scaling>
          <c:orientation val="minMax"/>
        </c:scaling>
        <c:delete val="0"/>
        <c:axPos val="l"/>
        <c:majorGridlines>
          <c:spPr>
            <a:ln w="9525" cap="flat" cmpd="sng" algn="ctr">
              <a:solidFill>
                <a:schemeClr val="tx1">
                  <a:lumMod val="15000"/>
                  <a:lumOff val="85000"/>
                </a:schemeClr>
              </a:solidFill>
              <a:round/>
            </a:ln>
            <a:effectLst/>
          </c:spPr>
        </c:majorGridlines>
        <c:numFmt formatCode="#\ ##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550989759"/>
        <c:crosses val="autoZero"/>
        <c:crossBetween val="between"/>
      </c:valAx>
      <c:spPr>
        <a:noFill/>
        <a:ln>
          <a:noFill/>
        </a:ln>
        <a:effectLst/>
      </c:spPr>
    </c:plotArea>
    <c:legend>
      <c:legendPos val="b"/>
      <c:layout>
        <c:manualLayout>
          <c:xMode val="edge"/>
          <c:yMode val="edge"/>
          <c:x val="0.54240769152808443"/>
          <c:y val="0.91878078561289234"/>
          <c:w val="0.42182176480989514"/>
          <c:h val="4.174815558268917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v-LV"/>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sz="1200" b="1" dirty="0"/>
              <a:t>Smagi un sevišķi smagi noziegumi uz 100 000 iedzīvotājiem </a:t>
            </a:r>
          </a:p>
          <a:p>
            <a:pPr>
              <a:defRPr sz="1200" b="1"/>
            </a:pPr>
            <a:r>
              <a:rPr lang="lv-LV" sz="1200" b="1" dirty="0"/>
              <a:t>(skaits)</a:t>
            </a:r>
          </a:p>
        </c:rich>
      </c:tx>
      <c:layout>
        <c:manualLayout>
          <c:xMode val="edge"/>
          <c:yMode val="edge"/>
          <c:x val="0.13430688999537968"/>
          <c:y val="3.49729995468287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6.4744809337857159E-2"/>
          <c:y val="0.26861080965457151"/>
          <c:w val="0.90923893049954119"/>
          <c:h val="0.49244073879309169"/>
        </c:manualLayout>
      </c:layout>
      <c:lineChart>
        <c:grouping val="standard"/>
        <c:varyColors val="0"/>
        <c:ser>
          <c:idx val="0"/>
          <c:order val="0"/>
          <c:tx>
            <c:strRef>
              <c:f>'2'!$B$7</c:f>
              <c:strCache>
                <c:ptCount val="1"/>
                <c:pt idx="0">
                  <c:v>Plāna vērtības</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Pt>
            <c:idx val="0"/>
            <c:marker>
              <c:symbol val="circle"/>
              <c:size val="5"/>
              <c:spPr>
                <a:noFill/>
                <a:ln w="9525">
                  <a:noFill/>
                </a:ln>
                <a:effectLst/>
              </c:spPr>
            </c:marker>
            <c:bubble3D val="0"/>
            <c:spPr>
              <a:ln w="28575" cap="rnd">
                <a:noFill/>
                <a:round/>
              </a:ln>
              <a:effectLst/>
            </c:spPr>
            <c:extLst>
              <c:ext xmlns:c16="http://schemas.microsoft.com/office/drawing/2014/chart" uri="{C3380CC4-5D6E-409C-BE32-E72D297353CC}">
                <c16:uniqueId val="{00000001-D43E-4519-8F62-40B3A25B7456}"/>
              </c:ext>
            </c:extLst>
          </c:dPt>
          <c:dPt>
            <c:idx val="1"/>
            <c:marker>
              <c:symbol val="circle"/>
              <c:size val="5"/>
              <c:spPr>
                <a:noFill/>
                <a:ln w="9525">
                  <a:noFill/>
                </a:ln>
                <a:effectLst/>
              </c:spPr>
            </c:marker>
            <c:bubble3D val="0"/>
            <c:spPr>
              <a:ln w="28575" cap="rnd">
                <a:noFill/>
                <a:round/>
              </a:ln>
              <a:effectLst/>
            </c:spPr>
            <c:extLst>
              <c:ext xmlns:c16="http://schemas.microsoft.com/office/drawing/2014/chart" uri="{C3380CC4-5D6E-409C-BE32-E72D297353CC}">
                <c16:uniqueId val="{00000003-D43E-4519-8F62-40B3A25B7456}"/>
              </c:ext>
            </c:extLst>
          </c:dPt>
          <c:dPt>
            <c:idx val="2"/>
            <c:marker>
              <c:symbol val="circle"/>
              <c:size val="5"/>
              <c:spPr>
                <a:solidFill>
                  <a:srgbClr val="0070C0"/>
                </a:solidFill>
                <a:ln w="9525">
                  <a:noFill/>
                </a:ln>
                <a:effectLst/>
              </c:spPr>
            </c:marker>
            <c:bubble3D val="0"/>
            <c:spPr>
              <a:ln w="28575" cap="rnd">
                <a:noFill/>
                <a:round/>
              </a:ln>
              <a:effectLst/>
            </c:spPr>
            <c:extLst>
              <c:ext xmlns:c16="http://schemas.microsoft.com/office/drawing/2014/chart" uri="{C3380CC4-5D6E-409C-BE32-E72D297353CC}">
                <c16:uniqueId val="{00000005-D43E-4519-8F62-40B3A25B7456}"/>
              </c:ext>
            </c:extLst>
          </c:dPt>
          <c:dLbls>
            <c:dLbl>
              <c:idx val="0"/>
              <c:delete val="1"/>
              <c:extLst>
                <c:ext xmlns:c15="http://schemas.microsoft.com/office/drawing/2012/chart" uri="{CE6537A1-D6FC-4f65-9D91-7224C49458BB}"/>
                <c:ext xmlns:c16="http://schemas.microsoft.com/office/drawing/2014/chart" uri="{C3380CC4-5D6E-409C-BE32-E72D297353CC}">
                  <c16:uniqueId val="{00000001-D43E-4519-8F62-40B3A25B7456}"/>
                </c:ext>
              </c:extLst>
            </c:dLbl>
            <c:dLbl>
              <c:idx val="1"/>
              <c:delete val="1"/>
              <c:extLst>
                <c:ext xmlns:c15="http://schemas.microsoft.com/office/drawing/2012/chart" uri="{CE6537A1-D6FC-4f65-9D91-7224C49458BB}"/>
                <c:ext xmlns:c16="http://schemas.microsoft.com/office/drawing/2014/chart" uri="{C3380CC4-5D6E-409C-BE32-E72D297353CC}">
                  <c16:uniqueId val="{00000003-D43E-4519-8F62-40B3A25B7456}"/>
                </c:ext>
              </c:extLst>
            </c:dLbl>
            <c:dLbl>
              <c:idx val="2"/>
              <c:layout>
                <c:manualLayout>
                  <c:x val="-1.7344173441734417E-2"/>
                  <c:y val="7.8817725837609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3E-4519-8F62-40B3A25B7456}"/>
                </c:ext>
              </c:extLst>
            </c:dLbl>
            <c:dLbl>
              <c:idx val="3"/>
              <c:layout>
                <c:manualLayout>
                  <c:x val="-2.6016260162601626E-2"/>
                  <c:y val="7.3563210781768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43E-4519-8F62-40B3A25B7456}"/>
                </c:ext>
              </c:extLst>
            </c:dLbl>
            <c:dLbl>
              <c:idx val="4"/>
              <c:layout>
                <c:manualLayout>
                  <c:x val="-8.6720867208672087E-3"/>
                  <c:y val="9.9835786060971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43E-4519-8F62-40B3A25B7456}"/>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'2'!$C$6:$G$6</c:f>
              <c:strCache>
                <c:ptCount val="5"/>
                <c:pt idx="0">
                  <c:v>2021.gads</c:v>
                </c:pt>
                <c:pt idx="1">
                  <c:v>2022.gads</c:v>
                </c:pt>
                <c:pt idx="2">
                  <c:v>2023.gads</c:v>
                </c:pt>
                <c:pt idx="3">
                  <c:v>2024.gads</c:v>
                </c:pt>
                <c:pt idx="4">
                  <c:v>2025.gads</c:v>
                </c:pt>
              </c:strCache>
            </c:strRef>
          </c:cat>
          <c:val>
            <c:numRef>
              <c:f>'2'!$C$7:$G$7</c:f>
              <c:numCache>
                <c:formatCode>General</c:formatCode>
                <c:ptCount val="5"/>
                <c:pt idx="2" formatCode="0">
                  <c:v>460</c:v>
                </c:pt>
                <c:pt idx="3" formatCode="0">
                  <c:v>452</c:v>
                </c:pt>
                <c:pt idx="4" formatCode="0">
                  <c:v>444</c:v>
                </c:pt>
              </c:numCache>
            </c:numRef>
          </c:val>
          <c:smooth val="0"/>
          <c:extLst>
            <c:ext xmlns:c16="http://schemas.microsoft.com/office/drawing/2014/chart" uri="{C3380CC4-5D6E-409C-BE32-E72D297353CC}">
              <c16:uniqueId val="{00000008-D43E-4519-8F62-40B3A25B7456}"/>
            </c:ext>
          </c:extLst>
        </c:ser>
        <c:ser>
          <c:idx val="1"/>
          <c:order val="1"/>
          <c:tx>
            <c:strRef>
              <c:f>'2'!$B$8</c:f>
              <c:strCache>
                <c:ptCount val="1"/>
                <c:pt idx="0">
                  <c:v>Izpildes vērtības</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dPt>
            <c:idx val="3"/>
            <c:marker>
              <c:symbol val="circle"/>
              <c:size val="5"/>
              <c:spPr>
                <a:solidFill>
                  <a:schemeClr val="accent4">
                    <a:lumMod val="75000"/>
                  </a:schemeClr>
                </a:solidFill>
                <a:ln w="9525">
                  <a:solidFill>
                    <a:srgbClr val="00B050"/>
                  </a:solidFill>
                </a:ln>
                <a:effectLst/>
              </c:spPr>
            </c:marker>
            <c:bubble3D val="0"/>
            <c:extLst>
              <c:ext xmlns:c16="http://schemas.microsoft.com/office/drawing/2014/chart" uri="{C3380CC4-5D6E-409C-BE32-E72D297353CC}">
                <c16:uniqueId val="{00000009-D43E-4519-8F62-40B3A25B7456}"/>
              </c:ext>
            </c:extLst>
          </c:dPt>
          <c:dPt>
            <c:idx val="4"/>
            <c:marker>
              <c:symbol val="circle"/>
              <c:size val="5"/>
              <c:spPr>
                <a:solidFill>
                  <a:srgbClr val="0070C0"/>
                </a:solidFill>
                <a:ln w="9525">
                  <a:noFill/>
                </a:ln>
                <a:effectLst/>
              </c:spPr>
            </c:marker>
            <c:bubble3D val="0"/>
            <c:spPr>
              <a:ln w="28575" cap="rnd">
                <a:noFill/>
                <a:round/>
              </a:ln>
              <a:effectLst/>
            </c:spPr>
            <c:extLst>
              <c:ext xmlns:c16="http://schemas.microsoft.com/office/drawing/2014/chart" uri="{C3380CC4-5D6E-409C-BE32-E72D297353CC}">
                <c16:uniqueId val="{0000000B-D43E-4519-8F62-40B3A25B7456}"/>
              </c:ext>
            </c:extLst>
          </c:dPt>
          <c:dLbls>
            <c:dLbl>
              <c:idx val="1"/>
              <c:layout>
                <c:manualLayout>
                  <c:x val="-5.1036677488183703E-3"/>
                  <c:y val="-5.15574592772754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43E-4519-8F62-40B3A25B7456}"/>
                </c:ext>
              </c:extLst>
            </c:dLbl>
            <c:dLbl>
              <c:idx val="2"/>
              <c:layout>
                <c:manualLayout>
                  <c:x val="1.0207335497636647E-2"/>
                  <c:y val="3.4371639518183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43E-4519-8F62-40B3A25B7456}"/>
                </c:ext>
              </c:extLst>
            </c:dLbl>
            <c:dLbl>
              <c:idx val="4"/>
              <c:delete val="1"/>
              <c:extLst>
                <c:ext xmlns:c15="http://schemas.microsoft.com/office/drawing/2012/chart" uri="{CE6537A1-D6FC-4f65-9D91-7224C49458BB}"/>
                <c:ext xmlns:c16="http://schemas.microsoft.com/office/drawing/2014/chart" uri="{C3380CC4-5D6E-409C-BE32-E72D297353CC}">
                  <c16:uniqueId val="{0000000B-D43E-4519-8F62-40B3A25B7456}"/>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'2'!$C$6:$G$6</c:f>
              <c:strCache>
                <c:ptCount val="5"/>
                <c:pt idx="0">
                  <c:v>2021.gads</c:v>
                </c:pt>
                <c:pt idx="1">
                  <c:v>2022.gads</c:v>
                </c:pt>
                <c:pt idx="2">
                  <c:v>2023.gads</c:v>
                </c:pt>
                <c:pt idx="3">
                  <c:v>2024.gads</c:v>
                </c:pt>
                <c:pt idx="4">
                  <c:v>2025.gads</c:v>
                </c:pt>
              </c:strCache>
            </c:strRef>
          </c:cat>
          <c:val>
            <c:numRef>
              <c:f>'2'!$C$8:$G$8</c:f>
              <c:numCache>
                <c:formatCode>General</c:formatCode>
                <c:ptCount val="5"/>
                <c:pt idx="0">
                  <c:v>479</c:v>
                </c:pt>
                <c:pt idx="1">
                  <c:v>453</c:v>
                </c:pt>
                <c:pt idx="2" formatCode="0">
                  <c:v>440</c:v>
                </c:pt>
                <c:pt idx="3" formatCode="0">
                  <c:v>462</c:v>
                </c:pt>
                <c:pt idx="4" formatCode="0">
                  <c:v>0</c:v>
                </c:pt>
              </c:numCache>
            </c:numRef>
          </c:val>
          <c:smooth val="0"/>
          <c:extLst>
            <c:ext xmlns:c16="http://schemas.microsoft.com/office/drawing/2014/chart" uri="{C3380CC4-5D6E-409C-BE32-E72D297353CC}">
              <c16:uniqueId val="{0000000E-D43E-4519-8F62-40B3A25B7456}"/>
            </c:ext>
          </c:extLst>
        </c:ser>
        <c:dLbls>
          <c:showLegendKey val="0"/>
          <c:showVal val="0"/>
          <c:showCatName val="0"/>
          <c:showSerName val="0"/>
          <c:showPercent val="0"/>
          <c:showBubbleSize val="0"/>
        </c:dLbls>
        <c:marker val="1"/>
        <c:smooth val="0"/>
        <c:axId val="1426217567"/>
        <c:axId val="1426218399"/>
      </c:lineChart>
      <c:catAx>
        <c:axId val="1426217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1426218399"/>
        <c:crosses val="autoZero"/>
        <c:auto val="1"/>
        <c:lblAlgn val="ctr"/>
        <c:lblOffset val="100"/>
        <c:noMultiLvlLbl val="0"/>
      </c:catAx>
      <c:valAx>
        <c:axId val="1426218399"/>
        <c:scaling>
          <c:orientation val="minMax"/>
          <c:min val="4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14262175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5537552230703E-2"/>
          <c:y val="5.079520921951286E-2"/>
          <c:w val="0.90594066611536206"/>
          <c:h val="0.7852353608637348"/>
        </c:manualLayout>
      </c:layout>
      <c:barChart>
        <c:barDir val="col"/>
        <c:grouping val="stacked"/>
        <c:varyColors val="0"/>
        <c:ser>
          <c:idx val="0"/>
          <c:order val="0"/>
          <c:tx>
            <c:strRef>
              <c:f>Sheet2!$C$22</c:f>
              <c:strCache>
                <c:ptCount val="1"/>
                <c:pt idx="0">
                  <c:v>Plānotā vērtība</c:v>
                </c:pt>
              </c:strCache>
            </c:strRef>
          </c:tx>
          <c:spPr>
            <a:solidFill>
              <a:schemeClr val="accent1">
                <a:lumMod val="75000"/>
                <a:alpha val="70000"/>
              </a:schemeClr>
            </a:solidFill>
            <a:ln>
              <a:noFill/>
            </a:ln>
            <a:effectLst/>
          </c:spPr>
          <c:invertIfNegative val="0"/>
          <c:dPt>
            <c:idx val="0"/>
            <c:invertIfNegative val="0"/>
            <c:bubble3D val="0"/>
            <c:spPr>
              <a:solidFill>
                <a:schemeClr val="accent1">
                  <a:lumMod val="75000"/>
                </a:schemeClr>
              </a:solidFill>
              <a:ln>
                <a:noFill/>
              </a:ln>
              <a:effectLst/>
            </c:spPr>
            <c:extLst>
              <c:ext xmlns:c16="http://schemas.microsoft.com/office/drawing/2014/chart" uri="{C3380CC4-5D6E-409C-BE32-E72D297353CC}">
                <c16:uniqueId val="{00000001-0F16-4900-A2F1-3AFA9B522DD3}"/>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3-0F16-4900-A2F1-3AFA9B522DD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Sheet2!$A$23:$B$26</c:f>
              <c:multiLvlStrCache>
                <c:ptCount val="4"/>
                <c:lvl>
                  <c:pt idx="0">
                    <c:v>Plānotā vērtība</c:v>
                  </c:pt>
                  <c:pt idx="1">
                    <c:v>Faktiskā vērtība</c:v>
                  </c:pt>
                  <c:pt idx="2">
                    <c:v>Plānotā vērtība</c:v>
                  </c:pt>
                  <c:pt idx="3">
                    <c:v>Faktiskā vērtība</c:v>
                  </c:pt>
                </c:lvl>
                <c:lvl>
                  <c:pt idx="0">
                    <c:v>2023</c:v>
                  </c:pt>
                  <c:pt idx="2">
                    <c:v>2024</c:v>
                  </c:pt>
                </c:lvl>
              </c:multiLvlStrCache>
            </c:multiLvlStrRef>
          </c:cat>
          <c:val>
            <c:numRef>
              <c:f>Sheet2!$C$23:$C$26</c:f>
              <c:numCache>
                <c:formatCode>General</c:formatCode>
                <c:ptCount val="4"/>
                <c:pt idx="0">
                  <c:v>30</c:v>
                </c:pt>
                <c:pt idx="2">
                  <c:v>32</c:v>
                </c:pt>
              </c:numCache>
            </c:numRef>
          </c:val>
          <c:extLst>
            <c:ext xmlns:c16="http://schemas.microsoft.com/office/drawing/2014/chart" uri="{C3380CC4-5D6E-409C-BE32-E72D297353CC}">
              <c16:uniqueId val="{00000004-0F16-4900-A2F1-3AFA9B522DD3}"/>
            </c:ext>
          </c:extLst>
        </c:ser>
        <c:ser>
          <c:idx val="1"/>
          <c:order val="1"/>
          <c:tx>
            <c:strRef>
              <c:f>Sheet2!$D$22</c:f>
              <c:strCache>
                <c:ptCount val="1"/>
                <c:pt idx="0">
                  <c:v>Faktiskā vērtība</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Sheet2!$A$23:$B$26</c:f>
              <c:multiLvlStrCache>
                <c:ptCount val="4"/>
                <c:lvl>
                  <c:pt idx="0">
                    <c:v>Plānotā vērtība</c:v>
                  </c:pt>
                  <c:pt idx="1">
                    <c:v>Faktiskā vērtība</c:v>
                  </c:pt>
                  <c:pt idx="2">
                    <c:v>Plānotā vērtība</c:v>
                  </c:pt>
                  <c:pt idx="3">
                    <c:v>Faktiskā vērtība</c:v>
                  </c:pt>
                </c:lvl>
                <c:lvl>
                  <c:pt idx="0">
                    <c:v>2023</c:v>
                  </c:pt>
                  <c:pt idx="2">
                    <c:v>2024</c:v>
                  </c:pt>
                </c:lvl>
              </c:multiLvlStrCache>
            </c:multiLvlStrRef>
          </c:cat>
          <c:val>
            <c:numRef>
              <c:f>Sheet2!$D$23:$D$26</c:f>
              <c:numCache>
                <c:formatCode>General</c:formatCode>
                <c:ptCount val="4"/>
                <c:pt idx="1">
                  <c:v>22</c:v>
                </c:pt>
                <c:pt idx="3">
                  <c:v>23.48</c:v>
                </c:pt>
              </c:numCache>
            </c:numRef>
          </c:val>
          <c:extLst>
            <c:ext xmlns:c16="http://schemas.microsoft.com/office/drawing/2014/chart" uri="{C3380CC4-5D6E-409C-BE32-E72D297353CC}">
              <c16:uniqueId val="{00000005-0F16-4900-A2F1-3AFA9B522DD3}"/>
            </c:ext>
          </c:extLst>
        </c:ser>
        <c:dLbls>
          <c:dLblPos val="ctr"/>
          <c:showLegendKey val="0"/>
          <c:showVal val="1"/>
          <c:showCatName val="0"/>
          <c:showSerName val="0"/>
          <c:showPercent val="0"/>
          <c:showBubbleSize val="0"/>
        </c:dLbls>
        <c:gapWidth val="50"/>
        <c:overlap val="100"/>
        <c:axId val="155101631"/>
        <c:axId val="155102463"/>
      </c:barChart>
      <c:catAx>
        <c:axId val="155101631"/>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55102463"/>
        <c:crosses val="autoZero"/>
        <c:auto val="1"/>
        <c:lblAlgn val="ctr"/>
        <c:lblOffset val="100"/>
        <c:noMultiLvlLbl val="0"/>
      </c:catAx>
      <c:valAx>
        <c:axId val="155102463"/>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lv-LV"/>
                  <a:t>%</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lv-L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55101631"/>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Sheet2!$B$63</c:f>
              <c:strCache>
                <c:ptCount val="1"/>
                <c:pt idx="0">
                  <c:v>Prognoze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Sheet2!$A$64:$A$70</c:f>
              <c:numCache>
                <c:formatCode>General</c:formatCode>
                <c:ptCount val="7"/>
                <c:pt idx="0">
                  <c:v>2021</c:v>
                </c:pt>
                <c:pt idx="1">
                  <c:v>2022</c:v>
                </c:pt>
                <c:pt idx="2">
                  <c:v>2023</c:v>
                </c:pt>
                <c:pt idx="3">
                  <c:v>2024</c:v>
                </c:pt>
                <c:pt idx="4">
                  <c:v>2025</c:v>
                </c:pt>
                <c:pt idx="5">
                  <c:v>2026</c:v>
                </c:pt>
                <c:pt idx="6">
                  <c:v>2027</c:v>
                </c:pt>
              </c:numCache>
            </c:numRef>
          </c:cat>
          <c:val>
            <c:numRef>
              <c:f>Sheet2!$B$64:$B$70</c:f>
              <c:numCache>
                <c:formatCode>General</c:formatCode>
                <c:ptCount val="7"/>
                <c:pt idx="0">
                  <c:v>10000</c:v>
                </c:pt>
                <c:pt idx="1">
                  <c:v>9800</c:v>
                </c:pt>
                <c:pt idx="2">
                  <c:v>9200</c:v>
                </c:pt>
                <c:pt idx="3">
                  <c:v>9400</c:v>
                </c:pt>
                <c:pt idx="4">
                  <c:v>9450</c:v>
                </c:pt>
                <c:pt idx="5">
                  <c:v>9450</c:v>
                </c:pt>
                <c:pt idx="6">
                  <c:v>9500</c:v>
                </c:pt>
              </c:numCache>
            </c:numRef>
          </c:val>
          <c:extLst>
            <c:ext xmlns:c16="http://schemas.microsoft.com/office/drawing/2014/chart" uri="{C3380CC4-5D6E-409C-BE32-E72D297353CC}">
              <c16:uniqueId val="{00000000-21C2-4A24-A365-72CC3762166F}"/>
            </c:ext>
          </c:extLst>
        </c:ser>
        <c:ser>
          <c:idx val="2"/>
          <c:order val="1"/>
          <c:tx>
            <c:strRef>
              <c:f>Sheet2!$C$63</c:f>
              <c:strCache>
                <c:ptCount val="1"/>
                <c:pt idx="0">
                  <c:v>Izpilde</c:v>
                </c:pt>
              </c:strCache>
            </c:strRef>
          </c:tx>
          <c:spPr>
            <a:solidFill>
              <a:schemeClr val="accent1">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Sheet2!$C$64:$C$70</c:f>
              <c:numCache>
                <c:formatCode>General</c:formatCode>
                <c:ptCount val="7"/>
                <c:pt idx="0">
                  <c:v>9245</c:v>
                </c:pt>
                <c:pt idx="1">
                  <c:v>9028</c:v>
                </c:pt>
                <c:pt idx="2">
                  <c:v>9121</c:v>
                </c:pt>
                <c:pt idx="3">
                  <c:v>8981</c:v>
                </c:pt>
              </c:numCache>
            </c:numRef>
          </c:val>
          <c:extLst>
            <c:ext xmlns:c16="http://schemas.microsoft.com/office/drawing/2014/chart" uri="{C3380CC4-5D6E-409C-BE32-E72D297353CC}">
              <c16:uniqueId val="{00000001-21C2-4A24-A365-72CC3762166F}"/>
            </c:ext>
          </c:extLst>
        </c:ser>
        <c:dLbls>
          <c:showLegendKey val="0"/>
          <c:showVal val="0"/>
          <c:showCatName val="0"/>
          <c:showSerName val="0"/>
          <c:showPercent val="0"/>
          <c:showBubbleSize val="0"/>
        </c:dLbls>
        <c:gapWidth val="150"/>
        <c:axId val="2044747232"/>
        <c:axId val="2044748896"/>
      </c:barChart>
      <c:catAx>
        <c:axId val="204474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2044748896"/>
        <c:crosses val="autoZero"/>
        <c:auto val="1"/>
        <c:lblAlgn val="ctr"/>
        <c:lblOffset val="100"/>
        <c:noMultiLvlLbl val="0"/>
      </c:catAx>
      <c:valAx>
        <c:axId val="2044748896"/>
        <c:scaling>
          <c:orientation val="minMax"/>
          <c:max val="10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crossAx val="2044747232"/>
        <c:crosses val="autoZero"/>
        <c:crossBetween val="between"/>
        <c:majorUnit val="1000"/>
      </c:valAx>
      <c:spPr>
        <a:noFill/>
        <a:ln>
          <a:noFill/>
        </a:ln>
        <a:effectLst/>
      </c:spPr>
    </c:plotArea>
    <c:legend>
      <c:legendPos val="b"/>
      <c:layout>
        <c:manualLayout>
          <c:xMode val="edge"/>
          <c:yMode val="edge"/>
          <c:x val="0.28325863814371421"/>
          <c:y val="0.92806566632001186"/>
          <c:w val="0.42839353093753962"/>
          <c:h val="5.306640915168622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2"/>
    </a:solidFill>
    <a:ln w="9525" cap="flat" cmpd="sng" algn="ctr">
      <a:solidFill>
        <a:schemeClr val="tx1">
          <a:lumMod val="15000"/>
          <a:lumOff val="85000"/>
        </a:schemeClr>
      </a:solidFill>
      <a:round/>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7722876800316887E-2"/>
          <c:y val="3.397885613710417E-2"/>
          <c:w val="0.91113091652743827"/>
          <c:h val="0.8508239718257451"/>
        </c:manualLayout>
      </c:layout>
      <c:barChart>
        <c:barDir val="col"/>
        <c:grouping val="clustered"/>
        <c:varyColors val="0"/>
        <c:ser>
          <c:idx val="1"/>
          <c:order val="1"/>
          <c:tx>
            <c:strRef>
              <c:f>Sheet2!$I$12</c:f>
              <c:strCache>
                <c:ptCount val="1"/>
                <c:pt idx="0">
                  <c:v>Skaits</c:v>
                </c:pt>
              </c:strCache>
            </c:strRef>
          </c:tx>
          <c:spPr>
            <a:solidFill>
              <a:schemeClr val="accent6">
                <a:lumMod val="40000"/>
                <a:lumOff val="6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Sheet2!$A$14:$A$20</c:f>
              <c:strCache>
                <c:ptCount val="7"/>
                <c:pt idx="0">
                  <c:v>2021</c:v>
                </c:pt>
                <c:pt idx="1">
                  <c:v>2022</c:v>
                </c:pt>
                <c:pt idx="2">
                  <c:v>2023</c:v>
                </c:pt>
                <c:pt idx="3">
                  <c:v>2024</c:v>
                </c:pt>
                <c:pt idx="4">
                  <c:v>2025 (plāns)</c:v>
                </c:pt>
                <c:pt idx="5">
                  <c:v>2026 (plāns)</c:v>
                </c:pt>
                <c:pt idx="6">
                  <c:v>2027 (plāns)</c:v>
                </c:pt>
              </c:strCache>
            </c:strRef>
          </c:cat>
          <c:val>
            <c:numRef>
              <c:f>Sheet2!$B$14:$B$20</c:f>
              <c:numCache>
                <c:formatCode>General</c:formatCode>
                <c:ptCount val="7"/>
                <c:pt idx="0">
                  <c:v>1175</c:v>
                </c:pt>
                <c:pt idx="1">
                  <c:v>1175</c:v>
                </c:pt>
                <c:pt idx="2">
                  <c:v>8303</c:v>
                </c:pt>
                <c:pt idx="3">
                  <c:v>2355</c:v>
                </c:pt>
                <c:pt idx="4">
                  <c:v>6500</c:v>
                </c:pt>
                <c:pt idx="5">
                  <c:v>6500</c:v>
                </c:pt>
                <c:pt idx="6">
                  <c:v>6500</c:v>
                </c:pt>
              </c:numCache>
            </c:numRef>
          </c:val>
          <c:extLst>
            <c:ext xmlns:c16="http://schemas.microsoft.com/office/drawing/2014/chart" uri="{C3380CC4-5D6E-409C-BE32-E72D297353CC}">
              <c16:uniqueId val="{00000000-98F9-4845-93A6-A687AAF50BDE}"/>
            </c:ext>
          </c:extLst>
        </c:ser>
        <c:dLbls>
          <c:dLblPos val="outEnd"/>
          <c:showLegendKey val="0"/>
          <c:showVal val="1"/>
          <c:showCatName val="0"/>
          <c:showSerName val="0"/>
          <c:showPercent val="0"/>
          <c:showBubbleSize val="0"/>
        </c:dLbls>
        <c:gapWidth val="150"/>
        <c:axId val="1619914544"/>
        <c:axId val="1619904976"/>
        <c:extLst>
          <c:ext xmlns:c15="http://schemas.microsoft.com/office/drawing/2012/chart" uri="{02D57815-91ED-43cb-92C2-25804820EDAC}">
            <c15:filteredBarSeries>
              <c15:ser>
                <c:idx val="0"/>
                <c:order val="0"/>
                <c:tx>
                  <c:strRef>
                    <c:extLst>
                      <c:ext uri="{02D57815-91ED-43cb-92C2-25804820EDAC}">
                        <c15:formulaRef>
                          <c15:sqref>Sheet2!$A$13</c15:sqref>
                        </c15:formulaRef>
                      </c:ext>
                    </c:extLst>
                    <c:strCache>
                      <c:ptCount val="1"/>
                      <c:pt idx="0">
                        <c:v>Gads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uri="{CE6537A1-D6FC-4f65-9D91-7224C49458BB}">
                      <c15:showLeaderLines val="1"/>
                      <c15:leaderLines>
                        <c:spPr>
                          <a:ln w="9525">
                            <a:solidFill>
                              <a:schemeClr val="lt1">
                                <a:lumMod val="95000"/>
                                <a:alpha val="54000"/>
                              </a:schemeClr>
                            </a:solidFill>
                          </a:ln>
                          <a:effectLst/>
                        </c:spPr>
                      </c15:leaderLines>
                    </c:ext>
                  </c:extLst>
                </c:dLbls>
                <c:cat>
                  <c:strRef>
                    <c:extLst>
                      <c:ext uri="{02D57815-91ED-43cb-92C2-25804820EDAC}">
                        <c15:formulaRef>
                          <c15:sqref>Sheet2!$A$14:$A$20</c15:sqref>
                        </c15:formulaRef>
                      </c:ext>
                    </c:extLst>
                    <c:strCache>
                      <c:ptCount val="7"/>
                      <c:pt idx="0">
                        <c:v>2021</c:v>
                      </c:pt>
                      <c:pt idx="1">
                        <c:v>2022</c:v>
                      </c:pt>
                      <c:pt idx="2">
                        <c:v>2023</c:v>
                      </c:pt>
                      <c:pt idx="3">
                        <c:v>2024</c:v>
                      </c:pt>
                      <c:pt idx="4">
                        <c:v>2025 (plāns)</c:v>
                      </c:pt>
                      <c:pt idx="5">
                        <c:v>2026 (plāns)</c:v>
                      </c:pt>
                      <c:pt idx="6">
                        <c:v>2027 (plāns)</c:v>
                      </c:pt>
                    </c:strCache>
                  </c:strRef>
                </c:cat>
                <c:val>
                  <c:numRef>
                    <c:extLst>
                      <c:ext uri="{02D57815-91ED-43cb-92C2-25804820EDAC}">
                        <c15:formulaRef>
                          <c15:sqref>Sheet2!$A$14:$A$20</c15:sqref>
                        </c15:formulaRef>
                      </c:ext>
                    </c:extLst>
                    <c:numCache>
                      <c:formatCode>General</c:formatCode>
                      <c:ptCount val="7"/>
                      <c:pt idx="0">
                        <c:v>2021</c:v>
                      </c:pt>
                      <c:pt idx="1">
                        <c:v>2022</c:v>
                      </c:pt>
                      <c:pt idx="2">
                        <c:v>2023</c:v>
                      </c:pt>
                      <c:pt idx="3">
                        <c:v>2024</c:v>
                      </c:pt>
                      <c:pt idx="4">
                        <c:v>0</c:v>
                      </c:pt>
                      <c:pt idx="5">
                        <c:v>0</c:v>
                      </c:pt>
                      <c:pt idx="6">
                        <c:v>0</c:v>
                      </c:pt>
                    </c:numCache>
                  </c:numRef>
                </c:val>
                <c:extLst>
                  <c:ext xmlns:c16="http://schemas.microsoft.com/office/drawing/2014/chart" uri="{C3380CC4-5D6E-409C-BE32-E72D297353CC}">
                    <c16:uniqueId val="{00000009-98F9-4845-93A6-A687AAF50BDE}"/>
                  </c:ext>
                </c:extLst>
              </c15:ser>
            </c15:filteredBarSeries>
          </c:ext>
        </c:extLst>
      </c:barChart>
      <c:catAx>
        <c:axId val="16199145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619904976"/>
        <c:crosses val="autoZero"/>
        <c:auto val="1"/>
        <c:lblAlgn val="ctr"/>
        <c:lblOffset val="100"/>
        <c:noMultiLvlLbl val="0"/>
      </c:catAx>
      <c:valAx>
        <c:axId val="1619904976"/>
        <c:scaling>
          <c:orientation val="minMax"/>
          <c:max val="8500"/>
          <c:min val="0"/>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619914544"/>
        <c:crosses val="autoZero"/>
        <c:crossBetween val="between"/>
      </c:valAx>
      <c:spPr>
        <a:solidFill>
          <a:sysClr val="window" lastClr="FFFFFF">
            <a:lumMod val="75000"/>
          </a:sysClr>
        </a:solid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75000"/>
      </a:sysClr>
    </a:solidFill>
    <a:ln>
      <a:noFill/>
    </a:ln>
    <a:effectLst/>
  </c:spPr>
  <c:txPr>
    <a:bodyPr/>
    <a:lstStyle/>
    <a:p>
      <a:pPr>
        <a:defRPr/>
      </a:pPr>
      <a:endParaRPr lang="lv-LV"/>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840361468830582E-2"/>
          <c:y val="5.1659517300522068E-2"/>
          <c:w val="0.90431483489713482"/>
          <c:h val="0.81838222489491919"/>
        </c:manualLayout>
      </c:layout>
      <c:barChart>
        <c:barDir val="col"/>
        <c:grouping val="clustered"/>
        <c:varyColors val="0"/>
        <c:ser>
          <c:idx val="0"/>
          <c:order val="0"/>
          <c:tx>
            <c:strRef>
              <c:f>Sheet5!$B$5</c:f>
              <c:strCache>
                <c:ptCount val="1"/>
                <c:pt idx="0">
                  <c:v>Prognoze</c:v>
                </c:pt>
              </c:strCache>
            </c:strRef>
          </c:tx>
          <c:spPr>
            <a:solidFill>
              <a:schemeClr val="accent1">
                <a:lumMod val="75000"/>
              </a:schemeClr>
            </a:solidFill>
            <a:ln>
              <a:noFill/>
            </a:ln>
            <a:effectLst>
              <a:outerShdw blurRad="57150" dist="19050" dir="5400000" algn="ctr" rotWithShape="0">
                <a:srgbClr val="000000">
                  <a:alpha val="63000"/>
                </a:srgbClr>
              </a:outerShdw>
            </a:effectLst>
          </c:spPr>
          <c:invertIfNegative val="0"/>
          <c:dLbls>
            <c:spPr>
              <a:noFill/>
              <a:ln>
                <a:noFill/>
              </a:ln>
              <a:effectLst>
                <a:outerShdw blurRad="50800" dist="50800" dir="5400000" algn="ctr" rotWithShape="0">
                  <a:schemeClr val="accent1">
                    <a:lumMod val="75000"/>
                  </a:scheme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Sheet5!$A$6:$A$12</c:f>
              <c:numCache>
                <c:formatCode>General</c:formatCode>
                <c:ptCount val="7"/>
                <c:pt idx="0">
                  <c:v>2021</c:v>
                </c:pt>
                <c:pt idx="1">
                  <c:v>2022</c:v>
                </c:pt>
                <c:pt idx="2">
                  <c:v>2023</c:v>
                </c:pt>
                <c:pt idx="3">
                  <c:v>2024</c:v>
                </c:pt>
                <c:pt idx="4">
                  <c:v>2025</c:v>
                </c:pt>
                <c:pt idx="5">
                  <c:v>2026</c:v>
                </c:pt>
                <c:pt idx="6">
                  <c:v>2027</c:v>
                </c:pt>
              </c:numCache>
            </c:numRef>
          </c:cat>
          <c:val>
            <c:numRef>
              <c:f>Sheet5!$B$6:$B$12</c:f>
              <c:numCache>
                <c:formatCode>General</c:formatCode>
                <c:ptCount val="7"/>
                <c:pt idx="0">
                  <c:v>3.9</c:v>
                </c:pt>
                <c:pt idx="1">
                  <c:v>3.8</c:v>
                </c:pt>
                <c:pt idx="2">
                  <c:v>3.9</c:v>
                </c:pt>
                <c:pt idx="3">
                  <c:v>3.7</c:v>
                </c:pt>
                <c:pt idx="4">
                  <c:v>3.5</c:v>
                </c:pt>
                <c:pt idx="5">
                  <c:v>3.3</c:v>
                </c:pt>
                <c:pt idx="6">
                  <c:v>3.1</c:v>
                </c:pt>
              </c:numCache>
            </c:numRef>
          </c:val>
          <c:extLst>
            <c:ext xmlns:c16="http://schemas.microsoft.com/office/drawing/2014/chart" uri="{C3380CC4-5D6E-409C-BE32-E72D297353CC}">
              <c16:uniqueId val="{00000000-B5AE-4F11-8223-1FFE11F5A83B}"/>
            </c:ext>
          </c:extLst>
        </c:ser>
        <c:ser>
          <c:idx val="1"/>
          <c:order val="1"/>
          <c:tx>
            <c:strRef>
              <c:f>Sheet5!$C$5</c:f>
              <c:strCache>
                <c:ptCount val="1"/>
                <c:pt idx="0">
                  <c:v>Izpilde</c:v>
                </c:pt>
              </c:strCache>
            </c:strRef>
          </c:tx>
          <c:spPr>
            <a:solidFill>
              <a:schemeClr val="accent1">
                <a:lumMod val="40000"/>
                <a:lumOff val="60000"/>
              </a:schemeClr>
            </a:solidFill>
            <a:ln>
              <a:noFill/>
            </a:ln>
            <a:effectLst>
              <a:outerShdw blurRad="57150" dist="19050" dir="5400000" algn="ctr" rotWithShape="0">
                <a:srgbClr val="000000">
                  <a:alpha val="63000"/>
                </a:srgbClr>
              </a:outerShdw>
            </a:effectLst>
          </c:spPr>
          <c:invertIfNegative val="0"/>
          <c:dLbls>
            <c:spPr>
              <a:noFill/>
              <a:ln>
                <a:noFill/>
              </a:ln>
              <a:effectLst>
                <a:outerShdw blurRad="50800" dist="50800" dir="5400000" algn="ctr" rotWithShape="0">
                  <a:schemeClr val="accent1">
                    <a:lumMod val="40000"/>
                    <a:lumOff val="60000"/>
                  </a:scheme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Sheet5!$A$6:$A$12</c:f>
              <c:numCache>
                <c:formatCode>General</c:formatCode>
                <c:ptCount val="7"/>
                <c:pt idx="0">
                  <c:v>2021</c:v>
                </c:pt>
                <c:pt idx="1">
                  <c:v>2022</c:v>
                </c:pt>
                <c:pt idx="2">
                  <c:v>2023</c:v>
                </c:pt>
                <c:pt idx="3">
                  <c:v>2024</c:v>
                </c:pt>
                <c:pt idx="4">
                  <c:v>2025</c:v>
                </c:pt>
                <c:pt idx="5">
                  <c:v>2026</c:v>
                </c:pt>
                <c:pt idx="6">
                  <c:v>2027</c:v>
                </c:pt>
              </c:numCache>
            </c:numRef>
          </c:cat>
          <c:val>
            <c:numRef>
              <c:f>Sheet5!$C$6:$C$12</c:f>
              <c:numCache>
                <c:formatCode>General</c:formatCode>
                <c:ptCount val="7"/>
                <c:pt idx="0">
                  <c:v>5.4</c:v>
                </c:pt>
                <c:pt idx="1">
                  <c:v>3.9</c:v>
                </c:pt>
                <c:pt idx="2">
                  <c:v>3.6</c:v>
                </c:pt>
                <c:pt idx="3">
                  <c:v>3.5</c:v>
                </c:pt>
              </c:numCache>
            </c:numRef>
          </c:val>
          <c:extLst>
            <c:ext xmlns:c16="http://schemas.microsoft.com/office/drawing/2014/chart" uri="{C3380CC4-5D6E-409C-BE32-E72D297353CC}">
              <c16:uniqueId val="{00000001-B5AE-4F11-8223-1FFE11F5A83B}"/>
            </c:ext>
          </c:extLst>
        </c:ser>
        <c:dLbls>
          <c:showLegendKey val="0"/>
          <c:showVal val="0"/>
          <c:showCatName val="0"/>
          <c:showSerName val="0"/>
          <c:showPercent val="0"/>
          <c:showBubbleSize val="0"/>
        </c:dLbls>
        <c:gapWidth val="247"/>
        <c:axId val="713234736"/>
        <c:axId val="713235152"/>
      </c:barChart>
      <c:catAx>
        <c:axId val="7132347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713235152"/>
        <c:crosses val="autoZero"/>
        <c:auto val="1"/>
        <c:lblAlgn val="ctr"/>
        <c:lblOffset val="100"/>
        <c:noMultiLvlLbl val="0"/>
      </c:catAx>
      <c:valAx>
        <c:axId val="71323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713234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cap="flat" cmpd="sng" algn="ctr">
      <a:solidFill>
        <a:schemeClr val="tx1">
          <a:lumMod val="15000"/>
          <a:lumOff val="85000"/>
        </a:schemeClr>
      </a:solidFill>
      <a:round/>
    </a:ln>
    <a:effectLst/>
  </c:spPr>
  <c:txPr>
    <a:bodyPr/>
    <a:lstStyle/>
    <a:p>
      <a:pPr>
        <a:defRPr/>
      </a:pPr>
      <a:endParaRPr lang="lv-LV"/>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lv-LV" b="1"/>
              <a:t>Vidējais VUGD ierašanās laiks notikuma vietā (min)</a:t>
            </a:r>
          </a:p>
        </c:rich>
      </c:tx>
      <c:layout>
        <c:manualLayout>
          <c:xMode val="edge"/>
          <c:yMode val="edge"/>
          <c:x val="0.12307706446680505"/>
          <c:y val="2.3557230528863327E-2"/>
        </c:manualLayout>
      </c:layout>
      <c:overlay val="0"/>
      <c:spPr>
        <a:noFill/>
        <a:ln>
          <a:noFill/>
        </a:ln>
        <a:effectLst/>
      </c:spPr>
      <c:txPr>
        <a:bodyPr rot="0" spcFirstLastPara="1" vertOverflow="ellipsis" vert="horz" wrap="square" anchor="ctr" anchorCtr="1"/>
        <a:lstStyle/>
        <a:p>
          <a:pPr>
            <a:defRPr lang="en-US" sz="12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6.5675335074137337E-2"/>
          <c:y val="0.28227585727073257"/>
          <c:w val="0.88763772589574241"/>
          <c:h val="0.44209473975680719"/>
        </c:manualLayout>
      </c:layout>
      <c:lineChart>
        <c:grouping val="standard"/>
        <c:varyColors val="0"/>
        <c:ser>
          <c:idx val="0"/>
          <c:order val="0"/>
          <c:tx>
            <c:strRef>
              <c:f>'9'!$B$7</c:f>
              <c:strCache>
                <c:ptCount val="1"/>
                <c:pt idx="0">
                  <c:v>Plānotā vērtība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306805074971165E-2"/>
                  <c:y val="-6.360021576856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505-4549-9384-AD4B877C5A3F}"/>
                </c:ext>
              </c:extLst>
            </c:dLbl>
            <c:dLbl>
              <c:idx val="1"/>
              <c:layout>
                <c:manualLayout>
                  <c:x val="-3.0757400999615533E-2"/>
                  <c:y val="-6.3600215768561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505-4549-9384-AD4B877C5A3F}"/>
                </c:ext>
              </c:extLst>
            </c:dLbl>
            <c:dLbl>
              <c:idx val="2"/>
              <c:layout>
                <c:manualLayout>
                  <c:x val="-4.869921824939126E-2"/>
                  <c:y val="6.8143088323458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05-4549-9384-AD4B877C5A3F}"/>
                </c:ext>
              </c:extLst>
            </c:dLbl>
            <c:dLbl>
              <c:idx val="3"/>
              <c:layout>
                <c:manualLayout>
                  <c:x val="-3.0757400999615533E-2"/>
                  <c:y val="-6.36002157685610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05-4549-9384-AD4B877C5A3F}"/>
                </c:ext>
              </c:extLst>
            </c:dLbl>
            <c:dLbl>
              <c:idx val="4"/>
              <c:layout>
                <c:manualLayout>
                  <c:x val="-3.0757400999615721E-2"/>
                  <c:y val="-7.26859608783554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505-4549-9384-AD4B877C5A3F}"/>
                </c:ext>
              </c:extLst>
            </c:dLbl>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'9'!$C$5:$G$6</c:f>
              <c:strCache>
                <c:ptCount val="5"/>
                <c:pt idx="0">
                  <c:v>2021.</c:v>
                </c:pt>
                <c:pt idx="1">
                  <c:v>2022.</c:v>
                </c:pt>
                <c:pt idx="2">
                  <c:v>2023.</c:v>
                </c:pt>
                <c:pt idx="3">
                  <c:v>2024.</c:v>
                </c:pt>
                <c:pt idx="4">
                  <c:v>2025.</c:v>
                </c:pt>
              </c:strCache>
            </c:strRef>
          </c:cat>
          <c:val>
            <c:numRef>
              <c:f>'9'!$C$7:$G$7</c:f>
              <c:numCache>
                <c:formatCode>General</c:formatCode>
                <c:ptCount val="5"/>
                <c:pt idx="0">
                  <c:v>9</c:v>
                </c:pt>
                <c:pt idx="1">
                  <c:v>9</c:v>
                </c:pt>
                <c:pt idx="2">
                  <c:v>8.9</c:v>
                </c:pt>
                <c:pt idx="3">
                  <c:v>8.9</c:v>
                </c:pt>
                <c:pt idx="4">
                  <c:v>8.9</c:v>
                </c:pt>
              </c:numCache>
            </c:numRef>
          </c:val>
          <c:smooth val="0"/>
          <c:extLst>
            <c:ext xmlns:c16="http://schemas.microsoft.com/office/drawing/2014/chart" uri="{C3380CC4-5D6E-409C-BE32-E72D297353CC}">
              <c16:uniqueId val="{00000005-C505-4549-9384-AD4B877C5A3F}"/>
            </c:ext>
          </c:extLst>
        </c:ser>
        <c:ser>
          <c:idx val="1"/>
          <c:order val="1"/>
          <c:tx>
            <c:strRef>
              <c:f>'9'!$B$8</c:f>
              <c:strCache>
                <c:ptCount val="1"/>
                <c:pt idx="0">
                  <c:v>Izpildes vērtība</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dLbls>
            <c:dLbl>
              <c:idx val="0"/>
              <c:layout>
                <c:manualLayout>
                  <c:x val="-1.9444444444444445E-2"/>
                  <c:y val="8.7962962962962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05-4549-9384-AD4B877C5A3F}"/>
                </c:ext>
              </c:extLst>
            </c:dLbl>
            <c:dLbl>
              <c:idx val="1"/>
              <c:layout>
                <c:manualLayout>
                  <c:x val="-1.9444444444444497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505-4549-9384-AD4B877C5A3F}"/>
                </c:ext>
              </c:extLst>
            </c:dLbl>
            <c:dLbl>
              <c:idx val="2"/>
              <c:layout>
                <c:manualLayout>
                  <c:x val="-3.3333333333333333E-2"/>
                  <c:y val="-7.48538011695906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505-4549-9384-AD4B877C5A3F}"/>
                </c:ext>
              </c:extLst>
            </c:dLbl>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'9'!$C$5:$G$6</c:f>
              <c:strCache>
                <c:ptCount val="5"/>
                <c:pt idx="0">
                  <c:v>2021.</c:v>
                </c:pt>
                <c:pt idx="1">
                  <c:v>2022.</c:v>
                </c:pt>
                <c:pt idx="2">
                  <c:v>2023.</c:v>
                </c:pt>
                <c:pt idx="3">
                  <c:v>2024.</c:v>
                </c:pt>
                <c:pt idx="4">
                  <c:v>2025.</c:v>
                </c:pt>
              </c:strCache>
            </c:strRef>
          </c:cat>
          <c:val>
            <c:numRef>
              <c:f>'9'!$C$8:$G$8</c:f>
              <c:numCache>
                <c:formatCode>General</c:formatCode>
                <c:ptCount val="5"/>
                <c:pt idx="0">
                  <c:v>8.9</c:v>
                </c:pt>
                <c:pt idx="1">
                  <c:v>8.6999999999999993</c:v>
                </c:pt>
                <c:pt idx="2">
                  <c:v>8.9</c:v>
                </c:pt>
                <c:pt idx="3">
                  <c:v>7.9</c:v>
                </c:pt>
              </c:numCache>
            </c:numRef>
          </c:val>
          <c:smooth val="0"/>
          <c:extLst>
            <c:ext xmlns:c16="http://schemas.microsoft.com/office/drawing/2014/chart" uri="{C3380CC4-5D6E-409C-BE32-E72D297353CC}">
              <c16:uniqueId val="{00000009-C505-4549-9384-AD4B877C5A3F}"/>
            </c:ext>
          </c:extLst>
        </c:ser>
        <c:dLbls>
          <c:showLegendKey val="0"/>
          <c:showVal val="0"/>
          <c:showCatName val="0"/>
          <c:showSerName val="0"/>
          <c:showPercent val="0"/>
          <c:showBubbleSize val="0"/>
        </c:dLbls>
        <c:marker val="1"/>
        <c:smooth val="0"/>
        <c:axId val="265544095"/>
        <c:axId val="265545759"/>
      </c:lineChart>
      <c:catAx>
        <c:axId val="265544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65545759"/>
        <c:crosses val="autoZero"/>
        <c:auto val="1"/>
        <c:lblAlgn val="ctr"/>
        <c:lblOffset val="100"/>
        <c:noMultiLvlLbl val="0"/>
      </c:catAx>
      <c:valAx>
        <c:axId val="265545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655440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Sheet6!$B$96</c:f>
              <c:strCache>
                <c:ptCount val="1"/>
                <c:pt idx="0">
                  <c:v>Plāns </c:v>
                </c:pt>
              </c:strCache>
            </c:strRef>
          </c:tx>
          <c:spPr>
            <a:solidFill>
              <a:schemeClr val="accent1">
                <a:lumMod val="75000"/>
              </a:schemeClr>
            </a:solidFill>
            <a:ln>
              <a:noFill/>
            </a:ln>
            <a:effectLst>
              <a:outerShdw blurRad="76200" dir="18900000" sy="23000" kx="-1200000" algn="bl" rotWithShape="0">
                <a:prstClr val="black">
                  <a:alpha val="20000"/>
                </a:prstClr>
              </a:outerShdw>
            </a:effectLst>
            <a:scene3d>
              <a:camera prst="orthographicFront">
                <a:rot lat="0" lon="0" rev="0"/>
              </a:camera>
              <a:lightRig rig="flat" dir="tl"/>
            </a:scene3d>
            <a:sp3d prstMaterial="flat">
              <a:bevelT w="31750" h="63500" prst="riblet"/>
            </a:sp3d>
          </c:spPr>
          <c:invertIfNegative val="0"/>
          <c:dLbls>
            <c:dLbl>
              <c:idx val="1"/>
              <c:layout>
                <c:manualLayout>
                  <c:x val="-7.8316213737897218E-3"/>
                  <c:y val="-1.232996335675451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52-4BEF-8060-5D4C5EC74DC6}"/>
                </c:ext>
              </c:extLst>
            </c:dLbl>
            <c:dLbl>
              <c:idx val="3"/>
              <c:layout>
                <c:manualLayout>
                  <c:x val="-1.5663242747579444E-2"/>
                  <c:y val="6.725512251023592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52-4BEF-8060-5D4C5EC74DC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7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Sheet6!$A$97:$A$103</c:f>
              <c:numCache>
                <c:formatCode>General</c:formatCode>
                <c:ptCount val="7"/>
                <c:pt idx="0">
                  <c:v>2021</c:v>
                </c:pt>
                <c:pt idx="1">
                  <c:v>2022</c:v>
                </c:pt>
                <c:pt idx="2">
                  <c:v>2023</c:v>
                </c:pt>
                <c:pt idx="3">
                  <c:v>2024</c:v>
                </c:pt>
                <c:pt idx="4">
                  <c:v>2025</c:v>
                </c:pt>
                <c:pt idx="5">
                  <c:v>2026</c:v>
                </c:pt>
                <c:pt idx="6">
                  <c:v>2027</c:v>
                </c:pt>
              </c:numCache>
            </c:numRef>
          </c:cat>
          <c:val>
            <c:numRef>
              <c:f>Sheet6!$B$97:$B$103</c:f>
              <c:numCache>
                <c:formatCode>General</c:formatCode>
                <c:ptCount val="7"/>
                <c:pt idx="0">
                  <c:v>13624</c:v>
                </c:pt>
                <c:pt idx="1">
                  <c:v>14986</c:v>
                </c:pt>
                <c:pt idx="2">
                  <c:v>49484</c:v>
                </c:pt>
                <c:pt idx="3">
                  <c:v>18132</c:v>
                </c:pt>
                <c:pt idx="4">
                  <c:v>19945</c:v>
                </c:pt>
                <c:pt idx="5">
                  <c:v>21940</c:v>
                </c:pt>
                <c:pt idx="6">
                  <c:v>24100</c:v>
                </c:pt>
              </c:numCache>
            </c:numRef>
          </c:val>
          <c:extLst>
            <c:ext xmlns:c16="http://schemas.microsoft.com/office/drawing/2014/chart" uri="{C3380CC4-5D6E-409C-BE32-E72D297353CC}">
              <c16:uniqueId val="{00000002-5552-4BEF-8060-5D4C5EC74DC6}"/>
            </c:ext>
          </c:extLst>
        </c:ser>
        <c:ser>
          <c:idx val="2"/>
          <c:order val="2"/>
          <c:tx>
            <c:strRef>
              <c:f>Sheet6!$C$96</c:f>
              <c:strCache>
                <c:ptCount val="1"/>
                <c:pt idx="0">
                  <c:v>Izpilde</c:v>
                </c:pt>
              </c:strCache>
            </c:strRef>
          </c:tx>
          <c:spPr>
            <a:solidFill>
              <a:schemeClr val="accent1">
                <a:lumMod val="60000"/>
                <a:lumOff val="40000"/>
              </a:schemeClr>
            </a:solidFill>
            <a:ln>
              <a:noFill/>
            </a:ln>
            <a:effectLst>
              <a:outerShdw blurRad="76200" dir="18900000" sy="23000" kx="-1200000" algn="bl" rotWithShape="0">
                <a:prstClr val="black">
                  <a:alpha val="20000"/>
                </a:prstClr>
              </a:outerShdw>
            </a:effectLst>
            <a:scene3d>
              <a:camera prst="orthographicFront">
                <a:rot lat="0" lon="0" rev="0"/>
              </a:camera>
              <a:lightRig rig="flat" dir="tl"/>
            </a:scene3d>
            <a:sp3d prstMaterial="flat">
              <a:bevelT w="31750" h="63500" prst="riblet"/>
            </a:sp3d>
          </c:spPr>
          <c:invertIfNegative val="0"/>
          <c:dLbls>
            <c:dLbl>
              <c:idx val="2"/>
              <c:layout>
                <c:manualLayout>
                  <c:x val="1.7621148091026873E-2"/>
                  <c:y val="-1.00882683765354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52-4BEF-8060-5D4C5EC74DC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Sheet6!$A$97:$A$103</c:f>
              <c:numCache>
                <c:formatCode>General</c:formatCode>
                <c:ptCount val="7"/>
                <c:pt idx="0">
                  <c:v>2021</c:v>
                </c:pt>
                <c:pt idx="1">
                  <c:v>2022</c:v>
                </c:pt>
                <c:pt idx="2">
                  <c:v>2023</c:v>
                </c:pt>
                <c:pt idx="3">
                  <c:v>2024</c:v>
                </c:pt>
                <c:pt idx="4">
                  <c:v>2025</c:v>
                </c:pt>
                <c:pt idx="5">
                  <c:v>2026</c:v>
                </c:pt>
                <c:pt idx="6">
                  <c:v>2027</c:v>
                </c:pt>
              </c:numCache>
            </c:numRef>
          </c:cat>
          <c:val>
            <c:numRef>
              <c:f>Sheet6!$C$97:$C$103</c:f>
              <c:numCache>
                <c:formatCode>General</c:formatCode>
                <c:ptCount val="7"/>
                <c:pt idx="0">
                  <c:v>8487</c:v>
                </c:pt>
                <c:pt idx="1">
                  <c:v>19191</c:v>
                </c:pt>
                <c:pt idx="2">
                  <c:v>28052</c:v>
                </c:pt>
                <c:pt idx="3">
                  <c:v>16117</c:v>
                </c:pt>
              </c:numCache>
            </c:numRef>
          </c:val>
          <c:extLst>
            <c:ext xmlns:c16="http://schemas.microsoft.com/office/drawing/2014/chart" uri="{C3380CC4-5D6E-409C-BE32-E72D297353CC}">
              <c16:uniqueId val="{00000004-5552-4BEF-8060-5D4C5EC74DC6}"/>
            </c:ext>
          </c:extLst>
        </c:ser>
        <c:dLbls>
          <c:showLegendKey val="0"/>
          <c:showVal val="0"/>
          <c:showCatName val="0"/>
          <c:showSerName val="0"/>
          <c:showPercent val="0"/>
          <c:showBubbleSize val="0"/>
        </c:dLbls>
        <c:gapWidth val="165"/>
        <c:overlap val="-9"/>
        <c:axId val="1784381904"/>
        <c:axId val="1784363600"/>
        <c:extLst>
          <c:ext xmlns:c15="http://schemas.microsoft.com/office/drawing/2012/chart" uri="{02D57815-91ED-43cb-92C2-25804820EDAC}">
            <c15:filteredBarSeries>
              <c15:ser>
                <c:idx val="0"/>
                <c:order val="0"/>
                <c:tx>
                  <c:strRef>
                    <c:extLst>
                      <c:ext uri="{02D57815-91ED-43cb-92C2-25804820EDAC}">
                        <c15:formulaRef>
                          <c15:sqref>Sheet6!$A$96</c15:sqref>
                        </c15:formulaRef>
                      </c:ext>
                    </c:extLst>
                    <c:strCache>
                      <c:ptCount val="1"/>
                      <c:pt idx="0">
                        <c:v>Gads</c:v>
                      </c:pt>
                    </c:strCache>
                  </c:strRef>
                </c:tx>
                <c:spPr>
                  <a:solidFill>
                    <a:schemeClr val="accent1">
                      <a:shade val="80000"/>
                      <a:satMod val="150000"/>
                    </a:schemeClr>
                  </a:solidFill>
                  <a:ln>
                    <a:noFill/>
                  </a:ln>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c:spPr>
                <c:invertIfNegative val="0"/>
                <c:cat>
                  <c:numRef>
                    <c:extLst>
                      <c:ext uri="{02D57815-91ED-43cb-92C2-25804820EDAC}">
                        <c15:formulaRef>
                          <c15:sqref>Sheet6!$A$97:$A$103</c15:sqref>
                        </c15:formulaRef>
                      </c:ext>
                    </c:extLst>
                    <c:numCache>
                      <c:formatCode>General</c:formatCode>
                      <c:ptCount val="7"/>
                      <c:pt idx="0">
                        <c:v>2021</c:v>
                      </c:pt>
                      <c:pt idx="1">
                        <c:v>2022</c:v>
                      </c:pt>
                      <c:pt idx="2">
                        <c:v>2023</c:v>
                      </c:pt>
                      <c:pt idx="3">
                        <c:v>2024</c:v>
                      </c:pt>
                      <c:pt idx="4">
                        <c:v>2025</c:v>
                      </c:pt>
                      <c:pt idx="5">
                        <c:v>2026</c:v>
                      </c:pt>
                      <c:pt idx="6">
                        <c:v>2027</c:v>
                      </c:pt>
                    </c:numCache>
                  </c:numRef>
                </c:cat>
                <c:val>
                  <c:numRef>
                    <c:extLst>
                      <c:ext uri="{02D57815-91ED-43cb-92C2-25804820EDAC}">
                        <c15:formulaRef>
                          <c15:sqref>Sheet6!$A$97:$A$103</c15:sqref>
                        </c15:formulaRef>
                      </c:ext>
                    </c:extLst>
                    <c:numCache>
                      <c:formatCode>General</c:formatCode>
                      <c:ptCount val="7"/>
                      <c:pt idx="0">
                        <c:v>2021</c:v>
                      </c:pt>
                      <c:pt idx="1">
                        <c:v>2022</c:v>
                      </c:pt>
                      <c:pt idx="2">
                        <c:v>2023</c:v>
                      </c:pt>
                      <c:pt idx="3">
                        <c:v>2024</c:v>
                      </c:pt>
                      <c:pt idx="4">
                        <c:v>2025</c:v>
                      </c:pt>
                      <c:pt idx="5">
                        <c:v>2026</c:v>
                      </c:pt>
                      <c:pt idx="6">
                        <c:v>2027</c:v>
                      </c:pt>
                    </c:numCache>
                  </c:numRef>
                </c:val>
                <c:extLst>
                  <c:ext xmlns:c16="http://schemas.microsoft.com/office/drawing/2014/chart" uri="{C3380CC4-5D6E-409C-BE32-E72D297353CC}">
                    <c16:uniqueId val="{0000000D-5552-4BEF-8060-5D4C5EC74DC6}"/>
                  </c:ext>
                </c:extLst>
              </c15:ser>
            </c15:filteredBarSeries>
          </c:ext>
        </c:extLst>
      </c:barChart>
      <c:catAx>
        <c:axId val="17843819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lv-LV"/>
          </a:p>
        </c:txPr>
        <c:crossAx val="1784363600"/>
        <c:crosses val="autoZero"/>
        <c:auto val="1"/>
        <c:lblAlgn val="ctr"/>
        <c:lblOffset val="100"/>
        <c:noMultiLvlLbl val="0"/>
      </c:catAx>
      <c:valAx>
        <c:axId val="178436360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lv-LV"/>
          </a:p>
        </c:txPr>
        <c:crossAx val="1784381904"/>
        <c:crosses val="autoZero"/>
        <c:crossBetween val="between"/>
      </c:valAx>
      <c:spPr>
        <a:solidFill>
          <a:sysClr val="window" lastClr="FFFFFF">
            <a:lumMod val="95000"/>
          </a:sysClr>
        </a:solidFill>
        <a:ln>
          <a:noFill/>
        </a:ln>
        <a:effectLst/>
      </c:spPr>
    </c:plotArea>
    <c:legend>
      <c:legendPos val="b"/>
      <c:layout>
        <c:manualLayout>
          <c:xMode val="edge"/>
          <c:yMode val="edge"/>
          <c:x val="0.2774501412466831"/>
          <c:y val="0.92307655645299658"/>
          <c:w val="0.50971059384039907"/>
          <c:h val="7.692344354700338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85000"/>
        <a:alpha val="20000"/>
      </a:sysClr>
    </a:solidFill>
    <a:ln w="9525" cap="flat" cmpd="sng" algn="ctr">
      <a:solidFill>
        <a:schemeClr val="tx2">
          <a:lumMod val="15000"/>
          <a:lumOff val="85000"/>
        </a:schemeClr>
      </a:solidFill>
      <a:round/>
    </a:ln>
    <a:effectLst/>
  </c:spPr>
  <c:txPr>
    <a:bodyPr/>
    <a:lstStyle/>
    <a:p>
      <a:pPr>
        <a:defRPr/>
      </a:pPr>
      <a:endParaRPr lang="lv-LV"/>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lv-LV" sz="1200" b="1" i="0" baseline="0" dirty="0">
                <a:solidFill>
                  <a:schemeClr val="tx1"/>
                </a:solidFill>
                <a:effectLst/>
                <a:latin typeface="Times New Roman" panose="02020603050405020304" pitchFamily="18" charset="0"/>
                <a:cs typeface="Times New Roman" panose="02020603050405020304" pitchFamily="18" charset="0"/>
              </a:rPr>
              <a:t>Pirmreizēji izsniegto uzturēšanās atļauju </a:t>
            </a:r>
          </a:p>
          <a:p>
            <a:pPr>
              <a:defRPr/>
            </a:pPr>
            <a:r>
              <a:rPr lang="lv-LV" sz="1200" b="1" i="0" baseline="0" dirty="0">
                <a:solidFill>
                  <a:schemeClr val="tx1"/>
                </a:solidFill>
                <a:effectLst/>
                <a:latin typeface="Times New Roman" panose="02020603050405020304" pitchFamily="18" charset="0"/>
                <a:cs typeface="Times New Roman" panose="02020603050405020304" pitchFamily="18" charset="0"/>
              </a:rPr>
              <a:t>skaita izmaiņas attiecībā</a:t>
            </a:r>
          </a:p>
          <a:p>
            <a:pPr>
              <a:defRPr/>
            </a:pPr>
            <a:r>
              <a:rPr lang="lv-LV" sz="1200" b="1" i="0" baseline="0" dirty="0">
                <a:solidFill>
                  <a:schemeClr val="tx1"/>
                </a:solidFill>
                <a:effectLst/>
                <a:latin typeface="Times New Roman" panose="02020603050405020304" pitchFamily="18" charset="0"/>
                <a:cs typeface="Times New Roman" panose="02020603050405020304" pitchFamily="18" charset="0"/>
              </a:rPr>
              <a:t> pret iepriekšējo gadu (%)</a:t>
            </a:r>
            <a:endParaRPr lang="lv-LV" sz="1200" i="0" dirty="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6.1776628181919133E-2"/>
          <c:y val="6.0569751884137511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lv-LV"/>
        </a:p>
      </c:txPr>
    </c:title>
    <c:autoTitleDeleted val="0"/>
    <c:plotArea>
      <c:layout>
        <c:manualLayout>
          <c:layoutTarget val="inner"/>
          <c:xMode val="edge"/>
          <c:yMode val="edge"/>
          <c:x val="5.3690858098147824E-2"/>
          <c:y val="3.6797500021094859E-2"/>
          <c:w val="0.88332957811781654"/>
          <c:h val="0.85483611649993041"/>
        </c:manualLayout>
      </c:layout>
      <c:barChart>
        <c:barDir val="col"/>
        <c:grouping val="clustered"/>
        <c:varyColors val="0"/>
        <c:ser>
          <c:idx val="1"/>
          <c:order val="1"/>
          <c:tx>
            <c:strRef>
              <c:f>Sheet6!$B$4</c:f>
              <c:strCache>
                <c:ptCount val="1"/>
                <c:pt idx="0">
                  <c:v>Plāns</c:v>
                </c:pt>
              </c:strCache>
            </c:strRef>
          </c:tx>
          <c:spPr>
            <a:solidFill>
              <a:srgbClr val="00206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Sheet6!$A$5:$A$11</c:f>
              <c:numCache>
                <c:formatCode>General</c:formatCode>
                <c:ptCount val="7"/>
                <c:pt idx="0">
                  <c:v>2018</c:v>
                </c:pt>
                <c:pt idx="1">
                  <c:v>2019</c:v>
                </c:pt>
                <c:pt idx="2">
                  <c:v>2020</c:v>
                </c:pt>
                <c:pt idx="3">
                  <c:v>2021</c:v>
                </c:pt>
                <c:pt idx="4">
                  <c:v>2022</c:v>
                </c:pt>
                <c:pt idx="5">
                  <c:v>2023</c:v>
                </c:pt>
                <c:pt idx="6">
                  <c:v>2024</c:v>
                </c:pt>
              </c:numCache>
            </c:numRef>
          </c:cat>
          <c:val>
            <c:numRef>
              <c:f>Sheet6!$B$5:$B$11</c:f>
              <c:numCache>
                <c:formatCode>General</c:formatCode>
                <c:ptCount val="7"/>
                <c:pt idx="0">
                  <c:v>10</c:v>
                </c:pt>
                <c:pt idx="1">
                  <c:v>10</c:v>
                </c:pt>
                <c:pt idx="2">
                  <c:v>10</c:v>
                </c:pt>
                <c:pt idx="3">
                  <c:v>10</c:v>
                </c:pt>
                <c:pt idx="4">
                  <c:v>10</c:v>
                </c:pt>
                <c:pt idx="5">
                  <c:v>10</c:v>
                </c:pt>
                <c:pt idx="6">
                  <c:v>10</c:v>
                </c:pt>
              </c:numCache>
            </c:numRef>
          </c:val>
          <c:extLst>
            <c:ext xmlns:c16="http://schemas.microsoft.com/office/drawing/2014/chart" uri="{C3380CC4-5D6E-409C-BE32-E72D297353CC}">
              <c16:uniqueId val="{00000000-AE26-4568-9CD5-B494CD7D9775}"/>
            </c:ext>
          </c:extLst>
        </c:ser>
        <c:ser>
          <c:idx val="2"/>
          <c:order val="2"/>
          <c:tx>
            <c:strRef>
              <c:f>Sheet6!$C$4</c:f>
              <c:strCache>
                <c:ptCount val="1"/>
                <c:pt idx="0">
                  <c:v>Izpilde </c:v>
                </c:pt>
              </c:strCache>
            </c:strRef>
          </c:tx>
          <c:spPr>
            <a:solidFill>
              <a:schemeClr val="accent1">
                <a:lumMod val="40000"/>
                <a:lumOff val="60000"/>
              </a:schemeClr>
            </a:solidFill>
            <a:ln>
              <a:noFill/>
            </a:ln>
            <a:effectLst>
              <a:outerShdw blurRad="57150" dist="19050" dir="5400000" algn="ctr" rotWithShape="0">
                <a:srgbClr val="000000">
                  <a:alpha val="63000"/>
                </a:srgbClr>
              </a:outerShdw>
            </a:effectLst>
          </c:spPr>
          <c:invertIfNegative val="0"/>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Sheet6!$C$5:$C$11</c:f>
              <c:numCache>
                <c:formatCode>General</c:formatCode>
                <c:ptCount val="7"/>
                <c:pt idx="0">
                  <c:v>21</c:v>
                </c:pt>
                <c:pt idx="1">
                  <c:v>13</c:v>
                </c:pt>
                <c:pt idx="2">
                  <c:v>-43</c:v>
                </c:pt>
                <c:pt idx="3">
                  <c:v>32</c:v>
                </c:pt>
                <c:pt idx="4">
                  <c:v>126</c:v>
                </c:pt>
                <c:pt idx="5">
                  <c:v>46</c:v>
                </c:pt>
                <c:pt idx="6">
                  <c:v>-42.55</c:v>
                </c:pt>
              </c:numCache>
            </c:numRef>
          </c:val>
          <c:extLst>
            <c:ext xmlns:c16="http://schemas.microsoft.com/office/drawing/2014/chart" uri="{C3380CC4-5D6E-409C-BE32-E72D297353CC}">
              <c16:uniqueId val="{00000001-AE26-4568-9CD5-B494CD7D9775}"/>
            </c:ext>
          </c:extLst>
        </c:ser>
        <c:dLbls>
          <c:showLegendKey val="0"/>
          <c:showVal val="0"/>
          <c:showCatName val="0"/>
          <c:showSerName val="0"/>
          <c:showPercent val="0"/>
          <c:showBubbleSize val="0"/>
        </c:dLbls>
        <c:gapWidth val="237"/>
        <c:overlap val="4"/>
        <c:axId val="146798511"/>
        <c:axId val="146790607"/>
        <c:extLst>
          <c:ext xmlns:c15="http://schemas.microsoft.com/office/drawing/2012/chart" uri="{02D57815-91ED-43cb-92C2-25804820EDAC}">
            <c15:filteredBarSeries>
              <c15:ser>
                <c:idx val="0"/>
                <c:order val="0"/>
                <c:tx>
                  <c:strRef>
                    <c:extLst>
                      <c:ext uri="{02D57815-91ED-43cb-92C2-25804820EDAC}">
                        <c15:formulaRef>
                          <c15:sqref>Sheet6!$A$4</c15:sqref>
                        </c15:formulaRef>
                      </c:ext>
                    </c:extLst>
                    <c:strCache>
                      <c:ptCount val="1"/>
                      <c:pt idx="0">
                        <c:v>Gads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numRef>
                    <c:extLst>
                      <c:ext uri="{02D57815-91ED-43cb-92C2-25804820EDAC}">
                        <c15:formulaRef>
                          <c15:sqref>Sheet6!$A$5:$A$11</c15:sqref>
                        </c15:formulaRef>
                      </c:ext>
                    </c:extLst>
                    <c:numCache>
                      <c:formatCode>General</c:formatCode>
                      <c:ptCount val="7"/>
                      <c:pt idx="0">
                        <c:v>2018</c:v>
                      </c:pt>
                      <c:pt idx="1">
                        <c:v>2019</c:v>
                      </c:pt>
                      <c:pt idx="2">
                        <c:v>2020</c:v>
                      </c:pt>
                      <c:pt idx="3">
                        <c:v>2021</c:v>
                      </c:pt>
                      <c:pt idx="4">
                        <c:v>2022</c:v>
                      </c:pt>
                      <c:pt idx="5">
                        <c:v>2023</c:v>
                      </c:pt>
                      <c:pt idx="6">
                        <c:v>2024</c:v>
                      </c:pt>
                    </c:numCache>
                  </c:numRef>
                </c:cat>
                <c:val>
                  <c:numRef>
                    <c:extLst>
                      <c:ext uri="{02D57815-91ED-43cb-92C2-25804820EDAC}">
                        <c15:formulaRef>
                          <c15:sqref>Sheet6!$A$5:$A$11</c15:sqref>
                        </c15:formulaRef>
                      </c:ext>
                    </c:extLst>
                    <c:numCache>
                      <c:formatCode>General</c:formatCode>
                      <c:ptCount val="7"/>
                      <c:pt idx="0">
                        <c:v>2018</c:v>
                      </c:pt>
                      <c:pt idx="1">
                        <c:v>2019</c:v>
                      </c:pt>
                      <c:pt idx="2">
                        <c:v>2020</c:v>
                      </c:pt>
                      <c:pt idx="3">
                        <c:v>2021</c:v>
                      </c:pt>
                      <c:pt idx="4">
                        <c:v>2022</c:v>
                      </c:pt>
                      <c:pt idx="5">
                        <c:v>2023</c:v>
                      </c:pt>
                      <c:pt idx="6">
                        <c:v>2024</c:v>
                      </c:pt>
                    </c:numCache>
                  </c:numRef>
                </c:val>
                <c:extLst>
                  <c:ext xmlns:c16="http://schemas.microsoft.com/office/drawing/2014/chart" uri="{C3380CC4-5D6E-409C-BE32-E72D297353CC}">
                    <c16:uniqueId val="{00000003-AE26-4568-9CD5-B494CD7D9775}"/>
                  </c:ext>
                </c:extLst>
              </c15:ser>
            </c15:filteredBarSeries>
          </c:ext>
        </c:extLst>
      </c:barChart>
      <c:catAx>
        <c:axId val="146798511"/>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crossAx val="146790607"/>
        <c:crosses val="autoZero"/>
        <c:auto val="1"/>
        <c:lblAlgn val="ctr"/>
        <c:lblOffset val="100"/>
        <c:noMultiLvlLbl val="0"/>
      </c:catAx>
      <c:valAx>
        <c:axId val="146790607"/>
        <c:scaling>
          <c:orientation val="minMax"/>
          <c:max val="140"/>
          <c:min val="-50"/>
        </c:scaling>
        <c:delete val="0"/>
        <c:axPos val="l"/>
        <c:majorGridlines>
          <c:spPr>
            <a:ln w="9525" cap="flat" cmpd="sng" algn="ctr">
              <a:solidFill>
                <a:schemeClr val="lt1">
                  <a:lumMod val="95000"/>
                  <a:alpha val="10000"/>
                </a:schemeClr>
              </a:solidFill>
              <a:round/>
            </a:ln>
            <a:effectLst>
              <a:outerShdw blurRad="50800" dist="50800" dir="5400000" algn="ctr" rotWithShape="0">
                <a:sysClr val="window" lastClr="FFFFFF">
                  <a:lumMod val="75000"/>
                </a:sysClr>
              </a:outerShdw>
            </a:effectLst>
          </c:spPr>
        </c:majorGridlines>
        <c:title>
          <c:tx>
            <c:rich>
              <a:bodyPr rot="-5400000" spcFirstLastPara="1" vertOverflow="ellipsis" vert="horz" wrap="square" anchor="ctr" anchorCtr="1"/>
              <a:lstStyle/>
              <a:p>
                <a:pPr>
                  <a:defRPr sz="900" b="1" i="0" u="none" strike="noStrike" kern="1200" cap="all" baseline="0">
                    <a:solidFill>
                      <a:schemeClr val="tx1"/>
                    </a:solidFill>
                    <a:latin typeface="+mn-lt"/>
                    <a:ea typeface="+mn-ea"/>
                    <a:cs typeface="+mn-cs"/>
                  </a:defRPr>
                </a:pPr>
                <a:r>
                  <a:rPr lang="en-US">
                    <a:solidFill>
                      <a:schemeClr val="tx1"/>
                    </a:solidFill>
                  </a:rPr>
                  <a:t>%</a:t>
                </a:r>
              </a:p>
            </c:rich>
          </c:tx>
          <c:layout>
            <c:manualLayout>
              <c:xMode val="edge"/>
              <c:yMode val="edge"/>
              <c:x val="4.7439506140139087E-2"/>
              <c:y val="0.3930228488474688"/>
            </c:manualLayout>
          </c:layout>
          <c:overlay val="0"/>
          <c:spPr>
            <a:noFill/>
            <a:ln>
              <a:noFill/>
            </a:ln>
            <a:effectLst/>
          </c:spPr>
          <c:txPr>
            <a:bodyPr rot="-5400000" spcFirstLastPara="1" vertOverflow="ellipsis" vert="horz" wrap="square" anchor="ctr" anchorCtr="1"/>
            <a:lstStyle/>
            <a:p>
              <a:pPr>
                <a:defRPr sz="900" b="1" i="0" u="none" strike="noStrike" kern="1200" cap="all" baseline="0">
                  <a:solidFill>
                    <a:schemeClr val="tx1"/>
                  </a:solidFill>
                  <a:latin typeface="+mn-lt"/>
                  <a:ea typeface="+mn-ea"/>
                  <a:cs typeface="+mn-cs"/>
                </a:defRPr>
              </a:pPr>
              <a:endParaRPr lang="lv-L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crossAx val="146798511"/>
        <c:crosses val="autoZero"/>
        <c:crossBetween val="between"/>
        <c:majorUnit val="10"/>
      </c:valAx>
      <c:spPr>
        <a:noFill/>
        <a:ln>
          <a:noFill/>
        </a:ln>
        <a:effectLst/>
      </c:spPr>
    </c:plotArea>
    <c:legend>
      <c:legendPos val="b"/>
      <c:layout>
        <c:manualLayout>
          <c:xMode val="edge"/>
          <c:yMode val="edge"/>
          <c:x val="1.9828399943863751E-2"/>
          <c:y val="0.89341998244174248"/>
          <c:w val="0.69909816730524865"/>
          <c:h val="0.1065800175582575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85000"/>
      </a:sysClr>
    </a:solidFill>
    <a:ln>
      <a:noFill/>
    </a:ln>
    <a:effectLst/>
  </c:spPr>
  <c:txPr>
    <a:bodyPr/>
    <a:lstStyle/>
    <a:p>
      <a:pPr>
        <a:defRPr/>
      </a:pPr>
      <a:endParaRPr lang="lv-LV"/>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31419510061243"/>
          <c:y val="5.2154665275875596E-2"/>
          <c:w val="0.68366360454943131"/>
          <c:h val="0.71483389560442945"/>
        </c:manualLayout>
      </c:layout>
      <c:barChart>
        <c:barDir val="bar"/>
        <c:grouping val="clustered"/>
        <c:varyColors val="0"/>
        <c:ser>
          <c:idx val="2"/>
          <c:order val="0"/>
          <c:tx>
            <c:strRef>
              <c:f>EKK!$D$2</c:f>
              <c:strCache>
                <c:ptCount val="1"/>
                <c:pt idx="0">
                  <c:v>Izpilde</c:v>
                </c:pt>
              </c:strCache>
            </c:strRef>
          </c:tx>
          <c:spPr>
            <a:solidFill>
              <a:schemeClr val="accent3"/>
            </a:solidFill>
            <a:ln>
              <a:noFill/>
            </a:ln>
            <a:effectLst/>
          </c:spPr>
          <c:invertIfNegative val="0"/>
          <c:dLbls>
            <c:dLbl>
              <c:idx val="2"/>
              <c:layout>
                <c:manualLayout>
                  <c:x val="-2.7777777777777779E-3"/>
                  <c:y val="3.1292799165525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1A1-4471-9CE7-3D1967EB3DDC}"/>
                </c:ext>
              </c:extLst>
            </c:dLbl>
            <c:dLbl>
              <c:idx val="3"/>
              <c:layout>
                <c:manualLayout>
                  <c:x val="0"/>
                  <c:y val="2.6077332637937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A1-4471-9CE7-3D1967EB3DD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EKK!$A$3:$A$6</c:f>
              <c:strCache>
                <c:ptCount val="4"/>
                <c:pt idx="0">
                  <c:v>Pārējie izdevumi</c:v>
                </c:pt>
                <c:pt idx="1">
                  <c:v>Kapitālie izdevumi</c:v>
                </c:pt>
                <c:pt idx="2">
                  <c:v>Preces un pakalpojumi</c:v>
                </c:pt>
                <c:pt idx="3">
                  <c:v>Atlīdzība</c:v>
                </c:pt>
              </c:strCache>
            </c:strRef>
          </c:cat>
          <c:val>
            <c:numRef>
              <c:f>EKK!$D$3:$D$6</c:f>
              <c:numCache>
                <c:formatCode>General</c:formatCode>
                <c:ptCount val="4"/>
                <c:pt idx="0">
                  <c:v>225.6</c:v>
                </c:pt>
                <c:pt idx="1">
                  <c:v>111.9</c:v>
                </c:pt>
                <c:pt idx="2">
                  <c:v>169.6</c:v>
                </c:pt>
                <c:pt idx="3">
                  <c:v>387.1</c:v>
                </c:pt>
              </c:numCache>
            </c:numRef>
          </c:val>
          <c:extLst>
            <c:ext xmlns:c16="http://schemas.microsoft.com/office/drawing/2014/chart" uri="{C3380CC4-5D6E-409C-BE32-E72D297353CC}">
              <c16:uniqueId val="{00000000-2B39-4560-8C85-3AFCEA3DE6E5}"/>
            </c:ext>
          </c:extLst>
        </c:ser>
        <c:ser>
          <c:idx val="1"/>
          <c:order val="1"/>
          <c:tx>
            <c:strRef>
              <c:f>EKK!$C$2</c:f>
              <c:strCache>
                <c:ptCount val="1"/>
                <c:pt idx="0">
                  <c:v>Precizētais plāns</c:v>
                </c:pt>
              </c:strCache>
            </c:strRef>
          </c:tx>
          <c:spPr>
            <a:solidFill>
              <a:schemeClr val="accent2"/>
            </a:solidFill>
            <a:ln>
              <a:noFill/>
            </a:ln>
            <a:effectLst/>
          </c:spPr>
          <c:invertIfNegative val="0"/>
          <c:dLbls>
            <c:dLbl>
              <c:idx val="0"/>
              <c:layout>
                <c:manualLayout>
                  <c:x val="0"/>
                  <c:y val="-1.5646399582762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1A1-4471-9CE7-3D1967EB3DD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EKK!$A$3:$A$6</c:f>
              <c:strCache>
                <c:ptCount val="4"/>
                <c:pt idx="0">
                  <c:v>Pārējie izdevumi</c:v>
                </c:pt>
                <c:pt idx="1">
                  <c:v>Kapitālie izdevumi</c:v>
                </c:pt>
                <c:pt idx="2">
                  <c:v>Preces un pakalpojumi</c:v>
                </c:pt>
                <c:pt idx="3">
                  <c:v>Atlīdzība</c:v>
                </c:pt>
              </c:strCache>
            </c:strRef>
          </c:cat>
          <c:val>
            <c:numRef>
              <c:f>EKK!$C$3:$C$6</c:f>
              <c:numCache>
                <c:formatCode>General</c:formatCode>
                <c:ptCount val="4"/>
                <c:pt idx="0">
                  <c:v>233.90000000000003</c:v>
                </c:pt>
                <c:pt idx="1">
                  <c:v>146.80000000000001</c:v>
                </c:pt>
                <c:pt idx="2">
                  <c:v>176.1</c:v>
                </c:pt>
                <c:pt idx="3">
                  <c:v>389.4</c:v>
                </c:pt>
              </c:numCache>
            </c:numRef>
          </c:val>
          <c:extLst>
            <c:ext xmlns:c16="http://schemas.microsoft.com/office/drawing/2014/chart" uri="{C3380CC4-5D6E-409C-BE32-E72D297353CC}">
              <c16:uniqueId val="{00000001-2B39-4560-8C85-3AFCEA3DE6E5}"/>
            </c:ext>
          </c:extLst>
        </c:ser>
        <c:ser>
          <c:idx val="0"/>
          <c:order val="2"/>
          <c:tx>
            <c:strRef>
              <c:f>EKK!$B$2</c:f>
              <c:strCache>
                <c:ptCount val="1"/>
                <c:pt idx="0">
                  <c:v>Sākotnējais plāns</c:v>
                </c:pt>
              </c:strCache>
            </c:strRef>
          </c:tx>
          <c:spPr>
            <a:solidFill>
              <a:schemeClr val="accent1"/>
            </a:solidFill>
            <a:ln>
              <a:noFill/>
            </a:ln>
            <a:effectLst/>
          </c:spPr>
          <c:invertIfNegative val="0"/>
          <c:dLbls>
            <c:dLbl>
              <c:idx val="0"/>
              <c:layout>
                <c:manualLayout>
                  <c:x val="-5.0925337632079971E-17"/>
                  <c:y val="-1.56463995827626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D6-441A-9567-E2A88E451559}"/>
                </c:ext>
              </c:extLst>
            </c:dLbl>
            <c:dLbl>
              <c:idx val="1"/>
              <c:layout>
                <c:manualLayout>
                  <c:x val="-5.0925337632079971E-17"/>
                  <c:y val="-3.1292799165525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D6-441A-9567-E2A88E451559}"/>
                </c:ext>
              </c:extLst>
            </c:dLbl>
            <c:dLbl>
              <c:idx val="2"/>
              <c:layout>
                <c:manualLayout>
                  <c:x val="-1.388888888888899E-2"/>
                  <c:y val="-4.1723732220700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A1-4471-9CE7-3D1967EB3DDC}"/>
                </c:ext>
              </c:extLst>
            </c:dLbl>
            <c:dLbl>
              <c:idx val="3"/>
              <c:layout>
                <c:manualLayout>
                  <c:x val="-8.3333333333333332E-3"/>
                  <c:y val="-1.5646399582762677E-2"/>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F1A1-4471-9CE7-3D1967EB3DD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EKK!$A$3:$A$6</c:f>
              <c:strCache>
                <c:ptCount val="4"/>
                <c:pt idx="0">
                  <c:v>Pārējie izdevumi</c:v>
                </c:pt>
                <c:pt idx="1">
                  <c:v>Kapitālie izdevumi</c:v>
                </c:pt>
                <c:pt idx="2">
                  <c:v>Preces un pakalpojumi</c:v>
                </c:pt>
                <c:pt idx="3">
                  <c:v>Atlīdzība</c:v>
                </c:pt>
              </c:strCache>
            </c:strRef>
          </c:cat>
          <c:val>
            <c:numRef>
              <c:f>EKK!$B$3:$B$6</c:f>
              <c:numCache>
                <c:formatCode>General</c:formatCode>
                <c:ptCount val="4"/>
                <c:pt idx="0">
                  <c:v>80.500000000000085</c:v>
                </c:pt>
                <c:pt idx="1">
                  <c:v>105.6</c:v>
                </c:pt>
                <c:pt idx="2">
                  <c:v>155.19999999999999</c:v>
                </c:pt>
                <c:pt idx="3">
                  <c:v>383.9</c:v>
                </c:pt>
              </c:numCache>
            </c:numRef>
          </c:val>
          <c:extLst>
            <c:ext xmlns:c16="http://schemas.microsoft.com/office/drawing/2014/chart" uri="{C3380CC4-5D6E-409C-BE32-E72D297353CC}">
              <c16:uniqueId val="{00000002-2B39-4560-8C85-3AFCEA3DE6E5}"/>
            </c:ext>
          </c:extLst>
        </c:ser>
        <c:dLbls>
          <c:showLegendKey val="0"/>
          <c:showVal val="0"/>
          <c:showCatName val="0"/>
          <c:showSerName val="0"/>
          <c:showPercent val="0"/>
          <c:showBubbleSize val="0"/>
        </c:dLbls>
        <c:gapWidth val="182"/>
        <c:axId val="1519141968"/>
        <c:axId val="1459355424"/>
      </c:barChart>
      <c:catAx>
        <c:axId val="1519141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459355424"/>
        <c:crosses val="autoZero"/>
        <c:auto val="1"/>
        <c:lblAlgn val="ctr"/>
        <c:lblOffset val="100"/>
        <c:noMultiLvlLbl val="0"/>
      </c:catAx>
      <c:valAx>
        <c:axId val="1459355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519141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lv-LV"/>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lv-LV" sz="1200" b="1" i="0" dirty="0">
                <a:solidFill>
                  <a:schemeClr val="tx1"/>
                </a:solidFill>
                <a:effectLst/>
                <a:latin typeface="Times New Roman" panose="02020603050405020304" pitchFamily="18" charset="0"/>
                <a:cs typeface="Times New Roman" panose="02020603050405020304" pitchFamily="18" charset="0"/>
              </a:rPr>
              <a:t>Pirmreizēji izsniegto uzturēšanās atļauju skaita izmaiņas attiecībā pret iepriekšējā gada plānu (skaits)</a:t>
            </a:r>
            <a:endParaRPr lang="lv-LV" sz="1200" i="0" dirty="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4.9454072139969975E-2"/>
          <c:y val="2.9461276206810428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lv-LV"/>
        </a:p>
      </c:txPr>
    </c:title>
    <c:autoTitleDeleted val="0"/>
    <c:plotArea>
      <c:layout/>
      <c:barChart>
        <c:barDir val="col"/>
        <c:grouping val="clustered"/>
        <c:varyColors val="0"/>
        <c:ser>
          <c:idx val="1"/>
          <c:order val="0"/>
          <c:tx>
            <c:strRef>
              <c:f>[Book1.xlsx]Sheet6!$B$25</c:f>
              <c:strCache>
                <c:ptCount val="1"/>
                <c:pt idx="0">
                  <c:v>Izpilde</c:v>
                </c:pt>
              </c:strCache>
            </c:strRef>
          </c:tx>
          <c:spPr>
            <a:solidFill>
              <a:schemeClr val="accent1">
                <a:lumMod val="40000"/>
                <a:lumOff val="6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7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[Book1.xlsx]Sheet6!$A$26:$A$30</c:f>
              <c:numCache>
                <c:formatCode>General</c:formatCode>
                <c:ptCount val="5"/>
                <c:pt idx="0">
                  <c:v>2023</c:v>
                </c:pt>
                <c:pt idx="1">
                  <c:v>2024</c:v>
                </c:pt>
                <c:pt idx="2">
                  <c:v>2025</c:v>
                </c:pt>
                <c:pt idx="3">
                  <c:v>2026</c:v>
                </c:pt>
                <c:pt idx="4">
                  <c:v>2027</c:v>
                </c:pt>
              </c:numCache>
            </c:numRef>
          </c:cat>
          <c:val>
            <c:numRef>
              <c:f>[Book1.xlsx]Sheet6!$B$26:$B$30</c:f>
              <c:numCache>
                <c:formatCode>General</c:formatCode>
                <c:ptCount val="5"/>
                <c:pt idx="0">
                  <c:v>28052</c:v>
                </c:pt>
                <c:pt idx="1">
                  <c:v>16117</c:v>
                </c:pt>
              </c:numCache>
            </c:numRef>
          </c:val>
          <c:extLst>
            <c:ext xmlns:c16="http://schemas.microsoft.com/office/drawing/2014/chart" uri="{C3380CC4-5D6E-409C-BE32-E72D297353CC}">
              <c16:uniqueId val="{00000000-A55B-43A8-8E89-3D47940ED79C}"/>
            </c:ext>
          </c:extLst>
        </c:ser>
        <c:ser>
          <c:idx val="2"/>
          <c:order val="1"/>
          <c:tx>
            <c:strRef>
              <c:f>[Book1.xlsx]Sheet6!$C$25</c:f>
              <c:strCache>
                <c:ptCount val="1"/>
                <c:pt idx="0">
                  <c:v>Plānotais </c:v>
                </c:pt>
              </c:strCache>
            </c:strRef>
          </c:tx>
          <c:spPr>
            <a:solidFill>
              <a:schemeClr val="accent1">
                <a:lumMod val="50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val>
            <c:numRef>
              <c:f>[Book1.xlsx]Sheet6!$C$26:$C$30</c:f>
              <c:numCache>
                <c:formatCode>General</c:formatCode>
                <c:ptCount val="5"/>
                <c:pt idx="0">
                  <c:v>16484</c:v>
                </c:pt>
                <c:pt idx="1">
                  <c:v>18132</c:v>
                </c:pt>
                <c:pt idx="2">
                  <c:v>19945</c:v>
                </c:pt>
                <c:pt idx="3">
                  <c:v>21940</c:v>
                </c:pt>
                <c:pt idx="4">
                  <c:v>24134</c:v>
                </c:pt>
              </c:numCache>
            </c:numRef>
          </c:val>
          <c:extLst>
            <c:ext xmlns:c16="http://schemas.microsoft.com/office/drawing/2014/chart" uri="{C3380CC4-5D6E-409C-BE32-E72D297353CC}">
              <c16:uniqueId val="{00000001-A55B-43A8-8E89-3D47940ED79C}"/>
            </c:ext>
          </c:extLst>
        </c:ser>
        <c:dLbls>
          <c:showLegendKey val="0"/>
          <c:showVal val="0"/>
          <c:showCatName val="0"/>
          <c:showSerName val="0"/>
          <c:showPercent val="0"/>
          <c:showBubbleSize val="0"/>
        </c:dLbls>
        <c:gapWidth val="150"/>
        <c:axId val="701328880"/>
        <c:axId val="701329712"/>
      </c:barChart>
      <c:catAx>
        <c:axId val="70132888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crossAx val="701329712"/>
        <c:crosses val="autoZero"/>
        <c:auto val="1"/>
        <c:lblAlgn val="ctr"/>
        <c:lblOffset val="100"/>
        <c:noMultiLvlLbl val="0"/>
      </c:catAx>
      <c:valAx>
        <c:axId val="7013297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crossAx val="701328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85000"/>
      </a:sysClr>
    </a:solidFill>
    <a:ln>
      <a:noFill/>
    </a:ln>
    <a:effectLst/>
  </c:spPr>
  <c:txPr>
    <a:bodyPr/>
    <a:lstStyle/>
    <a:p>
      <a:pPr>
        <a:defRPr/>
      </a:pPr>
      <a:endParaRPr lang="lv-LV"/>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lv-LV" sz="1000" b="1" i="0" dirty="0">
                <a:solidFill>
                  <a:schemeClr val="tx1"/>
                </a:solidFill>
                <a:effectLst/>
                <a:latin typeface="Times New Roman" panose="02020603050405020304" pitchFamily="18" charset="0"/>
                <a:cs typeface="Times New Roman" panose="02020603050405020304" pitchFamily="18" charset="0"/>
              </a:rPr>
              <a:t>Uz nodarbinātības pamata izsniegto uzturēšanās atļauju un vīzu skaita izmaiņas attiecībā pret iepriekšējo gadu (%)</a:t>
            </a:r>
            <a:endParaRPr lang="lv-LV" sz="1000" i="0" dirty="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0.13326597119924255"/>
          <c:y val="4.0247652037868039E-3"/>
        </c:manualLayout>
      </c:layout>
      <c:overlay val="1"/>
      <c:spPr>
        <a:noFill/>
        <a:ln>
          <a:noFill/>
        </a:ln>
        <a:effectLst/>
      </c:spPr>
      <c:txPr>
        <a:bodyPr rot="0" spcFirstLastPara="1" vertOverflow="ellipsis" vert="horz" wrap="square" anchor="ctr" anchorCtr="1"/>
        <a:lstStyle/>
        <a:p>
          <a:pPr>
            <a:defRPr sz="1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lv-LV"/>
        </a:p>
      </c:txPr>
    </c:title>
    <c:autoTitleDeleted val="0"/>
    <c:plotArea>
      <c:layout>
        <c:manualLayout>
          <c:layoutTarget val="inner"/>
          <c:xMode val="edge"/>
          <c:yMode val="edge"/>
          <c:x val="5.3688809282939988E-2"/>
          <c:y val="8.683105074926753E-2"/>
          <c:w val="0.94609600304591557"/>
          <c:h val="0.88703781335632559"/>
        </c:manualLayout>
      </c:layout>
      <c:barChart>
        <c:barDir val="col"/>
        <c:grouping val="clustered"/>
        <c:varyColors val="0"/>
        <c:ser>
          <c:idx val="0"/>
          <c:order val="0"/>
          <c:tx>
            <c:strRef>
              <c:f>Sheet6!$B$52</c:f>
              <c:strCache>
                <c:ptCount val="1"/>
                <c:pt idx="0">
                  <c:v>Plāns</c:v>
                </c:pt>
              </c:strCache>
            </c:strRef>
          </c:tx>
          <c:spPr>
            <a:solidFill>
              <a:schemeClr val="accent1">
                <a:lumMod val="50000"/>
              </a:schemeClr>
            </a:solidFill>
            <a:ln>
              <a:noFill/>
            </a:ln>
            <a:effectLst>
              <a:outerShdw blurRad="57150" dist="19050" dir="5400000" algn="ctr" rotWithShape="0">
                <a:srgbClr val="000000">
                  <a:alpha val="63000"/>
                </a:srgbClr>
              </a:outerShdw>
            </a:effectLst>
          </c:spPr>
          <c:invertIfNegative val="0"/>
          <c:dPt>
            <c:idx val="0"/>
            <c:invertIfNegative val="0"/>
            <c:bubble3D val="0"/>
            <c:extLst>
              <c:ext xmlns:c16="http://schemas.microsoft.com/office/drawing/2014/chart" uri="{C3380CC4-5D6E-409C-BE32-E72D297353CC}">
                <c16:uniqueId val="{00000000-4D1B-4B4D-AEDC-DB44DC8C7755}"/>
              </c:ext>
            </c:extLst>
          </c:dPt>
          <c:dLbls>
            <c:spPr>
              <a:no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Sheet6!$A$53:$A$56</c:f>
              <c:numCache>
                <c:formatCode>General</c:formatCode>
                <c:ptCount val="4"/>
                <c:pt idx="0">
                  <c:v>2021</c:v>
                </c:pt>
                <c:pt idx="1">
                  <c:v>2022</c:v>
                </c:pt>
                <c:pt idx="2">
                  <c:v>2023</c:v>
                </c:pt>
                <c:pt idx="3">
                  <c:v>2024</c:v>
                </c:pt>
              </c:numCache>
            </c:numRef>
          </c:cat>
          <c:val>
            <c:numRef>
              <c:f>Sheet6!$B$53:$B$56</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1-4D1B-4B4D-AEDC-DB44DC8C7755}"/>
            </c:ext>
          </c:extLst>
        </c:ser>
        <c:ser>
          <c:idx val="1"/>
          <c:order val="1"/>
          <c:tx>
            <c:strRef>
              <c:f>Sheet6!$C$52</c:f>
              <c:strCache>
                <c:ptCount val="1"/>
                <c:pt idx="0">
                  <c:v>Izpilde</c:v>
                </c:pt>
              </c:strCache>
            </c:strRef>
          </c:tx>
          <c:spPr>
            <a:solidFill>
              <a:schemeClr val="accent1">
                <a:lumMod val="40000"/>
                <a:lumOff val="60000"/>
              </a:schemeClr>
            </a:solidFill>
            <a:ln>
              <a:noFill/>
            </a:ln>
            <a:effectLst>
              <a:outerShdw blurRad="57150" dist="19050" dir="5400000" algn="ctr" rotWithShape="0">
                <a:srgbClr val="000000">
                  <a:alpha val="63000"/>
                </a:srgbClr>
              </a:outerShdw>
            </a:effectLst>
          </c:spPr>
          <c:invertIfNegative val="0"/>
          <c:dLbls>
            <c:spPr>
              <a:gradFill>
                <a:gsLst>
                  <a:gs pos="33000">
                    <a:schemeClr val="accent1">
                      <a:lumMod val="5000"/>
                      <a:lumOff val="95000"/>
                    </a:schemeClr>
                  </a:gs>
                  <a:gs pos="77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Sheet6!$A$53:$A$56</c:f>
              <c:numCache>
                <c:formatCode>General</c:formatCode>
                <c:ptCount val="4"/>
                <c:pt idx="0">
                  <c:v>2021</c:v>
                </c:pt>
                <c:pt idx="1">
                  <c:v>2022</c:v>
                </c:pt>
                <c:pt idx="2">
                  <c:v>2023</c:v>
                </c:pt>
                <c:pt idx="3">
                  <c:v>2024</c:v>
                </c:pt>
              </c:numCache>
            </c:numRef>
          </c:cat>
          <c:val>
            <c:numRef>
              <c:f>Sheet6!$C$53:$C$56</c:f>
              <c:numCache>
                <c:formatCode>General</c:formatCode>
                <c:ptCount val="4"/>
                <c:pt idx="0">
                  <c:v>34</c:v>
                </c:pt>
                <c:pt idx="1">
                  <c:v>34</c:v>
                </c:pt>
                <c:pt idx="2">
                  <c:v>-8</c:v>
                </c:pt>
                <c:pt idx="3">
                  <c:v>4.2300000000000004</c:v>
                </c:pt>
              </c:numCache>
            </c:numRef>
          </c:val>
          <c:extLst>
            <c:ext xmlns:c16="http://schemas.microsoft.com/office/drawing/2014/chart" uri="{C3380CC4-5D6E-409C-BE32-E72D297353CC}">
              <c16:uniqueId val="{00000002-4D1B-4B4D-AEDC-DB44DC8C7755}"/>
            </c:ext>
          </c:extLst>
        </c:ser>
        <c:dLbls>
          <c:showLegendKey val="0"/>
          <c:showVal val="0"/>
          <c:showCatName val="0"/>
          <c:showSerName val="0"/>
          <c:showPercent val="0"/>
          <c:showBubbleSize val="0"/>
        </c:dLbls>
        <c:gapWidth val="150"/>
        <c:overlap val="5"/>
        <c:axId val="1759303520"/>
        <c:axId val="1759311424"/>
      </c:barChart>
      <c:lineChart>
        <c:grouping val="standard"/>
        <c:varyColors val="0"/>
        <c:dLbls>
          <c:showLegendKey val="0"/>
          <c:showVal val="0"/>
          <c:showCatName val="0"/>
          <c:showSerName val="0"/>
          <c:showPercent val="0"/>
          <c:showBubbleSize val="0"/>
        </c:dLbls>
        <c:marker val="1"/>
        <c:smooth val="0"/>
        <c:axId val="1759303520"/>
        <c:axId val="1759311424"/>
        <c:extLst>
          <c:ext xmlns:c15="http://schemas.microsoft.com/office/drawing/2012/chart" uri="{02D57815-91ED-43cb-92C2-25804820EDAC}">
            <c15:filteredLineSeries>
              <c15:ser>
                <c:idx val="3"/>
                <c:order val="2"/>
                <c:spPr>
                  <a:ln w="34925" cap="rnd">
                    <a:solidFill>
                      <a:schemeClr val="accent4"/>
                    </a:solidFill>
                    <a:round/>
                  </a:ln>
                  <a:effectLst>
                    <a:outerShdw blurRad="57150" dist="19050" dir="5400000" algn="ctr" rotWithShape="0">
                      <a:srgbClr val="000000">
                        <a:alpha val="63000"/>
                      </a:srgbClr>
                    </a:outerShdw>
                  </a:effectLst>
                </c:spPr>
                <c:marker>
                  <c:symbol val="none"/>
                </c:marker>
                <c:cat>
                  <c:numRef>
                    <c:extLst>
                      <c:ext uri="{02D57815-91ED-43cb-92C2-25804820EDAC}">
                        <c15:formulaRef>
                          <c15:sqref>Sheet6!$A$53:$A$56</c15:sqref>
                        </c15:formulaRef>
                      </c:ext>
                    </c:extLst>
                    <c:numCache>
                      <c:formatCode>General</c:formatCode>
                      <c:ptCount val="4"/>
                      <c:pt idx="0">
                        <c:v>2021</c:v>
                      </c:pt>
                      <c:pt idx="1">
                        <c:v>2022</c:v>
                      </c:pt>
                      <c:pt idx="2">
                        <c:v>2023</c:v>
                      </c:pt>
                      <c:pt idx="3">
                        <c:v>2024</c:v>
                      </c:pt>
                    </c:numCache>
                  </c:numRef>
                </c:cat>
                <c:val>
                  <c:numRef>
                    <c:extLst>
                      <c:ext uri="{02D57815-91ED-43cb-92C2-25804820EDAC}">
                        <c15:formulaRef>
                          <c15:sqref>Sheet6!$A$56:$D$56</c15:sqref>
                        </c15:formulaRef>
                      </c:ext>
                    </c:extLst>
                    <c:numCache>
                      <c:formatCode>General</c:formatCode>
                      <c:ptCount val="4"/>
                      <c:pt idx="0">
                        <c:v>2024</c:v>
                      </c:pt>
                      <c:pt idx="1">
                        <c:v>10</c:v>
                      </c:pt>
                      <c:pt idx="2">
                        <c:v>4.2300000000000004</c:v>
                      </c:pt>
                      <c:pt idx="3">
                        <c:v>35.5</c:v>
                      </c:pt>
                    </c:numCache>
                  </c:numRef>
                </c:val>
                <c:smooth val="0"/>
                <c:extLst>
                  <c:ext xmlns:c16="http://schemas.microsoft.com/office/drawing/2014/chart" uri="{C3380CC4-5D6E-409C-BE32-E72D297353CC}">
                    <c16:uniqueId val="{00000008-4D1B-4B4D-AEDC-DB44DC8C7755}"/>
                  </c:ext>
                </c:extLst>
              </c15:ser>
            </c15:filteredLineSeries>
          </c:ext>
        </c:extLst>
      </c:lineChart>
      <c:catAx>
        <c:axId val="175930352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lv-LV"/>
          </a:p>
        </c:txPr>
        <c:crossAx val="1759311424"/>
        <c:crosses val="autoZero"/>
        <c:auto val="1"/>
        <c:lblAlgn val="ctr"/>
        <c:lblOffset val="100"/>
        <c:noMultiLvlLbl val="0"/>
      </c:catAx>
      <c:valAx>
        <c:axId val="175931142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a:softEdge rad="393700"/>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crossAx val="1759303520"/>
        <c:crosses val="autoZero"/>
        <c:crossBetween val="between"/>
      </c:valAx>
      <c:spPr>
        <a:noFill/>
        <a:ln>
          <a:noFill/>
        </a:ln>
        <a:effectLst/>
      </c:spPr>
    </c:plotArea>
    <c:legend>
      <c:legendPos val="b"/>
      <c:layout>
        <c:manualLayout>
          <c:xMode val="edge"/>
          <c:yMode val="edge"/>
          <c:x val="4.5611033741702417E-2"/>
          <c:y val="0.90390677612928882"/>
          <c:w val="0.53075697543199851"/>
          <c:h val="6.7919433735340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85000"/>
      </a:sysClr>
    </a:solidFill>
    <a:ln>
      <a:noFill/>
    </a:ln>
    <a:effectLst/>
  </c:spPr>
  <c:txPr>
    <a:bodyPr/>
    <a:lstStyle/>
    <a:p>
      <a:pPr>
        <a:defRPr/>
      </a:pPr>
      <a:endParaRPr lang="lv-LV"/>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lv-LV" sz="1000" b="1" i="0" dirty="0">
                <a:solidFill>
                  <a:schemeClr val="tx1"/>
                </a:solidFill>
                <a:effectLst/>
                <a:latin typeface="Times New Roman" panose="02020603050405020304" pitchFamily="18" charset="0"/>
                <a:cs typeface="Times New Roman" panose="02020603050405020304" pitchFamily="18" charset="0"/>
              </a:rPr>
              <a:t>Uz nodarbinātības pamata izsniegto uzturēšanās atļauju un vīzu skaita izmaiņas attiecībā pret iepriekšējā gada plānu (skaits)</a:t>
            </a:r>
            <a:endParaRPr lang="lv-LV" sz="1000" i="0" dirty="0">
              <a:solidFill>
                <a:schemeClr val="tx1"/>
              </a:solidFill>
              <a:effectLst/>
              <a:latin typeface="Times New Roman" panose="02020603050405020304" pitchFamily="18" charset="0"/>
              <a:cs typeface="Times New Roman" panose="02020603050405020304" pitchFamily="18" charset="0"/>
            </a:endParaRPr>
          </a:p>
        </c:rich>
      </c:tx>
      <c:layout>
        <c:manualLayout>
          <c:xMode val="edge"/>
          <c:yMode val="edge"/>
          <c:x val="7.4003949676677547E-2"/>
          <c:y val="4.4551388589286643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clustered"/>
        <c:varyColors val="0"/>
        <c:ser>
          <c:idx val="1"/>
          <c:order val="1"/>
          <c:tx>
            <c:strRef>
              <c:f>[Book1.xlsx]Sheet6!$B$73</c:f>
              <c:strCache>
                <c:ptCount val="1"/>
                <c:pt idx="0">
                  <c:v>Plāns </c:v>
                </c:pt>
              </c:strCache>
            </c:strRef>
          </c:tx>
          <c:spPr>
            <a:solidFill>
              <a:schemeClr val="accent1">
                <a:lumMod val="50000"/>
              </a:schemeClr>
            </a:solidFill>
            <a:ln>
              <a:noFill/>
            </a:ln>
            <a:effectLst/>
          </c:spPr>
          <c:invertIfNegative val="0"/>
          <c:dLbls>
            <c:spPr>
              <a:noFill/>
              <a:ln>
                <a:noFill/>
              </a:ln>
              <a:effectLst>
                <a:outerShdw blurRad="152400" dist="317500" dir="5400000" sx="90000" sy="-19000" rotWithShape="0">
                  <a:schemeClr val="bg1">
                    <a:alpha val="15000"/>
                  </a:scheme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[Book1.xlsx]Sheet6!$B$74:$B$78</c:f>
              <c:numCache>
                <c:formatCode>General</c:formatCode>
                <c:ptCount val="5"/>
                <c:pt idx="0">
                  <c:v>14014</c:v>
                </c:pt>
                <c:pt idx="1">
                  <c:v>14715</c:v>
                </c:pt>
                <c:pt idx="2">
                  <c:v>15451</c:v>
                </c:pt>
                <c:pt idx="3">
                  <c:v>16224</c:v>
                </c:pt>
                <c:pt idx="4">
                  <c:v>17035</c:v>
                </c:pt>
              </c:numCache>
            </c:numRef>
          </c:val>
          <c:extLst>
            <c:ext xmlns:c16="http://schemas.microsoft.com/office/drawing/2014/chart" uri="{C3380CC4-5D6E-409C-BE32-E72D297353CC}">
              <c16:uniqueId val="{00000000-C21C-4A74-AB27-3AD5A689DB8E}"/>
            </c:ext>
          </c:extLst>
        </c:ser>
        <c:ser>
          <c:idx val="2"/>
          <c:order val="2"/>
          <c:tx>
            <c:strRef>
              <c:f>[Book1.xlsx]Sheet6!$C$73</c:f>
              <c:strCache>
                <c:ptCount val="1"/>
                <c:pt idx="0">
                  <c:v>Izpilde</c:v>
                </c:pt>
              </c:strCache>
            </c:strRef>
          </c:tx>
          <c:spPr>
            <a:solidFill>
              <a:schemeClr val="accent1">
                <a:lumMod val="40000"/>
                <a:lumOff val="60000"/>
              </a:schemeClr>
            </a:solidFill>
            <a:ln>
              <a:noFill/>
            </a:ln>
            <a:effectLst/>
          </c:spPr>
          <c:invertIfNegative val="0"/>
          <c:dLbls>
            <c:spPr>
              <a:noFill/>
              <a:ln>
                <a:noFill/>
              </a:ln>
              <a:effectLst>
                <a:outerShdw blurRad="50800" dist="50800" dir="5400000" algn="ctr" rotWithShape="0">
                  <a:schemeClr val="bg1">
                    <a:lumMod val="95000"/>
                  </a:scheme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[Book1.xlsx]Sheet6!$A$74:$A$78</c:f>
              <c:numCache>
                <c:formatCode>General</c:formatCode>
                <c:ptCount val="5"/>
                <c:pt idx="0">
                  <c:v>2023</c:v>
                </c:pt>
                <c:pt idx="1">
                  <c:v>2024</c:v>
                </c:pt>
                <c:pt idx="2">
                  <c:v>2025</c:v>
                </c:pt>
                <c:pt idx="3">
                  <c:v>2026</c:v>
                </c:pt>
                <c:pt idx="4">
                  <c:v>2027</c:v>
                </c:pt>
              </c:numCache>
            </c:numRef>
          </c:cat>
          <c:val>
            <c:numRef>
              <c:f>[Book1.xlsx]Sheet6!$C$74:$C$78</c:f>
              <c:numCache>
                <c:formatCode>General</c:formatCode>
                <c:ptCount val="5"/>
                <c:pt idx="0">
                  <c:v>11640</c:v>
                </c:pt>
                <c:pt idx="1">
                  <c:v>12143</c:v>
                </c:pt>
              </c:numCache>
            </c:numRef>
          </c:val>
          <c:extLst>
            <c:ext xmlns:c16="http://schemas.microsoft.com/office/drawing/2014/chart" uri="{C3380CC4-5D6E-409C-BE32-E72D297353CC}">
              <c16:uniqueId val="{00000001-C21C-4A74-AB27-3AD5A689DB8E}"/>
            </c:ext>
          </c:extLst>
        </c:ser>
        <c:dLbls>
          <c:showLegendKey val="0"/>
          <c:showVal val="0"/>
          <c:showCatName val="0"/>
          <c:showSerName val="0"/>
          <c:showPercent val="0"/>
          <c:showBubbleSize val="0"/>
        </c:dLbls>
        <c:gapWidth val="150"/>
        <c:axId val="268609775"/>
        <c:axId val="268610607"/>
        <c:extLst>
          <c:ext xmlns:c15="http://schemas.microsoft.com/office/drawing/2012/chart" uri="{02D57815-91ED-43cb-92C2-25804820EDAC}">
            <c15:filteredBarSeries>
              <c15:ser>
                <c:idx val="0"/>
                <c:order val="0"/>
                <c:tx>
                  <c:strRef>
                    <c:extLst>
                      <c:ext uri="{02D57815-91ED-43cb-92C2-25804820EDAC}">
                        <c15:formulaRef>
                          <c15:sqref>[Book1.xlsx]Sheet6!$A$73</c15:sqref>
                        </c15:formulaRef>
                      </c:ext>
                    </c:extLst>
                    <c:strCache>
                      <c:ptCount val="1"/>
                      <c:pt idx="0">
                        <c:v>Gads</c:v>
                      </c:pt>
                    </c:strCache>
                  </c:strRef>
                </c:tx>
                <c:spPr>
                  <a:solidFill>
                    <a:schemeClr val="accent1"/>
                  </a:solidFill>
                  <a:ln>
                    <a:noFill/>
                  </a:ln>
                  <a:effectLst/>
                </c:spPr>
                <c:invertIfNegative val="0"/>
                <c:val>
                  <c:numRef>
                    <c:extLst>
                      <c:ext uri="{02D57815-91ED-43cb-92C2-25804820EDAC}">
                        <c15:formulaRef>
                          <c15:sqref>[Book1.xlsx]Sheet6!$A$74:$A$78</c15:sqref>
                        </c15:formulaRef>
                      </c:ext>
                    </c:extLst>
                    <c:numCache>
                      <c:formatCode>General</c:formatCode>
                      <c:ptCount val="5"/>
                      <c:pt idx="0">
                        <c:v>2023</c:v>
                      </c:pt>
                      <c:pt idx="1">
                        <c:v>2024</c:v>
                      </c:pt>
                      <c:pt idx="2">
                        <c:v>2025</c:v>
                      </c:pt>
                      <c:pt idx="3">
                        <c:v>2026</c:v>
                      </c:pt>
                      <c:pt idx="4">
                        <c:v>2027</c:v>
                      </c:pt>
                    </c:numCache>
                  </c:numRef>
                </c:val>
                <c:extLst>
                  <c:ext xmlns:c16="http://schemas.microsoft.com/office/drawing/2014/chart" uri="{C3380CC4-5D6E-409C-BE32-E72D297353CC}">
                    <c16:uniqueId val="{00000008-C21C-4A74-AB27-3AD5A689DB8E}"/>
                  </c:ext>
                </c:extLst>
              </c15:ser>
            </c15:filteredBarSeries>
          </c:ext>
        </c:extLst>
      </c:barChart>
      <c:catAx>
        <c:axId val="268609775"/>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268610607"/>
        <c:crosses val="autoZero"/>
        <c:auto val="1"/>
        <c:lblAlgn val="ctr"/>
        <c:lblOffset val="100"/>
        <c:noMultiLvlLbl val="0"/>
      </c:catAx>
      <c:valAx>
        <c:axId val="268610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268609775"/>
        <c:crosses val="autoZero"/>
        <c:crossBetween val="between"/>
      </c:valAx>
      <c:spPr>
        <a:solidFill>
          <a:sysClr val="window" lastClr="FFFFFF">
            <a:lumMod val="85000"/>
          </a:sysClr>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lumMod val="85000"/>
      </a:sysClr>
    </a:solidFill>
    <a:ln w="9525" cap="flat" cmpd="sng" algn="ctr">
      <a:solidFill>
        <a:schemeClr val="tx1">
          <a:lumMod val="15000"/>
          <a:lumOff val="85000"/>
        </a:schemeClr>
      </a:solidFill>
      <a:round/>
    </a:ln>
    <a:effectLst/>
  </c:spPr>
  <c:txPr>
    <a:bodyPr/>
    <a:lstStyle/>
    <a:p>
      <a:pPr>
        <a:defRPr/>
      </a:pPr>
      <a:endParaRPr lang="lv-LV"/>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99285802998047"/>
          <c:y val="7.2630223322532592E-2"/>
          <c:w val="0.62312427111177648"/>
          <c:h val="0.8088702513085877"/>
        </c:manualLayout>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6">
                  <a:lumMod val="75000"/>
                </a:schemeClr>
              </a:solidFill>
            </c:spPr>
            <c:extLst>
              <c:ext xmlns:c16="http://schemas.microsoft.com/office/drawing/2014/chart" uri="{C3380CC4-5D6E-409C-BE32-E72D297353CC}">
                <c16:uniqueId val="{00000001-F833-4150-8325-295CA9781E88}"/>
              </c:ext>
            </c:extLst>
          </c:dPt>
          <c:dPt>
            <c:idx val="1"/>
            <c:bubble3D val="0"/>
            <c:spPr>
              <a:solidFill>
                <a:schemeClr val="accent6"/>
              </a:solidFill>
            </c:spPr>
            <c:extLst>
              <c:ext xmlns:c16="http://schemas.microsoft.com/office/drawing/2014/chart" uri="{C3380CC4-5D6E-409C-BE32-E72D297353CC}">
                <c16:uniqueId val="{00000003-F833-4150-8325-295CA9781E88}"/>
              </c:ext>
            </c:extLst>
          </c:dPt>
          <c:dPt>
            <c:idx val="2"/>
            <c:bubble3D val="0"/>
            <c:extLst>
              <c:ext xmlns:c16="http://schemas.microsoft.com/office/drawing/2014/chart" uri="{C3380CC4-5D6E-409C-BE32-E72D297353CC}">
                <c16:uniqueId val="{00000004-F833-4150-8325-295CA9781E88}"/>
              </c:ext>
            </c:extLst>
          </c:dPt>
          <c:dPt>
            <c:idx val="3"/>
            <c:bubble3D val="0"/>
            <c:spPr>
              <a:solidFill>
                <a:schemeClr val="accent2">
                  <a:lumMod val="75000"/>
                </a:schemeClr>
              </a:solidFill>
            </c:spPr>
            <c:extLst>
              <c:ext xmlns:c16="http://schemas.microsoft.com/office/drawing/2014/chart" uri="{C3380CC4-5D6E-409C-BE32-E72D297353CC}">
                <c16:uniqueId val="{00000006-F833-4150-8325-295CA9781E88}"/>
              </c:ext>
            </c:extLst>
          </c:dPt>
          <c:dPt>
            <c:idx val="4"/>
            <c:bubble3D val="0"/>
            <c:spPr>
              <a:solidFill>
                <a:schemeClr val="accent5"/>
              </a:solidFill>
            </c:spPr>
            <c:extLst>
              <c:ext xmlns:c16="http://schemas.microsoft.com/office/drawing/2014/chart" uri="{C3380CC4-5D6E-409C-BE32-E72D297353CC}">
                <c16:uniqueId val="{00000008-F833-4150-8325-295CA9781E88}"/>
              </c:ext>
            </c:extLst>
          </c:dPt>
          <c:dPt>
            <c:idx val="5"/>
            <c:bubble3D val="0"/>
            <c:spPr>
              <a:solidFill>
                <a:schemeClr val="bg1">
                  <a:lumMod val="65000"/>
                </a:schemeClr>
              </a:solidFill>
            </c:spPr>
            <c:extLst>
              <c:ext xmlns:c16="http://schemas.microsoft.com/office/drawing/2014/chart" uri="{C3380CC4-5D6E-409C-BE32-E72D297353CC}">
                <c16:uniqueId val="{0000000A-F833-4150-8325-295CA9781E88}"/>
              </c:ext>
            </c:extLst>
          </c:dPt>
          <c:dPt>
            <c:idx val="6"/>
            <c:bubble3D val="0"/>
            <c:extLst>
              <c:ext xmlns:c16="http://schemas.microsoft.com/office/drawing/2014/chart" uri="{C3380CC4-5D6E-409C-BE32-E72D297353CC}">
                <c16:uniqueId val="{0000000B-F833-4150-8325-295CA9781E88}"/>
              </c:ext>
            </c:extLst>
          </c:dPt>
          <c:dLbls>
            <c:dLbl>
              <c:idx val="0"/>
              <c:layout>
                <c:manualLayout>
                  <c:x val="-3.8018581931989912E-2"/>
                  <c:y val="0.197717944915511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33-4150-8325-295CA9781E88}"/>
                </c:ext>
              </c:extLst>
            </c:dLbl>
            <c:dLbl>
              <c:idx val="1"/>
              <c:layout>
                <c:manualLayout>
                  <c:x val="-0.19090420975869676"/>
                  <c:y val="-0.1105880030883368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33-4150-8325-295CA9781E88}"/>
                </c:ext>
              </c:extLst>
            </c:dLbl>
            <c:dLbl>
              <c:idx val="2"/>
              <c:layout>
                <c:manualLayout>
                  <c:x val="0.23095570196894272"/>
                  <c:y val="-8.712994182717458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33-4150-8325-295CA9781E88}"/>
                </c:ext>
              </c:extLst>
            </c:dLbl>
            <c:dLbl>
              <c:idx val="3"/>
              <c:layout>
                <c:manualLayout>
                  <c:x val="0.24839399406061952"/>
                  <c:y val="1.34046064349499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833-4150-8325-295CA9781E88}"/>
                </c:ext>
              </c:extLst>
            </c:dLbl>
            <c:dLbl>
              <c:idx val="4"/>
              <c:layout>
                <c:manualLayout>
                  <c:x val="0.22518180941971924"/>
                  <c:y val="0.1508018223931866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833-4150-8325-295CA9781E88}"/>
                </c:ext>
              </c:extLst>
            </c:dLbl>
            <c:dLbl>
              <c:idx val="5"/>
              <c:layout>
                <c:manualLayout>
                  <c:x val="0.14434731373058926"/>
                  <c:y val="0.1943667933067737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833-4150-8325-295CA9781E88}"/>
                </c:ext>
              </c:extLst>
            </c:dLbl>
            <c:spPr>
              <a:noFill/>
              <a:ln>
                <a:noFill/>
              </a:ln>
              <a:effectLst/>
            </c:spPr>
            <c:txPr>
              <a:bodyPr wrap="square" lIns="38100" tIns="19050" rIns="38100" bIns="19050" anchor="ctr">
                <a:spAutoFit/>
              </a:bodyPr>
              <a:lstStyle/>
              <a:p>
                <a:pPr>
                  <a:defRPr sz="1000" b="1"/>
                </a:pPr>
                <a:endParaRPr lang="lv-LV"/>
              </a:p>
            </c:txPr>
            <c:showLegendKey val="0"/>
            <c:showVal val="1"/>
            <c:showCatName val="1"/>
            <c:showSerName val="0"/>
            <c:showPercent val="0"/>
            <c:showBubbleSize val="0"/>
            <c:showLeaderLines val="1"/>
            <c:extLst>
              <c:ext xmlns:c15="http://schemas.microsoft.com/office/drawing/2012/chart" uri="{CE6537A1-D6FC-4f65-9D91-7224C49458BB}"/>
            </c:extLst>
          </c:dLbls>
          <c:cat>
            <c:strRef>
              <c:f>Sheet1!$A$2:$A$7</c:f>
              <c:strCache>
                <c:ptCount val="6"/>
                <c:pt idx="0">
                  <c:v>Ļoti apmierināts</c:v>
                </c:pt>
                <c:pt idx="1">
                  <c:v>Drīzāk apmierināts</c:v>
                </c:pt>
                <c:pt idx="2">
                  <c:v>Drīzāk neapmierināts</c:v>
                </c:pt>
                <c:pt idx="3">
                  <c:v>Nemaz neesmu apmierināts</c:v>
                </c:pt>
                <c:pt idx="4">
                  <c:v>Nav attiecināms</c:v>
                </c:pt>
                <c:pt idx="5">
                  <c:v>Grūti pateikt</c:v>
                </c:pt>
              </c:strCache>
            </c:strRef>
          </c:cat>
          <c:val>
            <c:numRef>
              <c:f>Sheet1!$B$2:$B$7</c:f>
              <c:numCache>
                <c:formatCode>0%</c:formatCode>
                <c:ptCount val="6"/>
                <c:pt idx="0">
                  <c:v>0.16105044874896951</c:v>
                </c:pt>
                <c:pt idx="1">
                  <c:v>0.58418583073662278</c:v>
                </c:pt>
                <c:pt idx="2">
                  <c:v>0.12878143588902496</c:v>
                </c:pt>
                <c:pt idx="3">
                  <c:v>3.6014835136709673E-2</c:v>
                </c:pt>
                <c:pt idx="4">
                  <c:v>1.4961933212281042E-2</c:v>
                </c:pt>
                <c:pt idx="5">
                  <c:v>7.5005516276377623E-2</c:v>
                </c:pt>
              </c:numCache>
            </c:numRef>
          </c:val>
          <c:extLst>
            <c:ext xmlns:c16="http://schemas.microsoft.com/office/drawing/2014/chart" uri="{C3380CC4-5D6E-409C-BE32-E72D297353CC}">
              <c16:uniqueId val="{0000000C-F833-4150-8325-295CA9781E88}"/>
            </c:ext>
          </c:extLst>
        </c:ser>
        <c:dLbls>
          <c:showLegendKey val="0"/>
          <c:showVal val="0"/>
          <c:showCatName val="0"/>
          <c:showSerName val="0"/>
          <c:showPercent val="0"/>
          <c:showBubbleSize val="0"/>
          <c:showLeaderLines val="1"/>
        </c:dLbls>
        <c:firstSliceAng val="145"/>
        <c:holeSize val="40"/>
      </c:doughnutChart>
    </c:plotArea>
    <c:plotVisOnly val="1"/>
    <c:dispBlanksAs val="zero"/>
    <c:showDLblsOverMax val="0"/>
  </c:chart>
  <c:txPr>
    <a:bodyPr/>
    <a:lstStyle/>
    <a:p>
      <a:pPr>
        <a:defRPr sz="1800"/>
      </a:pPr>
      <a:endParaRPr lang="lv-LV"/>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b="1" dirty="0"/>
              <a:t>Nozarē nodarbināto, kuri apmierināti ar savu darba vidi un aprīkojumu, īpatsvars (%)</a:t>
            </a:r>
          </a:p>
        </c:rich>
      </c:tx>
      <c:overlay val="0"/>
      <c:spPr>
        <a:noFill/>
        <a:ln>
          <a:noFill/>
        </a:ln>
        <a:effectLst/>
      </c:spPr>
      <c:txPr>
        <a:bodyPr rot="0" spcFirstLastPara="1" vertOverflow="ellipsis" vert="horz" wrap="square" anchor="ctr" anchorCtr="1"/>
        <a:lstStyle/>
        <a:p>
          <a:pPr>
            <a:defRPr sz="108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8.5871986589911561E-2"/>
          <c:y val="0.20388239042374037"/>
          <c:w val="0.88845107596844508"/>
          <c:h val="0.5870508094002701"/>
        </c:manualLayout>
      </c:layout>
      <c:lineChart>
        <c:grouping val="standard"/>
        <c:varyColors val="0"/>
        <c:ser>
          <c:idx val="0"/>
          <c:order val="0"/>
          <c:tx>
            <c:strRef>
              <c:f>'13'!$C$8</c:f>
              <c:strCache>
                <c:ptCount val="1"/>
                <c:pt idx="0">
                  <c:v>Plāna vērtība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3342670401493973E-2"/>
                  <c:y val="-6.93641618497110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51-4C35-9B93-4AA126210E16}"/>
                </c:ext>
              </c:extLst>
            </c:dLbl>
            <c:dLbl>
              <c:idx val="1"/>
              <c:layout>
                <c:manualLayout>
                  <c:x val="-1.1671335200746966E-2"/>
                  <c:y val="-6.1657032755298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51-4C35-9B93-4AA126210E16}"/>
                </c:ext>
              </c:extLst>
            </c:dLbl>
            <c:dLbl>
              <c:idx val="2"/>
              <c:layout>
                <c:manualLayout>
                  <c:x val="-2.5676937441643323E-2"/>
                  <c:y val="-6.1657032755298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451-4C35-9B93-4AA126210E16}"/>
                </c:ext>
              </c:extLst>
            </c:dLbl>
            <c:dLbl>
              <c:idx val="3"/>
              <c:layout>
                <c:manualLayout>
                  <c:x val="-2.100840336134454E-2"/>
                  <c:y val="-5.0096339113680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451-4C35-9B93-4AA126210E16}"/>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'13'!$D$7:$G$7</c:f>
              <c:strCache>
                <c:ptCount val="4"/>
                <c:pt idx="0">
                  <c:v>2022.</c:v>
                </c:pt>
                <c:pt idx="1">
                  <c:v>2023.</c:v>
                </c:pt>
                <c:pt idx="2">
                  <c:v>2024.</c:v>
                </c:pt>
                <c:pt idx="3">
                  <c:v>2025.</c:v>
                </c:pt>
              </c:strCache>
            </c:strRef>
          </c:cat>
          <c:val>
            <c:numRef>
              <c:f>'13'!$D$8:$G$8</c:f>
              <c:numCache>
                <c:formatCode>0%</c:formatCode>
                <c:ptCount val="4"/>
                <c:pt idx="0">
                  <c:v>0.6</c:v>
                </c:pt>
                <c:pt idx="1">
                  <c:v>0.6</c:v>
                </c:pt>
                <c:pt idx="2">
                  <c:v>0.62</c:v>
                </c:pt>
                <c:pt idx="3">
                  <c:v>0.64</c:v>
                </c:pt>
              </c:numCache>
            </c:numRef>
          </c:val>
          <c:smooth val="0"/>
          <c:extLst>
            <c:ext xmlns:c16="http://schemas.microsoft.com/office/drawing/2014/chart" uri="{C3380CC4-5D6E-409C-BE32-E72D297353CC}">
              <c16:uniqueId val="{00000004-4451-4C35-9B93-4AA126210E16}"/>
            </c:ext>
          </c:extLst>
        </c:ser>
        <c:ser>
          <c:idx val="1"/>
          <c:order val="1"/>
          <c:tx>
            <c:strRef>
              <c:f>'13'!$C$9</c:f>
              <c:strCache>
                <c:ptCount val="1"/>
                <c:pt idx="0">
                  <c:v>Izpildes vērtība</c:v>
                </c:pt>
              </c:strCache>
            </c:strRef>
          </c:tx>
          <c:spPr>
            <a:ln w="28575"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dLbls>
            <c:dLbl>
              <c:idx val="0"/>
              <c:layout>
                <c:manualLayout>
                  <c:x val="-1.4005602240896401E-2"/>
                  <c:y val="5.0096339113680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451-4C35-9B93-4AA126210E16}"/>
                </c:ext>
              </c:extLst>
            </c:dLbl>
            <c:dLbl>
              <c:idx val="1"/>
              <c:layout>
                <c:manualLayout>
                  <c:x val="-2.8011204481792801E-2"/>
                  <c:y val="4.6242774566474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451-4C35-9B93-4AA126210E16}"/>
                </c:ext>
              </c:extLst>
            </c:dLbl>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'13'!$D$7:$G$7</c:f>
              <c:strCache>
                <c:ptCount val="4"/>
                <c:pt idx="0">
                  <c:v>2022.</c:v>
                </c:pt>
                <c:pt idx="1">
                  <c:v>2023.</c:v>
                </c:pt>
                <c:pt idx="2">
                  <c:v>2024.</c:v>
                </c:pt>
                <c:pt idx="3">
                  <c:v>2025.</c:v>
                </c:pt>
              </c:strCache>
            </c:strRef>
          </c:cat>
          <c:val>
            <c:numRef>
              <c:f>'13'!$D$9:$G$9</c:f>
              <c:numCache>
                <c:formatCode>0.0%</c:formatCode>
                <c:ptCount val="4"/>
                <c:pt idx="0" formatCode="0%">
                  <c:v>0.54</c:v>
                </c:pt>
                <c:pt idx="1">
                  <c:v>0.55600000000000005</c:v>
                </c:pt>
                <c:pt idx="2" formatCode="0%">
                  <c:v>0.6</c:v>
                </c:pt>
              </c:numCache>
            </c:numRef>
          </c:val>
          <c:smooth val="0"/>
          <c:extLst>
            <c:ext xmlns:c16="http://schemas.microsoft.com/office/drawing/2014/chart" uri="{C3380CC4-5D6E-409C-BE32-E72D297353CC}">
              <c16:uniqueId val="{00000007-4451-4C35-9B93-4AA126210E16}"/>
            </c:ext>
          </c:extLst>
        </c:ser>
        <c:dLbls>
          <c:showLegendKey val="0"/>
          <c:showVal val="0"/>
          <c:showCatName val="0"/>
          <c:showSerName val="0"/>
          <c:showPercent val="0"/>
          <c:showBubbleSize val="0"/>
        </c:dLbls>
        <c:marker val="1"/>
        <c:smooth val="0"/>
        <c:axId val="324959279"/>
        <c:axId val="324959695"/>
      </c:lineChart>
      <c:catAx>
        <c:axId val="3249592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324959695"/>
        <c:crosses val="autoZero"/>
        <c:auto val="1"/>
        <c:lblAlgn val="ctr"/>
        <c:lblOffset val="100"/>
        <c:noMultiLvlLbl val="0"/>
      </c:catAx>
      <c:valAx>
        <c:axId val="3249596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3249592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b="0">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22648504248539E-2"/>
          <c:y val="0.15873681394921174"/>
          <c:w val="0.88183096178259612"/>
          <c:h val="0.61513649965728812"/>
        </c:manualLayout>
      </c:layout>
      <c:lineChart>
        <c:grouping val="standard"/>
        <c:varyColors val="0"/>
        <c:ser>
          <c:idx val="0"/>
          <c:order val="0"/>
          <c:tx>
            <c:strRef>
              <c:f>'14'!$C$8</c:f>
              <c:strCache>
                <c:ptCount val="1"/>
                <c:pt idx="0">
                  <c:v>Plāna vērtība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4.6983184965380814E-2"/>
                  <c:y val="-5.9447983014862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97-446A-9EAB-EE80673AD008}"/>
                </c:ext>
              </c:extLst>
            </c:dLbl>
            <c:dLbl>
              <c:idx val="1"/>
              <c:layout>
                <c:manualLayout>
                  <c:x val="-4.4510385756676603E-2"/>
                  <c:y val="-5.52016985138004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97-446A-9EAB-EE80673AD008}"/>
                </c:ext>
              </c:extLst>
            </c:dLbl>
            <c:dLbl>
              <c:idx val="2"/>
              <c:layout>
                <c:manualLayout>
                  <c:x val="-3.9564787339268048E-2"/>
                  <c:y val="-5.9447983014862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97-446A-9EAB-EE80673AD008}"/>
                </c:ext>
              </c:extLst>
            </c:dLbl>
            <c:dLbl>
              <c:idx val="3"/>
              <c:layout>
                <c:manualLayout>
                  <c:x val="-4.4510385756676561E-2"/>
                  <c:y val="-5.94479830148620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97-446A-9EAB-EE80673AD008}"/>
                </c:ext>
              </c:extLst>
            </c:dLbl>
            <c:dLbl>
              <c:idx val="4"/>
              <c:layout>
                <c:manualLayout>
                  <c:x val="-3.7091988130563885E-2"/>
                  <c:y val="-8.91719745222929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97-446A-9EAB-EE80673AD008}"/>
                </c:ext>
              </c:extLst>
            </c:dLbl>
            <c:dLbl>
              <c:idx val="5"/>
              <c:layout>
                <c:manualLayout>
                  <c:x val="-3.7091988130563795E-2"/>
                  <c:y val="-8.0679405520169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97-446A-9EAB-EE80673AD008}"/>
                </c:ext>
              </c:extLst>
            </c:dLbl>
            <c:dLbl>
              <c:idx val="6"/>
              <c:layout>
                <c:manualLayout>
                  <c:x val="-3.9564787339268145E-2"/>
                  <c:y val="-7.21868365180466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97-446A-9EAB-EE80673AD008}"/>
                </c:ext>
              </c:extLst>
            </c:dLbl>
            <c:dLbl>
              <c:idx val="7"/>
              <c:layout>
                <c:manualLayout>
                  <c:x val="-4.2037586547972301E-2"/>
                  <c:y val="-6.7940552016985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B97-446A-9EAB-EE80673AD008}"/>
                </c:ext>
              </c:extLst>
            </c:dLbl>
            <c:dLbl>
              <c:idx val="8"/>
              <c:layout>
                <c:manualLayout>
                  <c:x val="-9.8911968348170121E-3"/>
                  <c:y val="-5.9447983014861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B97-446A-9EAB-EE80673AD008}"/>
                </c:ext>
              </c:extLst>
            </c:dLbl>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'14'!$D$7:$L$7</c:f>
              <c:strCache>
                <c:ptCount val="9"/>
                <c:pt idx="0">
                  <c:v>2017.</c:v>
                </c:pt>
                <c:pt idx="1">
                  <c:v>2018.</c:v>
                </c:pt>
                <c:pt idx="2">
                  <c:v>2019.</c:v>
                </c:pt>
                <c:pt idx="3">
                  <c:v>2020.</c:v>
                </c:pt>
                <c:pt idx="4">
                  <c:v>2021.</c:v>
                </c:pt>
                <c:pt idx="5">
                  <c:v>2022.</c:v>
                </c:pt>
                <c:pt idx="6">
                  <c:v>2023.</c:v>
                </c:pt>
                <c:pt idx="7">
                  <c:v>2024.</c:v>
                </c:pt>
                <c:pt idx="8">
                  <c:v>2025.</c:v>
                </c:pt>
              </c:strCache>
            </c:strRef>
          </c:cat>
          <c:val>
            <c:numRef>
              <c:f>'14'!$D$8:$L$8</c:f>
              <c:numCache>
                <c:formatCode>0%</c:formatCode>
                <c:ptCount val="9"/>
                <c:pt idx="0">
                  <c:v>0.2</c:v>
                </c:pt>
                <c:pt idx="1">
                  <c:v>0.2</c:v>
                </c:pt>
                <c:pt idx="2">
                  <c:v>0.2</c:v>
                </c:pt>
                <c:pt idx="3">
                  <c:v>0.2</c:v>
                </c:pt>
                <c:pt idx="4" formatCode="0.0%">
                  <c:v>0.16300000000000001</c:v>
                </c:pt>
                <c:pt idx="5">
                  <c:v>0.16</c:v>
                </c:pt>
                <c:pt idx="6">
                  <c:v>0.16</c:v>
                </c:pt>
                <c:pt idx="7" formatCode="0.0%">
                  <c:v>0.159</c:v>
                </c:pt>
                <c:pt idx="8" formatCode="0.0%">
                  <c:v>0.13800000000000001</c:v>
                </c:pt>
              </c:numCache>
            </c:numRef>
          </c:val>
          <c:smooth val="0"/>
          <c:extLst>
            <c:ext xmlns:c16="http://schemas.microsoft.com/office/drawing/2014/chart" uri="{C3380CC4-5D6E-409C-BE32-E72D297353CC}">
              <c16:uniqueId val="{00000009-5B97-446A-9EAB-EE80673AD008}"/>
            </c:ext>
          </c:extLst>
        </c:ser>
        <c:ser>
          <c:idx val="1"/>
          <c:order val="1"/>
          <c:tx>
            <c:strRef>
              <c:f>'14'!$C$9</c:f>
              <c:strCache>
                <c:ptCount val="1"/>
                <c:pt idx="0">
                  <c:v>Izpildes vērtība</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dLbls>
            <c:dLbl>
              <c:idx val="0"/>
              <c:layout>
                <c:manualLayout>
                  <c:x val="-3.2146389713155289E-2"/>
                  <c:y val="8.0679405520169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B97-446A-9EAB-EE80673AD008}"/>
                </c:ext>
              </c:extLst>
            </c:dLbl>
            <c:dLbl>
              <c:idx val="1"/>
              <c:layout>
                <c:manualLayout>
                  <c:x val="-4.9455984174085088E-2"/>
                  <c:y val="7.2186836518046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B97-446A-9EAB-EE80673AD008}"/>
                </c:ext>
              </c:extLst>
            </c:dLbl>
            <c:dLbl>
              <c:idx val="2"/>
              <c:layout>
                <c:manualLayout>
                  <c:x val="-6.923837784371914E-2"/>
                  <c:y val="7.6433121019108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B97-446A-9EAB-EE80673AD008}"/>
                </c:ext>
              </c:extLst>
            </c:dLbl>
            <c:dLbl>
              <c:idx val="3"/>
              <c:layout>
                <c:manualLayout>
                  <c:x val="-6.1819980217606374E-2"/>
                  <c:y val="6.36942675159235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B97-446A-9EAB-EE80673AD008}"/>
                </c:ext>
              </c:extLst>
            </c:dLbl>
            <c:dLbl>
              <c:idx val="4"/>
              <c:layout>
                <c:manualLayout>
                  <c:x val="-4.6983184965380904E-2"/>
                  <c:y val="5.94479830148619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B97-446A-9EAB-EE80673AD008}"/>
                </c:ext>
              </c:extLst>
            </c:dLbl>
            <c:dLbl>
              <c:idx val="5"/>
              <c:layout>
                <c:manualLayout>
                  <c:x val="-4.9455984174085067E-2"/>
                  <c:y val="6.36942675159234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B97-446A-9EAB-EE80673AD008}"/>
                </c:ext>
              </c:extLst>
            </c:dLbl>
            <c:dLbl>
              <c:idx val="6"/>
              <c:layout>
                <c:manualLayout>
                  <c:x val="-5.6874381800197917E-2"/>
                  <c:y val="7.6433121019108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5B97-446A-9EAB-EE80673AD008}"/>
                </c:ext>
              </c:extLst>
            </c:dLbl>
            <c:dLbl>
              <c:idx val="7"/>
              <c:layout>
                <c:manualLayout>
                  <c:x val="-4.9455984174085067E-2"/>
                  <c:y val="7.64331210191082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B97-446A-9EAB-EE80673AD008}"/>
                </c:ext>
              </c:extLst>
            </c:dLbl>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'14'!$D$7:$L$7</c:f>
              <c:strCache>
                <c:ptCount val="9"/>
                <c:pt idx="0">
                  <c:v>2017.</c:v>
                </c:pt>
                <c:pt idx="1">
                  <c:v>2018.</c:v>
                </c:pt>
                <c:pt idx="2">
                  <c:v>2019.</c:v>
                </c:pt>
                <c:pt idx="3">
                  <c:v>2020.</c:v>
                </c:pt>
                <c:pt idx="4">
                  <c:v>2021.</c:v>
                </c:pt>
                <c:pt idx="5">
                  <c:v>2022.</c:v>
                </c:pt>
                <c:pt idx="6">
                  <c:v>2023.</c:v>
                </c:pt>
                <c:pt idx="7">
                  <c:v>2024.</c:v>
                </c:pt>
                <c:pt idx="8">
                  <c:v>2025.</c:v>
                </c:pt>
              </c:strCache>
            </c:strRef>
          </c:cat>
          <c:val>
            <c:numRef>
              <c:f>'14'!$D$9:$L$9</c:f>
              <c:numCache>
                <c:formatCode>0.0%</c:formatCode>
                <c:ptCount val="9"/>
                <c:pt idx="0">
                  <c:v>0.155</c:v>
                </c:pt>
                <c:pt idx="1">
                  <c:v>0.17399999999999999</c:v>
                </c:pt>
                <c:pt idx="2">
                  <c:v>0.16800000000000001</c:v>
                </c:pt>
                <c:pt idx="3">
                  <c:v>0.11799999999999999</c:v>
                </c:pt>
                <c:pt idx="4">
                  <c:v>0.114</c:v>
                </c:pt>
                <c:pt idx="5">
                  <c:v>0.12</c:v>
                </c:pt>
                <c:pt idx="6">
                  <c:v>0.124</c:v>
                </c:pt>
                <c:pt idx="7">
                  <c:v>0.13</c:v>
                </c:pt>
              </c:numCache>
            </c:numRef>
          </c:val>
          <c:smooth val="0"/>
          <c:extLst>
            <c:ext xmlns:c16="http://schemas.microsoft.com/office/drawing/2014/chart" uri="{C3380CC4-5D6E-409C-BE32-E72D297353CC}">
              <c16:uniqueId val="{00000012-5B97-446A-9EAB-EE80673AD008}"/>
            </c:ext>
          </c:extLst>
        </c:ser>
        <c:dLbls>
          <c:showLegendKey val="0"/>
          <c:showVal val="0"/>
          <c:showCatName val="0"/>
          <c:showSerName val="0"/>
          <c:showPercent val="0"/>
          <c:showBubbleSize val="0"/>
        </c:dLbls>
        <c:marker val="1"/>
        <c:smooth val="0"/>
        <c:axId val="354747679"/>
        <c:axId val="354749759"/>
      </c:lineChart>
      <c:catAx>
        <c:axId val="354747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354749759"/>
        <c:crosses val="autoZero"/>
        <c:auto val="1"/>
        <c:lblAlgn val="ctr"/>
        <c:lblOffset val="100"/>
        <c:noMultiLvlLbl val="0"/>
      </c:catAx>
      <c:valAx>
        <c:axId val="354749759"/>
        <c:scaling>
          <c:orientation val="minMax"/>
          <c:max val="0.30000000000000004"/>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354747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70C0"/>
      </a:solidFill>
      <a:round/>
    </a:ln>
    <a:effectLst/>
  </c:spPr>
  <c:txPr>
    <a:bodyPr/>
    <a:lstStyle/>
    <a:p>
      <a:pPr>
        <a:defRPr sz="800" b="1">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52099737532808"/>
          <c:y val="0.35385425780110819"/>
          <c:w val="0.86725678040244969"/>
          <c:h val="0.42738261883931178"/>
        </c:manualLayout>
      </c:layout>
      <c:lineChart>
        <c:grouping val="standard"/>
        <c:varyColors val="0"/>
        <c:ser>
          <c:idx val="0"/>
          <c:order val="0"/>
          <c:tx>
            <c:strRef>
              <c:f>'15'!$B$6</c:f>
              <c:strCache>
                <c:ptCount val="1"/>
                <c:pt idx="0">
                  <c:v>Plāna vērtība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2777777777777826E-2"/>
                  <c:y val="7.4074074074073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00-40EF-8E72-BBB10B5F624E}"/>
                </c:ext>
              </c:extLst>
            </c:dLbl>
            <c:dLbl>
              <c:idx val="1"/>
              <c:layout>
                <c:manualLayout>
                  <c:x val="-8.611111111111111E-2"/>
                  <c:y val="9.7222222222222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00-40EF-8E72-BBB10B5F624E}"/>
                </c:ext>
              </c:extLst>
            </c:dLbl>
            <c:dLbl>
              <c:idx val="2"/>
              <c:layout>
                <c:manualLayout>
                  <c:x val="-0.10555555555555556"/>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00-40EF-8E72-BBB10B5F624E}"/>
                </c:ext>
              </c:extLst>
            </c:dLbl>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'15'!$C$5:$E$5</c:f>
              <c:strCache>
                <c:ptCount val="3"/>
                <c:pt idx="0">
                  <c:v>2023.gads</c:v>
                </c:pt>
                <c:pt idx="1">
                  <c:v>2024.gads</c:v>
                </c:pt>
                <c:pt idx="2">
                  <c:v>2025.gads</c:v>
                </c:pt>
              </c:strCache>
            </c:strRef>
          </c:cat>
          <c:val>
            <c:numRef>
              <c:f>'15'!$C$6:$E$6</c:f>
              <c:numCache>
                <c:formatCode>0.0%</c:formatCode>
                <c:ptCount val="3"/>
                <c:pt idx="0" formatCode="0%">
                  <c:v>0.92</c:v>
                </c:pt>
                <c:pt idx="1">
                  <c:v>0.92200000000000004</c:v>
                </c:pt>
                <c:pt idx="2">
                  <c:v>0.92200000000000004</c:v>
                </c:pt>
              </c:numCache>
            </c:numRef>
          </c:val>
          <c:smooth val="0"/>
          <c:extLst>
            <c:ext xmlns:c16="http://schemas.microsoft.com/office/drawing/2014/chart" uri="{C3380CC4-5D6E-409C-BE32-E72D297353CC}">
              <c16:uniqueId val="{00000003-5C00-40EF-8E72-BBB10B5F624E}"/>
            </c:ext>
          </c:extLst>
        </c:ser>
        <c:ser>
          <c:idx val="1"/>
          <c:order val="1"/>
          <c:tx>
            <c:strRef>
              <c:f>'15'!$B$7</c:f>
              <c:strCache>
                <c:ptCount val="1"/>
                <c:pt idx="0">
                  <c:v>Izpildes vērtība</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dLbls>
            <c:dLbl>
              <c:idx val="0"/>
              <c:layout>
                <c:manualLayout>
                  <c:x val="-0.05"/>
                  <c:y val="-8.333333333333337E-2"/>
                </c:manualLayout>
              </c:layout>
              <c:showLegendKey val="0"/>
              <c:showVal val="1"/>
              <c:showCatName val="0"/>
              <c:showSerName val="0"/>
              <c:showPercent val="0"/>
              <c:showBubbleSize val="0"/>
              <c:extLst>
                <c:ext xmlns:c15="http://schemas.microsoft.com/office/drawing/2012/chart" uri="{CE6537A1-D6FC-4f65-9D91-7224C49458BB}">
                  <c15:layout>
                    <c:manualLayout>
                      <c:w val="8.2500000000000004E-2"/>
                      <c:h val="8.2268518518518519E-2"/>
                    </c:manualLayout>
                  </c15:layout>
                </c:ext>
                <c:ext xmlns:c16="http://schemas.microsoft.com/office/drawing/2014/chart" uri="{C3380CC4-5D6E-409C-BE32-E72D297353CC}">
                  <c16:uniqueId val="{00000004-5C00-40EF-8E72-BBB10B5F624E}"/>
                </c:ext>
              </c:extLst>
            </c:dLbl>
            <c:dLbl>
              <c:idx val="1"/>
              <c:layout>
                <c:manualLayout>
                  <c:x val="-0.1"/>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00-40EF-8E72-BBB10B5F624E}"/>
                </c:ext>
              </c:extLst>
            </c:dLbl>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'15'!$C$5:$E$5</c:f>
              <c:strCache>
                <c:ptCount val="3"/>
                <c:pt idx="0">
                  <c:v>2023.gads</c:v>
                </c:pt>
                <c:pt idx="1">
                  <c:v>2024.gads</c:v>
                </c:pt>
                <c:pt idx="2">
                  <c:v>2025.gads</c:v>
                </c:pt>
              </c:strCache>
            </c:strRef>
          </c:cat>
          <c:val>
            <c:numRef>
              <c:f>'15'!$C$7:$E$7</c:f>
              <c:numCache>
                <c:formatCode>0.0%</c:formatCode>
                <c:ptCount val="3"/>
                <c:pt idx="0" formatCode="0%">
                  <c:v>0.93</c:v>
                </c:pt>
                <c:pt idx="1">
                  <c:v>0.96899999999999997</c:v>
                </c:pt>
              </c:numCache>
            </c:numRef>
          </c:val>
          <c:smooth val="0"/>
          <c:extLst>
            <c:ext xmlns:c16="http://schemas.microsoft.com/office/drawing/2014/chart" uri="{C3380CC4-5D6E-409C-BE32-E72D297353CC}">
              <c16:uniqueId val="{00000006-5C00-40EF-8E72-BBB10B5F624E}"/>
            </c:ext>
          </c:extLst>
        </c:ser>
        <c:dLbls>
          <c:showLegendKey val="0"/>
          <c:showVal val="0"/>
          <c:showCatName val="0"/>
          <c:showSerName val="0"/>
          <c:showPercent val="0"/>
          <c:showBubbleSize val="0"/>
        </c:dLbls>
        <c:marker val="1"/>
        <c:smooth val="0"/>
        <c:axId val="262398079"/>
        <c:axId val="262399327"/>
      </c:lineChart>
      <c:catAx>
        <c:axId val="2623980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262399327"/>
        <c:crosses val="autoZero"/>
        <c:auto val="1"/>
        <c:lblAlgn val="ctr"/>
        <c:lblOffset val="100"/>
        <c:noMultiLvlLbl val="0"/>
      </c:catAx>
      <c:valAx>
        <c:axId val="262399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262398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70C0"/>
      </a:solidFill>
      <a:round/>
    </a:ln>
    <a:effectLst/>
  </c:spPr>
  <c:txPr>
    <a:bodyPr/>
    <a:lstStyle/>
    <a:p>
      <a:pPr>
        <a:defRPr sz="800" b="1">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'16'!$B$5</c:f>
              <c:strCache>
                <c:ptCount val="1"/>
                <c:pt idx="0">
                  <c:v>Plāna vērtība</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dLbls>
            <c:dLbl>
              <c:idx val="0"/>
              <c:layout>
                <c:manualLayout>
                  <c:x val="-3.3333333333333333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50-4112-B720-160AF9E1F80E}"/>
                </c:ext>
              </c:extLst>
            </c:dLbl>
            <c:dLbl>
              <c:idx val="1"/>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50-4112-B720-160AF9E1F80E}"/>
                </c:ext>
              </c:extLst>
            </c:dLbl>
            <c:dLbl>
              <c:idx val="2"/>
              <c:layout>
                <c:manualLayout>
                  <c:x val="-4.1666666666666664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650-4112-B720-160AF9E1F80E}"/>
                </c:ext>
              </c:extLst>
            </c:dLbl>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'16'!$C$4:$E$4</c:f>
              <c:strCache>
                <c:ptCount val="3"/>
                <c:pt idx="0">
                  <c:v>2023.gads</c:v>
                </c:pt>
                <c:pt idx="1">
                  <c:v>2024.gads</c:v>
                </c:pt>
                <c:pt idx="2">
                  <c:v>2025.gads</c:v>
                </c:pt>
              </c:strCache>
            </c:strRef>
          </c:cat>
          <c:val>
            <c:numRef>
              <c:f>'16'!$C$5:$E$5</c:f>
              <c:numCache>
                <c:formatCode>0.0%</c:formatCode>
                <c:ptCount val="3"/>
                <c:pt idx="0">
                  <c:v>5.5E-2</c:v>
                </c:pt>
                <c:pt idx="1">
                  <c:v>5.5E-2</c:v>
                </c:pt>
                <c:pt idx="2">
                  <c:v>5.5E-2</c:v>
                </c:pt>
              </c:numCache>
            </c:numRef>
          </c:val>
          <c:smooth val="0"/>
          <c:extLst>
            <c:ext xmlns:c16="http://schemas.microsoft.com/office/drawing/2014/chart" uri="{C3380CC4-5D6E-409C-BE32-E72D297353CC}">
              <c16:uniqueId val="{00000003-6650-4112-B720-160AF9E1F80E}"/>
            </c:ext>
          </c:extLst>
        </c:ser>
        <c:ser>
          <c:idx val="1"/>
          <c:order val="1"/>
          <c:tx>
            <c:strRef>
              <c:f>'16'!$B$6</c:f>
              <c:strCache>
                <c:ptCount val="1"/>
                <c:pt idx="0">
                  <c:v>Izpildes vērtība</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dLbls>
            <c:dLbl>
              <c:idx val="0"/>
              <c:layout>
                <c:manualLayout>
                  <c:x val="-3.0555555555555555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50-4112-B720-160AF9E1F80E}"/>
                </c:ext>
              </c:extLst>
            </c:dLbl>
            <c:dLbl>
              <c:idx val="1"/>
              <c:layout>
                <c:manualLayout>
                  <c:x val="-1.1111111111111112E-2"/>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50-4112-B720-160AF9E1F80E}"/>
                </c:ext>
              </c:extLst>
            </c:dLbl>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'16'!$C$4:$E$4</c:f>
              <c:strCache>
                <c:ptCount val="3"/>
                <c:pt idx="0">
                  <c:v>2023.gads</c:v>
                </c:pt>
                <c:pt idx="1">
                  <c:v>2024.gads</c:v>
                </c:pt>
                <c:pt idx="2">
                  <c:v>2025.gads</c:v>
                </c:pt>
              </c:strCache>
            </c:strRef>
          </c:cat>
          <c:val>
            <c:numRef>
              <c:f>'16'!$C$6:$E$6</c:f>
              <c:numCache>
                <c:formatCode>0.0%</c:formatCode>
                <c:ptCount val="3"/>
                <c:pt idx="0" formatCode="0.00%">
                  <c:v>5.7000000000000002E-2</c:v>
                </c:pt>
                <c:pt idx="1">
                  <c:v>6.8000000000000005E-2</c:v>
                </c:pt>
              </c:numCache>
            </c:numRef>
          </c:val>
          <c:smooth val="0"/>
          <c:extLst>
            <c:ext xmlns:c16="http://schemas.microsoft.com/office/drawing/2014/chart" uri="{C3380CC4-5D6E-409C-BE32-E72D297353CC}">
              <c16:uniqueId val="{00000006-6650-4112-B720-160AF9E1F80E}"/>
            </c:ext>
          </c:extLst>
        </c:ser>
        <c:dLbls>
          <c:showLegendKey val="0"/>
          <c:showVal val="0"/>
          <c:showCatName val="0"/>
          <c:showSerName val="0"/>
          <c:showPercent val="0"/>
          <c:showBubbleSize val="0"/>
        </c:dLbls>
        <c:marker val="1"/>
        <c:smooth val="0"/>
        <c:axId val="1784342319"/>
        <c:axId val="1784341071"/>
      </c:lineChart>
      <c:catAx>
        <c:axId val="17843423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1784341071"/>
        <c:crosses val="autoZero"/>
        <c:auto val="1"/>
        <c:lblAlgn val="ctr"/>
        <c:lblOffset val="100"/>
        <c:noMultiLvlLbl val="0"/>
      </c:catAx>
      <c:valAx>
        <c:axId val="1784341071"/>
        <c:scaling>
          <c:orientation val="minMax"/>
          <c:max val="8.0000000000000016E-2"/>
          <c:min val="4.0000000000000008E-2"/>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17843423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70C0"/>
      </a:solidFill>
      <a:round/>
    </a:ln>
    <a:effectLst/>
  </c:spPr>
  <c:txPr>
    <a:bodyPr/>
    <a:lstStyle/>
    <a:p>
      <a:pPr>
        <a:defRPr sz="800" b="1">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8C82-4768-B606-55D2BC6EFA82}"/>
              </c:ext>
            </c:extLst>
          </c:dPt>
          <c:dPt>
            <c:idx val="1"/>
            <c:bubble3D val="0"/>
            <c:spPr>
              <a:solidFill>
                <a:schemeClr val="bg1">
                  <a:lumMod val="60000"/>
                  <a:lumOff val="40000"/>
                </a:schemeClr>
              </a:solidFill>
              <a:ln w="19050">
                <a:solidFill>
                  <a:schemeClr val="bg1"/>
                </a:solidFill>
              </a:ln>
              <a:effectLst/>
            </c:spPr>
            <c:extLst>
              <c:ext xmlns:c16="http://schemas.microsoft.com/office/drawing/2014/chart" uri="{C3380CC4-5D6E-409C-BE32-E72D297353CC}">
                <c16:uniqueId val="{00000003-8C82-4768-B606-55D2BC6EFA82}"/>
              </c:ext>
            </c:extLst>
          </c:dPt>
          <c:cat>
            <c:strRef>
              <c:f>Sheet1!$A$2:$A$3</c:f>
              <c:strCache>
                <c:ptCount val="2"/>
                <c:pt idx="0">
                  <c:v>1st Qtr</c:v>
                </c:pt>
                <c:pt idx="1">
                  <c:v>2nd Qtr</c:v>
                </c:pt>
              </c:strCache>
            </c:strRef>
          </c:cat>
          <c:val>
            <c:numRef>
              <c:f>Sheet1!$B$2:$B$3</c:f>
              <c:numCache>
                <c:formatCode>General</c:formatCode>
                <c:ptCount val="2"/>
                <c:pt idx="0">
                  <c:v>150.91</c:v>
                </c:pt>
                <c:pt idx="1">
                  <c:v>28.349999999999994</c:v>
                </c:pt>
              </c:numCache>
            </c:numRef>
          </c:val>
          <c:extLst>
            <c:ext xmlns:c16="http://schemas.microsoft.com/office/drawing/2014/chart" uri="{C3380CC4-5D6E-409C-BE32-E72D297353CC}">
              <c16:uniqueId val="{00000004-8C82-4768-B606-55D2BC6EFA8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ln>
              <a:solidFill>
                <a:schemeClr val="bg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BAD0-48D2-ACA6-EF8C70DB84EC}"/>
              </c:ext>
            </c:extLst>
          </c:dPt>
          <c:dPt>
            <c:idx val="1"/>
            <c:bubble3D val="0"/>
            <c:spPr>
              <a:solidFill>
                <a:schemeClr val="bg1">
                  <a:lumMod val="60000"/>
                  <a:lumOff val="40000"/>
                </a:schemeClr>
              </a:solidFill>
              <a:ln w="19050">
                <a:solidFill>
                  <a:schemeClr val="bg1"/>
                </a:solidFill>
              </a:ln>
              <a:effectLst/>
            </c:spPr>
            <c:extLst>
              <c:ext xmlns:c16="http://schemas.microsoft.com/office/drawing/2014/chart" uri="{C3380CC4-5D6E-409C-BE32-E72D297353CC}">
                <c16:uniqueId val="{00000003-BAD0-48D2-ACA6-EF8C70DB84EC}"/>
              </c:ext>
            </c:extLst>
          </c:dPt>
          <c:cat>
            <c:strRef>
              <c:f>Sheet1!$A$2:$A$3</c:f>
              <c:strCache>
                <c:ptCount val="2"/>
                <c:pt idx="0">
                  <c:v>1st Qtr</c:v>
                </c:pt>
                <c:pt idx="1">
                  <c:v>2nd Qtr</c:v>
                </c:pt>
              </c:strCache>
            </c:strRef>
          </c:cat>
          <c:val>
            <c:numRef>
              <c:f>Sheet1!$B$2:$B$3</c:f>
              <c:numCache>
                <c:formatCode>General</c:formatCode>
                <c:ptCount val="2"/>
                <c:pt idx="0">
                  <c:v>9.0350000000000001</c:v>
                </c:pt>
                <c:pt idx="1">
                  <c:v>14.809999999999999</c:v>
                </c:pt>
              </c:numCache>
            </c:numRef>
          </c:val>
          <c:extLst>
            <c:ext xmlns:c16="http://schemas.microsoft.com/office/drawing/2014/chart" uri="{C3380CC4-5D6E-409C-BE32-E72D297353CC}">
              <c16:uniqueId val="{00000004-BAD0-48D2-ACA6-EF8C70DB84E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03083989501319"/>
          <c:y val="0.11995386389850057"/>
          <c:w val="0.67428871391076117"/>
          <c:h val="0.74774160150396429"/>
        </c:manualLayout>
      </c:layout>
      <c:barChart>
        <c:barDir val="bar"/>
        <c:grouping val="clustered"/>
        <c:varyColors val="0"/>
        <c:ser>
          <c:idx val="2"/>
          <c:order val="0"/>
          <c:tx>
            <c:strRef>
              <c:f>EKK!$D$2</c:f>
              <c:strCache>
                <c:ptCount val="1"/>
                <c:pt idx="0">
                  <c:v>Izpilde</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EKK!$A$9:$A$12</c:f>
              <c:strCache>
                <c:ptCount val="4"/>
                <c:pt idx="0">
                  <c:v>Pārējie izdevumi</c:v>
                </c:pt>
                <c:pt idx="1">
                  <c:v>Kapitālie izdevumi</c:v>
                </c:pt>
                <c:pt idx="2">
                  <c:v>Preces un pakalpojumi</c:v>
                </c:pt>
                <c:pt idx="3">
                  <c:v>Atlīdzība</c:v>
                </c:pt>
              </c:strCache>
            </c:strRef>
          </c:cat>
          <c:val>
            <c:numRef>
              <c:f>EKK!$D$9:$D$12</c:f>
              <c:numCache>
                <c:formatCode>0.0</c:formatCode>
                <c:ptCount val="4"/>
                <c:pt idx="0">
                  <c:v>171.7</c:v>
                </c:pt>
                <c:pt idx="1">
                  <c:v>69.300000000000011</c:v>
                </c:pt>
                <c:pt idx="2">
                  <c:v>155</c:v>
                </c:pt>
                <c:pt idx="3">
                  <c:v>382.20000000000005</c:v>
                </c:pt>
              </c:numCache>
            </c:numRef>
          </c:val>
          <c:extLst>
            <c:ext xmlns:c16="http://schemas.microsoft.com/office/drawing/2014/chart" uri="{C3380CC4-5D6E-409C-BE32-E72D297353CC}">
              <c16:uniqueId val="{00000000-4ACF-4240-BE4E-F29BB2F941E7}"/>
            </c:ext>
          </c:extLst>
        </c:ser>
        <c:ser>
          <c:idx val="1"/>
          <c:order val="1"/>
          <c:tx>
            <c:strRef>
              <c:f>EKK!$C$2</c:f>
              <c:strCache>
                <c:ptCount val="1"/>
                <c:pt idx="0">
                  <c:v>Precizētais plāns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EKK!$A$9:$A$12</c:f>
              <c:strCache>
                <c:ptCount val="4"/>
                <c:pt idx="0">
                  <c:v>Pārējie izdevumi</c:v>
                </c:pt>
                <c:pt idx="1">
                  <c:v>Kapitālie izdevumi</c:v>
                </c:pt>
                <c:pt idx="2">
                  <c:v>Preces un pakalpojumi</c:v>
                </c:pt>
                <c:pt idx="3">
                  <c:v>Atlīdzība</c:v>
                </c:pt>
              </c:strCache>
            </c:strRef>
          </c:cat>
          <c:val>
            <c:numRef>
              <c:f>EKK!$C$9:$C$12</c:f>
              <c:numCache>
                <c:formatCode>General</c:formatCode>
                <c:ptCount val="4"/>
                <c:pt idx="0">
                  <c:v>172.3</c:v>
                </c:pt>
                <c:pt idx="1">
                  <c:v>100.2</c:v>
                </c:pt>
                <c:pt idx="2">
                  <c:v>155.9</c:v>
                </c:pt>
                <c:pt idx="3">
                  <c:v>383.9</c:v>
                </c:pt>
              </c:numCache>
            </c:numRef>
          </c:val>
          <c:extLst>
            <c:ext xmlns:c16="http://schemas.microsoft.com/office/drawing/2014/chart" uri="{C3380CC4-5D6E-409C-BE32-E72D297353CC}">
              <c16:uniqueId val="{00000001-4ACF-4240-BE4E-F29BB2F941E7}"/>
            </c:ext>
          </c:extLst>
        </c:ser>
        <c:ser>
          <c:idx val="0"/>
          <c:order val="2"/>
          <c:tx>
            <c:strRef>
              <c:f>EKK!$B$2</c:f>
              <c:strCache>
                <c:ptCount val="1"/>
                <c:pt idx="0">
                  <c:v>Sākotnējais plāns</c:v>
                </c:pt>
              </c:strCache>
            </c:strRef>
          </c:tx>
          <c:spPr>
            <a:solidFill>
              <a:schemeClr val="accent1"/>
            </a:solidFill>
            <a:ln>
              <a:noFill/>
            </a:ln>
            <a:effectLst/>
          </c:spPr>
          <c:invertIfNegative val="0"/>
          <c:dLbls>
            <c:dLbl>
              <c:idx val="3"/>
              <c:layout>
                <c:manualLayout>
                  <c:x val="-8.0993813220613751E-3"/>
                  <c:y val="-4.34762515255200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BF-49F1-BE29-B35B9F9F6E42}"/>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EKK!$A$9:$A$12</c:f>
              <c:strCache>
                <c:ptCount val="4"/>
                <c:pt idx="0">
                  <c:v>Pārējie izdevumi</c:v>
                </c:pt>
                <c:pt idx="1">
                  <c:v>Kapitālie izdevumi</c:v>
                </c:pt>
                <c:pt idx="2">
                  <c:v>Preces un pakalpojumi</c:v>
                </c:pt>
                <c:pt idx="3">
                  <c:v>Atlīdzība</c:v>
                </c:pt>
              </c:strCache>
            </c:strRef>
          </c:cat>
          <c:val>
            <c:numRef>
              <c:f>EKK!$B$9:$B$12</c:f>
              <c:numCache>
                <c:formatCode>General</c:formatCode>
                <c:ptCount val="4"/>
                <c:pt idx="0" formatCode="0.0">
                  <c:v>39.999999999999972</c:v>
                </c:pt>
                <c:pt idx="1">
                  <c:v>65.400000000000006</c:v>
                </c:pt>
                <c:pt idx="2">
                  <c:v>139.80000000000001</c:v>
                </c:pt>
                <c:pt idx="3">
                  <c:v>380.3</c:v>
                </c:pt>
              </c:numCache>
            </c:numRef>
          </c:val>
          <c:extLst>
            <c:ext xmlns:c16="http://schemas.microsoft.com/office/drawing/2014/chart" uri="{C3380CC4-5D6E-409C-BE32-E72D297353CC}">
              <c16:uniqueId val="{00000002-4ACF-4240-BE4E-F29BB2F941E7}"/>
            </c:ext>
          </c:extLst>
        </c:ser>
        <c:dLbls>
          <c:showLegendKey val="0"/>
          <c:showVal val="0"/>
          <c:showCatName val="0"/>
          <c:showSerName val="0"/>
          <c:showPercent val="0"/>
          <c:showBubbleSize val="0"/>
        </c:dLbls>
        <c:gapWidth val="182"/>
        <c:axId val="1519141968"/>
        <c:axId val="1459355424"/>
      </c:barChart>
      <c:catAx>
        <c:axId val="1519141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459355424"/>
        <c:crosses val="autoZero"/>
        <c:auto val="1"/>
        <c:lblAlgn val="ctr"/>
        <c:lblOffset val="100"/>
        <c:noMultiLvlLbl val="0"/>
      </c:catAx>
      <c:valAx>
        <c:axId val="145935542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519141968"/>
        <c:crosses val="autoZero"/>
        <c:crossBetween val="between"/>
      </c:valAx>
      <c:spPr>
        <a:noFill/>
        <a:ln>
          <a:noFill/>
        </a:ln>
        <a:effectLst/>
      </c:spPr>
    </c:plotArea>
    <c:legend>
      <c:legendPos val="b"/>
      <c:layout>
        <c:manualLayout>
          <c:xMode val="edge"/>
          <c:yMode val="edge"/>
          <c:x val="0.19787234992388494"/>
          <c:y val="0.93102336284470344"/>
          <c:w val="0.56645818731594366"/>
          <c:h val="6.89766371552965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lv-LV"/>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a:t>Iekšlietu ministrijas aizpildīto amata vietu īpatsvars no kopējā amata vietu skaita (%)</a:t>
            </a:r>
          </a:p>
        </c:rich>
      </c:tx>
      <c:layout>
        <c:manualLayout>
          <c:xMode val="edge"/>
          <c:yMode val="edge"/>
          <c:x val="0.10936048218268876"/>
          <c:y val="1.4984320987876944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9.6632108486439189E-2"/>
          <c:y val="0.15454870224555264"/>
          <c:w val="0.86725678040244969"/>
          <c:h val="0.58039187809857096"/>
        </c:manualLayout>
      </c:layout>
      <c:lineChart>
        <c:grouping val="standard"/>
        <c:varyColors val="0"/>
        <c:ser>
          <c:idx val="0"/>
          <c:order val="0"/>
          <c:tx>
            <c:strRef>
              <c:f>'21'!$B$6</c:f>
              <c:strCache>
                <c:ptCount val="1"/>
                <c:pt idx="0">
                  <c:v>Plāna vērtība</c:v>
                </c:pt>
              </c:strCache>
            </c:strRef>
          </c:tx>
          <c:spPr>
            <a:ln w="28575" cap="rnd">
              <a:solidFill>
                <a:schemeClr val="accent5">
                  <a:lumMod val="50000"/>
                </a:schemeClr>
              </a:solidFill>
              <a:round/>
            </a:ln>
            <a:effectLst/>
          </c:spPr>
          <c:marker>
            <c:symbol val="circle"/>
            <c:size val="5"/>
            <c:spPr>
              <a:solidFill>
                <a:schemeClr val="accent1"/>
              </a:solidFill>
              <a:ln w="9525">
                <a:solidFill>
                  <a:schemeClr val="accent5">
                    <a:lumMod val="50000"/>
                  </a:schemeClr>
                </a:solidFill>
              </a:ln>
              <a:effectLst/>
            </c:spPr>
          </c:marker>
          <c:dPt>
            <c:idx val="1"/>
            <c:marker>
              <c:symbol val="circle"/>
              <c:size val="5"/>
              <c:spPr>
                <a:solidFill>
                  <a:schemeClr val="accent1"/>
                </a:solidFill>
                <a:ln w="9525">
                  <a:solidFill>
                    <a:schemeClr val="accent5">
                      <a:lumMod val="50000"/>
                    </a:schemeClr>
                  </a:solidFill>
                </a:ln>
                <a:effectLst/>
              </c:spPr>
            </c:marker>
            <c:bubble3D val="0"/>
            <c:spPr>
              <a:ln w="28575" cap="rnd">
                <a:solidFill>
                  <a:schemeClr val="accent5">
                    <a:lumMod val="50000"/>
                  </a:schemeClr>
                </a:solidFill>
                <a:round/>
              </a:ln>
              <a:effectLst/>
            </c:spPr>
            <c:extLst>
              <c:ext xmlns:c16="http://schemas.microsoft.com/office/drawing/2014/chart" uri="{C3380CC4-5D6E-409C-BE32-E72D297353CC}">
                <c16:uniqueId val="{00000001-88DB-4930-90EB-CBF184D723F3}"/>
              </c:ext>
            </c:extLst>
          </c:dPt>
          <c:dLbls>
            <c:dLbl>
              <c:idx val="0"/>
              <c:layout>
                <c:manualLayout>
                  <c:x val="-4.762298160409998E-2"/>
                  <c:y val="-8.58784304037593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DB-4930-90EB-CBF184D723F3}"/>
                </c:ext>
              </c:extLst>
            </c:dLbl>
            <c:dLbl>
              <c:idx val="1"/>
              <c:layout>
                <c:manualLayout>
                  <c:x val="-5.8333333333333438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DB-4930-90EB-CBF184D723F3}"/>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'21'!$C$5:$E$5</c:f>
              <c:strCache>
                <c:ptCount val="3"/>
                <c:pt idx="0">
                  <c:v>2023.gads</c:v>
                </c:pt>
                <c:pt idx="1">
                  <c:v>2024.gads</c:v>
                </c:pt>
                <c:pt idx="2">
                  <c:v>2025.gads</c:v>
                </c:pt>
              </c:strCache>
            </c:strRef>
          </c:cat>
          <c:val>
            <c:numRef>
              <c:f>'21'!$C$6:$E$6</c:f>
              <c:numCache>
                <c:formatCode>0%</c:formatCode>
                <c:ptCount val="3"/>
                <c:pt idx="0" formatCode="0.0%">
                  <c:v>0.92500000000000004</c:v>
                </c:pt>
                <c:pt idx="1">
                  <c:v>0.93</c:v>
                </c:pt>
                <c:pt idx="2" formatCode="0.0%">
                  <c:v>0.93500000000000005</c:v>
                </c:pt>
              </c:numCache>
            </c:numRef>
          </c:val>
          <c:smooth val="0"/>
          <c:extLst>
            <c:ext xmlns:c16="http://schemas.microsoft.com/office/drawing/2014/chart" uri="{C3380CC4-5D6E-409C-BE32-E72D297353CC}">
              <c16:uniqueId val="{00000002-88DB-4930-90EB-CBF184D723F3}"/>
            </c:ext>
          </c:extLst>
        </c:ser>
        <c:ser>
          <c:idx val="1"/>
          <c:order val="1"/>
          <c:tx>
            <c:strRef>
              <c:f>'21'!$B$7</c:f>
              <c:strCache>
                <c:ptCount val="1"/>
                <c:pt idx="0">
                  <c:v>Izpildes vērtība</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dPt>
            <c:idx val="1"/>
            <c:marker>
              <c:symbol val="circle"/>
              <c:size val="5"/>
              <c:spPr>
                <a:solidFill>
                  <a:schemeClr val="accent4">
                    <a:lumMod val="75000"/>
                  </a:schemeClr>
                </a:solidFill>
                <a:ln w="9525">
                  <a:solidFill>
                    <a:srgbClr val="00B050"/>
                  </a:solidFill>
                </a:ln>
                <a:effectLst/>
              </c:spPr>
            </c:marker>
            <c:bubble3D val="0"/>
            <c:extLst>
              <c:ext xmlns:c16="http://schemas.microsoft.com/office/drawing/2014/chart" uri="{C3380CC4-5D6E-409C-BE32-E72D297353CC}">
                <c16:uniqueId val="{00000003-88DB-4930-90EB-CBF184D723F3}"/>
              </c:ext>
            </c:extLst>
          </c:dPt>
          <c:dLbls>
            <c:dLbl>
              <c:idx val="0"/>
              <c:layout>
                <c:manualLayout>
                  <c:x val="-8.6111111111111138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DB-4930-90EB-CBF184D723F3}"/>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'21'!$C$5:$E$5</c:f>
              <c:strCache>
                <c:ptCount val="3"/>
                <c:pt idx="0">
                  <c:v>2023.gads</c:v>
                </c:pt>
                <c:pt idx="1">
                  <c:v>2024.gads</c:v>
                </c:pt>
                <c:pt idx="2">
                  <c:v>2025.gads</c:v>
                </c:pt>
              </c:strCache>
            </c:strRef>
          </c:cat>
          <c:val>
            <c:numRef>
              <c:f>'21'!$C$7:$E$7</c:f>
              <c:numCache>
                <c:formatCode>0%</c:formatCode>
                <c:ptCount val="3"/>
                <c:pt idx="0" formatCode="0.0%">
                  <c:v>0.92400000000000004</c:v>
                </c:pt>
                <c:pt idx="1">
                  <c:v>0.92</c:v>
                </c:pt>
              </c:numCache>
            </c:numRef>
          </c:val>
          <c:smooth val="0"/>
          <c:extLst>
            <c:ext xmlns:c16="http://schemas.microsoft.com/office/drawing/2014/chart" uri="{C3380CC4-5D6E-409C-BE32-E72D297353CC}">
              <c16:uniqueId val="{00000005-88DB-4930-90EB-CBF184D723F3}"/>
            </c:ext>
          </c:extLst>
        </c:ser>
        <c:dLbls>
          <c:showLegendKey val="0"/>
          <c:showVal val="0"/>
          <c:showCatName val="0"/>
          <c:showSerName val="0"/>
          <c:showPercent val="0"/>
          <c:showBubbleSize val="0"/>
        </c:dLbls>
        <c:marker val="1"/>
        <c:smooth val="0"/>
        <c:axId val="1865898591"/>
        <c:axId val="1865901503"/>
      </c:lineChart>
      <c:catAx>
        <c:axId val="1865898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1865901503"/>
        <c:crosses val="autoZero"/>
        <c:auto val="1"/>
        <c:lblAlgn val="ctr"/>
        <c:lblOffset val="100"/>
        <c:noMultiLvlLbl val="0"/>
      </c:catAx>
      <c:valAx>
        <c:axId val="1865901503"/>
        <c:scaling>
          <c:orientation val="minMax"/>
          <c:max val="0.95000000000000007"/>
          <c:min val="0.9"/>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1865898591"/>
        <c:crosses val="autoZero"/>
        <c:crossBetween val="between"/>
        <c:minorUnit val="1.0000000000000002E-3"/>
      </c:valAx>
      <c:spPr>
        <a:noFill/>
        <a:ln>
          <a:noFill/>
        </a:ln>
        <a:effectLst/>
      </c:spPr>
    </c:plotArea>
    <c:legend>
      <c:legendPos val="b"/>
      <c:layout>
        <c:manualLayout>
          <c:xMode val="edge"/>
          <c:yMode val="edge"/>
          <c:x val="0.17021032299602962"/>
          <c:y val="0.85500453686071898"/>
          <c:w val="0.64322545337482562"/>
          <c:h val="0.13780218834145738"/>
        </c:manualLayout>
      </c:layout>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703083989501319"/>
          <c:y val="0.11995386389850057"/>
          <c:w val="0.67428871391076117"/>
          <c:h val="0.74774160150396429"/>
        </c:manualLayout>
      </c:layout>
      <c:barChart>
        <c:barDir val="bar"/>
        <c:grouping val="clustered"/>
        <c:varyColors val="0"/>
        <c:ser>
          <c:idx val="2"/>
          <c:order val="0"/>
          <c:tx>
            <c:strRef>
              <c:f>EKK!$D$2</c:f>
              <c:strCache>
                <c:ptCount val="1"/>
                <c:pt idx="0">
                  <c:v>Izpilde</c:v>
                </c:pt>
              </c:strCache>
            </c:strRef>
          </c:tx>
          <c:spPr>
            <a:solidFill>
              <a:schemeClr val="accent3"/>
            </a:solidFill>
            <a:ln>
              <a:noFill/>
            </a:ln>
            <a:effectLst/>
          </c:spPr>
          <c:invertIfNegative val="0"/>
          <c:dLbls>
            <c:dLbl>
              <c:idx val="0"/>
              <c:layout>
                <c:manualLayout>
                  <c:x val="-5.6346139213563178E-3"/>
                  <c:y val="3.3940987732375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0B-4C3F-96CE-536D16ADE17B}"/>
                </c:ext>
              </c:extLst>
            </c:dLbl>
            <c:dLbl>
              <c:idx val="1"/>
              <c:layout>
                <c:manualLayout>
                  <c:x val="-2.8173069606782625E-3"/>
                  <c:y val="1.45461375995894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C0B-4C3F-96CE-536D16ADE17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EKK!$A$15:$A$18</c:f>
              <c:strCache>
                <c:ptCount val="4"/>
                <c:pt idx="0">
                  <c:v>Pārējie izdevumi</c:v>
                </c:pt>
                <c:pt idx="1">
                  <c:v>Kapitālie izdevumi</c:v>
                </c:pt>
                <c:pt idx="2">
                  <c:v>Preces un pakalpojumi</c:v>
                </c:pt>
                <c:pt idx="3">
                  <c:v>Atlīdzība</c:v>
                </c:pt>
              </c:strCache>
            </c:strRef>
          </c:cat>
          <c:val>
            <c:numRef>
              <c:f>EKK!$D$15:$D$18</c:f>
              <c:numCache>
                <c:formatCode>General</c:formatCode>
                <c:ptCount val="4"/>
                <c:pt idx="0">
                  <c:v>53.9</c:v>
                </c:pt>
                <c:pt idx="1">
                  <c:v>42.6</c:v>
                </c:pt>
                <c:pt idx="2">
                  <c:v>14.6</c:v>
                </c:pt>
                <c:pt idx="3">
                  <c:v>4.9000000000000004</c:v>
                </c:pt>
              </c:numCache>
            </c:numRef>
          </c:val>
          <c:extLst>
            <c:ext xmlns:c16="http://schemas.microsoft.com/office/drawing/2014/chart" uri="{C3380CC4-5D6E-409C-BE32-E72D297353CC}">
              <c16:uniqueId val="{00000000-DCFA-47D6-867A-45FB9E9156E1}"/>
            </c:ext>
          </c:extLst>
        </c:ser>
        <c:ser>
          <c:idx val="1"/>
          <c:order val="1"/>
          <c:tx>
            <c:strRef>
              <c:f>EKK!$C$2</c:f>
              <c:strCache>
                <c:ptCount val="1"/>
                <c:pt idx="0">
                  <c:v>Precizētais plāns</c:v>
                </c:pt>
              </c:strCache>
            </c:strRef>
          </c:tx>
          <c:spPr>
            <a:solidFill>
              <a:schemeClr val="accent2"/>
            </a:solidFill>
            <a:ln>
              <a:noFill/>
            </a:ln>
            <a:effectLst/>
          </c:spPr>
          <c:invertIfNegative val="0"/>
          <c:dLbls>
            <c:dLbl>
              <c:idx val="0"/>
              <c:layout>
                <c:manualLayout>
                  <c:x val="0"/>
                  <c:y val="-2.90922751991790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0B-4C3F-96CE-536D16ADE17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EKK!$A$15:$A$18</c:f>
              <c:strCache>
                <c:ptCount val="4"/>
                <c:pt idx="0">
                  <c:v>Pārējie izdevumi</c:v>
                </c:pt>
                <c:pt idx="1">
                  <c:v>Kapitālie izdevumi</c:v>
                </c:pt>
                <c:pt idx="2">
                  <c:v>Preces un pakalpojumi</c:v>
                </c:pt>
                <c:pt idx="3">
                  <c:v>Atlīdzība</c:v>
                </c:pt>
              </c:strCache>
            </c:strRef>
          </c:cat>
          <c:val>
            <c:numRef>
              <c:f>EKK!$C$15:$C$18</c:f>
              <c:numCache>
                <c:formatCode>General</c:formatCode>
                <c:ptCount val="4"/>
                <c:pt idx="0">
                  <c:v>56.300000000000004</c:v>
                </c:pt>
                <c:pt idx="1">
                  <c:v>46.9</c:v>
                </c:pt>
                <c:pt idx="2">
                  <c:v>19.8</c:v>
                </c:pt>
                <c:pt idx="3">
                  <c:v>5.5</c:v>
                </c:pt>
              </c:numCache>
            </c:numRef>
          </c:val>
          <c:extLst>
            <c:ext xmlns:c16="http://schemas.microsoft.com/office/drawing/2014/chart" uri="{C3380CC4-5D6E-409C-BE32-E72D297353CC}">
              <c16:uniqueId val="{00000002-DCFA-47D6-867A-45FB9E9156E1}"/>
            </c:ext>
          </c:extLst>
        </c:ser>
        <c:ser>
          <c:idx val="0"/>
          <c:order val="2"/>
          <c:tx>
            <c:strRef>
              <c:f>EKK!$B$2</c:f>
              <c:strCache>
                <c:ptCount val="1"/>
                <c:pt idx="0">
                  <c:v>Sākotnējais plāns</c:v>
                </c:pt>
              </c:strCache>
            </c:strRef>
          </c:tx>
          <c:spPr>
            <a:solidFill>
              <a:schemeClr val="accent1"/>
            </a:solidFill>
            <a:ln>
              <a:noFill/>
            </a:ln>
            <a:effectLst/>
          </c:spPr>
          <c:invertIfNegative val="0"/>
          <c:dLbls>
            <c:dLbl>
              <c:idx val="0"/>
              <c:layout>
                <c:manualLayout>
                  <c:x val="8.4519208820344766E-3"/>
                  <c:y val="-9.69742506639300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0B-4C3F-96CE-536D16ADE17B}"/>
                </c:ext>
              </c:extLst>
            </c:dLbl>
            <c:dLbl>
              <c:idx val="1"/>
              <c:layout>
                <c:manualLayout>
                  <c:x val="-8.4519208820345807E-3"/>
                  <c:y val="-9.69742506639300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C0B-4C3F-96CE-536D16ADE17B}"/>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EKK!$A$15:$A$18</c:f>
              <c:strCache>
                <c:ptCount val="4"/>
                <c:pt idx="0">
                  <c:v>Pārējie izdevumi</c:v>
                </c:pt>
                <c:pt idx="1">
                  <c:v>Kapitālie izdevumi</c:v>
                </c:pt>
                <c:pt idx="2">
                  <c:v>Preces un pakalpojumi</c:v>
                </c:pt>
                <c:pt idx="3">
                  <c:v>Atlīdzība</c:v>
                </c:pt>
              </c:strCache>
            </c:strRef>
          </c:cat>
          <c:val>
            <c:numRef>
              <c:f>EKK!$B$15:$B$18</c:f>
              <c:numCache>
                <c:formatCode>General</c:formatCode>
                <c:ptCount val="4"/>
                <c:pt idx="0">
                  <c:v>40.5</c:v>
                </c:pt>
                <c:pt idx="1">
                  <c:v>40.200000000000003</c:v>
                </c:pt>
                <c:pt idx="2">
                  <c:v>15.5</c:v>
                </c:pt>
                <c:pt idx="3">
                  <c:v>3.5</c:v>
                </c:pt>
              </c:numCache>
            </c:numRef>
          </c:val>
          <c:extLst>
            <c:ext xmlns:c16="http://schemas.microsoft.com/office/drawing/2014/chart" uri="{C3380CC4-5D6E-409C-BE32-E72D297353CC}">
              <c16:uniqueId val="{00000003-DCFA-47D6-867A-45FB9E9156E1}"/>
            </c:ext>
          </c:extLst>
        </c:ser>
        <c:dLbls>
          <c:showLegendKey val="0"/>
          <c:showVal val="0"/>
          <c:showCatName val="0"/>
          <c:showSerName val="0"/>
          <c:showPercent val="0"/>
          <c:showBubbleSize val="0"/>
        </c:dLbls>
        <c:gapWidth val="182"/>
        <c:axId val="1519141968"/>
        <c:axId val="1459355424"/>
      </c:barChart>
      <c:catAx>
        <c:axId val="1519141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459355424"/>
        <c:crosses val="autoZero"/>
        <c:auto val="1"/>
        <c:lblAlgn val="ctr"/>
        <c:lblOffset val="100"/>
        <c:noMultiLvlLbl val="0"/>
      </c:catAx>
      <c:valAx>
        <c:axId val="14593554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1519141968"/>
        <c:crosses val="autoZero"/>
        <c:crossBetween val="between"/>
      </c:valAx>
      <c:spPr>
        <a:noFill/>
        <a:ln>
          <a:noFill/>
        </a:ln>
        <a:effectLst/>
      </c:spPr>
    </c:plotArea>
    <c:legend>
      <c:legendPos val="b"/>
      <c:layout>
        <c:manualLayout>
          <c:xMode val="edge"/>
          <c:yMode val="edge"/>
          <c:x val="0.1708958392153172"/>
          <c:y val="0.91895093573073461"/>
          <c:w val="0.55727849755832315"/>
          <c:h val="8.10490642692651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lv-LV"/>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en-US"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sz="1200" b="1">
                <a:latin typeface="Times New Roman" panose="02020603050405020304" pitchFamily="18" charset="0"/>
                <a:cs typeface="Times New Roman" panose="02020603050405020304" pitchFamily="18" charset="0"/>
              </a:rPr>
              <a:t>Latvijas iedzīvotāju īpatsvars, kas jūtas droši Latvijā (%)</a:t>
            </a:r>
            <a:endParaRPr lang="lv-LV" sz="1200">
              <a:latin typeface="Times New Roman" panose="02020603050405020304" pitchFamily="18" charset="0"/>
              <a:cs typeface="Times New Roman" panose="02020603050405020304" pitchFamily="18" charset="0"/>
            </a:endParaRPr>
          </a:p>
        </c:rich>
      </c:tx>
      <c:layout>
        <c:manualLayout>
          <c:xMode val="edge"/>
          <c:yMode val="edge"/>
          <c:x val="0.10029155730533683"/>
          <c:y val="2.7777777777777776E-2"/>
        </c:manualLayout>
      </c:layout>
      <c:overlay val="0"/>
      <c:spPr>
        <a:noFill/>
        <a:ln>
          <a:noFill/>
        </a:ln>
        <a:effectLst/>
      </c:spPr>
      <c:txPr>
        <a:bodyPr rot="0" spcFirstLastPara="1" vertOverflow="ellipsis" vert="horz" wrap="square" anchor="ctr" anchorCtr="1"/>
        <a:lstStyle/>
        <a:p>
          <a:pPr>
            <a:defRPr lang="en-US" sz="12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barChart>
        <c:barDir val="col"/>
        <c:grouping val="clustered"/>
        <c:varyColors val="0"/>
        <c:ser>
          <c:idx val="0"/>
          <c:order val="0"/>
          <c:tx>
            <c:strRef>
              <c:f>'4 (2)'!$B$7</c:f>
              <c:strCache>
                <c:ptCount val="1"/>
                <c:pt idx="0">
                  <c:v>Plānotā vērtība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rgbClr val="0070C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(2)'!$C$6:$E$6</c:f>
              <c:strCache>
                <c:ptCount val="3"/>
                <c:pt idx="0">
                  <c:v>2023.gads</c:v>
                </c:pt>
                <c:pt idx="1">
                  <c:v>2024.gads</c:v>
                </c:pt>
                <c:pt idx="2">
                  <c:v>2025.gads</c:v>
                </c:pt>
              </c:strCache>
            </c:strRef>
          </c:cat>
          <c:val>
            <c:numRef>
              <c:f>'4 (2)'!$C$7:$E$7</c:f>
              <c:numCache>
                <c:formatCode>0%</c:formatCode>
                <c:ptCount val="3"/>
                <c:pt idx="0">
                  <c:v>0.83</c:v>
                </c:pt>
                <c:pt idx="1">
                  <c:v>0.84</c:v>
                </c:pt>
                <c:pt idx="2">
                  <c:v>0.85</c:v>
                </c:pt>
              </c:numCache>
            </c:numRef>
          </c:val>
          <c:extLst>
            <c:ext xmlns:c16="http://schemas.microsoft.com/office/drawing/2014/chart" uri="{C3380CC4-5D6E-409C-BE32-E72D297353CC}">
              <c16:uniqueId val="{00000000-4514-4C15-8144-AF055D2F9C8B}"/>
            </c:ext>
          </c:extLst>
        </c:ser>
        <c:ser>
          <c:idx val="1"/>
          <c:order val="1"/>
          <c:tx>
            <c:strRef>
              <c:f>'4 (2)'!$B$8</c:f>
              <c:strCache>
                <c:ptCount val="1"/>
                <c:pt idx="0">
                  <c:v>Faktiskā vērtība</c:v>
                </c:pt>
              </c:strCache>
            </c:strRef>
          </c:tx>
          <c:spPr>
            <a:solidFill>
              <a:schemeClr val="accent6"/>
            </a:solidFill>
            <a:ln>
              <a:solidFill>
                <a:srgbClr val="00B050"/>
              </a:solidFill>
            </a:ln>
            <a:effectLst/>
          </c:spPr>
          <c:invertIfNegative val="0"/>
          <c:dPt>
            <c:idx val="0"/>
            <c:invertIfNegative val="0"/>
            <c:bubble3D val="0"/>
            <c:spPr>
              <a:solidFill>
                <a:schemeClr val="accent6"/>
              </a:solidFill>
              <a:ln>
                <a:solidFill>
                  <a:srgbClr val="00B050"/>
                </a:solidFill>
              </a:ln>
              <a:effectLst/>
            </c:spPr>
            <c:extLst>
              <c:ext xmlns:c16="http://schemas.microsoft.com/office/drawing/2014/chart" uri="{C3380CC4-5D6E-409C-BE32-E72D297353CC}">
                <c16:uniqueId val="{00000002-4514-4C15-8144-AF055D2F9C8B}"/>
              </c:ext>
            </c:extLst>
          </c:dPt>
          <c:dPt>
            <c:idx val="1"/>
            <c:invertIfNegative val="0"/>
            <c:bubble3D val="0"/>
            <c:spPr>
              <a:solidFill>
                <a:schemeClr val="accent6"/>
              </a:solidFill>
              <a:ln>
                <a:solidFill>
                  <a:srgbClr val="00B050"/>
                </a:solidFill>
              </a:ln>
              <a:effectLst/>
            </c:spPr>
            <c:extLst>
              <c:ext xmlns:c16="http://schemas.microsoft.com/office/drawing/2014/chart" uri="{C3380CC4-5D6E-409C-BE32-E72D297353CC}">
                <c16:uniqueId val="{00000004-4514-4C15-8144-AF055D2F9C8B}"/>
              </c:ext>
            </c:extLst>
          </c:dPt>
          <c:dLbls>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chemeClr val="accent6"/>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(2)'!$C$6:$E$6</c:f>
              <c:strCache>
                <c:ptCount val="3"/>
                <c:pt idx="0">
                  <c:v>2023.gads</c:v>
                </c:pt>
                <c:pt idx="1">
                  <c:v>2024.gads</c:v>
                </c:pt>
                <c:pt idx="2">
                  <c:v>2025.gads</c:v>
                </c:pt>
              </c:strCache>
            </c:strRef>
          </c:cat>
          <c:val>
            <c:numRef>
              <c:f>'4 (2)'!$C$8:$E$8</c:f>
              <c:numCache>
                <c:formatCode>0.0%</c:formatCode>
                <c:ptCount val="3"/>
                <c:pt idx="0" formatCode="0%">
                  <c:v>0.84</c:v>
                </c:pt>
                <c:pt idx="1">
                  <c:v>0.89200000000000002</c:v>
                </c:pt>
              </c:numCache>
            </c:numRef>
          </c:val>
          <c:extLst>
            <c:ext xmlns:c16="http://schemas.microsoft.com/office/drawing/2014/chart" uri="{C3380CC4-5D6E-409C-BE32-E72D297353CC}">
              <c16:uniqueId val="{00000005-4514-4C15-8144-AF055D2F9C8B}"/>
            </c:ext>
          </c:extLst>
        </c:ser>
        <c:dLbls>
          <c:showLegendKey val="0"/>
          <c:showVal val="0"/>
          <c:showCatName val="0"/>
          <c:showSerName val="0"/>
          <c:showPercent val="0"/>
          <c:showBubbleSize val="0"/>
        </c:dLbls>
        <c:gapWidth val="182"/>
        <c:axId val="71822928"/>
        <c:axId val="71820432"/>
      </c:barChart>
      <c:catAx>
        <c:axId val="7182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71820432"/>
        <c:crossesAt val="0"/>
        <c:auto val="1"/>
        <c:lblAlgn val="ctr"/>
        <c:lblOffset val="100"/>
        <c:noMultiLvlLbl val="0"/>
      </c:catAx>
      <c:valAx>
        <c:axId val="7182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71822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lang="en-US" sz="1000" b="0" i="0" u="none" strike="noStrike" kern="1200" baseline="0">
          <a:solidFill>
            <a:sysClr val="windowText" lastClr="000000"/>
          </a:solidFill>
          <a:latin typeface="Arial Narrow" panose="020B0606020202030204" pitchFamily="34" charset="0"/>
          <a:ea typeface="+mn-ea"/>
          <a:cs typeface="+mn-cs"/>
        </a:defRPr>
      </a:pPr>
      <a:endParaRPr lang="lv-LV"/>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i="0" u="none" strike="noStrike" baseline="0">
                <a:solidFill>
                  <a:srgbClr val="000000"/>
                </a:solidFill>
                <a:latin typeface="Arial"/>
                <a:ea typeface="Arial"/>
                <a:cs typeface="Arial"/>
              </a:defRPr>
            </a:pPr>
            <a:r>
              <a:rPr lang="lv-LV"/>
              <a:t>%</a:t>
            </a:r>
          </a:p>
        </c:rich>
      </c:tx>
      <c:layout>
        <c:manualLayout>
          <c:xMode val="edge"/>
          <c:yMode val="edge"/>
          <c:x val="0.96546118267400238"/>
          <c:y val="6.7199120014770991E-2"/>
        </c:manualLayout>
      </c:layout>
      <c:overlay val="0"/>
      <c:spPr>
        <a:noFill/>
        <a:ln w="3175">
          <a:solidFill>
            <a:srgbClr val="000000"/>
          </a:solidFill>
        </a:ln>
        <a:effectLst>
          <a:outerShdw dist="38100" dir="2700000" algn="ctr" rotWithShape="0">
            <a:srgbClr val="000000"/>
          </a:outerShdw>
        </a:effectLst>
      </c:spPr>
    </c:title>
    <c:autoTitleDeleted val="0"/>
    <c:plotArea>
      <c:layout>
        <c:manualLayout>
          <c:layoutTarget val="inner"/>
          <c:xMode val="edge"/>
          <c:yMode val="edge"/>
          <c:x val="0.48210507053318119"/>
          <c:y val="7.6090553553900986E-2"/>
          <c:w val="0.60038780799483615"/>
          <c:h val="0.9050060558755687"/>
        </c:manualLayout>
      </c:layout>
      <c:barChart>
        <c:barDir val="bar"/>
        <c:grouping val="stacked"/>
        <c:varyColors val="0"/>
        <c:ser>
          <c:idx val="0"/>
          <c:order val="0"/>
          <c:tx>
            <c:strRef>
              <c:f>Dati!$C$16</c:f>
              <c:strCache>
                <c:ptCount val="1"/>
                <c:pt idx="0">
                  <c:v>.</c:v>
                </c:pt>
              </c:strCache>
            </c:strRef>
          </c:tx>
          <c:spPr>
            <a:noFill/>
          </c:spPr>
          <c:invertIfNegative val="0"/>
          <c:dLbls>
            <c:delete val="1"/>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Dati!$C$17:$C$31</c:f>
              <c:numCache>
                <c:formatCode>0</c:formatCode>
                <c:ptCount val="15"/>
                <c:pt idx="0">
                  <c:v>27.305768614072729</c:v>
                </c:pt>
                <c:pt idx="1">
                  <c:v>25.946861331501616</c:v>
                </c:pt>
                <c:pt idx="2">
                  <c:v>30.553545620435838</c:v>
                </c:pt>
                <c:pt idx="3">
                  <c:v>26.783175850032244</c:v>
                </c:pt>
                <c:pt idx="4">
                  <c:v>24.797276926885822</c:v>
                </c:pt>
                <c:pt idx="5">
                  <c:v>30.553545620435838</c:v>
                </c:pt>
                <c:pt idx="6">
                  <c:v>22.820827073652548</c:v>
                </c:pt>
                <c:pt idx="7">
                  <c:v>21.517741362625941</c:v>
                </c:pt>
                <c:pt idx="8">
                  <c:v>30.553545620435838</c:v>
                </c:pt>
                <c:pt idx="9">
                  <c:v>18.168961093735966</c:v>
                </c:pt>
                <c:pt idx="10">
                  <c:v>20.193320253127009</c:v>
                </c:pt>
                <c:pt idx="11">
                  <c:v>30.553545620435838</c:v>
                </c:pt>
                <c:pt idx="12">
                  <c:v>11.923875531642366</c:v>
                </c:pt>
                <c:pt idx="13">
                  <c:v>7</c:v>
                </c:pt>
                <c:pt idx="14">
                  <c:v>30.553545620435838</c:v>
                </c:pt>
              </c:numCache>
            </c:numRef>
          </c:val>
          <c:extLst>
            <c:ext xmlns:c16="http://schemas.microsoft.com/office/drawing/2014/chart" uri="{C3380CC4-5D6E-409C-BE32-E72D297353CC}">
              <c16:uniqueId val="{00000000-3781-4478-A2C3-CFF3CA49BF2A}"/>
            </c:ext>
          </c:extLst>
        </c:ser>
        <c:ser>
          <c:idx val="1"/>
          <c:order val="1"/>
          <c:tx>
            <c:strRef>
              <c:f>Dati!$D$16</c:f>
              <c:strCache>
                <c:ptCount val="1"/>
                <c:pt idx="0">
                  <c:v>Nē</c:v>
                </c:pt>
              </c:strCache>
            </c:strRef>
          </c:tx>
          <c:spPr>
            <a:solidFill>
              <a:srgbClr val="A50021"/>
            </a:solidFill>
          </c:spPr>
          <c:invertIfNegative val="0"/>
          <c:dLbls>
            <c:dLbl>
              <c:idx val="0"/>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1-4478-A2C3-CFF3CA49BF2A}"/>
                </c:ext>
              </c:extLst>
            </c:dLbl>
            <c:dLbl>
              <c:idx val="1"/>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781-4478-A2C3-CFF3CA49BF2A}"/>
                </c:ext>
              </c:extLst>
            </c:dLbl>
            <c:dLbl>
              <c:idx val="2"/>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781-4478-A2C3-CFF3CA49BF2A}"/>
                </c:ext>
              </c:extLst>
            </c:dLbl>
            <c:dLbl>
              <c:idx val="3"/>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781-4478-A2C3-CFF3CA49BF2A}"/>
                </c:ext>
              </c:extLst>
            </c:dLbl>
            <c:dLbl>
              <c:idx val="4"/>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781-4478-A2C3-CFF3CA49BF2A}"/>
                </c:ext>
              </c:extLst>
            </c:dLbl>
            <c:dLbl>
              <c:idx val="5"/>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781-4478-A2C3-CFF3CA49BF2A}"/>
                </c:ext>
              </c:extLst>
            </c:dLbl>
            <c:dLbl>
              <c:idx val="6"/>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781-4478-A2C3-CFF3CA49BF2A}"/>
                </c:ext>
              </c:extLst>
            </c:dLbl>
            <c:dLbl>
              <c:idx val="7"/>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781-4478-A2C3-CFF3CA49BF2A}"/>
                </c:ext>
              </c:extLst>
            </c:dLbl>
            <c:dLbl>
              <c:idx val="8"/>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781-4478-A2C3-CFF3CA49BF2A}"/>
                </c:ext>
              </c:extLst>
            </c:dLbl>
            <c:dLbl>
              <c:idx val="9"/>
              <c:tx>
                <c:rich>
                  <a:bodyPr/>
                  <a:lstStyle/>
                  <a:p>
                    <a:fld id="{49F86DB0-5455-4210-8128-883CA9B2BE52}" type="VALUE">
                      <a:rPr lang="en-US">
                        <a:solidFill>
                          <a:schemeClr val="bg1"/>
                        </a:solidFill>
                      </a:rPr>
                      <a:pPr/>
                      <a:t>[VALUE]</a:t>
                    </a:fld>
                    <a:endParaRPr lang="lv-LV"/>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781-4478-A2C3-CFF3CA49BF2A}"/>
                </c:ext>
              </c:extLst>
            </c:dLbl>
            <c:dLbl>
              <c:idx val="10"/>
              <c:tx>
                <c:rich>
                  <a:bodyPr wrap="square" lIns="38100" tIns="19050" rIns="38100" bIns="19050" anchor="ctr">
                    <a:spAutoFit/>
                  </a:bodyPr>
                  <a:lstStyle/>
                  <a:p>
                    <a:pPr>
                      <a:defRPr sz="1100" b="1">
                        <a:solidFill>
                          <a:schemeClr val="tx1"/>
                        </a:solidFill>
                        <a:latin typeface="+mn-lt"/>
                      </a:defRPr>
                    </a:pPr>
                    <a:fld id="{49F86DB0-5455-4210-8128-883CA9B2BE52}" type="VALUE">
                      <a:rPr lang="en-US">
                        <a:solidFill>
                          <a:schemeClr val="tx1"/>
                        </a:solidFill>
                        <a:latin typeface="+mn-lt"/>
                      </a:rPr>
                      <a:pPr>
                        <a:defRPr sz="1100" b="1">
                          <a:solidFill>
                            <a:schemeClr val="tx1"/>
                          </a:solidFill>
                          <a:latin typeface="+mn-lt"/>
                        </a:defRPr>
                      </a:pPr>
                      <a:t>[VALUE]</a:t>
                    </a:fld>
                    <a:endParaRPr lang="lv-LV"/>
                  </a:p>
                </c:rich>
              </c:tx>
              <c:spPr>
                <a:noFill/>
                <a:ln>
                  <a:noFill/>
                </a:ln>
                <a:effectLst/>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781-4478-A2C3-CFF3CA49BF2A}"/>
                </c:ext>
              </c:extLst>
            </c:dLbl>
            <c:dLbl>
              <c:idx val="12"/>
              <c:tx>
                <c:rich>
                  <a:bodyPr/>
                  <a:lstStyle/>
                  <a:p>
                    <a:fld id="{49F86DB0-5455-4210-8128-883CA9B2BE52}" type="VALUE">
                      <a:rPr lang="en-US">
                        <a:solidFill>
                          <a:schemeClr val="bg1"/>
                        </a:solidFill>
                      </a:rPr>
                      <a:pPr/>
                      <a:t>[VALUE]</a:t>
                    </a:fld>
                    <a:endParaRPr lang="lv-LV"/>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781-4478-A2C3-CFF3CA49BF2A}"/>
                </c:ext>
              </c:extLst>
            </c:dLbl>
            <c:dLbl>
              <c:idx val="13"/>
              <c:layout>
                <c:manualLayout>
                  <c:x val="-9.5595955055141526E-4"/>
                  <c:y val="0"/>
                </c:manualLayout>
              </c:layout>
              <c:tx>
                <c:rich>
                  <a:bodyPr/>
                  <a:lstStyle/>
                  <a:p>
                    <a:fld id="{49F86DB0-5455-4210-8128-883CA9B2BE52}" type="VALUE">
                      <a:rPr lang="en-US">
                        <a:solidFill>
                          <a:schemeClr val="bg1"/>
                        </a:solidFill>
                      </a:rPr>
                      <a:pPr/>
                      <a:t>[VALUE]</a:t>
                    </a:fld>
                    <a:endParaRPr lang="lv-LV"/>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781-4478-A2C3-CFF3CA49BF2A}"/>
                </c:ext>
              </c:extLst>
            </c:dLbl>
            <c:dLbl>
              <c:idx val="14"/>
              <c:tx>
                <c:rich>
                  <a:bodyPr/>
                  <a:lstStyle/>
                  <a:p>
                    <a:fld id="{49F86DB0-5455-4210-8128-883CA9B2BE52}" type="VALUE">
                      <a:rPr lang="en-US">
                        <a:solidFill>
                          <a:sysClr val="windowText" lastClr="000000"/>
                        </a:solidFill>
                      </a:rPr>
                      <a:pPr/>
                      <a:t>[VALUE]</a:t>
                    </a:fld>
                    <a:endParaRPr lang="lv-LV"/>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781-4478-A2C3-CFF3CA49BF2A}"/>
                </c:ext>
              </c:extLst>
            </c:dLbl>
            <c:spPr>
              <a:noFill/>
              <a:ln>
                <a:noFill/>
              </a:ln>
              <a:effectLst/>
            </c:spPr>
            <c:txPr>
              <a:bodyPr wrap="square" lIns="38100" tIns="19050" rIns="38100" bIns="19050" anchor="ctr">
                <a:spAutoFit/>
              </a:bodyPr>
              <a:lstStyle/>
              <a:p>
                <a:pPr>
                  <a:defRPr sz="1100" b="1">
                    <a:solidFill>
                      <a:schemeClr val="bg1"/>
                    </a:solidFill>
                    <a:latin typeface="+mn-lt"/>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Dati!$D$17:$D$31</c:f>
              <c:numCache>
                <c:formatCode>0</c:formatCode>
                <c:ptCount val="15"/>
                <c:pt idx="0">
                  <c:v>0.78637421496547899</c:v>
                </c:pt>
                <c:pt idx="1">
                  <c:v>0.69101991537258711</c:v>
                </c:pt>
                <c:pt idx="3">
                  <c:v>0.88059276692502297</c:v>
                </c:pt>
                <c:pt idx="4">
                  <c:v>0</c:v>
                </c:pt>
                <c:pt idx="6" formatCode="####">
                  <c:v>0.89978018008388005</c:v>
                </c:pt>
                <c:pt idx="7">
                  <c:v>0.85199871356785173</c:v>
                </c:pt>
                <c:pt idx="9">
                  <c:v>2.8870193680284699</c:v>
                </c:pt>
                <c:pt idx="10">
                  <c:v>1.186296413569651</c:v>
                </c:pt>
                <c:pt idx="12">
                  <c:v>4.8574562263698704</c:v>
                </c:pt>
                <c:pt idx="13">
                  <c:v>4.7801445773193718</c:v>
                </c:pt>
              </c:numCache>
            </c:numRef>
          </c:val>
          <c:extLst>
            <c:ext xmlns:c16="http://schemas.microsoft.com/office/drawing/2014/chart" uri="{C3380CC4-5D6E-409C-BE32-E72D297353CC}">
              <c16:uniqueId val="{0000000F-3781-4478-A2C3-CFF3CA49BF2A}"/>
            </c:ext>
          </c:extLst>
        </c:ser>
        <c:ser>
          <c:idx val="2"/>
          <c:order val="2"/>
          <c:tx>
            <c:strRef>
              <c:f>Dati!$E$16</c:f>
              <c:strCache>
                <c:ptCount val="1"/>
                <c:pt idx="0">
                  <c:v>Drīzāk nē</c:v>
                </c:pt>
              </c:strCache>
            </c:strRef>
          </c:tx>
          <c:spPr>
            <a:solidFill>
              <a:srgbClr val="E18755"/>
            </a:solidFill>
          </c:spPr>
          <c:invertIfNegative val="0"/>
          <c:dLbls>
            <c:spPr>
              <a:noFill/>
              <a:ln>
                <a:noFill/>
              </a:ln>
              <a:effectLst/>
            </c:spPr>
            <c:txPr>
              <a:bodyPr wrap="square" lIns="38100" tIns="19050" rIns="38100" bIns="19050" anchor="ctr">
                <a:spAutoFit/>
              </a:bodyPr>
              <a:lstStyle/>
              <a:p>
                <a:pPr>
                  <a:defRPr sz="1100" b="1">
                    <a:solidFill>
                      <a:schemeClr val="tx1"/>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Dati!$E$17:$E$31</c:f>
              <c:numCache>
                <c:formatCode>0</c:formatCode>
                <c:ptCount val="15"/>
                <c:pt idx="0">
                  <c:v>2.4614027913976302</c:v>
                </c:pt>
                <c:pt idx="1">
                  <c:v>3.9156643735616345</c:v>
                </c:pt>
                <c:pt idx="3">
                  <c:v>2.8897770034785699</c:v>
                </c:pt>
                <c:pt idx="4">
                  <c:v>5.756268693550016</c:v>
                </c:pt>
                <c:pt idx="6" formatCode="####">
                  <c:v>6.8329383666994099</c:v>
                </c:pt>
                <c:pt idx="7">
                  <c:v>8.183805544242043</c:v>
                </c:pt>
                <c:pt idx="9">
                  <c:v>9.4975651586713994</c:v>
                </c:pt>
                <c:pt idx="10">
                  <c:v>9.1739289537391784</c:v>
                </c:pt>
                <c:pt idx="12">
                  <c:v>13.7722138624236</c:v>
                </c:pt>
                <c:pt idx="13">
                  <c:v>18.773401043116465</c:v>
                </c:pt>
              </c:numCache>
            </c:numRef>
          </c:val>
          <c:extLst>
            <c:ext xmlns:c16="http://schemas.microsoft.com/office/drawing/2014/chart" uri="{C3380CC4-5D6E-409C-BE32-E72D297353CC}">
              <c16:uniqueId val="{00000010-3781-4478-A2C3-CFF3CA49BF2A}"/>
            </c:ext>
          </c:extLst>
        </c:ser>
        <c:ser>
          <c:idx val="3"/>
          <c:order val="3"/>
          <c:tx>
            <c:strRef>
              <c:f>Dati!$F$16</c:f>
              <c:strCache>
                <c:ptCount val="1"/>
                <c:pt idx="0">
                  <c:v>Drīzāk jā</c:v>
                </c:pt>
              </c:strCache>
            </c:strRef>
          </c:tx>
          <c:spPr>
            <a:solidFill>
              <a:srgbClr val="B8C050"/>
            </a:solidFill>
          </c:spPr>
          <c:invertIfNegative val="0"/>
          <c:dLbls>
            <c:spPr>
              <a:noFill/>
              <a:ln>
                <a:noFill/>
              </a:ln>
              <a:effectLst/>
            </c:spPr>
            <c:txPr>
              <a:bodyPr wrap="square" lIns="38100" tIns="19050" rIns="38100" bIns="19050" anchor="ctr">
                <a:spAutoFit/>
              </a:bodyPr>
              <a:lstStyle/>
              <a:p>
                <a:pPr>
                  <a:defRPr sz="1100" b="1">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Dati!$F$17:$F$31</c:f>
              <c:numCache>
                <c:formatCode>0</c:formatCode>
                <c:ptCount val="15"/>
                <c:pt idx="0">
                  <c:v>37.7300547977053</c:v>
                </c:pt>
                <c:pt idx="1">
                  <c:v>40.032852093192226</c:v>
                </c:pt>
                <c:pt idx="3">
                  <c:v>38.081237175899197</c:v>
                </c:pt>
                <c:pt idx="4">
                  <c:v>45.245001426619389</c:v>
                </c:pt>
                <c:pt idx="6" formatCode="####">
                  <c:v>47.1753792973063</c:v>
                </c:pt>
                <c:pt idx="7">
                  <c:v>49.522783518220137</c:v>
                </c:pt>
                <c:pt idx="9">
                  <c:v>48.832184664004799</c:v>
                </c:pt>
                <c:pt idx="10">
                  <c:v>52.980313138636753</c:v>
                </c:pt>
                <c:pt idx="12">
                  <c:v>41.876187761859597</c:v>
                </c:pt>
                <c:pt idx="13">
                  <c:v>42.755686770141352</c:v>
                </c:pt>
              </c:numCache>
            </c:numRef>
          </c:val>
          <c:extLst>
            <c:ext xmlns:c16="http://schemas.microsoft.com/office/drawing/2014/chart" uri="{C3380CC4-5D6E-409C-BE32-E72D297353CC}">
              <c16:uniqueId val="{00000011-3781-4478-A2C3-CFF3CA49BF2A}"/>
            </c:ext>
          </c:extLst>
        </c:ser>
        <c:ser>
          <c:idx val="4"/>
          <c:order val="4"/>
          <c:tx>
            <c:strRef>
              <c:f>Dati!$G$16</c:f>
              <c:strCache>
                <c:ptCount val="1"/>
                <c:pt idx="0">
                  <c:v>Jā</c:v>
                </c:pt>
              </c:strCache>
            </c:strRef>
          </c:tx>
          <c:spPr>
            <a:solidFill>
              <a:srgbClr val="418200"/>
            </a:solidFill>
          </c:spPr>
          <c:invertIfNegative val="0"/>
          <c:dLbls>
            <c:spPr>
              <a:noFill/>
              <a:ln>
                <a:noFill/>
              </a:ln>
              <a:effectLst/>
            </c:spPr>
            <c:txPr>
              <a:bodyPr wrap="square" lIns="38100" tIns="19050" rIns="38100" bIns="19050" anchor="ctr">
                <a:spAutoFit/>
              </a:bodyPr>
              <a:lstStyle/>
              <a:p>
                <a:pPr>
                  <a:defRPr sz="1100" b="1">
                    <a:solidFill>
                      <a:schemeClr val="bg1"/>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Dati!$G$17:$G$31</c:f>
              <c:numCache>
                <c:formatCode>0</c:formatCode>
                <c:ptCount val="15"/>
                <c:pt idx="0">
                  <c:v>58.005124267236503</c:v>
                </c:pt>
                <c:pt idx="1">
                  <c:v>54.473122745995632</c:v>
                </c:pt>
                <c:pt idx="3">
                  <c:v>56.766166760911403</c:v>
                </c:pt>
                <c:pt idx="4">
                  <c:v>47.881943511537621</c:v>
                </c:pt>
                <c:pt idx="6" formatCode="####">
                  <c:v>43.6862923819372</c:v>
                </c:pt>
                <c:pt idx="7">
                  <c:v>39.091398274016591</c:v>
                </c:pt>
                <c:pt idx="9">
                  <c:v>35.699104001261801</c:v>
                </c:pt>
                <c:pt idx="10">
                  <c:v>33.563848812113143</c:v>
                </c:pt>
                <c:pt idx="12">
                  <c:v>36.938425963545697</c:v>
                </c:pt>
                <c:pt idx="13">
                  <c:v>30.039209198740135</c:v>
                </c:pt>
              </c:numCache>
            </c:numRef>
          </c:val>
          <c:extLst>
            <c:ext xmlns:c16="http://schemas.microsoft.com/office/drawing/2014/chart" uri="{C3380CC4-5D6E-409C-BE32-E72D297353CC}">
              <c16:uniqueId val="{00000012-3781-4478-A2C3-CFF3CA49BF2A}"/>
            </c:ext>
          </c:extLst>
        </c:ser>
        <c:ser>
          <c:idx val="5"/>
          <c:order val="5"/>
          <c:tx>
            <c:strRef>
              <c:f>Dati!$H$16</c:f>
              <c:strCache>
                <c:ptCount val="1"/>
                <c:pt idx="0">
                  <c:v>.</c:v>
                </c:pt>
              </c:strCache>
            </c:strRef>
          </c:tx>
          <c:spPr>
            <a:noFill/>
          </c:spPr>
          <c:invertIfNegative val="0"/>
          <c:dLbls>
            <c:delete val="1"/>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Dati!$H$17:$H$31</c:f>
              <c:numCache>
                <c:formatCode>0</c:formatCode>
                <c:ptCount val="15"/>
                <c:pt idx="0">
                  <c:v>7</c:v>
                </c:pt>
                <c:pt idx="1">
                  <c:v>8.2292042257539464</c:v>
                </c:pt>
                <c:pt idx="2">
                  <c:v>102.7351790649418</c:v>
                </c:pt>
                <c:pt idx="3">
                  <c:v>7.8877751281312101</c:v>
                </c:pt>
                <c:pt idx="4">
                  <c:v>9.6082341267847937</c:v>
                </c:pt>
                <c:pt idx="5">
                  <c:v>102.7351790649418</c:v>
                </c:pt>
                <c:pt idx="6">
                  <c:v>11.873507385698304</c:v>
                </c:pt>
                <c:pt idx="7">
                  <c:v>14.120997272705068</c:v>
                </c:pt>
                <c:pt idx="8">
                  <c:v>102.7351790649418</c:v>
                </c:pt>
                <c:pt idx="9">
                  <c:v>18.203890399675203</c:v>
                </c:pt>
                <c:pt idx="10">
                  <c:v>16.191017114191908</c:v>
                </c:pt>
                <c:pt idx="11">
                  <c:v>102.7351790649418</c:v>
                </c:pt>
                <c:pt idx="12">
                  <c:v>23.920565339536509</c:v>
                </c:pt>
                <c:pt idx="13">
                  <c:v>29.940283096060313</c:v>
                </c:pt>
                <c:pt idx="14">
                  <c:v>102.7351790649418</c:v>
                </c:pt>
              </c:numCache>
            </c:numRef>
          </c:val>
          <c:extLst>
            <c:ext xmlns:c16="http://schemas.microsoft.com/office/drawing/2014/chart" uri="{C3380CC4-5D6E-409C-BE32-E72D297353CC}">
              <c16:uniqueId val="{00000013-3781-4478-A2C3-CFF3CA49BF2A}"/>
            </c:ext>
          </c:extLst>
        </c:ser>
        <c:ser>
          <c:idx val="6"/>
          <c:order val="6"/>
          <c:tx>
            <c:strRef>
              <c:f>Dati!$I$16</c:f>
              <c:strCache>
                <c:ptCount val="1"/>
                <c:pt idx="0">
                  <c:v>Grūti pateikt</c:v>
                </c:pt>
              </c:strCache>
            </c:strRef>
          </c:tx>
          <c:spPr>
            <a:solidFill>
              <a:schemeClr val="bg1">
                <a:lumMod val="85000"/>
              </a:schemeClr>
            </a:solidFill>
          </c:spPr>
          <c:invertIfNegative val="0"/>
          <c:dLbls>
            <c:dLbl>
              <c:idx val="0"/>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781-4478-A2C3-CFF3CA49BF2A}"/>
                </c:ext>
              </c:extLst>
            </c:dLbl>
            <c:dLbl>
              <c:idx val="1"/>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781-4478-A2C3-CFF3CA49BF2A}"/>
                </c:ext>
              </c:extLst>
            </c:dLbl>
            <c:dLbl>
              <c:idx val="3"/>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781-4478-A2C3-CFF3CA49BF2A}"/>
                </c:ext>
              </c:extLst>
            </c:dLbl>
            <c:dLbl>
              <c:idx val="4"/>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781-4478-A2C3-CFF3CA49BF2A}"/>
                </c:ext>
              </c:extLst>
            </c:dLbl>
            <c:dLbl>
              <c:idx val="6"/>
              <c:dLblPos val="inBase"/>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781-4478-A2C3-CFF3CA49BF2A}"/>
                </c:ext>
              </c:extLst>
            </c:dLbl>
            <c:spPr>
              <a:noFill/>
              <a:ln>
                <a:noFill/>
              </a:ln>
              <a:effectLst/>
            </c:spPr>
            <c:txPr>
              <a:bodyPr wrap="square" lIns="38100" tIns="19050" rIns="38100" bIns="19050" anchor="ctr">
                <a:spAutoFit/>
              </a:bodyPr>
              <a:lstStyle/>
              <a:p>
                <a:pPr>
                  <a:defRPr sz="1100" b="1">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Dati!$B$17:$B$31</c:f>
              <c:strCache>
                <c:ptCount val="14"/>
                <c:pt idx="0">
                  <c:v>03.2024.</c:v>
                </c:pt>
                <c:pt idx="1">
                  <c:v>04.2023.</c:v>
                </c:pt>
                <c:pt idx="3">
                  <c:v>03.2024.</c:v>
                </c:pt>
                <c:pt idx="4">
                  <c:v>04.2023.</c:v>
                </c:pt>
                <c:pt idx="6">
                  <c:v>03.2024.</c:v>
                </c:pt>
                <c:pt idx="7">
                  <c:v>04.2023.</c:v>
                </c:pt>
                <c:pt idx="9">
                  <c:v>03.2024.</c:v>
                </c:pt>
                <c:pt idx="10">
                  <c:v>04.2023.</c:v>
                </c:pt>
                <c:pt idx="12">
                  <c:v>03.2024.</c:v>
                </c:pt>
                <c:pt idx="13">
                  <c:v>04.2023.</c:v>
                </c:pt>
              </c:strCache>
            </c:strRef>
          </c:cat>
          <c:val>
            <c:numRef>
              <c:f>Dati!$I$17:$I$31</c:f>
              <c:numCache>
                <c:formatCode>0</c:formatCode>
                <c:ptCount val="15"/>
                <c:pt idx="0">
                  <c:v>1.0170439286950701</c:v>
                </c:pt>
                <c:pt idx="1">
                  <c:v>1</c:v>
                </c:pt>
                <c:pt idx="3">
                  <c:v>1.3822262927857401</c:v>
                </c:pt>
                <c:pt idx="4">
                  <c:v>1</c:v>
                </c:pt>
                <c:pt idx="6" formatCode="###0">
                  <c:v>1.4056097739731701</c:v>
                </c:pt>
                <c:pt idx="7">
                  <c:v>2.3500139499534023</c:v>
                </c:pt>
                <c:pt idx="9">
                  <c:v>3.0841268080334698</c:v>
                </c:pt>
                <c:pt idx="10">
                  <c:v>3.095612681941311</c:v>
                </c:pt>
                <c:pt idx="12">
                  <c:v>2.5557161858011899</c:v>
                </c:pt>
                <c:pt idx="13">
                  <c:v>3.6515584106827008</c:v>
                </c:pt>
              </c:numCache>
            </c:numRef>
          </c:val>
          <c:extLst>
            <c:ext xmlns:c16="http://schemas.microsoft.com/office/drawing/2014/chart" uri="{C3380CC4-5D6E-409C-BE32-E72D297353CC}">
              <c16:uniqueId val="{00000019-3781-4478-A2C3-CFF3CA49BF2A}"/>
            </c:ext>
          </c:extLst>
        </c:ser>
        <c:dLbls>
          <c:dLblPos val="ctr"/>
          <c:showLegendKey val="0"/>
          <c:showVal val="1"/>
          <c:showCatName val="0"/>
          <c:showSerName val="0"/>
          <c:showPercent val="0"/>
          <c:showBubbleSize val="0"/>
        </c:dLbls>
        <c:gapWidth val="20"/>
        <c:overlap val="100"/>
        <c:axId val="382926288"/>
        <c:axId val="382899880"/>
      </c:barChart>
      <c:catAx>
        <c:axId val="382926288"/>
        <c:scaling>
          <c:orientation val="maxMin"/>
        </c:scaling>
        <c:delete val="0"/>
        <c:axPos val="l"/>
        <c:numFmt formatCode="General" sourceLinked="1"/>
        <c:majorTickMark val="none"/>
        <c:minorTickMark val="none"/>
        <c:tickLblPos val="low"/>
        <c:spPr>
          <a:ln w="3175">
            <a:solidFill>
              <a:srgbClr val="000000"/>
            </a:solidFill>
            <a:prstDash val="solid"/>
          </a:ln>
        </c:spPr>
        <c:txPr>
          <a:bodyPr rot="0" vert="horz"/>
          <a:lstStyle/>
          <a:p>
            <a:pPr>
              <a:defRPr sz="1100" b="0" i="0" u="none" strike="noStrike" baseline="0">
                <a:solidFill>
                  <a:srgbClr val="000000"/>
                </a:solidFill>
                <a:latin typeface="Times New Roman" panose="02020603050405020304" pitchFamily="18" charset="0"/>
                <a:ea typeface="Arial"/>
                <a:cs typeface="Times New Roman" panose="02020603050405020304" pitchFamily="18" charset="0"/>
              </a:defRPr>
            </a:pPr>
            <a:endParaRPr lang="lv-LV"/>
          </a:p>
        </c:txPr>
        <c:crossAx val="382899880"/>
        <c:crossesAt val="30.6"/>
        <c:auto val="1"/>
        <c:lblAlgn val="ctr"/>
        <c:lblOffset val="100"/>
        <c:tickLblSkip val="1"/>
        <c:tickMarkSkip val="1"/>
        <c:noMultiLvlLbl val="0"/>
      </c:catAx>
      <c:valAx>
        <c:axId val="382899880"/>
        <c:scaling>
          <c:orientation val="minMax"/>
          <c:min val="0"/>
        </c:scaling>
        <c:delete val="1"/>
        <c:axPos val="t"/>
        <c:numFmt formatCode="0" sourceLinked="1"/>
        <c:majorTickMark val="out"/>
        <c:minorTickMark val="none"/>
        <c:tickLblPos val="nextTo"/>
        <c:crossAx val="382926288"/>
        <c:crosses val="autoZero"/>
        <c:crossBetween val="between"/>
        <c:majorUnit val="25"/>
      </c:valAx>
      <c:spPr>
        <a:noFill/>
        <a:ln w="3175">
          <a:noFill/>
          <a:prstDash val="solid"/>
        </a:ln>
      </c:spPr>
    </c:plotArea>
    <c:legend>
      <c:legendPos val="t"/>
      <c:legendEntry>
        <c:idx val="0"/>
        <c:delete val="1"/>
      </c:legendEntry>
      <c:legendEntry>
        <c:idx val="5"/>
        <c:delete val="1"/>
      </c:legendEntry>
      <c:layout>
        <c:manualLayout>
          <c:xMode val="edge"/>
          <c:yMode val="edge"/>
          <c:x val="0.40257636941135111"/>
          <c:y val="8.418738254805231E-3"/>
          <c:w val="0.5783724386165664"/>
          <c:h val="5.3006073642589295E-2"/>
        </c:manualLayout>
      </c:layout>
      <c:overlay val="0"/>
      <c:txPr>
        <a:bodyPr/>
        <a:lstStyle/>
        <a:p>
          <a:pPr>
            <a:defRPr sz="1000">
              <a:latin typeface="Times New Roman" panose="02020603050405020304" pitchFamily="18" charset="0"/>
              <a:cs typeface="Times New Roman" panose="02020603050405020304" pitchFamily="18" charset="0"/>
            </a:defRPr>
          </a:pPr>
          <a:endParaRPr lang="lv-LV"/>
        </a:p>
      </c:txPr>
    </c:legend>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lv-LV"/>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lang="en-US"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sz="900" b="1">
                <a:latin typeface="Times New Roman" panose="02020603050405020304" pitchFamily="18" charset="0"/>
                <a:cs typeface="Times New Roman" panose="02020603050405020304" pitchFamily="18" charset="0"/>
              </a:rPr>
              <a:t>Latvijas iedzīvotāju īpatsvars, kas uzticas iekšlietu dienestiem</a:t>
            </a:r>
            <a:r>
              <a:rPr lang="lv-LV" sz="900" b="1" baseline="0">
                <a:latin typeface="Times New Roman" panose="02020603050405020304" pitchFamily="18" charset="0"/>
                <a:cs typeface="Times New Roman" panose="02020603050405020304" pitchFamily="18" charset="0"/>
              </a:rPr>
              <a:t> </a:t>
            </a:r>
            <a:r>
              <a:rPr lang="lv-LV" sz="900" b="1">
                <a:latin typeface="Times New Roman" panose="02020603050405020304" pitchFamily="18" charset="0"/>
                <a:cs typeface="Times New Roman" panose="02020603050405020304" pitchFamily="18" charset="0"/>
              </a:rPr>
              <a:t>(%)</a:t>
            </a:r>
            <a:endParaRPr lang="lv-LV" sz="900">
              <a:latin typeface="Times New Roman" panose="02020603050405020304" pitchFamily="18" charset="0"/>
              <a:cs typeface="Times New Roman" panose="02020603050405020304" pitchFamily="18" charset="0"/>
            </a:endParaRPr>
          </a:p>
        </c:rich>
      </c:tx>
      <c:layout>
        <c:manualLayout>
          <c:xMode val="edge"/>
          <c:yMode val="edge"/>
          <c:x val="0.24339940663208753"/>
          <c:y val="3.8604015380228451E-2"/>
        </c:manualLayout>
      </c:layout>
      <c:overlay val="0"/>
      <c:spPr>
        <a:noFill/>
        <a:ln>
          <a:noFill/>
        </a:ln>
        <a:effectLst/>
      </c:spPr>
      <c:txPr>
        <a:bodyPr rot="0" spcFirstLastPara="1" vertOverflow="ellipsis" vert="horz" wrap="square" anchor="ctr" anchorCtr="1"/>
        <a:lstStyle/>
        <a:p>
          <a:pPr algn="ctr">
            <a:defRPr lang="en-US" sz="9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title>
    <c:autoTitleDeleted val="0"/>
    <c:plotArea>
      <c:layout/>
      <c:barChart>
        <c:barDir val="col"/>
        <c:grouping val="clustered"/>
        <c:varyColors val="0"/>
        <c:ser>
          <c:idx val="0"/>
          <c:order val="0"/>
          <c:tx>
            <c:strRef>
              <c:f>'4 (3)'!$B$7</c:f>
              <c:strCache>
                <c:ptCount val="1"/>
                <c:pt idx="0">
                  <c:v>Plānotā vērtība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rgbClr val="0070C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(3)'!$C$6:$E$6</c:f>
              <c:strCache>
                <c:ptCount val="3"/>
                <c:pt idx="0">
                  <c:v>2023.gads</c:v>
                </c:pt>
                <c:pt idx="1">
                  <c:v>2024.gads</c:v>
                </c:pt>
                <c:pt idx="2">
                  <c:v>2025.gads</c:v>
                </c:pt>
              </c:strCache>
            </c:strRef>
          </c:cat>
          <c:val>
            <c:numRef>
              <c:f>'4 (3)'!$C$7:$E$7</c:f>
              <c:numCache>
                <c:formatCode>0%</c:formatCode>
                <c:ptCount val="3"/>
                <c:pt idx="0">
                  <c:v>0.72</c:v>
                </c:pt>
                <c:pt idx="1">
                  <c:v>0.74</c:v>
                </c:pt>
                <c:pt idx="2">
                  <c:v>0.75</c:v>
                </c:pt>
              </c:numCache>
            </c:numRef>
          </c:val>
          <c:extLst>
            <c:ext xmlns:c16="http://schemas.microsoft.com/office/drawing/2014/chart" uri="{C3380CC4-5D6E-409C-BE32-E72D297353CC}">
              <c16:uniqueId val="{00000000-B01E-4E6F-8815-0FEFB8A4FDAE}"/>
            </c:ext>
          </c:extLst>
        </c:ser>
        <c:ser>
          <c:idx val="1"/>
          <c:order val="1"/>
          <c:tx>
            <c:strRef>
              <c:f>'4 (3)'!$B$8</c:f>
              <c:strCache>
                <c:ptCount val="1"/>
                <c:pt idx="0">
                  <c:v>Faktiskā vērtība</c:v>
                </c:pt>
              </c:strCache>
            </c:strRef>
          </c:tx>
          <c:spPr>
            <a:solidFill>
              <a:schemeClr val="accent4"/>
            </a:solidFill>
            <a:ln>
              <a:solidFill>
                <a:srgbClr val="00B050"/>
              </a:solidFill>
            </a:ln>
            <a:effectLst/>
          </c:spPr>
          <c:invertIfNegative val="0"/>
          <c:dPt>
            <c:idx val="0"/>
            <c:invertIfNegative val="0"/>
            <c:bubble3D val="0"/>
            <c:spPr>
              <a:solidFill>
                <a:schemeClr val="accent4"/>
              </a:solidFill>
              <a:ln>
                <a:solidFill>
                  <a:srgbClr val="00B050"/>
                </a:solidFill>
              </a:ln>
              <a:effectLst/>
            </c:spPr>
            <c:extLst>
              <c:ext xmlns:c16="http://schemas.microsoft.com/office/drawing/2014/chart" uri="{C3380CC4-5D6E-409C-BE32-E72D297353CC}">
                <c16:uniqueId val="{00000002-B01E-4E6F-8815-0FEFB8A4FDAE}"/>
              </c:ext>
            </c:extLst>
          </c:dPt>
          <c:dPt>
            <c:idx val="1"/>
            <c:invertIfNegative val="0"/>
            <c:bubble3D val="0"/>
            <c:spPr>
              <a:solidFill>
                <a:schemeClr val="accent4"/>
              </a:solidFill>
              <a:ln>
                <a:solidFill>
                  <a:srgbClr val="00B050"/>
                </a:solidFill>
              </a:ln>
              <a:effectLst/>
            </c:spPr>
            <c:extLst>
              <c:ext xmlns:c16="http://schemas.microsoft.com/office/drawing/2014/chart" uri="{C3380CC4-5D6E-409C-BE32-E72D297353CC}">
                <c16:uniqueId val="{00000004-B01E-4E6F-8815-0FEFB8A4FDAE}"/>
              </c:ext>
            </c:extLst>
          </c:dPt>
          <c:dLbls>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baseline="0">
                    <a:solidFill>
                      <a:schemeClr val="accent4"/>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(3)'!$C$6:$E$6</c:f>
              <c:strCache>
                <c:ptCount val="3"/>
                <c:pt idx="0">
                  <c:v>2023.gads</c:v>
                </c:pt>
                <c:pt idx="1">
                  <c:v>2024.gads</c:v>
                </c:pt>
                <c:pt idx="2">
                  <c:v>2025.gads</c:v>
                </c:pt>
              </c:strCache>
            </c:strRef>
          </c:cat>
          <c:val>
            <c:numRef>
              <c:f>'4 (3)'!$C$8:$E$8</c:f>
              <c:numCache>
                <c:formatCode>0.0%</c:formatCode>
                <c:ptCount val="3"/>
                <c:pt idx="0" formatCode="0%">
                  <c:v>0.64</c:v>
                </c:pt>
                <c:pt idx="1">
                  <c:v>0.69699999999999995</c:v>
                </c:pt>
              </c:numCache>
            </c:numRef>
          </c:val>
          <c:extLst>
            <c:ext xmlns:c16="http://schemas.microsoft.com/office/drawing/2014/chart" uri="{C3380CC4-5D6E-409C-BE32-E72D297353CC}">
              <c16:uniqueId val="{00000005-B01E-4E6F-8815-0FEFB8A4FDAE}"/>
            </c:ext>
          </c:extLst>
        </c:ser>
        <c:dLbls>
          <c:showLegendKey val="0"/>
          <c:showVal val="0"/>
          <c:showCatName val="0"/>
          <c:showSerName val="0"/>
          <c:showPercent val="0"/>
          <c:showBubbleSize val="0"/>
        </c:dLbls>
        <c:gapWidth val="182"/>
        <c:axId val="71822928"/>
        <c:axId val="71820432"/>
      </c:barChart>
      <c:catAx>
        <c:axId val="71822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71820432"/>
        <c:crossesAt val="0"/>
        <c:auto val="1"/>
        <c:lblAlgn val="ctr"/>
        <c:lblOffset val="100"/>
        <c:noMultiLvlLbl val="0"/>
      </c:catAx>
      <c:valAx>
        <c:axId val="71820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crossAx val="71822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lang="en-US" sz="1000" b="0" i="0" u="none" strike="noStrike" kern="1200" baseline="0">
          <a:solidFill>
            <a:sysClr val="windowText" lastClr="000000"/>
          </a:solidFill>
          <a:latin typeface="Arial Narrow" panose="020B0606020202030204" pitchFamily="34" charset="0"/>
          <a:ea typeface="+mn-ea"/>
          <a:cs typeface="+mn-cs"/>
        </a:defRPr>
      </a:pPr>
      <a:endParaRPr lang="lv-LV"/>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900" b="0" i="0" u="none" strike="noStrike" baseline="0">
                <a:solidFill>
                  <a:srgbClr val="000000"/>
                </a:solidFill>
                <a:latin typeface="Arial"/>
                <a:ea typeface="Arial"/>
                <a:cs typeface="Arial"/>
              </a:defRPr>
            </a:pPr>
            <a:r>
              <a:rPr lang="lv-LV"/>
              <a:t>%</a:t>
            </a:r>
          </a:p>
        </c:rich>
      </c:tx>
      <c:layout>
        <c:manualLayout>
          <c:xMode val="edge"/>
          <c:yMode val="edge"/>
          <c:x val="0.97133758754089383"/>
          <c:y val="0.10978034384077255"/>
        </c:manualLayout>
      </c:layout>
      <c:overlay val="0"/>
      <c:spPr>
        <a:noFill/>
        <a:ln w="3175">
          <a:solidFill>
            <a:srgbClr val="000000"/>
          </a:solidFill>
        </a:ln>
        <a:effectLst>
          <a:outerShdw dist="38100" dir="2700000" algn="ctr" rotWithShape="0">
            <a:srgbClr val="000000"/>
          </a:outerShdw>
        </a:effectLst>
      </c:spPr>
    </c:title>
    <c:autoTitleDeleted val="0"/>
    <c:plotArea>
      <c:layout>
        <c:manualLayout>
          <c:layoutTarget val="inner"/>
          <c:xMode val="edge"/>
          <c:yMode val="edge"/>
          <c:x val="0.38452069291338581"/>
          <c:y val="0.10358122922900836"/>
          <c:w val="0.60600067171698324"/>
          <c:h val="0.88168636319759508"/>
        </c:manualLayout>
      </c:layout>
      <c:barChart>
        <c:barDir val="bar"/>
        <c:grouping val="stacked"/>
        <c:varyColors val="0"/>
        <c:ser>
          <c:idx val="0"/>
          <c:order val="0"/>
          <c:tx>
            <c:strRef>
              <c:f>Dati!$D$2039</c:f>
              <c:strCache>
                <c:ptCount val="1"/>
                <c:pt idx="0">
                  <c:v>Neuzticas (1–2)</c:v>
                </c:pt>
              </c:strCache>
            </c:strRef>
          </c:tx>
          <c:spPr>
            <a:solidFill>
              <a:srgbClr val="A50021"/>
            </a:solidFill>
          </c:spPr>
          <c:invertIfNegative val="0"/>
          <c:dLbls>
            <c:spPr>
              <a:noFill/>
              <a:ln>
                <a:noFill/>
              </a:ln>
              <a:effectLst/>
            </c:spPr>
            <c:txPr>
              <a:bodyPr wrap="square" lIns="38100" tIns="19050" rIns="38100" bIns="19050" anchor="ctr">
                <a:spAutoFit/>
              </a:bodyPr>
              <a:lstStyle/>
              <a:p>
                <a:pPr>
                  <a:defRPr sz="1100" b="1">
                    <a:solidFill>
                      <a:schemeClr val="bg1"/>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Dati!$B$2040:$B$2056</c:f>
              <c:strCache>
                <c:ptCount val="17"/>
                <c:pt idx="0">
                  <c:v>03.2024.</c:v>
                </c:pt>
                <c:pt idx="1">
                  <c:v>04.2023.</c:v>
                </c:pt>
                <c:pt idx="3">
                  <c:v>03.2024.</c:v>
                </c:pt>
                <c:pt idx="4">
                  <c:v>04.2023.</c:v>
                </c:pt>
                <c:pt idx="6">
                  <c:v>03.2024.</c:v>
                </c:pt>
                <c:pt idx="7">
                  <c:v>04.2023.</c:v>
                </c:pt>
                <c:pt idx="9">
                  <c:v>03.2024.</c:v>
                </c:pt>
                <c:pt idx="10">
                  <c:v>04.2023.</c:v>
                </c:pt>
                <c:pt idx="12">
                  <c:v>03.2024.</c:v>
                </c:pt>
                <c:pt idx="13">
                  <c:v>04.2023.</c:v>
                </c:pt>
                <c:pt idx="15">
                  <c:v>03.2024.</c:v>
                </c:pt>
                <c:pt idx="16">
                  <c:v>04.2023.</c:v>
                </c:pt>
              </c:strCache>
            </c:strRef>
          </c:cat>
          <c:val>
            <c:numRef>
              <c:f>Dati!$D$2040:$D$2056</c:f>
              <c:numCache>
                <c:formatCode>####</c:formatCode>
                <c:ptCount val="17"/>
                <c:pt idx="0">
                  <c:v>0.99084240460986583</c:v>
                </c:pt>
                <c:pt idx="1">
                  <c:v>1.0970776958658663</c:v>
                </c:pt>
                <c:pt idx="3" formatCode="0">
                  <c:v>1.8845335666591956</c:v>
                </c:pt>
                <c:pt idx="4" formatCode="0">
                  <c:v>2.3049661283092084</c:v>
                </c:pt>
                <c:pt idx="6" formatCode="0">
                  <c:v>3.1136105176494739</c:v>
                </c:pt>
                <c:pt idx="7" formatCode="0">
                  <c:v>4.1001638567137597</c:v>
                </c:pt>
                <c:pt idx="9" formatCode="0">
                  <c:v>3.903158702402246</c:v>
                </c:pt>
                <c:pt idx="10" formatCode="0">
                  <c:v>4.9589835432330629</c:v>
                </c:pt>
                <c:pt idx="12" formatCode="0">
                  <c:v>3.4597244015568864</c:v>
                </c:pt>
                <c:pt idx="13" formatCode="0">
                  <c:v>5.3198634414761932</c:v>
                </c:pt>
                <c:pt idx="15" formatCode="0">
                  <c:v>4.3143900944324942</c:v>
                </c:pt>
                <c:pt idx="16" formatCode="0">
                  <c:v>4.654054085731798</c:v>
                </c:pt>
              </c:numCache>
            </c:numRef>
          </c:val>
          <c:extLst>
            <c:ext xmlns:c16="http://schemas.microsoft.com/office/drawing/2014/chart" uri="{C3380CC4-5D6E-409C-BE32-E72D297353CC}">
              <c16:uniqueId val="{00000000-4F74-49F0-99ED-44C7F1076F64}"/>
            </c:ext>
          </c:extLst>
        </c:ser>
        <c:ser>
          <c:idx val="1"/>
          <c:order val="1"/>
          <c:tx>
            <c:strRef>
              <c:f>Dati!$E$2039</c:f>
              <c:strCache>
                <c:ptCount val="1"/>
                <c:pt idx="0">
                  <c:v>Drīzāk neuzticas (3–5)</c:v>
                </c:pt>
              </c:strCache>
            </c:strRef>
          </c:tx>
          <c:spPr>
            <a:solidFill>
              <a:srgbClr val="E18755"/>
            </a:solidFill>
          </c:spPr>
          <c:invertIfNegative val="0"/>
          <c:dLbls>
            <c:spPr>
              <a:noFill/>
              <a:ln>
                <a:noFill/>
              </a:ln>
              <a:effectLst/>
            </c:spPr>
            <c:txPr>
              <a:bodyPr wrap="square" lIns="38100" tIns="19050" rIns="38100" bIns="19050" anchor="ctr">
                <a:spAutoFit/>
              </a:bodyPr>
              <a:lstStyle/>
              <a:p>
                <a:pPr>
                  <a:defRPr sz="1100" b="1">
                    <a:solidFill>
                      <a:schemeClr val="tx1"/>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Dati!$B$2040:$B$2056</c:f>
              <c:strCache>
                <c:ptCount val="17"/>
                <c:pt idx="0">
                  <c:v>03.2024.</c:v>
                </c:pt>
                <c:pt idx="1">
                  <c:v>04.2023.</c:v>
                </c:pt>
                <c:pt idx="3">
                  <c:v>03.2024.</c:v>
                </c:pt>
                <c:pt idx="4">
                  <c:v>04.2023.</c:v>
                </c:pt>
                <c:pt idx="6">
                  <c:v>03.2024.</c:v>
                </c:pt>
                <c:pt idx="7">
                  <c:v>04.2023.</c:v>
                </c:pt>
                <c:pt idx="9">
                  <c:v>03.2024.</c:v>
                </c:pt>
                <c:pt idx="10">
                  <c:v>04.2023.</c:v>
                </c:pt>
                <c:pt idx="12">
                  <c:v>03.2024.</c:v>
                </c:pt>
                <c:pt idx="13">
                  <c:v>04.2023.</c:v>
                </c:pt>
                <c:pt idx="15">
                  <c:v>03.2024.</c:v>
                </c:pt>
                <c:pt idx="16">
                  <c:v>04.2023.</c:v>
                </c:pt>
              </c:strCache>
            </c:strRef>
          </c:cat>
          <c:val>
            <c:numRef>
              <c:f>Dati!$E$2040:$E$2056</c:f>
              <c:numCache>
                <c:formatCode>####</c:formatCode>
                <c:ptCount val="17"/>
                <c:pt idx="0">
                  <c:v>8.4376702028912707</c:v>
                </c:pt>
                <c:pt idx="1">
                  <c:v>8.9156052700433968</c:v>
                </c:pt>
                <c:pt idx="3" formatCode="0">
                  <c:v>17.053407408737964</c:v>
                </c:pt>
                <c:pt idx="4" formatCode="0">
                  <c:v>19.187857804853341</c:v>
                </c:pt>
                <c:pt idx="6" formatCode="0">
                  <c:v>16.684828351391378</c:v>
                </c:pt>
                <c:pt idx="7" formatCode="0">
                  <c:v>21.886640979185799</c:v>
                </c:pt>
                <c:pt idx="9" formatCode="0">
                  <c:v>20.727375927389058</c:v>
                </c:pt>
                <c:pt idx="10" formatCode="0">
                  <c:v>19.699677846291475</c:v>
                </c:pt>
                <c:pt idx="12" formatCode="0">
                  <c:v>24.784377454695917</c:v>
                </c:pt>
                <c:pt idx="13" formatCode="0">
                  <c:v>27.282398662444617</c:v>
                </c:pt>
                <c:pt idx="15" formatCode="0">
                  <c:v>21.693289310375039</c:v>
                </c:pt>
                <c:pt idx="16" formatCode="0">
                  <c:v>19.628192380517373</c:v>
                </c:pt>
              </c:numCache>
            </c:numRef>
          </c:val>
          <c:extLst>
            <c:ext xmlns:c16="http://schemas.microsoft.com/office/drawing/2014/chart" uri="{C3380CC4-5D6E-409C-BE32-E72D297353CC}">
              <c16:uniqueId val="{00000001-4F74-49F0-99ED-44C7F1076F64}"/>
            </c:ext>
          </c:extLst>
        </c:ser>
        <c:ser>
          <c:idx val="2"/>
          <c:order val="2"/>
          <c:tx>
            <c:strRef>
              <c:f>Dati!$F$2039</c:f>
              <c:strCache>
                <c:ptCount val="1"/>
                <c:pt idx="0">
                  <c:v>Drīzāk uzticas (6–8)</c:v>
                </c:pt>
              </c:strCache>
            </c:strRef>
          </c:tx>
          <c:spPr>
            <a:solidFill>
              <a:srgbClr val="B8C050"/>
            </a:solidFill>
          </c:spPr>
          <c:invertIfNegative val="0"/>
          <c:dLbls>
            <c:spPr>
              <a:noFill/>
              <a:ln>
                <a:noFill/>
              </a:ln>
              <a:effectLst/>
            </c:spPr>
            <c:txPr>
              <a:bodyPr wrap="square" lIns="38100" tIns="19050" rIns="38100" bIns="19050" anchor="ctr">
                <a:spAutoFit/>
              </a:bodyPr>
              <a:lstStyle/>
              <a:p>
                <a:pPr>
                  <a:defRPr sz="1100" b="1">
                    <a:solidFill>
                      <a:schemeClr val="tx1"/>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Dati!$B$2040:$B$2056</c:f>
              <c:strCache>
                <c:ptCount val="17"/>
                <c:pt idx="0">
                  <c:v>03.2024.</c:v>
                </c:pt>
                <c:pt idx="1">
                  <c:v>04.2023.</c:v>
                </c:pt>
                <c:pt idx="3">
                  <c:v>03.2024.</c:v>
                </c:pt>
                <c:pt idx="4">
                  <c:v>04.2023.</c:v>
                </c:pt>
                <c:pt idx="6">
                  <c:v>03.2024.</c:v>
                </c:pt>
                <c:pt idx="7">
                  <c:v>04.2023.</c:v>
                </c:pt>
                <c:pt idx="9">
                  <c:v>03.2024.</c:v>
                </c:pt>
                <c:pt idx="10">
                  <c:v>04.2023.</c:v>
                </c:pt>
                <c:pt idx="12">
                  <c:v>03.2024.</c:v>
                </c:pt>
                <c:pt idx="13">
                  <c:v>04.2023.</c:v>
                </c:pt>
                <c:pt idx="15">
                  <c:v>03.2024.</c:v>
                </c:pt>
                <c:pt idx="16">
                  <c:v>04.2023.</c:v>
                </c:pt>
              </c:strCache>
            </c:strRef>
          </c:cat>
          <c:val>
            <c:numRef>
              <c:f>Dati!$F$2040:$F$2056</c:f>
              <c:numCache>
                <c:formatCode>####</c:formatCode>
                <c:ptCount val="17"/>
                <c:pt idx="0">
                  <c:v>35.289171259716809</c:v>
                </c:pt>
                <c:pt idx="1">
                  <c:v>43.555815775924721</c:v>
                </c:pt>
                <c:pt idx="3" formatCode="0">
                  <c:v>48.454748186424595</c:v>
                </c:pt>
                <c:pt idx="4" formatCode="0">
                  <c:v>49.819428233178201</c:v>
                </c:pt>
                <c:pt idx="6" formatCode="0">
                  <c:v>47.191567230117982</c:v>
                </c:pt>
                <c:pt idx="7" formatCode="0">
                  <c:v>43.96636618126945</c:v>
                </c:pt>
                <c:pt idx="9" formatCode="0">
                  <c:v>43.077900608118767</c:v>
                </c:pt>
                <c:pt idx="10" formatCode="0">
                  <c:v>39.261672298166971</c:v>
                </c:pt>
                <c:pt idx="12" formatCode="0">
                  <c:v>53.698489148564185</c:v>
                </c:pt>
                <c:pt idx="13" formatCode="0">
                  <c:v>50.329806132682691</c:v>
                </c:pt>
                <c:pt idx="15" formatCode="0">
                  <c:v>36.667262734402527</c:v>
                </c:pt>
                <c:pt idx="16" formatCode="0">
                  <c:v>32.137980881805923</c:v>
                </c:pt>
              </c:numCache>
            </c:numRef>
          </c:val>
          <c:extLst>
            <c:ext xmlns:c16="http://schemas.microsoft.com/office/drawing/2014/chart" uri="{C3380CC4-5D6E-409C-BE32-E72D297353CC}">
              <c16:uniqueId val="{00000002-4F74-49F0-99ED-44C7F1076F64}"/>
            </c:ext>
          </c:extLst>
        </c:ser>
        <c:ser>
          <c:idx val="3"/>
          <c:order val="3"/>
          <c:tx>
            <c:strRef>
              <c:f>Dati!$G$2039</c:f>
              <c:strCache>
                <c:ptCount val="1"/>
                <c:pt idx="0">
                  <c:v>Uzticas (9–10)</c:v>
                </c:pt>
              </c:strCache>
            </c:strRef>
          </c:tx>
          <c:spPr>
            <a:solidFill>
              <a:srgbClr val="418200"/>
            </a:solidFill>
          </c:spPr>
          <c:invertIfNegative val="0"/>
          <c:dLbls>
            <c:spPr>
              <a:noFill/>
              <a:ln>
                <a:noFill/>
              </a:ln>
              <a:effectLst/>
            </c:spPr>
            <c:txPr>
              <a:bodyPr wrap="square" lIns="38100" tIns="19050" rIns="38100" bIns="19050" anchor="ctr">
                <a:spAutoFit/>
              </a:bodyPr>
              <a:lstStyle/>
              <a:p>
                <a:pPr>
                  <a:defRPr sz="1100" b="1">
                    <a:solidFill>
                      <a:schemeClr val="bg1"/>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Dati!$B$2040:$B$2056</c:f>
              <c:strCache>
                <c:ptCount val="17"/>
                <c:pt idx="0">
                  <c:v>03.2024.</c:v>
                </c:pt>
                <c:pt idx="1">
                  <c:v>04.2023.</c:v>
                </c:pt>
                <c:pt idx="3">
                  <c:v>03.2024.</c:v>
                </c:pt>
                <c:pt idx="4">
                  <c:v>04.2023.</c:v>
                </c:pt>
                <c:pt idx="6">
                  <c:v>03.2024.</c:v>
                </c:pt>
                <c:pt idx="7">
                  <c:v>04.2023.</c:v>
                </c:pt>
                <c:pt idx="9">
                  <c:v>03.2024.</c:v>
                </c:pt>
                <c:pt idx="10">
                  <c:v>04.2023.</c:v>
                </c:pt>
                <c:pt idx="12">
                  <c:v>03.2024.</c:v>
                </c:pt>
                <c:pt idx="13">
                  <c:v>04.2023.</c:v>
                </c:pt>
                <c:pt idx="15">
                  <c:v>03.2024.</c:v>
                </c:pt>
                <c:pt idx="16">
                  <c:v>04.2023.</c:v>
                </c:pt>
              </c:strCache>
            </c:strRef>
          </c:cat>
          <c:val>
            <c:numRef>
              <c:f>Dati!$G$2040:$G$2056</c:f>
              <c:numCache>
                <c:formatCode>####</c:formatCode>
                <c:ptCount val="17"/>
                <c:pt idx="0">
                  <c:v>52.977013056156416</c:v>
                </c:pt>
                <c:pt idx="1">
                  <c:v>44.060704311948413</c:v>
                </c:pt>
                <c:pt idx="3" formatCode="0">
                  <c:v>26.500929275876995</c:v>
                </c:pt>
                <c:pt idx="4" formatCode="0">
                  <c:v>21.117777114249343</c:v>
                </c:pt>
                <c:pt idx="6" formatCode="0">
                  <c:v>26.072370029105187</c:v>
                </c:pt>
                <c:pt idx="7" formatCode="0">
                  <c:v>21.531868478587533</c:v>
                </c:pt>
                <c:pt idx="9" formatCode="0">
                  <c:v>19.55316942967363</c:v>
                </c:pt>
                <c:pt idx="10" formatCode="0">
                  <c:v>15.179381614572552</c:v>
                </c:pt>
                <c:pt idx="12" formatCode="0">
                  <c:v>15.167849370117178</c:v>
                </c:pt>
                <c:pt idx="13" formatCode="0">
                  <c:v>13.751858391743037</c:v>
                </c:pt>
                <c:pt idx="15" formatCode="0">
                  <c:v>13.091902850549483</c:v>
                </c:pt>
                <c:pt idx="16" formatCode="0">
                  <c:v>10.319766431601485</c:v>
                </c:pt>
              </c:numCache>
            </c:numRef>
          </c:val>
          <c:extLst>
            <c:ext xmlns:c16="http://schemas.microsoft.com/office/drawing/2014/chart" uri="{C3380CC4-5D6E-409C-BE32-E72D297353CC}">
              <c16:uniqueId val="{00000003-4F74-49F0-99ED-44C7F1076F64}"/>
            </c:ext>
          </c:extLst>
        </c:ser>
        <c:ser>
          <c:idx val="4"/>
          <c:order val="4"/>
          <c:tx>
            <c:strRef>
              <c:f>Dati!$H$2039</c:f>
              <c:strCache>
                <c:ptCount val="1"/>
                <c:pt idx="0">
                  <c:v>Nezina šādu iestādi</c:v>
                </c:pt>
              </c:strCache>
            </c:strRef>
          </c:tx>
          <c:spPr>
            <a:solidFill>
              <a:schemeClr val="accent4">
                <a:lumMod val="60000"/>
                <a:lumOff val="40000"/>
              </a:schemeClr>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4F74-49F0-99ED-44C7F1076F64}"/>
                </c:ext>
              </c:extLst>
            </c:dLbl>
            <c:dLbl>
              <c:idx val="1"/>
              <c:delete val="1"/>
              <c:extLst>
                <c:ext xmlns:c15="http://schemas.microsoft.com/office/drawing/2012/chart" uri="{CE6537A1-D6FC-4f65-9D91-7224C49458BB}"/>
                <c:ext xmlns:c16="http://schemas.microsoft.com/office/drawing/2014/chart" uri="{C3380CC4-5D6E-409C-BE32-E72D297353CC}">
                  <c16:uniqueId val="{00000005-4F74-49F0-99ED-44C7F1076F64}"/>
                </c:ext>
              </c:extLst>
            </c:dLbl>
            <c:dLbl>
              <c:idx val="3"/>
              <c:tx>
                <c:rich>
                  <a:bodyPr wrap="square" lIns="38100" tIns="19050" rIns="38100" bIns="19050" anchor="ctr">
                    <a:noAutofit/>
                  </a:bodyPr>
                  <a:lstStyle/>
                  <a:p>
                    <a:pPr>
                      <a:defRPr sz="1100" b="1">
                        <a:solidFill>
                          <a:sysClr val="windowText" lastClr="000000"/>
                        </a:solidFill>
                        <a:latin typeface="+mn-lt"/>
                      </a:defRPr>
                    </a:pPr>
                    <a:fld id="{2C43A079-5739-4776-B218-B36C5995647F}" type="VALUE">
                      <a:rPr lang="en-US">
                        <a:solidFill>
                          <a:sysClr val="windowText" lastClr="000000"/>
                        </a:solidFill>
                        <a:latin typeface="+mn-lt"/>
                      </a:rPr>
                      <a:pPr>
                        <a:defRPr sz="1100" b="1">
                          <a:solidFill>
                            <a:sysClr val="windowText" lastClr="000000"/>
                          </a:solidFill>
                          <a:latin typeface="+mn-lt"/>
                        </a:defRPr>
                      </a:pPr>
                      <a:t>[VALUE]</a:t>
                    </a:fld>
                    <a:endParaRPr lang="lv-LV"/>
                  </a:p>
                </c:rich>
              </c:tx>
              <c:spPr>
                <a:solidFill>
                  <a:schemeClr val="accent4">
                    <a:lumMod val="60000"/>
                    <a:lumOff val="40000"/>
                  </a:schemeClr>
                </a:solidFill>
                <a:ln w="19050">
                  <a:solidFill>
                    <a:schemeClr val="accent4"/>
                  </a:solidFill>
                </a:ln>
                <a:effectLst/>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6-4F74-49F0-99ED-44C7F1076F64}"/>
                </c:ext>
              </c:extLst>
            </c:dLbl>
            <c:dLbl>
              <c:idx val="4"/>
              <c:spPr>
                <a:solidFill>
                  <a:schemeClr val="accent4">
                    <a:lumMod val="60000"/>
                    <a:lumOff val="40000"/>
                  </a:schemeClr>
                </a:solidFill>
                <a:ln w="19050">
                  <a:solidFill>
                    <a:schemeClr val="accent4"/>
                  </a:solidFill>
                </a:ln>
                <a:effectLst/>
              </c:spPr>
              <c:txPr>
                <a:bodyPr wrap="square" lIns="38100" tIns="19050" rIns="38100" bIns="19050" anchor="ctr">
                  <a:no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F74-49F0-99ED-44C7F1076F64}"/>
                </c:ext>
              </c:extLst>
            </c:dLbl>
            <c:dLbl>
              <c:idx val="6"/>
              <c:spPr>
                <a:solidFill>
                  <a:schemeClr val="accent4">
                    <a:lumMod val="60000"/>
                    <a:lumOff val="40000"/>
                  </a:schemeClr>
                </a:solidFill>
                <a:ln w="19050">
                  <a:solidFill>
                    <a:schemeClr val="accent4"/>
                  </a:solidFill>
                </a:ln>
                <a:effectLst/>
              </c:spPr>
              <c:txPr>
                <a:bodyPr wrap="square" lIns="38100" tIns="19050" rIns="38100" bIns="19050" anchor="ctr">
                  <a:no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4F74-49F0-99ED-44C7F1076F64}"/>
                </c:ext>
              </c:extLst>
            </c:dLbl>
            <c:dLbl>
              <c:idx val="7"/>
              <c:spPr>
                <a:solidFill>
                  <a:schemeClr val="accent4">
                    <a:lumMod val="60000"/>
                    <a:lumOff val="40000"/>
                  </a:schemeClr>
                </a:solidFill>
                <a:ln w="19050">
                  <a:solidFill>
                    <a:schemeClr val="accent4"/>
                  </a:solidFill>
                </a:ln>
                <a:effectLst/>
              </c:spPr>
              <c:txPr>
                <a:bodyPr wrap="square" lIns="38100" tIns="19050" rIns="38100" bIns="19050" anchor="ctr">
                  <a:no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F74-49F0-99ED-44C7F1076F64}"/>
                </c:ext>
              </c:extLst>
            </c:dLbl>
            <c:dLbl>
              <c:idx val="9"/>
              <c:spPr>
                <a:noFill/>
                <a:ln w="19050">
                  <a:noFill/>
                </a:ln>
                <a:effectLst/>
              </c:spPr>
              <c:txPr>
                <a:bodyPr wrap="square" lIns="38100" tIns="19050" rIns="38100" bIns="19050" anchor="ctr">
                  <a:sp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6="http://schemas.microsoft.com/office/drawing/2014/chart" uri="{C3380CC4-5D6E-409C-BE32-E72D297353CC}">
                  <c16:uniqueId val="{0000000A-4F74-49F0-99ED-44C7F1076F64}"/>
                </c:ext>
              </c:extLst>
            </c:dLbl>
            <c:dLbl>
              <c:idx val="10"/>
              <c:spPr>
                <a:noFill/>
                <a:ln w="19050">
                  <a:noFill/>
                </a:ln>
                <a:effectLst/>
              </c:spPr>
              <c:txPr>
                <a:bodyPr wrap="square" lIns="38100" tIns="19050" rIns="38100" bIns="19050" anchor="ctr">
                  <a:sp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6="http://schemas.microsoft.com/office/drawing/2014/chart" uri="{C3380CC4-5D6E-409C-BE32-E72D297353CC}">
                  <c16:uniqueId val="{0000000B-4F74-49F0-99ED-44C7F1076F64}"/>
                </c:ext>
              </c:extLst>
            </c:dLbl>
            <c:dLbl>
              <c:idx val="12"/>
              <c:delete val="1"/>
              <c:extLst>
                <c:ext xmlns:c15="http://schemas.microsoft.com/office/drawing/2012/chart" uri="{CE6537A1-D6FC-4f65-9D91-7224C49458BB}"/>
                <c:ext xmlns:c16="http://schemas.microsoft.com/office/drawing/2014/chart" uri="{C3380CC4-5D6E-409C-BE32-E72D297353CC}">
                  <c16:uniqueId val="{0000000C-4F74-49F0-99ED-44C7F1076F64}"/>
                </c:ext>
              </c:extLst>
            </c:dLbl>
            <c:dLbl>
              <c:idx val="13"/>
              <c:delete val="1"/>
              <c:extLst>
                <c:ext xmlns:c15="http://schemas.microsoft.com/office/drawing/2012/chart" uri="{CE6537A1-D6FC-4f65-9D91-7224C49458BB}"/>
                <c:ext xmlns:c16="http://schemas.microsoft.com/office/drawing/2014/chart" uri="{C3380CC4-5D6E-409C-BE32-E72D297353CC}">
                  <c16:uniqueId val="{0000000D-4F74-49F0-99ED-44C7F1076F64}"/>
                </c:ext>
              </c:extLst>
            </c:dLbl>
            <c:dLbl>
              <c:idx val="15"/>
              <c:spPr>
                <a:noFill/>
                <a:ln w="19050">
                  <a:noFill/>
                </a:ln>
                <a:effectLst/>
              </c:spPr>
              <c:txPr>
                <a:bodyPr wrap="square" lIns="38100" tIns="19050" rIns="38100" bIns="19050" anchor="ctr">
                  <a:sp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6="http://schemas.microsoft.com/office/drawing/2014/chart" uri="{C3380CC4-5D6E-409C-BE32-E72D297353CC}">
                  <c16:uniqueId val="{0000000E-4F74-49F0-99ED-44C7F1076F64}"/>
                </c:ext>
              </c:extLst>
            </c:dLbl>
            <c:dLbl>
              <c:idx val="16"/>
              <c:spPr>
                <a:noFill/>
                <a:ln w="19050">
                  <a:noFill/>
                </a:ln>
                <a:effectLst/>
              </c:spPr>
              <c:txPr>
                <a:bodyPr wrap="square" lIns="38100" tIns="19050" rIns="38100" bIns="19050" anchor="ctr">
                  <a:sp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extLst>
                <c:ext xmlns:c16="http://schemas.microsoft.com/office/drawing/2014/chart" uri="{C3380CC4-5D6E-409C-BE32-E72D297353CC}">
                  <c16:uniqueId val="{0000000F-4F74-49F0-99ED-44C7F1076F64}"/>
                </c:ext>
              </c:extLst>
            </c:dLbl>
            <c:spPr>
              <a:noFill/>
              <a:ln w="19050">
                <a:solidFill>
                  <a:schemeClr val="accent4"/>
                </a:solidFill>
              </a:ln>
              <a:effectLst/>
            </c:spPr>
            <c:txPr>
              <a:bodyPr wrap="square" lIns="38100" tIns="19050" rIns="38100" bIns="19050" anchor="ctr">
                <a:spAutoFit/>
              </a:bodyPr>
              <a:lstStyle/>
              <a:p>
                <a:pPr>
                  <a:defRPr sz="1100" b="1">
                    <a:solidFill>
                      <a:sysClr val="windowText" lastClr="000000"/>
                    </a:solidFill>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Dati!$B$2040:$B$2056</c:f>
              <c:strCache>
                <c:ptCount val="17"/>
                <c:pt idx="0">
                  <c:v>03.2024.</c:v>
                </c:pt>
                <c:pt idx="1">
                  <c:v>04.2023.</c:v>
                </c:pt>
                <c:pt idx="3">
                  <c:v>03.2024.</c:v>
                </c:pt>
                <c:pt idx="4">
                  <c:v>04.2023.</c:v>
                </c:pt>
                <c:pt idx="6">
                  <c:v>03.2024.</c:v>
                </c:pt>
                <c:pt idx="7">
                  <c:v>04.2023.</c:v>
                </c:pt>
                <c:pt idx="9">
                  <c:v>03.2024.</c:v>
                </c:pt>
                <c:pt idx="10">
                  <c:v>04.2023.</c:v>
                </c:pt>
                <c:pt idx="12">
                  <c:v>03.2024.</c:v>
                </c:pt>
                <c:pt idx="13">
                  <c:v>04.2023.</c:v>
                </c:pt>
                <c:pt idx="15">
                  <c:v>03.2024.</c:v>
                </c:pt>
                <c:pt idx="16">
                  <c:v>04.2023.</c:v>
                </c:pt>
              </c:strCache>
            </c:strRef>
          </c:cat>
          <c:val>
            <c:numRef>
              <c:f>Dati!$H$2040:$H$2056</c:f>
              <c:numCache>
                <c:formatCode>0</c:formatCode>
                <c:ptCount val="17"/>
                <c:pt idx="0">
                  <c:v>0</c:v>
                </c:pt>
                <c:pt idx="1">
                  <c:v>0</c:v>
                </c:pt>
                <c:pt idx="3" formatCode="0.0">
                  <c:v>8.9156210086422355E-2</c:v>
                </c:pt>
                <c:pt idx="4" formatCode="0.0">
                  <c:v>9.1794542819970001E-2</c:v>
                </c:pt>
                <c:pt idx="6" formatCode="0.0">
                  <c:v>0.37000713716292682</c:v>
                </c:pt>
                <c:pt idx="7" formatCode="0.0">
                  <c:v>0.5829896775331409</c:v>
                </c:pt>
                <c:pt idx="9">
                  <c:v>2.4271024485274961</c:v>
                </c:pt>
                <c:pt idx="10">
                  <c:v>4.8383077969758652</c:v>
                </c:pt>
                <c:pt idx="12">
                  <c:v>0</c:v>
                </c:pt>
                <c:pt idx="13">
                  <c:v>0</c:v>
                </c:pt>
                <c:pt idx="15">
                  <c:v>9.422280686181578</c:v>
                </c:pt>
                <c:pt idx="16">
                  <c:v>14.162520937050681</c:v>
                </c:pt>
              </c:numCache>
            </c:numRef>
          </c:val>
          <c:extLst>
            <c:ext xmlns:c16="http://schemas.microsoft.com/office/drawing/2014/chart" uri="{C3380CC4-5D6E-409C-BE32-E72D297353CC}">
              <c16:uniqueId val="{00000010-4F74-49F0-99ED-44C7F1076F64}"/>
            </c:ext>
          </c:extLst>
        </c:ser>
        <c:ser>
          <c:idx val="5"/>
          <c:order val="5"/>
          <c:tx>
            <c:strRef>
              <c:f>Dati!$I$2039</c:f>
              <c:strCache>
                <c:ptCount val="1"/>
                <c:pt idx="0">
                  <c:v>Grūti pateikt</c:v>
                </c:pt>
              </c:strCache>
            </c:strRef>
          </c:tx>
          <c:spPr>
            <a:solidFill>
              <a:schemeClr val="bg1">
                <a:lumMod val="75000"/>
              </a:schemeClr>
            </a:solidFill>
          </c:spPr>
          <c:invertIfNegative val="0"/>
          <c:dLbls>
            <c:dLbl>
              <c:idx val="3"/>
              <c:layout>
                <c:manualLayout>
                  <c:x val="1.09140859734454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F74-49F0-99ED-44C7F1076F64}"/>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F74-49F0-99ED-44C7F1076F64}"/>
                </c:ext>
              </c:extLst>
            </c:dLbl>
            <c:dLbl>
              <c:idx val="6"/>
              <c:layout>
                <c:manualLayout>
                  <c:x val="1.4129430758380305E-2"/>
                  <c:y val="3.9609788142407117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F74-49F0-99ED-44C7F1076F64}"/>
                </c:ext>
              </c:extLst>
            </c:dLbl>
            <c:dLbl>
              <c:idx val="7"/>
              <c:layout>
                <c:manualLayout>
                  <c:x val="1.103280042880238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F74-49F0-99ED-44C7F1076F64}"/>
                </c:ext>
              </c:extLst>
            </c:dLbl>
            <c:spPr>
              <a:noFill/>
              <a:ln>
                <a:noFill/>
              </a:ln>
              <a:effectLst/>
            </c:spPr>
            <c:txPr>
              <a:bodyPr wrap="square" lIns="38100" tIns="19050" rIns="38100" bIns="19050" anchor="ctr">
                <a:spAutoFit/>
              </a:bodyPr>
              <a:lstStyle/>
              <a:p>
                <a:pPr>
                  <a:defRPr sz="1100" b="1">
                    <a:latin typeface="+mn-lt"/>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Dati!$B$2040:$B$2056</c:f>
              <c:strCache>
                <c:ptCount val="17"/>
                <c:pt idx="0">
                  <c:v>03.2024.</c:v>
                </c:pt>
                <c:pt idx="1">
                  <c:v>04.2023.</c:v>
                </c:pt>
                <c:pt idx="3">
                  <c:v>03.2024.</c:v>
                </c:pt>
                <c:pt idx="4">
                  <c:v>04.2023.</c:v>
                </c:pt>
                <c:pt idx="6">
                  <c:v>03.2024.</c:v>
                </c:pt>
                <c:pt idx="7">
                  <c:v>04.2023.</c:v>
                </c:pt>
                <c:pt idx="9">
                  <c:v>03.2024.</c:v>
                </c:pt>
                <c:pt idx="10">
                  <c:v>04.2023.</c:v>
                </c:pt>
                <c:pt idx="12">
                  <c:v>03.2024.</c:v>
                </c:pt>
                <c:pt idx="13">
                  <c:v>04.2023.</c:v>
                </c:pt>
                <c:pt idx="15">
                  <c:v>03.2024.</c:v>
                </c:pt>
                <c:pt idx="16">
                  <c:v>04.2023.</c:v>
                </c:pt>
              </c:strCache>
            </c:strRef>
          </c:cat>
          <c:val>
            <c:numRef>
              <c:f>Dati!$I$2040:$I$2056</c:f>
              <c:numCache>
                <c:formatCode>####</c:formatCode>
                <c:ptCount val="17"/>
                <c:pt idx="0">
                  <c:v>2.3053030766258211</c:v>
                </c:pt>
                <c:pt idx="1">
                  <c:v>2.3707969462177698</c:v>
                </c:pt>
                <c:pt idx="3" formatCode="0">
                  <c:v>6.0172253522149477</c:v>
                </c:pt>
                <c:pt idx="4" formatCode="0">
                  <c:v>7.4781761765901047</c:v>
                </c:pt>
                <c:pt idx="6" formatCode="0">
                  <c:v>6.5676167345731686</c:v>
                </c:pt>
                <c:pt idx="7" formatCode="0">
                  <c:v>7.9319708267104927</c:v>
                </c:pt>
                <c:pt idx="9" formatCode="0">
                  <c:v>10.311292883888907</c:v>
                </c:pt>
                <c:pt idx="10" formatCode="0">
                  <c:v>16.061976900760275</c:v>
                </c:pt>
                <c:pt idx="12" formatCode="0">
                  <c:v>2.8895596250659299</c:v>
                </c:pt>
                <c:pt idx="13" formatCode="0">
                  <c:v>3.3160733716536384</c:v>
                </c:pt>
                <c:pt idx="15" formatCode="0">
                  <c:v>14.810874324058972</c:v>
                </c:pt>
                <c:pt idx="16" formatCode="0">
                  <c:v>19.097485283292922</c:v>
                </c:pt>
              </c:numCache>
            </c:numRef>
          </c:val>
          <c:extLst>
            <c:ext xmlns:c16="http://schemas.microsoft.com/office/drawing/2014/chart" uri="{C3380CC4-5D6E-409C-BE32-E72D297353CC}">
              <c16:uniqueId val="{00000015-4F74-49F0-99ED-44C7F1076F64}"/>
            </c:ext>
          </c:extLst>
        </c:ser>
        <c:dLbls>
          <c:dLblPos val="ctr"/>
          <c:showLegendKey val="0"/>
          <c:showVal val="1"/>
          <c:showCatName val="0"/>
          <c:showSerName val="0"/>
          <c:showPercent val="0"/>
          <c:showBubbleSize val="0"/>
        </c:dLbls>
        <c:gapWidth val="20"/>
        <c:overlap val="100"/>
        <c:axId val="411612912"/>
        <c:axId val="411613696"/>
      </c:barChart>
      <c:catAx>
        <c:axId val="411612912"/>
        <c:scaling>
          <c:orientation val="maxMin"/>
        </c:scaling>
        <c:delete val="0"/>
        <c:axPos val="l"/>
        <c:numFmt formatCode="General" sourceLinked="1"/>
        <c:majorTickMark val="out"/>
        <c:minorTickMark val="none"/>
        <c:tickLblPos val="low"/>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lv-LV"/>
          </a:p>
        </c:txPr>
        <c:crossAx val="411613696"/>
        <c:crosses val="autoZero"/>
        <c:auto val="1"/>
        <c:lblAlgn val="ctr"/>
        <c:lblOffset val="100"/>
        <c:tickLblSkip val="1"/>
        <c:tickMarkSkip val="1"/>
        <c:noMultiLvlLbl val="0"/>
      </c:catAx>
      <c:valAx>
        <c:axId val="411613696"/>
        <c:scaling>
          <c:orientation val="minMax"/>
          <c:max val="105"/>
          <c:min val="0"/>
        </c:scaling>
        <c:delete val="1"/>
        <c:axPos val="t"/>
        <c:numFmt formatCode="####" sourceLinked="1"/>
        <c:majorTickMark val="out"/>
        <c:minorTickMark val="none"/>
        <c:tickLblPos val="nextTo"/>
        <c:crossAx val="411612912"/>
        <c:crosses val="autoZero"/>
        <c:crossBetween val="between"/>
        <c:majorUnit val="25"/>
      </c:valAx>
      <c:spPr>
        <a:noFill/>
        <a:ln w="3175">
          <a:noFill/>
          <a:prstDash val="solid"/>
        </a:ln>
      </c:spPr>
    </c:plotArea>
    <c:legend>
      <c:legendPos val="t"/>
      <c:layout>
        <c:manualLayout>
          <c:xMode val="edge"/>
          <c:yMode val="edge"/>
          <c:x val="0.13192029584765608"/>
          <c:y val="2.4712660306397904E-2"/>
          <c:w val="0.85507338582677161"/>
          <c:h val="7.470765475681565E-2"/>
        </c:manualLayout>
      </c:layout>
      <c:overlay val="0"/>
      <c:txPr>
        <a:bodyPr/>
        <a:lstStyle/>
        <a:p>
          <a:pPr>
            <a:defRPr sz="1000">
              <a:latin typeface="Times New Roman" panose="02020603050405020304" pitchFamily="18" charset="0"/>
              <a:cs typeface="Times New Roman" panose="02020603050405020304" pitchFamily="18" charset="0"/>
            </a:defRPr>
          </a:pPr>
          <a:endParaRPr lang="lv-LV"/>
        </a:p>
      </c:txPr>
    </c:legend>
    <c:plotVisOnly val="1"/>
    <c:dispBlanksAs val="gap"/>
    <c:showDLblsOverMax val="0"/>
  </c:chart>
  <c:spPr>
    <a:noFill/>
    <a:ln w="9525">
      <a:noFill/>
    </a:ln>
  </c:spPr>
  <c:txPr>
    <a:bodyPr/>
    <a:lstStyle/>
    <a:p>
      <a:pPr>
        <a:defRPr sz="900" b="0" i="0" u="none" strike="noStrike" baseline="0">
          <a:solidFill>
            <a:srgbClr val="000000"/>
          </a:solidFill>
          <a:latin typeface="Arial"/>
          <a:ea typeface="Arial"/>
          <a:cs typeface="Arial"/>
        </a:defRPr>
      </a:pPr>
      <a:endParaRPr lang="lv-LV"/>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'2024_grafiks'!$K$3</c:f>
              <c:strCache>
                <c:ptCount val="1"/>
                <c:pt idx="0">
                  <c:v>2024. gada izpilde</c:v>
                </c:pt>
              </c:strCache>
            </c:strRef>
          </c:tx>
          <c:spPr>
            <a:ln>
              <a:prstDash val="sysDot"/>
            </a:ln>
          </c:spPr>
          <c:dPt>
            <c:idx val="0"/>
            <c:bubble3D val="0"/>
            <c:spPr>
              <a:solidFill>
                <a:schemeClr val="accent1"/>
              </a:solidFill>
              <a:ln w="19050">
                <a:solidFill>
                  <a:schemeClr val="lt1"/>
                </a:solidFill>
                <a:prstDash val="sysDot"/>
              </a:ln>
              <a:effectLst/>
            </c:spPr>
            <c:extLst>
              <c:ext xmlns:c16="http://schemas.microsoft.com/office/drawing/2014/chart" uri="{C3380CC4-5D6E-409C-BE32-E72D297353CC}">
                <c16:uniqueId val="{00000001-24B2-4BE5-AD66-DC11B99A9FA8}"/>
              </c:ext>
            </c:extLst>
          </c:dPt>
          <c:dPt>
            <c:idx val="1"/>
            <c:bubble3D val="0"/>
            <c:spPr>
              <a:solidFill>
                <a:schemeClr val="accent2"/>
              </a:solidFill>
              <a:ln w="19050">
                <a:solidFill>
                  <a:schemeClr val="lt1"/>
                </a:solidFill>
                <a:prstDash val="sysDot"/>
              </a:ln>
              <a:effectLst/>
            </c:spPr>
            <c:extLst>
              <c:ext xmlns:c16="http://schemas.microsoft.com/office/drawing/2014/chart" uri="{C3380CC4-5D6E-409C-BE32-E72D297353CC}">
                <c16:uniqueId val="{00000003-24B2-4BE5-AD66-DC11B99A9FA8}"/>
              </c:ext>
            </c:extLst>
          </c:dPt>
          <c:dPt>
            <c:idx val="2"/>
            <c:bubble3D val="0"/>
            <c:spPr>
              <a:solidFill>
                <a:srgbClr val="C00000"/>
              </a:solidFill>
              <a:ln w="19050">
                <a:solidFill>
                  <a:schemeClr val="lt1"/>
                </a:solidFill>
                <a:prstDash val="sysDot"/>
              </a:ln>
              <a:effectLst/>
            </c:spPr>
            <c:extLst>
              <c:ext xmlns:c16="http://schemas.microsoft.com/office/drawing/2014/chart" uri="{C3380CC4-5D6E-409C-BE32-E72D297353CC}">
                <c16:uniqueId val="{00000005-24B2-4BE5-AD66-DC11B99A9FA8}"/>
              </c:ext>
            </c:extLst>
          </c:dPt>
          <c:dPt>
            <c:idx val="3"/>
            <c:bubble3D val="0"/>
            <c:spPr>
              <a:solidFill>
                <a:schemeClr val="accent1">
                  <a:lumMod val="50000"/>
                </a:schemeClr>
              </a:solidFill>
              <a:ln w="19050">
                <a:solidFill>
                  <a:schemeClr val="lt1"/>
                </a:solidFill>
                <a:prstDash val="sysDot"/>
              </a:ln>
              <a:effectLst/>
            </c:spPr>
            <c:extLst>
              <c:ext xmlns:c16="http://schemas.microsoft.com/office/drawing/2014/chart" uri="{C3380CC4-5D6E-409C-BE32-E72D297353CC}">
                <c16:uniqueId val="{00000007-24B2-4BE5-AD66-DC11B99A9FA8}"/>
              </c:ext>
            </c:extLst>
          </c:dPt>
          <c:dPt>
            <c:idx val="4"/>
            <c:bubble3D val="0"/>
            <c:spPr>
              <a:solidFill>
                <a:srgbClr val="FFFF00"/>
              </a:solidFill>
              <a:ln w="19050">
                <a:solidFill>
                  <a:schemeClr val="lt1"/>
                </a:solidFill>
                <a:prstDash val="sysDot"/>
              </a:ln>
              <a:effectLst/>
            </c:spPr>
            <c:extLst>
              <c:ext xmlns:c16="http://schemas.microsoft.com/office/drawing/2014/chart" uri="{C3380CC4-5D6E-409C-BE32-E72D297353CC}">
                <c16:uniqueId val="{00000009-24B2-4BE5-AD66-DC11B99A9FA8}"/>
              </c:ext>
            </c:extLst>
          </c:dPt>
          <c:dPt>
            <c:idx val="5"/>
            <c:bubble3D val="0"/>
            <c:spPr>
              <a:solidFill>
                <a:srgbClr val="FF0000"/>
              </a:solidFill>
              <a:ln w="19050">
                <a:solidFill>
                  <a:schemeClr val="lt1"/>
                </a:solidFill>
                <a:prstDash val="sysDot"/>
              </a:ln>
              <a:effectLst/>
            </c:spPr>
            <c:extLst>
              <c:ext xmlns:c16="http://schemas.microsoft.com/office/drawing/2014/chart" uri="{C3380CC4-5D6E-409C-BE32-E72D297353CC}">
                <c16:uniqueId val="{0000000B-24B2-4BE5-AD66-DC11B99A9FA8}"/>
              </c:ext>
            </c:extLst>
          </c:dPt>
          <c:dPt>
            <c:idx val="6"/>
            <c:bubble3D val="0"/>
            <c:spPr>
              <a:solidFill>
                <a:srgbClr val="B177A9"/>
              </a:solidFill>
              <a:ln w="19050">
                <a:solidFill>
                  <a:schemeClr val="lt1"/>
                </a:solidFill>
                <a:prstDash val="sysDot"/>
              </a:ln>
              <a:effectLst/>
            </c:spPr>
            <c:extLst>
              <c:ext xmlns:c16="http://schemas.microsoft.com/office/drawing/2014/chart" uri="{C3380CC4-5D6E-409C-BE32-E72D297353CC}">
                <c16:uniqueId val="{0000000D-24B2-4BE5-AD66-DC11B99A9FA8}"/>
              </c:ext>
            </c:extLst>
          </c:dPt>
          <c:dPt>
            <c:idx val="7"/>
            <c:bubble3D val="0"/>
            <c:spPr>
              <a:solidFill>
                <a:schemeClr val="accent3">
                  <a:lumMod val="50000"/>
                </a:schemeClr>
              </a:solidFill>
              <a:ln w="19050">
                <a:solidFill>
                  <a:schemeClr val="lt1"/>
                </a:solidFill>
                <a:prstDash val="sysDot"/>
              </a:ln>
              <a:effectLst/>
            </c:spPr>
            <c:extLst>
              <c:ext xmlns:c16="http://schemas.microsoft.com/office/drawing/2014/chart" uri="{C3380CC4-5D6E-409C-BE32-E72D297353CC}">
                <c16:uniqueId val="{0000000F-24B2-4BE5-AD66-DC11B99A9FA8}"/>
              </c:ext>
            </c:extLst>
          </c:dPt>
          <c:dPt>
            <c:idx val="8"/>
            <c:bubble3D val="0"/>
            <c:spPr>
              <a:solidFill>
                <a:srgbClr val="33CCFF"/>
              </a:solidFill>
              <a:ln w="19050">
                <a:solidFill>
                  <a:schemeClr val="lt1"/>
                </a:solidFill>
                <a:prstDash val="sysDot"/>
              </a:ln>
              <a:effectLst/>
            </c:spPr>
            <c:extLst>
              <c:ext xmlns:c16="http://schemas.microsoft.com/office/drawing/2014/chart" uri="{C3380CC4-5D6E-409C-BE32-E72D297353CC}">
                <c16:uniqueId val="{00000011-24B2-4BE5-AD66-DC11B99A9FA8}"/>
              </c:ext>
            </c:extLst>
          </c:dPt>
          <c:dPt>
            <c:idx val="9"/>
            <c:bubble3D val="0"/>
            <c:spPr>
              <a:solidFill>
                <a:schemeClr val="tx1"/>
              </a:solidFill>
              <a:ln w="19050">
                <a:solidFill>
                  <a:schemeClr val="lt1"/>
                </a:solidFill>
                <a:prstDash val="sysDot"/>
              </a:ln>
              <a:effectLst/>
            </c:spPr>
            <c:extLst>
              <c:ext xmlns:c16="http://schemas.microsoft.com/office/drawing/2014/chart" uri="{C3380CC4-5D6E-409C-BE32-E72D297353CC}">
                <c16:uniqueId val="{00000013-24B2-4BE5-AD66-DC11B99A9FA8}"/>
              </c:ext>
            </c:extLst>
          </c:dPt>
          <c:dLbls>
            <c:dLbl>
              <c:idx val="0"/>
              <c:layout>
                <c:manualLayout>
                  <c:x val="1.3169144615583968E-2"/>
                  <c:y val="1.5578742131650085E-2"/>
                </c:manualLayout>
              </c:layout>
              <c:tx>
                <c:rich>
                  <a:bodyPr/>
                  <a:lstStyle/>
                  <a:p>
                    <a:fld id="{2933120C-4E92-4425-95E1-309427D5DC4C}" type="CATEGORYNAME">
                      <a:rPr lang="en-US"/>
                      <a:pPr/>
                      <a:t>[CATEGORY NAME]</a:t>
                    </a:fld>
                    <a:r>
                      <a:rPr lang="en-US" dirty="0"/>
                      <a:t> (VP,</a:t>
                    </a:r>
                    <a:r>
                      <a:rPr lang="en-US" baseline="0" dirty="0"/>
                      <a:t> IDB, FID)
</a:t>
                    </a:r>
                    <a:r>
                      <a:rPr lang="en-US" b="1" baseline="0" dirty="0"/>
                      <a:t>248,5 </a:t>
                    </a:r>
                    <a:r>
                      <a:rPr lang="en-US" b="1" baseline="0" dirty="0" err="1"/>
                      <a:t>milj</a:t>
                    </a:r>
                    <a:r>
                      <a:rPr lang="en-US" b="1" baseline="0" dirty="0"/>
                      <a:t>. EUR, </a:t>
                    </a:r>
                    <a:fld id="{74C9D926-2112-495B-B589-FD3A944FB6FE}" type="PERCENTAGE">
                      <a:rPr lang="en-US" b="1" baseline="0"/>
                      <a:pPr/>
                      <a:t>[PERCENTAGE]</a:t>
                    </a:fld>
                    <a:endParaRPr lang="en-US"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4B2-4BE5-AD66-DC11B99A9FA8}"/>
                </c:ext>
              </c:extLst>
            </c:dLbl>
            <c:dLbl>
              <c:idx val="1"/>
              <c:layout>
                <c:manualLayout>
                  <c:x val="3.7353880864508651E-2"/>
                  <c:y val="-7.492850760023155E-2"/>
                </c:manualLayout>
              </c:layout>
              <c:tx>
                <c:rich>
                  <a:bodyPr/>
                  <a:lstStyle/>
                  <a:p>
                    <a:fld id="{DC5A70E1-28F8-4724-B1E3-345B62CED6AA}" type="CATEGORYNAME">
                      <a:rPr lang="en-US"/>
                      <a:pPr/>
                      <a:t>[CATEGORY NAME]</a:t>
                    </a:fld>
                    <a:r>
                      <a:rPr lang="en-US"/>
                      <a:t> (VRS)</a:t>
                    </a:r>
                    <a:r>
                      <a:rPr lang="en-US" baseline="0"/>
                      <a:t>
140,6 milj.EUR, </a:t>
                    </a:r>
                    <a:fld id="{DC8C5A6C-8696-49D3-80A3-5FAC7287E34D}" type="PERCENTAGE">
                      <a:rPr lang="en-US" baseline="0"/>
                      <a:pPr/>
                      <a:t>[PERCENTAGE]</a:t>
                    </a:fld>
                    <a:r>
                      <a:rPr lang="en-US" baseline="0"/>
                      <a:t> </a:t>
                    </a: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4B2-4BE5-AD66-DC11B99A9FA8}"/>
                </c:ext>
              </c:extLst>
            </c:dLbl>
            <c:dLbl>
              <c:idx val="2"/>
              <c:layout>
                <c:manualLayout>
                  <c:x val="-1.0172573522552232E-3"/>
                  <c:y val="3.6376190258770341E-2"/>
                </c:manualLayout>
              </c:layout>
              <c:tx>
                <c:rich>
                  <a:bodyPr/>
                  <a:lstStyle/>
                  <a:p>
                    <a:fld id="{2DDC2CED-DBC4-427C-A693-94540A4D4E3D}" type="CATEGORYNAME">
                      <a:rPr lang="en-US"/>
                      <a:pPr/>
                      <a:t>[CATEGORY NAME]</a:t>
                    </a:fld>
                    <a:r>
                      <a:rPr lang="en-US"/>
                      <a:t> (VUGD) 133,8 milj. EUR</a:t>
                    </a:r>
                    <a:r>
                      <a:rPr lang="en-US" baseline="0"/>
                      <a:t>
</a:t>
                    </a:r>
                    <a:fld id="{C6FC6773-29FA-44A5-ACA3-AD929EB53C0B}"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4B2-4BE5-AD66-DC11B99A9FA8}"/>
                </c:ext>
              </c:extLst>
            </c:dLbl>
            <c:dLbl>
              <c:idx val="3"/>
              <c:layout>
                <c:manualLayout>
                  <c:x val="-0.11227439362760167"/>
                  <c:y val="0.12955471451481054"/>
                </c:manualLayout>
              </c:layout>
              <c:tx>
                <c:rich>
                  <a:bodyPr/>
                  <a:lstStyle/>
                  <a:p>
                    <a:fld id="{20603BE0-5B2E-444A-86CE-A676B112FA74}" type="CATEGORYNAME">
                      <a:rPr lang="en-US"/>
                      <a:pPr/>
                      <a:t>[CATEGORY NAME]</a:t>
                    </a:fld>
                    <a:r>
                      <a:rPr lang="en-US"/>
                      <a:t> (PMLP)</a:t>
                    </a:r>
                    <a:r>
                      <a:rPr lang="en-US" baseline="0"/>
                      <a:t>
35,5 milj.EUR, </a:t>
                    </a:r>
                    <a:fld id="{589439A4-81C9-41FF-95B7-C5A8CA873008}"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layout>
                    <c:manualLayout>
                      <c:w val="0.23372719214495055"/>
                      <c:h val="0.15786975477804041"/>
                    </c:manualLayout>
                  </c15:layout>
                  <c15:dlblFieldTable/>
                  <c15:showDataLabelsRange val="0"/>
                </c:ext>
                <c:ext xmlns:c16="http://schemas.microsoft.com/office/drawing/2014/chart" uri="{C3380CC4-5D6E-409C-BE32-E72D297353CC}">
                  <c16:uniqueId val="{00000007-24B2-4BE5-AD66-DC11B99A9FA8}"/>
                </c:ext>
              </c:extLst>
            </c:dLbl>
            <c:dLbl>
              <c:idx val="4"/>
              <c:layout>
                <c:manualLayout>
                  <c:x val="0.1346801142766072"/>
                  <c:y val="-7.557356531895934E-2"/>
                </c:manualLayout>
              </c:layout>
              <c:tx>
                <c:rich>
                  <a:bodyPr/>
                  <a:lstStyle/>
                  <a:p>
                    <a:fld id="{9E8C9EC2-C740-4C95-B361-6F6386BFE384}" type="CATEGORYNAME">
                      <a:rPr lang="en-US"/>
                      <a:pPr/>
                      <a:t>[CATEGORY NAME]</a:t>
                    </a:fld>
                    <a:r>
                      <a:rPr lang="en-US"/>
                      <a:t>(IeM IC)</a:t>
                    </a:r>
                    <a:r>
                      <a:rPr lang="en-US" baseline="0"/>
                      <a:t>
29,6 milj.EUR, </a:t>
                    </a:r>
                    <a:fld id="{5D2EB815-09D4-488E-92F7-1CEC165A9F97}"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4B2-4BE5-AD66-DC11B99A9FA8}"/>
                </c:ext>
              </c:extLst>
            </c:dLbl>
            <c:dLbl>
              <c:idx val="5"/>
              <c:layout>
                <c:manualLayout>
                  <c:x val="-0.14084827070868416"/>
                  <c:y val="6.4111980066921911E-2"/>
                </c:manualLayout>
              </c:layout>
              <c:tx>
                <c:rich>
                  <a:bodyPr/>
                  <a:lstStyle/>
                  <a:p>
                    <a:fld id="{1A9B3B56-2497-4D5D-B946-BD026E89F8A6}" type="CATEGORYNAME">
                      <a:rPr lang="en-US"/>
                      <a:pPr/>
                      <a:t>[CATEGORY NAME]</a:t>
                    </a:fld>
                    <a:r>
                      <a:rPr lang="en-US" baseline="0"/>
                      <a:t>
 (IeM VSC) 7,9 milj.EUR, </a:t>
                    </a:r>
                    <a:fld id="{147C4C53-1372-48D7-9F2E-AB400071F554}" type="PERCENTAGE">
                      <a:rPr lang="en-US"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4B2-4BE5-AD66-DC11B99A9FA8}"/>
                </c:ext>
              </c:extLst>
            </c:dLbl>
            <c:dLbl>
              <c:idx val="6"/>
              <c:layout>
                <c:manualLayout>
                  <c:x val="-8.1867818737301604E-2"/>
                  <c:y val="-6.3382939290396586E-3"/>
                </c:manualLayout>
              </c:layout>
              <c:tx>
                <c:rich>
                  <a:bodyPr/>
                  <a:lstStyle/>
                  <a:p>
                    <a:fld id="{5FF49CB5-1807-4404-B5BA-70425C9F469D}" type="CATEGORYNAME">
                      <a:rPr lang="en-US"/>
                      <a:pPr/>
                      <a:t>[CATEGORY NAME]</a:t>
                    </a:fld>
                    <a:r>
                      <a:rPr lang="en-US" baseline="0" dirty="0"/>
                      <a:t>
 (NVA) </a:t>
                    </a:r>
                    <a:r>
                      <a:rPr lang="en-US" b="1" baseline="0" dirty="0"/>
                      <a:t>233,0 </a:t>
                    </a:r>
                    <a:r>
                      <a:rPr lang="en-US" b="1" baseline="0" dirty="0" err="1"/>
                      <a:t>milj.EUR</a:t>
                    </a:r>
                    <a:r>
                      <a:rPr lang="en-US" b="1" baseline="0" dirty="0"/>
                      <a:t>, </a:t>
                    </a:r>
                    <a:fld id="{45B9D4CE-ACB5-46E0-AE5E-C13B655AC775}" type="PERCENTAGE">
                      <a:rPr lang="en-US" b="1" baseline="0"/>
                      <a:pPr/>
                      <a:t>[PERCENTAGE]</a:t>
                    </a:fld>
                    <a:endParaRPr lang="en-US" b="1"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4B2-4BE5-AD66-DC11B99A9FA8}"/>
                </c:ext>
              </c:extLst>
            </c:dLbl>
            <c:dLbl>
              <c:idx val="7"/>
              <c:layout>
                <c:manualLayout>
                  <c:x val="-0.10438783550564655"/>
                  <c:y val="-0.11177174596047013"/>
                </c:manualLayout>
              </c:layout>
              <c:tx>
                <c:rich>
                  <a:bodyPr/>
                  <a:lstStyle/>
                  <a:p>
                    <a:fld id="{0659224C-2C83-44ED-8AA5-4CEAC72D1B0B}" type="CATEGORYNAME">
                      <a:rPr lang="en-US"/>
                      <a:pPr/>
                      <a:t>[CATEGORY NAME]</a:t>
                    </a:fld>
                    <a:endParaRPr lang="en-US" dirty="0"/>
                  </a:p>
                  <a:p>
                    <a:r>
                      <a:rPr lang="en-US" baseline="0" dirty="0"/>
                      <a:t>(VDD)
46,3 </a:t>
                    </a:r>
                    <a:r>
                      <a:rPr lang="en-US" baseline="0" dirty="0" err="1"/>
                      <a:t>milj</a:t>
                    </a:r>
                    <a:r>
                      <a:rPr lang="en-US" baseline="0" dirty="0"/>
                      <a:t>. EUR, </a:t>
                    </a:r>
                    <a:fld id="{1100C605-1E3D-4449-B442-7876EDF0BD44}"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24B2-4BE5-AD66-DC11B99A9FA8}"/>
                </c:ext>
              </c:extLst>
            </c:dLbl>
            <c:dLbl>
              <c:idx val="8"/>
              <c:layout>
                <c:manualLayout>
                  <c:x val="3.2119334001737394E-2"/>
                  <c:y val="-9.6107029479586284E-2"/>
                </c:manualLayout>
              </c:layout>
              <c:tx>
                <c:rich>
                  <a:bodyPr rot="0" spcFirstLastPara="1" vertOverflow="clip" horzOverflow="clip" vert="horz" wrap="square" lIns="36576" tIns="18288" rIns="36576" bIns="18288" anchor="ctr" anchorCtr="1">
                    <a:spAutoFit/>
                  </a:bodyPr>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fld id="{5F664C74-FCE0-4836-9417-D8A58BDDA320}" type="CATEGORYNAME">
                      <a:rPr lang="en-US"/>
                      <a:pPr>
                        <a:defRPr sz="1100"/>
                      </a:pPr>
                      <a:t>[CATEGORY NAME]</a:t>
                    </a:fld>
                    <a:r>
                      <a:rPr lang="en-US"/>
                      <a:t> (IeM)</a:t>
                    </a:r>
                    <a:r>
                      <a:rPr lang="en-US" baseline="0"/>
                      <a:t>
17,2 milj.EUR, </a:t>
                    </a:r>
                    <a:fld id="{650F7BFC-C1B1-4CA9-B239-421017502DB9}" type="PERCENTAGE">
                      <a:rPr lang="en-US" baseline="0"/>
                      <a:pPr>
                        <a:defRPr sz="1100"/>
                      </a:pPr>
                      <a:t>[PERCENTAGE]</a:t>
                    </a:fld>
                    <a:endParaRPr lang="en-US" baseline="0"/>
                  </a:p>
                </c:rich>
              </c:tx>
              <c:numFmt formatCode="0.0%" sourceLinked="0"/>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8496"/>
                        <a:gd name="adj2" fmla="val 82063"/>
                      </a:avLst>
                    </a:prstGeom>
                    <a:noFill/>
                    <a:ln>
                      <a:noFill/>
                    </a:ln>
                  </c15:spPr>
                  <c15:dlblFieldTable/>
                  <c15:showDataLabelsRange val="0"/>
                </c:ext>
                <c:ext xmlns:c16="http://schemas.microsoft.com/office/drawing/2014/chart" uri="{C3380CC4-5D6E-409C-BE32-E72D297353CC}">
                  <c16:uniqueId val="{00000011-24B2-4BE5-AD66-DC11B99A9FA8}"/>
                </c:ext>
              </c:extLst>
            </c:dLbl>
            <c:dLbl>
              <c:idx val="9"/>
              <c:layout>
                <c:manualLayout>
                  <c:x val="2.3088019590275521E-2"/>
                  <c:y val="0.21052636053138674"/>
                </c:manualLayout>
              </c:layout>
              <c:tx>
                <c:rich>
                  <a:bodyPr/>
                  <a:lstStyle/>
                  <a:p>
                    <a:fld id="{1383621D-4DA9-445E-A044-BD327AE5F048}" type="CATEGORYNAME">
                      <a:rPr lang="en-US"/>
                      <a:pPr/>
                      <a:t>[CATEGORY NAME]</a:t>
                    </a:fld>
                    <a:r>
                      <a:rPr lang="en-US" dirty="0"/>
                      <a:t> (</a:t>
                    </a:r>
                    <a:r>
                      <a:rPr lang="en-US" dirty="0" err="1"/>
                      <a:t>konsorcijs</a:t>
                    </a:r>
                    <a:r>
                      <a:rPr lang="en-US" dirty="0"/>
                      <a:t> "IDA")</a:t>
                    </a:r>
                    <a:r>
                      <a:rPr lang="en-US" baseline="0" dirty="0"/>
                      <a:t>
1,6 </a:t>
                    </a:r>
                    <a:r>
                      <a:rPr lang="en-US" baseline="0" dirty="0" err="1"/>
                      <a:t>milj</a:t>
                    </a:r>
                    <a:r>
                      <a:rPr lang="en-US" baseline="0" dirty="0"/>
                      <a:t>. EUR, </a:t>
                    </a:r>
                    <a:fld id="{A99E42E4-887D-4E8F-99CE-FED08151C7CF}"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24B2-4BE5-AD66-DC11B99A9FA8}"/>
                </c:ext>
              </c:extLst>
            </c:dLbl>
            <c:numFmt formatCode="0.0%" sourceLinked="0"/>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lv-LV"/>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'2024_grafiks'!$H$4:$H$13</c:f>
              <c:strCache>
                <c:ptCount val="10"/>
                <c:pt idx="0">
                  <c:v>Sabiedriskā kārtība un drošība, noziedzības novēršana un apkarošana</c:v>
                </c:pt>
                <c:pt idx="1">
                  <c:v>Valsts robežas drošība</c:v>
                </c:pt>
                <c:pt idx="2">
                  <c:v>Civilā aizsardzība, ugunsdrošība, ugunsdzēsība un glābšana</c:v>
                </c:pt>
                <c:pt idx="3">
                  <c:v>Pilsonība, migrācija, personu apliecinoši dokumenti un iedzīvotāju uzskaite</c:v>
                </c:pt>
                <c:pt idx="4">
                  <c:v>Vienotās sakaru un informācijas sistēmas nodrošināšana</c:v>
                </c:pt>
                <c:pt idx="5">
                  <c:v>Personāla fiziskā sagatavotība, veselības un sociālā aprūpe</c:v>
                </c:pt>
                <c:pt idx="6">
                  <c:v>Efektīva resursu izmantošana funkciju izpildē, kā arī augsta pakalpojuma sniegšanas kvalitāte</c:v>
                </c:pt>
                <c:pt idx="7">
                  <c:v>Valsts drošības dienesta darbība</c:v>
                </c:pt>
                <c:pt idx="8">
                  <c:v>Nozaru vadība un iekšlietu politikas plānošana</c:v>
                </c:pt>
                <c:pt idx="9">
                  <c:v>Kvalificētu speciālistu sagatavošana tiesībaizsardzības iestādēm</c:v>
                </c:pt>
              </c:strCache>
            </c:strRef>
          </c:cat>
          <c:val>
            <c:numRef>
              <c:f>'2024_grafiks'!$K$4:$K$13</c:f>
              <c:numCache>
                <c:formatCode>#\ ##0.0</c:formatCode>
                <c:ptCount val="10"/>
                <c:pt idx="0">
                  <c:v>248.5</c:v>
                </c:pt>
                <c:pt idx="1">
                  <c:v>140.6</c:v>
                </c:pt>
                <c:pt idx="2">
                  <c:v>133.80000000000001</c:v>
                </c:pt>
                <c:pt idx="3">
                  <c:v>35.5</c:v>
                </c:pt>
                <c:pt idx="4">
                  <c:v>29.6</c:v>
                </c:pt>
                <c:pt idx="5">
                  <c:v>7.9</c:v>
                </c:pt>
                <c:pt idx="6">
                  <c:v>233</c:v>
                </c:pt>
                <c:pt idx="7">
                  <c:v>46.3</c:v>
                </c:pt>
                <c:pt idx="8">
                  <c:v>17.2</c:v>
                </c:pt>
                <c:pt idx="9">
                  <c:v>1.6</c:v>
                </c:pt>
              </c:numCache>
            </c:numRef>
          </c:val>
          <c:extLst>
            <c:ext xmlns:c16="http://schemas.microsoft.com/office/drawing/2014/chart" uri="{C3380CC4-5D6E-409C-BE32-E72D297353CC}">
              <c16:uniqueId val="{00000014-24B2-4BE5-AD66-DC11B99A9FA8}"/>
            </c:ext>
          </c:extLst>
        </c:ser>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lv-LV"/>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3.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328">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gradFill>
        <a:gsLst>
          <a:gs pos="100000">
            <a:schemeClr val="dk1">
              <a:lumMod val="95000"/>
              <a:lumOff val="5000"/>
            </a:schemeClr>
          </a:gs>
          <a:gs pos="0">
            <a:schemeClr val="dk1">
              <a:lumMod val="75000"/>
              <a:lumOff val="25000"/>
            </a:schemeClr>
          </a:gs>
        </a:gsLst>
        <a:path path="circle">
          <a:fillToRect l="50000" t="50000" r="50000" b="50000"/>
        </a:path>
      </a:gradFill>
      <a:ln w="9525">
        <a:solidFill>
          <a:schemeClr val="dk1">
            <a:lumMod val="75000"/>
            <a:lumOff val="25000"/>
          </a:schemeClr>
        </a:solidFill>
      </a:ln>
    </cs:spPr>
  </cs:downBar>
  <cs:dropLine>
    <cs:lnRef idx="0"/>
    <cs:fillRef idx="0"/>
    <cs:effectRef idx="0"/>
    <cs:fontRef idx="minor">
      <a:schemeClr val="tx1"/>
    </cs:fontRef>
    <cs:spPr>
      <a:ln w="9525" cap="flat" cmpd="sng" algn="ctr">
        <a:solidFill>
          <a:schemeClr val="lt1"/>
        </a:solidFill>
        <a:round/>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cap="flat" cmpd="sng" algn="ctr">
        <a:solidFill>
          <a:schemeClr val="lt1"/>
        </a:solidFill>
        <a:round/>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gradFill>
        <a:gsLst>
          <a:gs pos="100000">
            <a:schemeClr val="lt1">
              <a:lumMod val="85000"/>
            </a:schemeClr>
          </a:gs>
          <a:gs pos="0">
            <a:schemeClr val="lt1"/>
          </a:gs>
        </a:gsLst>
        <a:path path="circle">
          <a:fillToRect l="50000" t="50000" r="50000" b="50000"/>
        </a:path>
      </a:gradFill>
      <a:ln w="9525" cap="flat" cmpd="sng" algn="ctr">
        <a:solidFill>
          <a:schemeClr val="lt1"/>
        </a:solidFill>
        <a:round/>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19.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5.xml.rels><?xml version="1.0" encoding="UTF-8" standalone="yes"?>
<Relationships xmlns="http://schemas.openxmlformats.org/package/2006/relationships"><Relationship Id="rId1" Type="http://schemas.openxmlformats.org/officeDocument/2006/relationships/image" Target="../media/image17.png"/></Relationships>
</file>

<file path=ppt/drawings/drawing1.xml><?xml version="1.0" encoding="utf-8"?>
<c:userShapes xmlns:c="http://schemas.openxmlformats.org/drawingml/2006/chart">
  <cdr:relSizeAnchor xmlns:cdr="http://schemas.openxmlformats.org/drawingml/2006/chartDrawing">
    <cdr:from>
      <cdr:x>0.08179</cdr:x>
      <cdr:y>0.11278</cdr:y>
    </cdr:from>
    <cdr:to>
      <cdr:x>0.242</cdr:x>
      <cdr:y>0.24551</cdr:y>
    </cdr:to>
    <cdr:sp macro="" textlink="">
      <cdr:nvSpPr>
        <cdr:cNvPr id="6" name="Speech Bubble: Rectangle 5">
          <a:extLst xmlns:a="http://schemas.openxmlformats.org/drawingml/2006/main">
            <a:ext uri="{FF2B5EF4-FFF2-40B4-BE49-F238E27FC236}">
              <a16:creationId xmlns:a16="http://schemas.microsoft.com/office/drawing/2014/main" id="{D32D9876-63C2-4F29-8146-C37A45CD0696}"/>
            </a:ext>
          </a:extLst>
        </cdr:cNvPr>
        <cdr:cNvSpPr/>
      </cdr:nvSpPr>
      <cdr:spPr>
        <a:xfrm xmlns:a="http://schemas.openxmlformats.org/drawingml/2006/main">
          <a:off x="561235" y="340808"/>
          <a:ext cx="1099346" cy="401098"/>
        </a:xfrm>
        <a:prstGeom xmlns:a="http://schemas.openxmlformats.org/drawingml/2006/main" prst="wedgeRectCallout">
          <a:avLst>
            <a:gd name="adj1" fmla="val 23621"/>
            <a:gd name="adj2" fmla="val 38953"/>
          </a:avLst>
        </a:prstGeom>
        <a:solidFill xmlns:a="http://schemas.openxmlformats.org/drawingml/2006/main">
          <a:sysClr val="window" lastClr="FFFFFF"/>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639 milj. EUR</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1,6% no IKP</a:t>
          </a:r>
        </a:p>
        <a:p xmlns:a="http://schemas.openxmlformats.org/drawingml/2006/main">
          <a:pPr algn="ctr"/>
          <a:endParaRPr lang="lv-LV" sz="900" b="1" dirty="0">
            <a:solidFill>
              <a:sysClr val="windowText" lastClr="000000"/>
            </a:solidFill>
            <a:latin typeface="Times New Roman" panose="02020603050405020304" pitchFamily="18" charset="0"/>
            <a:cs typeface="Times New Roman" panose="02020603050405020304" pitchFamily="18" charset="0"/>
          </a:endParaRPr>
        </a:p>
        <a:p xmlns:a="http://schemas.openxmlformats.org/drawingml/2006/main">
          <a:pPr algn="ctr"/>
          <a:endParaRPr lang="lv-LV" sz="900" b="1" dirty="0">
            <a:solidFill>
              <a:sysClr val="windowText" lastClr="000000"/>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0.2646</cdr:x>
      <cdr:y>0</cdr:y>
    </cdr:from>
    <cdr:to>
      <cdr:x>0.43388</cdr:x>
      <cdr:y>0.14355</cdr:y>
    </cdr:to>
    <cdr:sp macro="" textlink="">
      <cdr:nvSpPr>
        <cdr:cNvPr id="7" name="Speech Bubble: Rectangle 6">
          <a:extLst xmlns:a="http://schemas.openxmlformats.org/drawingml/2006/main">
            <a:ext uri="{FF2B5EF4-FFF2-40B4-BE49-F238E27FC236}">
              <a16:creationId xmlns:a16="http://schemas.microsoft.com/office/drawing/2014/main" id="{86324EA9-BE07-4BF2-9520-6234325E0AE8}"/>
            </a:ext>
          </a:extLst>
        </cdr:cNvPr>
        <cdr:cNvSpPr/>
      </cdr:nvSpPr>
      <cdr:spPr>
        <a:xfrm xmlns:a="http://schemas.openxmlformats.org/drawingml/2006/main">
          <a:off x="1752750" y="0"/>
          <a:ext cx="1121336" cy="407753"/>
        </a:xfrm>
        <a:prstGeom xmlns:a="http://schemas.openxmlformats.org/drawingml/2006/main" prst="wedgeRectCallout">
          <a:avLst>
            <a:gd name="adj1" fmla="val -20088"/>
            <a:gd name="adj2" fmla="val 48175"/>
          </a:avLst>
        </a:prstGeom>
        <a:solidFill xmlns:a="http://schemas.openxmlformats.org/drawingml/2006/main">
          <a:sysClr val="window" lastClr="FFFFFF"/>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894 milj. EUR</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2,2% no IKP</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+40%</a:t>
          </a:r>
        </a:p>
      </cdr:txBody>
    </cdr:sp>
  </cdr:relSizeAnchor>
  <cdr:relSizeAnchor xmlns:cdr="http://schemas.openxmlformats.org/drawingml/2006/chartDrawing">
    <cdr:from>
      <cdr:x>0.44153</cdr:x>
      <cdr:y>0.00565</cdr:y>
    </cdr:from>
    <cdr:to>
      <cdr:x>0.60984</cdr:x>
      <cdr:y>0.16281</cdr:y>
    </cdr:to>
    <cdr:sp macro="" textlink="">
      <cdr:nvSpPr>
        <cdr:cNvPr id="9" name="Speech Bubble: Rectangle 8">
          <a:extLst xmlns:a="http://schemas.openxmlformats.org/drawingml/2006/main">
            <a:ext uri="{FF2B5EF4-FFF2-40B4-BE49-F238E27FC236}">
              <a16:creationId xmlns:a16="http://schemas.microsoft.com/office/drawing/2014/main" id="{51FB364C-5B83-4A25-8549-5C3DB6B39AEA}"/>
            </a:ext>
          </a:extLst>
        </cdr:cNvPr>
        <cdr:cNvSpPr/>
      </cdr:nvSpPr>
      <cdr:spPr>
        <a:xfrm xmlns:a="http://schemas.openxmlformats.org/drawingml/2006/main">
          <a:off x="2924761" y="16048"/>
          <a:ext cx="1114910" cy="446413"/>
        </a:xfrm>
        <a:prstGeom xmlns:a="http://schemas.openxmlformats.org/drawingml/2006/main" prst="wedgeRectCallout">
          <a:avLst>
            <a:gd name="adj1" fmla="val -20833"/>
            <a:gd name="adj2" fmla="val 44244"/>
          </a:avLst>
        </a:prstGeom>
        <a:solidFill xmlns:a="http://schemas.openxmlformats.org/drawingml/2006/main">
          <a:sysClr val="window" lastClr="FFFFFF"/>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868 milj. EUR</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2,1% no IKP</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-3%**</a:t>
          </a:r>
        </a:p>
      </cdr:txBody>
    </cdr:sp>
  </cdr:relSizeAnchor>
  <cdr:relSizeAnchor xmlns:cdr="http://schemas.openxmlformats.org/drawingml/2006/chartDrawing">
    <cdr:from>
      <cdr:x>0.62749</cdr:x>
      <cdr:y>0.06647</cdr:y>
    </cdr:from>
    <cdr:to>
      <cdr:x>0.76635</cdr:x>
      <cdr:y>0.21019</cdr:y>
    </cdr:to>
    <cdr:sp macro="" textlink="">
      <cdr:nvSpPr>
        <cdr:cNvPr id="10" name="Speech Bubble: Rectangle 9">
          <a:extLst xmlns:a="http://schemas.openxmlformats.org/drawingml/2006/main">
            <a:ext uri="{FF2B5EF4-FFF2-40B4-BE49-F238E27FC236}">
              <a16:creationId xmlns:a16="http://schemas.microsoft.com/office/drawing/2014/main" id="{BB725206-B292-40FF-A204-01D0B681DDD9}"/>
            </a:ext>
          </a:extLst>
        </cdr:cNvPr>
        <cdr:cNvSpPr/>
      </cdr:nvSpPr>
      <cdr:spPr>
        <a:xfrm xmlns:a="http://schemas.openxmlformats.org/drawingml/2006/main">
          <a:off x="4305774" y="200862"/>
          <a:ext cx="952844" cy="434302"/>
        </a:xfrm>
        <a:prstGeom xmlns:a="http://schemas.openxmlformats.org/drawingml/2006/main" prst="wedgeRectCallout">
          <a:avLst>
            <a:gd name="adj1" fmla="val -21635"/>
            <a:gd name="adj2" fmla="val 49621"/>
          </a:avLst>
        </a:prstGeom>
        <a:solidFill xmlns:a="http://schemas.openxmlformats.org/drawingml/2006/main">
          <a:sysClr val="window" lastClr="FFFFFF"/>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701 milj. EUR</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1,7% no IKP</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-19%</a:t>
          </a:r>
        </a:p>
      </cdr:txBody>
    </cdr:sp>
  </cdr:relSizeAnchor>
  <cdr:relSizeAnchor xmlns:cdr="http://schemas.openxmlformats.org/drawingml/2006/chartDrawing">
    <cdr:from>
      <cdr:x>0.78558</cdr:x>
      <cdr:y>0.11193</cdr:y>
    </cdr:from>
    <cdr:to>
      <cdr:x>0.91982</cdr:x>
      <cdr:y>0.2693</cdr:y>
    </cdr:to>
    <cdr:sp macro="" textlink="">
      <cdr:nvSpPr>
        <cdr:cNvPr id="11" name="Speech Bubble: Rectangle 10">
          <a:extLst xmlns:a="http://schemas.openxmlformats.org/drawingml/2006/main">
            <a:ext uri="{FF2B5EF4-FFF2-40B4-BE49-F238E27FC236}">
              <a16:creationId xmlns:a16="http://schemas.microsoft.com/office/drawing/2014/main" id="{E947B64B-78E5-4014-A3FF-0433885025A2}"/>
            </a:ext>
          </a:extLst>
        </cdr:cNvPr>
        <cdr:cNvSpPr/>
      </cdr:nvSpPr>
      <cdr:spPr>
        <a:xfrm xmlns:a="http://schemas.openxmlformats.org/drawingml/2006/main">
          <a:off x="5390550" y="338233"/>
          <a:ext cx="921142" cy="475551"/>
        </a:xfrm>
        <a:prstGeom xmlns:a="http://schemas.openxmlformats.org/drawingml/2006/main" prst="wedgeRectCallout">
          <a:avLst>
            <a:gd name="adj1" fmla="val -25709"/>
            <a:gd name="adj2" fmla="val 44600"/>
          </a:avLst>
        </a:prstGeom>
        <a:solidFill xmlns:a="http://schemas.openxmlformats.org/drawingml/2006/main">
          <a:sysClr val="window" lastClr="FFFFFF"/>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626 milj. EUR</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1,5% no IKP</a:t>
          </a:r>
        </a:p>
        <a:p xmlns:a="http://schemas.openxmlformats.org/drawingml/2006/main">
          <a:pPr algn="ctr"/>
          <a:r>
            <a:rPr lang="lv-LV" sz="900" b="1" dirty="0">
              <a:solidFill>
                <a:sysClr val="windowText" lastClr="000000"/>
              </a:solidFill>
              <a:latin typeface="Times New Roman" panose="02020603050405020304" pitchFamily="18" charset="0"/>
              <a:cs typeface="Times New Roman" panose="02020603050405020304" pitchFamily="18" charset="0"/>
            </a:rPr>
            <a:t>-11%</a:t>
          </a:r>
        </a:p>
      </cdr:txBody>
    </cdr:sp>
  </cdr:relSizeAnchor>
  <cdr:relSizeAnchor xmlns:cdr="http://schemas.openxmlformats.org/drawingml/2006/chartDrawing">
    <cdr:from>
      <cdr:x>0.28023</cdr:x>
      <cdr:y>0.04122</cdr:y>
    </cdr:from>
    <cdr:to>
      <cdr:x>0.28023</cdr:x>
      <cdr:y>0.12025</cdr:y>
    </cdr:to>
    <cdr:cxnSp macro="">
      <cdr:nvCxnSpPr>
        <cdr:cNvPr id="8" name="Straight Arrow Connector 7">
          <a:extLst xmlns:a="http://schemas.openxmlformats.org/drawingml/2006/main">
            <a:ext uri="{FF2B5EF4-FFF2-40B4-BE49-F238E27FC236}">
              <a16:creationId xmlns:a16="http://schemas.microsoft.com/office/drawing/2014/main" id="{691EE955-914C-4193-975E-2C7693A506B2}"/>
            </a:ext>
          </a:extLst>
        </cdr:cNvPr>
        <cdr:cNvCxnSpPr/>
      </cdr:nvCxnSpPr>
      <cdr:spPr>
        <a:xfrm xmlns:a="http://schemas.openxmlformats.org/drawingml/2006/main" flipV="1">
          <a:off x="1783124" y="129896"/>
          <a:ext cx="0" cy="249072"/>
        </a:xfrm>
        <a:prstGeom xmlns:a="http://schemas.openxmlformats.org/drawingml/2006/main" prst="straightConnector1">
          <a:avLst/>
        </a:prstGeom>
        <a:ln xmlns:a="http://schemas.openxmlformats.org/drawingml/2006/main" cmpd="sng">
          <a:solidFill>
            <a:srgbClr val="C00000"/>
          </a:solidFill>
          <a:headEnd w="med" len="lg"/>
          <a:tailEnd type="triangle" w="lg" len="lg"/>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0.46659</cdr:x>
      <cdr:y>0.06593</cdr:y>
    </cdr:from>
    <cdr:to>
      <cdr:x>0.46659</cdr:x>
      <cdr:y>0.14894</cdr:y>
    </cdr:to>
    <cdr:cxnSp macro="">
      <cdr:nvCxnSpPr>
        <cdr:cNvPr id="12" name="Straight Arrow Connector 11">
          <a:extLst xmlns:a="http://schemas.openxmlformats.org/drawingml/2006/main">
            <a:ext uri="{FF2B5EF4-FFF2-40B4-BE49-F238E27FC236}">
              <a16:creationId xmlns:a16="http://schemas.microsoft.com/office/drawing/2014/main" id="{42F1886B-5BD7-4B47-B27D-4914B0DCEB26}"/>
            </a:ext>
          </a:extLst>
        </cdr:cNvPr>
        <cdr:cNvCxnSpPr/>
      </cdr:nvCxnSpPr>
      <cdr:spPr>
        <a:xfrm xmlns:a="http://schemas.openxmlformats.org/drawingml/2006/main">
          <a:off x="3201711" y="199244"/>
          <a:ext cx="0" cy="250845"/>
        </a:xfrm>
        <a:prstGeom xmlns:a="http://schemas.openxmlformats.org/drawingml/2006/main" prst="straightConnector1">
          <a:avLst/>
        </a:prstGeom>
        <a:ln xmlns:a="http://schemas.openxmlformats.org/drawingml/2006/main" cmpd="sng">
          <a:solidFill>
            <a:srgbClr val="C00000"/>
          </a:solidFill>
          <a:headEnd w="med" len="lg"/>
          <a:tailEnd type="triangle" w="lg" len="lg"/>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0.63895</cdr:x>
      <cdr:y>0.10274</cdr:y>
    </cdr:from>
    <cdr:to>
      <cdr:x>0.63895</cdr:x>
      <cdr:y>0.19848</cdr:y>
    </cdr:to>
    <cdr:cxnSp macro="">
      <cdr:nvCxnSpPr>
        <cdr:cNvPr id="13" name="Straight Arrow Connector 12">
          <a:extLst xmlns:a="http://schemas.openxmlformats.org/drawingml/2006/main">
            <a:ext uri="{FF2B5EF4-FFF2-40B4-BE49-F238E27FC236}">
              <a16:creationId xmlns:a16="http://schemas.microsoft.com/office/drawing/2014/main" id="{42F1886B-5BD7-4B47-B27D-4914B0DCEB26}"/>
            </a:ext>
          </a:extLst>
        </cdr:cNvPr>
        <cdr:cNvCxnSpPr/>
      </cdr:nvCxnSpPr>
      <cdr:spPr>
        <a:xfrm xmlns:a="http://schemas.openxmlformats.org/drawingml/2006/main">
          <a:off x="4384431" y="310461"/>
          <a:ext cx="0" cy="289314"/>
        </a:xfrm>
        <a:prstGeom xmlns:a="http://schemas.openxmlformats.org/drawingml/2006/main" prst="straightConnector1">
          <a:avLst/>
        </a:prstGeom>
        <a:ln xmlns:a="http://schemas.openxmlformats.org/drawingml/2006/main" cmpd="sng">
          <a:solidFill>
            <a:srgbClr val="C00000"/>
          </a:solidFill>
          <a:headEnd w="med" len="lg"/>
          <a:tailEnd type="triangle" w="lg" len="lg"/>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dr:relSizeAnchor xmlns:cdr="http://schemas.openxmlformats.org/drawingml/2006/chartDrawing">
    <cdr:from>
      <cdr:x>0.8058</cdr:x>
      <cdr:y>0.17236</cdr:y>
    </cdr:from>
    <cdr:to>
      <cdr:x>0.8058</cdr:x>
      <cdr:y>0.26809</cdr:y>
    </cdr:to>
    <cdr:cxnSp macro="">
      <cdr:nvCxnSpPr>
        <cdr:cNvPr id="14" name="Straight Arrow Connector 13">
          <a:extLst xmlns:a="http://schemas.openxmlformats.org/drawingml/2006/main">
            <a:ext uri="{FF2B5EF4-FFF2-40B4-BE49-F238E27FC236}">
              <a16:creationId xmlns:a16="http://schemas.microsoft.com/office/drawing/2014/main" id="{EBD37611-7C45-4C3E-950D-C672177FA572}"/>
            </a:ext>
          </a:extLst>
        </cdr:cNvPr>
        <cdr:cNvCxnSpPr/>
      </cdr:nvCxnSpPr>
      <cdr:spPr>
        <a:xfrm xmlns:a="http://schemas.openxmlformats.org/drawingml/2006/main">
          <a:off x="5337744" y="489589"/>
          <a:ext cx="0" cy="271914"/>
        </a:xfrm>
        <a:prstGeom xmlns:a="http://schemas.openxmlformats.org/drawingml/2006/main" prst="straightConnector1">
          <a:avLst/>
        </a:prstGeom>
        <a:ln xmlns:a="http://schemas.openxmlformats.org/drawingml/2006/main" cmpd="sng">
          <a:solidFill>
            <a:srgbClr val="C00000"/>
          </a:solidFill>
          <a:headEnd w="med" len="lg"/>
          <a:tailEnd type="triangle" w="lg" len="lg"/>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0.24723</cdr:y>
    </cdr:from>
    <cdr:to>
      <cdr:x>0.3217</cdr:x>
      <cdr:y>0.40384</cdr:y>
    </cdr:to>
    <cdr:sp macro="" textlink="">
      <cdr:nvSpPr>
        <cdr:cNvPr id="2" name="TextBox 1"/>
        <cdr:cNvSpPr txBox="1"/>
      </cdr:nvSpPr>
      <cdr:spPr>
        <a:xfrm xmlns:a="http://schemas.openxmlformats.org/drawingml/2006/main">
          <a:off x="-138112" y="751984"/>
          <a:ext cx="2665141" cy="476351"/>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r"/>
          <a:r>
            <a:rPr lang="lv-LV" sz="900" b="1" dirty="0">
              <a:latin typeface="Times New Roman" panose="02020603050405020304" pitchFamily="18" charset="0"/>
              <a:cs typeface="Times New Roman" panose="02020603050405020304" pitchFamily="18" charset="0"/>
            </a:rPr>
            <a:t>Jūtas droši, pastaigājoties pa savu apkaimi</a:t>
          </a:r>
          <a:r>
            <a:rPr lang="lv-LV" sz="900" b="1" baseline="0" dirty="0">
              <a:latin typeface="Times New Roman" panose="02020603050405020304" pitchFamily="18" charset="0"/>
              <a:cs typeface="Times New Roman" panose="02020603050405020304" pitchFamily="18" charset="0"/>
            </a:rPr>
            <a:t> diennakts gaišajā laikā</a:t>
          </a:r>
          <a:endParaRPr lang="lv-LV" sz="9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cdr:x>
      <cdr:y>0.40026</cdr:y>
    </cdr:from>
    <cdr:to>
      <cdr:x>0.31446</cdr:x>
      <cdr:y>0.5929</cdr:y>
    </cdr:to>
    <cdr:sp macro="" textlink="">
      <cdr:nvSpPr>
        <cdr:cNvPr id="3" name="TextBox 2"/>
        <cdr:cNvSpPr txBox="1"/>
      </cdr:nvSpPr>
      <cdr:spPr>
        <a:xfrm xmlns:a="http://schemas.openxmlformats.org/drawingml/2006/main">
          <a:off x="0" y="1217445"/>
          <a:ext cx="2605088" cy="585955"/>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lstStyle xmlns:a="http://schemas.openxmlformats.org/drawingml/2006/main"/>
        <a:p xmlns:a="http://schemas.openxmlformats.org/drawingml/2006/main">
          <a:pPr algn="r"/>
          <a:r>
            <a:rPr lang="lv-LV" sz="900" b="1" dirty="0">
              <a:latin typeface="Times New Roman" panose="02020603050405020304" pitchFamily="18" charset="0"/>
              <a:cs typeface="Times New Roman" panose="02020603050405020304" pitchFamily="18" charset="0"/>
            </a:rPr>
            <a:t>Jūtas droši sabiedriskās vietās (t.i., publiski pasākumi,</a:t>
          </a:r>
          <a:r>
            <a:rPr lang="lv-LV" sz="900" b="1" baseline="0" dirty="0">
              <a:latin typeface="Times New Roman" panose="02020603050405020304" pitchFamily="18" charset="0"/>
              <a:cs typeface="Times New Roman" panose="02020603050405020304" pitchFamily="18" charset="0"/>
            </a:rPr>
            <a:t> tirdzniecības vietas u.tml.)</a:t>
          </a:r>
          <a:endParaRPr lang="en-US" sz="9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0.04421</cdr:x>
      <cdr:y>0.62976</cdr:y>
    </cdr:from>
    <cdr:to>
      <cdr:x>0.2792</cdr:x>
      <cdr:y>0.77809</cdr:y>
    </cdr:to>
    <cdr:sp macro="" textlink="">
      <cdr:nvSpPr>
        <cdr:cNvPr id="4" name="TextBox 3"/>
        <cdr:cNvSpPr txBox="1"/>
      </cdr:nvSpPr>
      <cdr:spPr>
        <a:xfrm xmlns:a="http://schemas.openxmlformats.org/drawingml/2006/main">
          <a:off x="366254" y="1915499"/>
          <a:ext cx="1946733" cy="451152"/>
        </a:xfrm>
        <a:prstGeom xmlns:a="http://schemas.openxmlformats.org/drawingml/2006/main" prst="rect">
          <a:avLst/>
        </a:prstGeom>
        <a:noFill xmlns:a="http://schemas.openxmlformats.org/drawingml/2006/main"/>
      </cdr:spPr>
      <cdr:txBody>
        <a:bodyPr xmlns:a="http://schemas.openxmlformats.org/drawingml/2006/main" vertOverflow="clip" wrap="square" rtlCol="0" anchor="ctr"/>
        <a:lstStyle xmlns:a="http://schemas.openxmlformats.org/drawingml/2006/main"/>
        <a:p xmlns:a="http://schemas.openxmlformats.org/drawingml/2006/main">
          <a:pPr algn="r"/>
          <a:r>
            <a:rPr lang="lv-LV" sz="900" b="1" dirty="0">
              <a:latin typeface="Times New Roman" panose="02020603050405020304" pitchFamily="18" charset="0"/>
              <a:cs typeface="Times New Roman" panose="02020603050405020304" pitchFamily="18" charset="0"/>
            </a:rPr>
            <a:t>Latvija ir droša valsts dzīvošanai</a:t>
          </a:r>
          <a:endParaRPr lang="en-US" sz="9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0.04563</cdr:x>
      <cdr:y>0.80831</cdr:y>
    </cdr:from>
    <cdr:to>
      <cdr:x>0.30679</cdr:x>
      <cdr:y>0.96429</cdr:y>
    </cdr:to>
    <cdr:sp macro="" textlink="">
      <cdr:nvSpPr>
        <cdr:cNvPr id="5" name="TextBox 4"/>
        <cdr:cNvSpPr txBox="1"/>
      </cdr:nvSpPr>
      <cdr:spPr>
        <a:xfrm xmlns:a="http://schemas.openxmlformats.org/drawingml/2006/main">
          <a:off x="378052" y="2458586"/>
          <a:ext cx="2163563" cy="474434"/>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r"/>
          <a:r>
            <a:rPr lang="lv-LV" sz="900" b="1" dirty="0">
              <a:latin typeface="Times New Roman" panose="02020603050405020304" pitchFamily="18" charset="0"/>
              <a:cs typeface="Times New Roman" panose="02020603050405020304" pitchFamily="18" charset="0"/>
            </a:rPr>
            <a:t>Jūtas droši, pastaigājoties pa savu</a:t>
          </a:r>
          <a:r>
            <a:rPr lang="lv-LV" sz="900" b="1" baseline="0" dirty="0">
              <a:latin typeface="Times New Roman" panose="02020603050405020304" pitchFamily="18" charset="0"/>
              <a:cs typeface="Times New Roman" panose="02020603050405020304" pitchFamily="18" charset="0"/>
            </a:rPr>
            <a:t> apkaimi diennakts tumšajā laikā</a:t>
          </a:r>
          <a:endParaRPr lang="en-US" sz="9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0.01188</cdr:x>
      <cdr:y>0.11334</cdr:y>
    </cdr:from>
    <cdr:to>
      <cdr:x>0.29913</cdr:x>
      <cdr:y>0.20441</cdr:y>
    </cdr:to>
    <cdr:sp macro="" textlink="">
      <cdr:nvSpPr>
        <cdr:cNvPr id="6" name="TextBox 169"/>
        <cdr:cNvSpPr txBox="1"/>
      </cdr:nvSpPr>
      <cdr:spPr>
        <a:xfrm xmlns:a="http://schemas.openxmlformats.org/drawingml/2006/main">
          <a:off x="98418" y="344739"/>
          <a:ext cx="2379669" cy="27699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900" b="1" dirty="0">
              <a:latin typeface="Times New Roman" panose="02020603050405020304" pitchFamily="18" charset="0"/>
              <a:cs typeface="Times New Roman" panose="02020603050405020304" pitchFamily="18" charset="0"/>
            </a:rPr>
            <a:t>Jūtas</a:t>
          </a:r>
          <a:r>
            <a:rPr lang="lv-LV" sz="900" b="1" baseline="0" dirty="0">
              <a:latin typeface="Times New Roman" panose="02020603050405020304" pitchFamily="18" charset="0"/>
              <a:cs typeface="Times New Roman" panose="02020603050405020304" pitchFamily="18" charset="0"/>
            </a:rPr>
            <a:t> droši savā mājoklī</a:t>
          </a:r>
          <a:endParaRPr lang="lv-LV" sz="900" b="1" dirty="0">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0.02192</cdr:x>
      <cdr:y>0.42107</cdr:y>
    </cdr:from>
    <cdr:to>
      <cdr:x>0.25945</cdr:x>
      <cdr:y>0.51539</cdr:y>
    </cdr:to>
    <cdr:sp macro="" textlink="">
      <cdr:nvSpPr>
        <cdr:cNvPr id="10" name="TextBox 176"/>
        <cdr:cNvSpPr txBox="1"/>
      </cdr:nvSpPr>
      <cdr:spPr>
        <a:xfrm xmlns:a="http://schemas.openxmlformats.org/drawingml/2006/main">
          <a:off x="175230" y="2146520"/>
          <a:ext cx="1898832" cy="48082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1100" dirty="0"/>
            <a:t>Pilsonības un migrācijas lietu pārvaldei</a:t>
          </a:r>
          <a:endParaRPr lang="en-US" sz="1100" dirty="0"/>
        </a:p>
      </cdr:txBody>
    </cdr:sp>
  </cdr:relSizeAnchor>
  <cdr:relSizeAnchor xmlns:cdr="http://schemas.openxmlformats.org/drawingml/2006/chartDrawing">
    <cdr:from>
      <cdr:x>0.0208</cdr:x>
      <cdr:y>0.56887</cdr:y>
    </cdr:from>
    <cdr:to>
      <cdr:x>0.25833</cdr:x>
      <cdr:y>0.64511</cdr:y>
    </cdr:to>
    <cdr:sp macro="" textlink="">
      <cdr:nvSpPr>
        <cdr:cNvPr id="11" name="TextBox 176"/>
        <cdr:cNvSpPr txBox="1"/>
      </cdr:nvSpPr>
      <cdr:spPr>
        <a:xfrm xmlns:a="http://schemas.openxmlformats.org/drawingml/2006/main">
          <a:off x="167602" y="2872371"/>
          <a:ext cx="1913967" cy="38496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1100"/>
            <a:t>Valsts drošības dienestam</a:t>
          </a:r>
          <a:endParaRPr lang="en-US" sz="1100"/>
        </a:p>
      </cdr:txBody>
    </cdr:sp>
  </cdr:relSizeAnchor>
  <cdr:relSizeAnchor xmlns:cdr="http://schemas.openxmlformats.org/drawingml/2006/chartDrawing">
    <cdr:from>
      <cdr:x>0.0208</cdr:x>
      <cdr:y>0.72725</cdr:y>
    </cdr:from>
    <cdr:to>
      <cdr:x>0.25833</cdr:x>
      <cdr:y>0.82158</cdr:y>
    </cdr:to>
    <cdr:sp macro="" textlink="">
      <cdr:nvSpPr>
        <cdr:cNvPr id="12" name="TextBox 176"/>
        <cdr:cNvSpPr txBox="1"/>
      </cdr:nvSpPr>
      <cdr:spPr>
        <a:xfrm xmlns:a="http://schemas.openxmlformats.org/drawingml/2006/main">
          <a:off x="167616" y="3672097"/>
          <a:ext cx="1913987" cy="47625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1100"/>
            <a:t>Valsts policijai</a:t>
          </a:r>
          <a:endParaRPr lang="en-US" sz="1100"/>
        </a:p>
      </cdr:txBody>
    </cdr:sp>
  </cdr:relSizeAnchor>
  <cdr:relSizeAnchor xmlns:cdr="http://schemas.openxmlformats.org/drawingml/2006/chartDrawing">
    <cdr:from>
      <cdr:x>0.01857</cdr:x>
      <cdr:y>0.87721</cdr:y>
    </cdr:from>
    <cdr:to>
      <cdr:x>0.2561</cdr:x>
      <cdr:y>0.96723</cdr:y>
    </cdr:to>
    <cdr:sp macro="" textlink="">
      <cdr:nvSpPr>
        <cdr:cNvPr id="13" name="TextBox 176"/>
        <cdr:cNvSpPr txBox="1"/>
      </cdr:nvSpPr>
      <cdr:spPr>
        <a:xfrm xmlns:a="http://schemas.openxmlformats.org/drawingml/2006/main">
          <a:off x="149644" y="4429234"/>
          <a:ext cx="1913987" cy="45453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1100" dirty="0"/>
            <a:t>Iekšējās</a:t>
          </a:r>
          <a:r>
            <a:rPr lang="lv-LV" sz="1100" baseline="0" dirty="0"/>
            <a:t> drošības </a:t>
          </a:r>
          <a:r>
            <a:rPr lang="lv-LV" dirty="0"/>
            <a:t>birojam</a:t>
          </a:r>
          <a:endParaRPr lang="en-US" sz="1100" dirty="0"/>
        </a:p>
      </cdr:txBody>
    </cdr:sp>
  </cdr:relSizeAnchor>
  <cdr:relSizeAnchor xmlns:cdr="http://schemas.openxmlformats.org/drawingml/2006/chartDrawing">
    <cdr:from>
      <cdr:x>0.02446</cdr:x>
      <cdr:y>0.26647</cdr:y>
    </cdr:from>
    <cdr:to>
      <cdr:x>0.26199</cdr:x>
      <cdr:y>0.36079</cdr:y>
    </cdr:to>
    <cdr:sp macro="" textlink="">
      <cdr:nvSpPr>
        <cdr:cNvPr id="6" name="TextBox 176"/>
        <cdr:cNvSpPr txBox="1"/>
      </cdr:nvSpPr>
      <cdr:spPr>
        <a:xfrm xmlns:a="http://schemas.openxmlformats.org/drawingml/2006/main">
          <a:off x="195550" y="1358409"/>
          <a:ext cx="1898832" cy="48082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1100" dirty="0"/>
            <a:t>Valsts robežsardzei</a:t>
          </a:r>
          <a:endParaRPr lang="en-US" sz="1100" dirty="0"/>
        </a:p>
      </cdr:txBody>
    </cdr:sp>
  </cdr:relSizeAnchor>
  <cdr:relSizeAnchor xmlns:cdr="http://schemas.openxmlformats.org/drawingml/2006/chartDrawing">
    <cdr:from>
      <cdr:x>0.027</cdr:x>
      <cdr:y>0.10697</cdr:y>
    </cdr:from>
    <cdr:to>
      <cdr:x>0.26453</cdr:x>
      <cdr:y>0.20129</cdr:y>
    </cdr:to>
    <cdr:sp macro="" textlink="">
      <cdr:nvSpPr>
        <cdr:cNvPr id="7" name="TextBox 176"/>
        <cdr:cNvSpPr txBox="1"/>
      </cdr:nvSpPr>
      <cdr:spPr>
        <a:xfrm xmlns:a="http://schemas.openxmlformats.org/drawingml/2006/main">
          <a:off x="215870" y="545309"/>
          <a:ext cx="1898832" cy="480822"/>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r"/>
          <a:r>
            <a:rPr lang="lv-LV" sz="1100" dirty="0"/>
            <a:t>Valsts ugunsdzēsības un glābšanas dienestam</a:t>
          </a:r>
          <a:endParaRPr lang="en-US" sz="1100" dirty="0"/>
        </a:p>
      </cdr:txBody>
    </cdr:sp>
  </cdr:relSizeAnchor>
</c:userShapes>
</file>

<file path=ppt/drawings/drawing4.xml><?xml version="1.0" encoding="utf-8"?>
<c:userShapes xmlns:c="http://schemas.openxmlformats.org/drawingml/2006/chart">
  <cdr:relSizeAnchor xmlns:cdr="http://schemas.openxmlformats.org/drawingml/2006/chartDrawing">
    <cdr:from>
      <cdr:x>0.12113</cdr:x>
      <cdr:y>0</cdr:y>
    </cdr:from>
    <cdr:to>
      <cdr:x>0.21252</cdr:x>
      <cdr:y>0.05616</cdr:y>
    </cdr:to>
    <cdr:sp macro="" textlink="">
      <cdr:nvSpPr>
        <cdr:cNvPr id="2" name="Speech Bubble: Rectangle with Corners Rounded 1">
          <a:extLst xmlns:a="http://schemas.openxmlformats.org/drawingml/2006/main">
            <a:ext uri="{FF2B5EF4-FFF2-40B4-BE49-F238E27FC236}">
              <a16:creationId xmlns:a16="http://schemas.microsoft.com/office/drawing/2014/main" id="{003EBFBA-487C-4695-8EDF-DF73685098E3}"/>
            </a:ext>
          </a:extLst>
        </cdr:cNvPr>
        <cdr:cNvSpPr/>
      </cdr:nvSpPr>
      <cdr:spPr>
        <a:xfrm xmlns:a="http://schemas.openxmlformats.org/drawingml/2006/main">
          <a:off x="891163" y="0"/>
          <a:ext cx="672392" cy="252618"/>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lv-LV" sz="1000" b="1" dirty="0">
              <a:solidFill>
                <a:sysClr val="windowText" lastClr="000000"/>
              </a:solidFill>
              <a:latin typeface="Times New Roman" panose="02020603050405020304" pitchFamily="18" charset="0"/>
              <a:cs typeface="Times New Roman" panose="02020603050405020304" pitchFamily="18" charset="0"/>
            </a:rPr>
            <a:t>2,5%**</a:t>
          </a:r>
          <a:endParaRPr lang="lv-LV" sz="10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0.22852</cdr:x>
      <cdr:y>0.41973</cdr:y>
    </cdr:from>
    <cdr:to>
      <cdr:x>0.29768</cdr:x>
      <cdr:y>0.47588</cdr:y>
    </cdr:to>
    <cdr:sp macro="" textlink="">
      <cdr:nvSpPr>
        <cdr:cNvPr id="3" name="Speech Bubble: Rectangle with Corners Rounded 2">
          <a:extLst xmlns:a="http://schemas.openxmlformats.org/drawingml/2006/main">
            <a:ext uri="{FF2B5EF4-FFF2-40B4-BE49-F238E27FC236}">
              <a16:creationId xmlns:a16="http://schemas.microsoft.com/office/drawing/2014/main" id="{E8ABDB59-45A4-4045-8B55-722CD39EFED8}"/>
            </a:ext>
          </a:extLst>
        </cdr:cNvPr>
        <cdr:cNvSpPr/>
      </cdr:nvSpPr>
      <cdr:spPr>
        <a:xfrm xmlns:a="http://schemas.openxmlformats.org/drawingml/2006/main">
          <a:off x="1689100" y="1851025"/>
          <a:ext cx="511175" cy="247650"/>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0,7%</a:t>
          </a:r>
          <a:endParaRPr lang="lv-LV" sz="1000" b="1">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0.3445</cdr:x>
      <cdr:y>0.27502</cdr:y>
    </cdr:from>
    <cdr:to>
      <cdr:x>0.41366</cdr:x>
      <cdr:y>0.33117</cdr:y>
    </cdr:to>
    <cdr:sp macro="" textlink="">
      <cdr:nvSpPr>
        <cdr:cNvPr id="4" name="Speech Bubble: Rectangle with Corners Rounded 3">
          <a:extLst xmlns:a="http://schemas.openxmlformats.org/drawingml/2006/main">
            <a:ext uri="{FF2B5EF4-FFF2-40B4-BE49-F238E27FC236}">
              <a16:creationId xmlns:a16="http://schemas.microsoft.com/office/drawing/2014/main" id="{27B56C1A-827C-4F5F-A080-C1EE83D44716}"/>
            </a:ext>
          </a:extLst>
        </cdr:cNvPr>
        <cdr:cNvSpPr/>
      </cdr:nvSpPr>
      <cdr:spPr>
        <a:xfrm xmlns:a="http://schemas.openxmlformats.org/drawingml/2006/main">
          <a:off x="2546350" y="1212850"/>
          <a:ext cx="511175" cy="247650"/>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1,3%</a:t>
          </a:r>
          <a:endParaRPr lang="lv-LV" sz="1000" b="1">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0.44115</cdr:x>
      <cdr:y>0.52772</cdr:y>
    </cdr:from>
    <cdr:to>
      <cdr:x>0.51031</cdr:x>
      <cdr:y>0.58387</cdr:y>
    </cdr:to>
    <cdr:sp macro="" textlink="">
      <cdr:nvSpPr>
        <cdr:cNvPr id="5" name="Speech Bubble: Rectangle with Corners Rounded 4">
          <a:extLst xmlns:a="http://schemas.openxmlformats.org/drawingml/2006/main">
            <a:ext uri="{FF2B5EF4-FFF2-40B4-BE49-F238E27FC236}">
              <a16:creationId xmlns:a16="http://schemas.microsoft.com/office/drawing/2014/main" id="{B3B2DD36-78BA-4D45-8A88-FE915443825A}"/>
            </a:ext>
          </a:extLst>
        </cdr:cNvPr>
        <cdr:cNvSpPr/>
      </cdr:nvSpPr>
      <cdr:spPr>
        <a:xfrm xmlns:a="http://schemas.openxmlformats.org/drawingml/2006/main">
          <a:off x="3260725" y="2327275"/>
          <a:ext cx="511175" cy="247650"/>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0,2%</a:t>
          </a:r>
          <a:endParaRPr lang="lv-LV" sz="1000" b="1">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0.55584</cdr:x>
      <cdr:y>0.491</cdr:y>
    </cdr:from>
    <cdr:to>
      <cdr:x>0.625</cdr:x>
      <cdr:y>0.54716</cdr:y>
    </cdr:to>
    <cdr:sp macro="" textlink="">
      <cdr:nvSpPr>
        <cdr:cNvPr id="6" name="Speech Bubble: Rectangle with Corners Rounded 5">
          <a:extLst xmlns:a="http://schemas.openxmlformats.org/drawingml/2006/main">
            <a:ext uri="{FF2B5EF4-FFF2-40B4-BE49-F238E27FC236}">
              <a16:creationId xmlns:a16="http://schemas.microsoft.com/office/drawing/2014/main" id="{86AB5DA0-8D05-4C3C-8FD6-DF93D9490C1E}"/>
            </a:ext>
          </a:extLst>
        </cdr:cNvPr>
        <cdr:cNvSpPr/>
      </cdr:nvSpPr>
      <cdr:spPr>
        <a:xfrm xmlns:a="http://schemas.openxmlformats.org/drawingml/2006/main">
          <a:off x="4108450" y="2165350"/>
          <a:ext cx="511175" cy="247650"/>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0,4%</a:t>
          </a:r>
          <a:endParaRPr lang="lv-LV" sz="1000" b="1">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0.65507</cdr:x>
      <cdr:y>0.49964</cdr:y>
    </cdr:from>
    <cdr:to>
      <cdr:x>0.72423</cdr:x>
      <cdr:y>0.5558</cdr:y>
    </cdr:to>
    <cdr:sp macro="" textlink="">
      <cdr:nvSpPr>
        <cdr:cNvPr id="8" name="Speech Bubble: Rectangle with Corners Rounded 7">
          <a:extLst xmlns:a="http://schemas.openxmlformats.org/drawingml/2006/main">
            <a:ext uri="{FF2B5EF4-FFF2-40B4-BE49-F238E27FC236}">
              <a16:creationId xmlns:a16="http://schemas.microsoft.com/office/drawing/2014/main" id="{4BFB3C6E-052E-425E-B2A2-5744C335A5F8}"/>
            </a:ext>
          </a:extLst>
        </cdr:cNvPr>
        <cdr:cNvSpPr/>
      </cdr:nvSpPr>
      <cdr:spPr>
        <a:xfrm xmlns:a="http://schemas.openxmlformats.org/drawingml/2006/main">
          <a:off x="4841875" y="2203450"/>
          <a:ext cx="511175" cy="247650"/>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0,2%</a:t>
          </a:r>
          <a:endParaRPr lang="lv-LV" sz="1000" b="1">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0.76847</cdr:x>
      <cdr:y>0.46239</cdr:y>
    </cdr:from>
    <cdr:to>
      <cdr:x>0.83763</cdr:x>
      <cdr:y>0.51854</cdr:y>
    </cdr:to>
    <cdr:sp macro="" textlink="">
      <cdr:nvSpPr>
        <cdr:cNvPr id="9" name="Speech Bubble: Rectangle with Corners Rounded 8">
          <a:extLst xmlns:a="http://schemas.openxmlformats.org/drawingml/2006/main">
            <a:ext uri="{FF2B5EF4-FFF2-40B4-BE49-F238E27FC236}">
              <a16:creationId xmlns:a16="http://schemas.microsoft.com/office/drawing/2014/main" id="{C744F8C9-DD7B-4643-A60F-25D4C1BB89BA}"/>
            </a:ext>
          </a:extLst>
        </cdr:cNvPr>
        <cdr:cNvSpPr/>
      </cdr:nvSpPr>
      <cdr:spPr>
        <a:xfrm xmlns:a="http://schemas.openxmlformats.org/drawingml/2006/main">
          <a:off x="5701974" y="2231650"/>
          <a:ext cx="513160" cy="270998"/>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0,5%</a:t>
          </a:r>
          <a:endParaRPr lang="lv-LV" sz="1000" b="1">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0.87543</cdr:x>
      <cdr:y>0.5342</cdr:y>
    </cdr:from>
    <cdr:to>
      <cdr:x>0.94459</cdr:x>
      <cdr:y>0.59035</cdr:y>
    </cdr:to>
    <cdr:sp macro="" textlink="">
      <cdr:nvSpPr>
        <cdr:cNvPr id="10" name="Speech Bubble: Rectangle with Corners Rounded 9">
          <a:extLst xmlns:a="http://schemas.openxmlformats.org/drawingml/2006/main">
            <a:ext uri="{FF2B5EF4-FFF2-40B4-BE49-F238E27FC236}">
              <a16:creationId xmlns:a16="http://schemas.microsoft.com/office/drawing/2014/main" id="{61A1B392-F175-4895-A5EB-F706933F39C6}"/>
            </a:ext>
          </a:extLst>
        </cdr:cNvPr>
        <cdr:cNvSpPr/>
      </cdr:nvSpPr>
      <cdr:spPr>
        <a:xfrm xmlns:a="http://schemas.openxmlformats.org/drawingml/2006/main">
          <a:off x="6470650" y="2355850"/>
          <a:ext cx="511175" cy="247650"/>
        </a:xfrm>
        <a:prstGeom xmlns:a="http://schemas.openxmlformats.org/drawingml/2006/main" prst="wedgeRoundRectCallout">
          <a:avLst/>
        </a:prstGeom>
        <a:solidFill xmlns:a="http://schemas.openxmlformats.org/drawingml/2006/main">
          <a:schemeClr val="bg1"/>
        </a:solidFill>
        <a:ln xmlns:a="http://schemas.openxmlformats.org/drawingml/2006/main" w="12700"/>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lv-LV" sz="1000" b="1">
              <a:solidFill>
                <a:sysClr val="windowText" lastClr="000000"/>
              </a:solidFill>
              <a:latin typeface="Times New Roman" panose="02020603050405020304" pitchFamily="18" charset="0"/>
              <a:cs typeface="Times New Roman" panose="02020603050405020304" pitchFamily="18" charset="0"/>
            </a:rPr>
            <a:t>0,1%</a:t>
          </a:r>
          <a:endParaRPr lang="lv-LV" sz="1000" b="1">
            <a:latin typeface="Times New Roman" panose="02020603050405020304" pitchFamily="18" charset="0"/>
            <a:cs typeface="Times New Roman" panose="02020603050405020304" pitchFamily="18"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0.30837</cdr:x>
      <cdr:y>0.1799</cdr:y>
    </cdr:from>
    <cdr:to>
      <cdr:x>0.41841</cdr:x>
      <cdr:y>0.30051</cdr:y>
    </cdr:to>
    <cdr:pic>
      <cdr:nvPicPr>
        <cdr:cNvPr id="2" name="Picture 1">
          <a:extLst xmlns:a="http://schemas.openxmlformats.org/drawingml/2006/main">
            <a:ext uri="{FF2B5EF4-FFF2-40B4-BE49-F238E27FC236}">
              <a16:creationId xmlns:a16="http://schemas.microsoft.com/office/drawing/2014/main" id="{4540E3C1-502A-473E-A889-1D73AA6FD24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156103" y="462007"/>
          <a:ext cx="412526" cy="309742"/>
        </a:xfrm>
        <a:prstGeom xmlns:a="http://schemas.openxmlformats.org/drawingml/2006/main" prst="rect">
          <a:avLst/>
        </a:prstGeom>
      </cdr:spPr>
    </cdr:pic>
  </cdr:relSizeAnchor>
  <cdr:relSizeAnchor xmlns:cdr="http://schemas.openxmlformats.org/drawingml/2006/chartDrawing">
    <cdr:from>
      <cdr:x>0.77289</cdr:x>
      <cdr:y>0.16286</cdr:y>
    </cdr:from>
    <cdr:to>
      <cdr:x>0.88293</cdr:x>
      <cdr:y>0.28347</cdr:y>
    </cdr:to>
    <cdr:pic>
      <cdr:nvPicPr>
        <cdr:cNvPr id="3" name="Picture 2">
          <a:extLst xmlns:a="http://schemas.openxmlformats.org/drawingml/2006/main">
            <a:ext uri="{FF2B5EF4-FFF2-40B4-BE49-F238E27FC236}">
              <a16:creationId xmlns:a16="http://schemas.microsoft.com/office/drawing/2014/main" id="{B2155FDB-2DC8-46F3-90CC-C02AC3D7DE8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897602" y="418238"/>
          <a:ext cx="412526" cy="309742"/>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1DE149-DBC6-4D36-A8A6-319D48354142}"/>
              </a:ext>
            </a:extLst>
          </p:cNvPr>
          <p:cNvSpPr>
            <a:spLocks noGrp="1"/>
          </p:cNvSpPr>
          <p:nvPr>
            <p:ph type="hdr" sz="quarter"/>
          </p:nvPr>
        </p:nvSpPr>
        <p:spPr>
          <a:xfrm>
            <a:off x="0" y="0"/>
            <a:ext cx="2944813" cy="498475"/>
          </a:xfrm>
          <a:prstGeom prst="rect">
            <a:avLst/>
          </a:prstGeom>
        </p:spPr>
        <p:txBody>
          <a:bodyPr vert="horz" lIns="92759" tIns="46379" rIns="92759" bIns="46379" rtlCol="0"/>
          <a:lstStyle>
            <a:lvl1pPr algn="l">
              <a:defRPr sz="1200"/>
            </a:lvl1pPr>
          </a:lstStyle>
          <a:p>
            <a:pPr>
              <a:defRPr/>
            </a:pPr>
            <a:endParaRPr lang="lv-LV"/>
          </a:p>
        </p:txBody>
      </p:sp>
      <p:sp>
        <p:nvSpPr>
          <p:cNvPr id="3" name="Date Placeholder 2">
            <a:extLst>
              <a:ext uri="{FF2B5EF4-FFF2-40B4-BE49-F238E27FC236}">
                <a16:creationId xmlns:a16="http://schemas.microsoft.com/office/drawing/2014/main" id="{2F89A804-120F-416B-A0B0-E726229A0D49}"/>
              </a:ext>
            </a:extLst>
          </p:cNvPr>
          <p:cNvSpPr>
            <a:spLocks noGrp="1"/>
          </p:cNvSpPr>
          <p:nvPr>
            <p:ph type="dt" sz="quarter" idx="1"/>
          </p:nvPr>
        </p:nvSpPr>
        <p:spPr>
          <a:xfrm>
            <a:off x="3851275" y="0"/>
            <a:ext cx="2944813" cy="498475"/>
          </a:xfrm>
          <a:prstGeom prst="rect">
            <a:avLst/>
          </a:prstGeom>
        </p:spPr>
        <p:txBody>
          <a:bodyPr vert="horz" lIns="92759" tIns="46379" rIns="92759" bIns="46379" rtlCol="0"/>
          <a:lstStyle>
            <a:lvl1pPr algn="r">
              <a:defRPr sz="1200"/>
            </a:lvl1pPr>
          </a:lstStyle>
          <a:p>
            <a:pPr>
              <a:defRPr/>
            </a:pPr>
            <a:fld id="{C74C0E93-F253-413A-82DF-E2618D50E536}" type="datetimeFigureOut">
              <a:rPr lang="lv-LV"/>
              <a:pPr>
                <a:defRPr/>
              </a:pPr>
              <a:t>30.04.2025</a:t>
            </a:fld>
            <a:endParaRPr lang="lv-LV"/>
          </a:p>
        </p:txBody>
      </p:sp>
      <p:sp>
        <p:nvSpPr>
          <p:cNvPr id="4" name="Footer Placeholder 3">
            <a:extLst>
              <a:ext uri="{FF2B5EF4-FFF2-40B4-BE49-F238E27FC236}">
                <a16:creationId xmlns:a16="http://schemas.microsoft.com/office/drawing/2014/main" id="{4D27CCD0-A929-4D74-8FD8-92CE3750E41F}"/>
              </a:ext>
            </a:extLst>
          </p:cNvPr>
          <p:cNvSpPr>
            <a:spLocks noGrp="1"/>
          </p:cNvSpPr>
          <p:nvPr>
            <p:ph type="ftr" sz="quarter" idx="2"/>
          </p:nvPr>
        </p:nvSpPr>
        <p:spPr>
          <a:xfrm>
            <a:off x="0" y="9428163"/>
            <a:ext cx="2944813" cy="498475"/>
          </a:xfrm>
          <a:prstGeom prst="rect">
            <a:avLst/>
          </a:prstGeom>
        </p:spPr>
        <p:txBody>
          <a:bodyPr vert="horz" lIns="92759" tIns="46379" rIns="92759" bIns="46379" rtlCol="0" anchor="b"/>
          <a:lstStyle>
            <a:lvl1pPr algn="l">
              <a:defRPr sz="1200"/>
            </a:lvl1pPr>
          </a:lstStyle>
          <a:p>
            <a:pPr>
              <a:defRPr/>
            </a:pPr>
            <a:endParaRPr lang="lv-LV"/>
          </a:p>
        </p:txBody>
      </p:sp>
      <p:sp>
        <p:nvSpPr>
          <p:cNvPr id="5" name="Slide Number Placeholder 4">
            <a:extLst>
              <a:ext uri="{FF2B5EF4-FFF2-40B4-BE49-F238E27FC236}">
                <a16:creationId xmlns:a16="http://schemas.microsoft.com/office/drawing/2014/main" id="{5A69A05D-C0E1-4C81-93B8-F20947D37469}"/>
              </a:ext>
            </a:extLst>
          </p:cNvPr>
          <p:cNvSpPr>
            <a:spLocks noGrp="1"/>
          </p:cNvSpPr>
          <p:nvPr>
            <p:ph type="sldNum" sz="quarter" idx="3"/>
          </p:nvPr>
        </p:nvSpPr>
        <p:spPr>
          <a:xfrm>
            <a:off x="3851275" y="9428163"/>
            <a:ext cx="2944813" cy="498475"/>
          </a:xfrm>
          <a:prstGeom prst="rect">
            <a:avLst/>
          </a:prstGeom>
        </p:spPr>
        <p:txBody>
          <a:bodyPr vert="horz" lIns="92759" tIns="46379" rIns="92759" bIns="46379" rtlCol="0" anchor="b"/>
          <a:lstStyle>
            <a:lvl1pPr algn="r">
              <a:defRPr sz="1200"/>
            </a:lvl1pPr>
          </a:lstStyle>
          <a:p>
            <a:pPr>
              <a:defRPr/>
            </a:pPr>
            <a:fld id="{A429D968-1DE9-4D5A-B967-33E5D0B14BBE}" type="slidenum">
              <a:rPr lang="lv-LV"/>
              <a:pPr>
                <a:defRPr/>
              </a:pPr>
              <a:t>‹#›</a:t>
            </a:fld>
            <a:endParaRPr lang="lv-LV"/>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F816A5-21B6-4DCB-9406-3E6A7079183A}"/>
              </a:ext>
            </a:extLst>
          </p:cNvPr>
          <p:cNvSpPr>
            <a:spLocks noGrp="1"/>
          </p:cNvSpPr>
          <p:nvPr>
            <p:ph type="hdr" sz="quarter"/>
          </p:nvPr>
        </p:nvSpPr>
        <p:spPr>
          <a:xfrm>
            <a:off x="0" y="0"/>
            <a:ext cx="2946400" cy="496888"/>
          </a:xfrm>
          <a:prstGeom prst="rect">
            <a:avLst/>
          </a:prstGeom>
        </p:spPr>
        <p:txBody>
          <a:bodyPr vert="horz" lIns="92753" tIns="46376" rIns="92753" bIns="46376" rtlCol="0"/>
          <a:lstStyle>
            <a:lvl1pPr algn="l" defTabSz="953058" eaLnBrk="1" fontAlgn="auto" hangingPunct="1">
              <a:spcBef>
                <a:spcPts val="0"/>
              </a:spcBef>
              <a:spcAft>
                <a:spcPts val="0"/>
              </a:spcAft>
              <a:defRPr sz="1200">
                <a:latin typeface="+mn-lt"/>
                <a:cs typeface="+mn-cs"/>
              </a:defRPr>
            </a:lvl1pPr>
          </a:lstStyle>
          <a:p>
            <a:pPr>
              <a:defRPr/>
            </a:pPr>
            <a:endParaRPr lang="lv-LV"/>
          </a:p>
        </p:txBody>
      </p:sp>
      <p:sp>
        <p:nvSpPr>
          <p:cNvPr id="3" name="Date Placeholder 2">
            <a:extLst>
              <a:ext uri="{FF2B5EF4-FFF2-40B4-BE49-F238E27FC236}">
                <a16:creationId xmlns:a16="http://schemas.microsoft.com/office/drawing/2014/main" id="{8291A19D-FEBF-4627-BE2F-6C8165762DC8}"/>
              </a:ext>
            </a:extLst>
          </p:cNvPr>
          <p:cNvSpPr>
            <a:spLocks noGrp="1"/>
          </p:cNvSpPr>
          <p:nvPr>
            <p:ph type="dt" idx="1"/>
          </p:nvPr>
        </p:nvSpPr>
        <p:spPr>
          <a:xfrm>
            <a:off x="3849688" y="0"/>
            <a:ext cx="2946400" cy="496888"/>
          </a:xfrm>
          <a:prstGeom prst="rect">
            <a:avLst/>
          </a:prstGeom>
        </p:spPr>
        <p:txBody>
          <a:bodyPr vert="horz" lIns="92753" tIns="46376" rIns="92753" bIns="46376" rtlCol="0"/>
          <a:lstStyle>
            <a:lvl1pPr algn="r" defTabSz="953058" eaLnBrk="1" fontAlgn="auto" hangingPunct="1">
              <a:spcBef>
                <a:spcPts val="0"/>
              </a:spcBef>
              <a:spcAft>
                <a:spcPts val="0"/>
              </a:spcAft>
              <a:defRPr sz="1200">
                <a:latin typeface="+mn-lt"/>
                <a:cs typeface="+mn-cs"/>
              </a:defRPr>
            </a:lvl1pPr>
          </a:lstStyle>
          <a:p>
            <a:pPr>
              <a:defRPr/>
            </a:pPr>
            <a:fld id="{B3419B51-F562-4330-8CB8-3C90BD167E5A}" type="datetimeFigureOut">
              <a:rPr lang="lv-LV"/>
              <a:pPr>
                <a:defRPr/>
              </a:pPr>
              <a:t>30.04.2025</a:t>
            </a:fld>
            <a:endParaRPr lang="lv-LV"/>
          </a:p>
        </p:txBody>
      </p:sp>
      <p:sp>
        <p:nvSpPr>
          <p:cNvPr id="4" name="Slide Image Placeholder 3">
            <a:extLst>
              <a:ext uri="{FF2B5EF4-FFF2-40B4-BE49-F238E27FC236}">
                <a16:creationId xmlns:a16="http://schemas.microsoft.com/office/drawing/2014/main" id="{7407661D-9EDA-4D0E-B52B-C8CC1B25C00A}"/>
              </a:ext>
            </a:extLst>
          </p:cNvPr>
          <p:cNvSpPr>
            <a:spLocks noGrp="1" noRot="1" noChangeAspect="1"/>
          </p:cNvSpPr>
          <p:nvPr>
            <p:ph type="sldImg" idx="2"/>
          </p:nvPr>
        </p:nvSpPr>
        <p:spPr>
          <a:xfrm>
            <a:off x="917575" y="746125"/>
            <a:ext cx="4962525" cy="3721100"/>
          </a:xfrm>
          <a:prstGeom prst="rect">
            <a:avLst/>
          </a:prstGeom>
          <a:noFill/>
          <a:ln w="12700">
            <a:solidFill>
              <a:prstClr val="black"/>
            </a:solidFill>
          </a:ln>
        </p:spPr>
        <p:txBody>
          <a:bodyPr vert="horz" lIns="92753" tIns="46376" rIns="92753" bIns="46376" rtlCol="0" anchor="ctr"/>
          <a:lstStyle/>
          <a:p>
            <a:pPr lvl="0"/>
            <a:endParaRPr lang="lv-LV" noProof="0"/>
          </a:p>
        </p:txBody>
      </p:sp>
      <p:sp>
        <p:nvSpPr>
          <p:cNvPr id="5" name="Notes Placeholder 4">
            <a:extLst>
              <a:ext uri="{FF2B5EF4-FFF2-40B4-BE49-F238E27FC236}">
                <a16:creationId xmlns:a16="http://schemas.microsoft.com/office/drawing/2014/main" id="{2F461B79-EF40-44C8-B348-79B9933F3570}"/>
              </a:ext>
            </a:extLst>
          </p:cNvPr>
          <p:cNvSpPr>
            <a:spLocks noGrp="1"/>
          </p:cNvSpPr>
          <p:nvPr>
            <p:ph type="body" sz="quarter" idx="3"/>
          </p:nvPr>
        </p:nvSpPr>
        <p:spPr>
          <a:xfrm>
            <a:off x="679450" y="4716463"/>
            <a:ext cx="5438775" cy="4467225"/>
          </a:xfrm>
          <a:prstGeom prst="rect">
            <a:avLst/>
          </a:prstGeom>
        </p:spPr>
        <p:txBody>
          <a:bodyPr vert="horz" lIns="92753" tIns="46376" rIns="92753" bIns="4637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a:extLst>
              <a:ext uri="{FF2B5EF4-FFF2-40B4-BE49-F238E27FC236}">
                <a16:creationId xmlns:a16="http://schemas.microsoft.com/office/drawing/2014/main" id="{1620EDF1-5DD2-4215-A591-3077718E8802}"/>
              </a:ext>
            </a:extLst>
          </p:cNvPr>
          <p:cNvSpPr>
            <a:spLocks noGrp="1"/>
          </p:cNvSpPr>
          <p:nvPr>
            <p:ph type="ftr" sz="quarter" idx="4"/>
          </p:nvPr>
        </p:nvSpPr>
        <p:spPr>
          <a:xfrm>
            <a:off x="0" y="9428163"/>
            <a:ext cx="2946400" cy="496887"/>
          </a:xfrm>
          <a:prstGeom prst="rect">
            <a:avLst/>
          </a:prstGeom>
        </p:spPr>
        <p:txBody>
          <a:bodyPr vert="horz" lIns="92753" tIns="46376" rIns="92753" bIns="46376" rtlCol="0" anchor="b"/>
          <a:lstStyle>
            <a:lvl1pPr algn="l" defTabSz="953058" eaLnBrk="1" fontAlgn="auto" hangingPunct="1">
              <a:spcBef>
                <a:spcPts val="0"/>
              </a:spcBef>
              <a:spcAft>
                <a:spcPts val="0"/>
              </a:spcAft>
              <a:defRPr sz="1200">
                <a:latin typeface="+mn-lt"/>
                <a:cs typeface="+mn-cs"/>
              </a:defRPr>
            </a:lvl1pPr>
          </a:lstStyle>
          <a:p>
            <a:pPr>
              <a:defRPr/>
            </a:pPr>
            <a:endParaRPr lang="lv-LV"/>
          </a:p>
        </p:txBody>
      </p:sp>
      <p:sp>
        <p:nvSpPr>
          <p:cNvPr id="7" name="Slide Number Placeholder 6">
            <a:extLst>
              <a:ext uri="{FF2B5EF4-FFF2-40B4-BE49-F238E27FC236}">
                <a16:creationId xmlns:a16="http://schemas.microsoft.com/office/drawing/2014/main" id="{8CFD8605-367F-421E-8A22-89C1BEC67D8D}"/>
              </a:ext>
            </a:extLst>
          </p:cNvPr>
          <p:cNvSpPr>
            <a:spLocks noGrp="1"/>
          </p:cNvSpPr>
          <p:nvPr>
            <p:ph type="sldNum" sz="quarter" idx="5"/>
          </p:nvPr>
        </p:nvSpPr>
        <p:spPr>
          <a:xfrm>
            <a:off x="3849688" y="9428163"/>
            <a:ext cx="2946400" cy="496887"/>
          </a:xfrm>
          <a:prstGeom prst="rect">
            <a:avLst/>
          </a:prstGeom>
        </p:spPr>
        <p:txBody>
          <a:bodyPr vert="horz" wrap="square" lIns="92753" tIns="46376" rIns="92753" bIns="4637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E4848BD-6D13-462E-8C05-4DDF3A8E96BC}" type="slidenum">
              <a:rPr lang="lv-LV" altLang="lv-LV"/>
              <a:pPr>
                <a:defRPr/>
              </a:pPr>
              <a:t>‹#›</a:t>
            </a:fld>
            <a:endParaRPr lang="lv-LV" altLang="lv-LV"/>
          </a:p>
        </p:txBody>
      </p:sp>
    </p:spTree>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4</a:t>
            </a:fld>
            <a:endParaRPr lang="lv-LV" altLang="lv-LV"/>
          </a:p>
        </p:txBody>
      </p:sp>
    </p:spTree>
    <p:extLst>
      <p:ext uri="{BB962C8B-B14F-4D97-AF65-F5344CB8AC3E}">
        <p14:creationId xmlns:p14="http://schemas.microsoft.com/office/powerpoint/2010/main" val="2946002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14</a:t>
            </a:fld>
            <a:endParaRPr lang="lv-LV" altLang="lv-LV"/>
          </a:p>
        </p:txBody>
      </p:sp>
      <p:sp>
        <p:nvSpPr>
          <p:cNvPr id="2" name="Footer Placeholder 1">
            <a:extLst>
              <a:ext uri="{FF2B5EF4-FFF2-40B4-BE49-F238E27FC236}">
                <a16:creationId xmlns:a16="http://schemas.microsoft.com/office/drawing/2014/main" id="{C327E4B4-E8FB-4B8D-BC31-50CC15030AF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314390BA-A25A-433B-B9FB-4E8D27FA0268}"/>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3665078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15</a:t>
            </a:fld>
            <a:endParaRPr lang="lv-LV" altLang="lv-LV"/>
          </a:p>
        </p:txBody>
      </p:sp>
    </p:spTree>
    <p:extLst>
      <p:ext uri="{BB962C8B-B14F-4D97-AF65-F5344CB8AC3E}">
        <p14:creationId xmlns:p14="http://schemas.microsoft.com/office/powerpoint/2010/main" val="700552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16</a:t>
            </a:fld>
            <a:endParaRPr lang="lv-LV" altLang="lv-LV"/>
          </a:p>
        </p:txBody>
      </p:sp>
      <p:sp>
        <p:nvSpPr>
          <p:cNvPr id="2" name="Footer Placeholder 1">
            <a:extLst>
              <a:ext uri="{FF2B5EF4-FFF2-40B4-BE49-F238E27FC236}">
                <a16:creationId xmlns:a16="http://schemas.microsoft.com/office/drawing/2014/main" id="{1787FBA3-F8CA-426C-83D1-4A770D727382}"/>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29B53ABB-676E-4C84-BB1A-AF733BF9F44E}"/>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3937520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17</a:t>
            </a:fld>
            <a:endParaRPr lang="lv-LV" altLang="lv-LV"/>
          </a:p>
        </p:txBody>
      </p:sp>
      <p:sp>
        <p:nvSpPr>
          <p:cNvPr id="2" name="Footer Placeholder 1">
            <a:extLst>
              <a:ext uri="{FF2B5EF4-FFF2-40B4-BE49-F238E27FC236}">
                <a16:creationId xmlns:a16="http://schemas.microsoft.com/office/drawing/2014/main" id="{1787FBA3-F8CA-426C-83D1-4A770D727382}"/>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29B53ABB-676E-4C84-BB1A-AF733BF9F44E}"/>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43564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18</a:t>
            </a:fld>
            <a:endParaRPr lang="lv-LV" altLang="lv-LV"/>
          </a:p>
        </p:txBody>
      </p:sp>
    </p:spTree>
    <p:extLst>
      <p:ext uri="{BB962C8B-B14F-4D97-AF65-F5344CB8AC3E}">
        <p14:creationId xmlns:p14="http://schemas.microsoft.com/office/powerpoint/2010/main" val="2547637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19</a:t>
            </a:fld>
            <a:endParaRPr lang="lv-LV" altLang="lv-LV"/>
          </a:p>
        </p:txBody>
      </p:sp>
      <p:sp>
        <p:nvSpPr>
          <p:cNvPr id="2" name="Footer Placeholder 1">
            <a:extLst>
              <a:ext uri="{FF2B5EF4-FFF2-40B4-BE49-F238E27FC236}">
                <a16:creationId xmlns:a16="http://schemas.microsoft.com/office/drawing/2014/main" id="{80D1CC4F-C0A4-4614-8E5D-42BA46C15D6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65387DDE-636F-4960-B627-A7F1FF54D74A}"/>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478332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20</a:t>
            </a:fld>
            <a:endParaRPr lang="lv-LV" altLang="lv-LV"/>
          </a:p>
        </p:txBody>
      </p:sp>
    </p:spTree>
    <p:extLst>
      <p:ext uri="{BB962C8B-B14F-4D97-AF65-F5344CB8AC3E}">
        <p14:creationId xmlns:p14="http://schemas.microsoft.com/office/powerpoint/2010/main" val="613928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21</a:t>
            </a:fld>
            <a:endParaRPr lang="lv-LV" altLang="lv-LV"/>
          </a:p>
        </p:txBody>
      </p:sp>
      <p:sp>
        <p:nvSpPr>
          <p:cNvPr id="2" name="Footer Placeholder 1">
            <a:extLst>
              <a:ext uri="{FF2B5EF4-FFF2-40B4-BE49-F238E27FC236}">
                <a16:creationId xmlns:a16="http://schemas.microsoft.com/office/drawing/2014/main" id="{4FAA2D8A-44A7-44FF-A48F-61ADE318A004}"/>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55B43A56-0D25-40D1-B6C6-DEC4F15D386F}"/>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713566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22</a:t>
            </a:fld>
            <a:endParaRPr lang="lv-LV" altLang="lv-LV"/>
          </a:p>
        </p:txBody>
      </p:sp>
      <p:sp>
        <p:nvSpPr>
          <p:cNvPr id="2" name="Footer Placeholder 1">
            <a:extLst>
              <a:ext uri="{FF2B5EF4-FFF2-40B4-BE49-F238E27FC236}">
                <a16:creationId xmlns:a16="http://schemas.microsoft.com/office/drawing/2014/main" id="{4FAA2D8A-44A7-44FF-A48F-61ADE318A004}"/>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55B43A56-0D25-40D1-B6C6-DEC4F15D386F}"/>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88958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23</a:t>
            </a:fld>
            <a:endParaRPr lang="lv-LV" altLang="lv-LV"/>
          </a:p>
        </p:txBody>
      </p:sp>
      <p:sp>
        <p:nvSpPr>
          <p:cNvPr id="2" name="Footer Placeholder 1">
            <a:extLst>
              <a:ext uri="{FF2B5EF4-FFF2-40B4-BE49-F238E27FC236}">
                <a16:creationId xmlns:a16="http://schemas.microsoft.com/office/drawing/2014/main" id="{4FAA2D8A-44A7-44FF-A48F-61ADE318A004}"/>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55B43A56-0D25-40D1-B6C6-DEC4F15D386F}"/>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9117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5</a:t>
            </a:fld>
            <a:endParaRPr lang="lv-LV" altLang="lv-LV"/>
          </a:p>
        </p:txBody>
      </p:sp>
    </p:spTree>
    <p:extLst>
      <p:ext uri="{BB962C8B-B14F-4D97-AF65-F5344CB8AC3E}">
        <p14:creationId xmlns:p14="http://schemas.microsoft.com/office/powerpoint/2010/main" val="304702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24</a:t>
            </a:fld>
            <a:endParaRPr lang="lv-LV" altLang="lv-LV"/>
          </a:p>
        </p:txBody>
      </p:sp>
    </p:spTree>
    <p:extLst>
      <p:ext uri="{BB962C8B-B14F-4D97-AF65-F5344CB8AC3E}">
        <p14:creationId xmlns:p14="http://schemas.microsoft.com/office/powerpoint/2010/main" val="231211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dirty="0"/>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25</a:t>
            </a:fld>
            <a:endParaRPr lang="lv-LV" altLang="lv-LV"/>
          </a:p>
        </p:txBody>
      </p:sp>
      <p:sp>
        <p:nvSpPr>
          <p:cNvPr id="2" name="Footer Placeholder 1">
            <a:extLst>
              <a:ext uri="{FF2B5EF4-FFF2-40B4-BE49-F238E27FC236}">
                <a16:creationId xmlns:a16="http://schemas.microsoft.com/office/drawing/2014/main" id="{4E1E4D7F-5230-41BF-850E-B0D49648756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72C9CC07-7001-44EB-9CE4-7B2BD43D5C76}"/>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12546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26</a:t>
            </a:fld>
            <a:endParaRPr lang="lv-LV" altLang="lv-LV"/>
          </a:p>
        </p:txBody>
      </p:sp>
    </p:spTree>
    <p:extLst>
      <p:ext uri="{BB962C8B-B14F-4D97-AF65-F5344CB8AC3E}">
        <p14:creationId xmlns:p14="http://schemas.microsoft.com/office/powerpoint/2010/main" val="829252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27</a:t>
            </a:fld>
            <a:endParaRPr lang="lv-LV" altLang="lv-LV"/>
          </a:p>
        </p:txBody>
      </p:sp>
    </p:spTree>
    <p:extLst>
      <p:ext uri="{BB962C8B-B14F-4D97-AF65-F5344CB8AC3E}">
        <p14:creationId xmlns:p14="http://schemas.microsoft.com/office/powerpoint/2010/main" val="3565720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28</a:t>
            </a:fld>
            <a:endParaRPr lang="lv-LV" altLang="lv-LV"/>
          </a:p>
        </p:txBody>
      </p:sp>
      <p:sp>
        <p:nvSpPr>
          <p:cNvPr id="2" name="Footer Placeholder 1">
            <a:extLst>
              <a:ext uri="{FF2B5EF4-FFF2-40B4-BE49-F238E27FC236}">
                <a16:creationId xmlns:a16="http://schemas.microsoft.com/office/drawing/2014/main" id="{E13F1AF1-A0F6-4D24-BAFF-27F2F753FFB9}"/>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9D42B700-FD87-4A3B-9568-C19FB53F4F02}"/>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631172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29</a:t>
            </a:fld>
            <a:endParaRPr lang="lv-LV" altLang="lv-LV"/>
          </a:p>
        </p:txBody>
      </p:sp>
      <p:sp>
        <p:nvSpPr>
          <p:cNvPr id="2" name="Footer Placeholder 1">
            <a:extLst>
              <a:ext uri="{FF2B5EF4-FFF2-40B4-BE49-F238E27FC236}">
                <a16:creationId xmlns:a16="http://schemas.microsoft.com/office/drawing/2014/main" id="{1C4378EA-3271-457D-9605-A2776140C95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CB75BAA1-ED63-45AE-B4C9-C8B0C115DCE1}"/>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3929050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30</a:t>
            </a:fld>
            <a:endParaRPr lang="lv-LV" altLang="lv-LV"/>
          </a:p>
        </p:txBody>
      </p:sp>
      <p:sp>
        <p:nvSpPr>
          <p:cNvPr id="2" name="Footer Placeholder 1">
            <a:extLst>
              <a:ext uri="{FF2B5EF4-FFF2-40B4-BE49-F238E27FC236}">
                <a16:creationId xmlns:a16="http://schemas.microsoft.com/office/drawing/2014/main" id="{1C4378EA-3271-457D-9605-A2776140C95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CB75BAA1-ED63-45AE-B4C9-C8B0C115DCE1}"/>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2767403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31</a:t>
            </a:fld>
            <a:endParaRPr lang="lv-LV" altLang="lv-LV"/>
          </a:p>
        </p:txBody>
      </p:sp>
    </p:spTree>
    <p:extLst>
      <p:ext uri="{BB962C8B-B14F-4D97-AF65-F5344CB8AC3E}">
        <p14:creationId xmlns:p14="http://schemas.microsoft.com/office/powerpoint/2010/main" val="1160690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32</a:t>
            </a:fld>
            <a:endParaRPr lang="lv-LV" altLang="lv-LV"/>
          </a:p>
        </p:txBody>
      </p:sp>
    </p:spTree>
    <p:extLst>
      <p:ext uri="{BB962C8B-B14F-4D97-AF65-F5344CB8AC3E}">
        <p14:creationId xmlns:p14="http://schemas.microsoft.com/office/powerpoint/2010/main" val="631172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33</a:t>
            </a:fld>
            <a:endParaRPr lang="lv-LV" altLang="lv-LV"/>
          </a:p>
        </p:txBody>
      </p:sp>
    </p:spTree>
    <p:extLst>
      <p:ext uri="{BB962C8B-B14F-4D97-AF65-F5344CB8AC3E}">
        <p14:creationId xmlns:p14="http://schemas.microsoft.com/office/powerpoint/2010/main" val="3195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6</a:t>
            </a:fld>
            <a:endParaRPr lang="lv-LV" altLang="lv-LV"/>
          </a:p>
        </p:txBody>
      </p:sp>
      <p:sp>
        <p:nvSpPr>
          <p:cNvPr id="2" name="Footer Placeholder 1">
            <a:extLst>
              <a:ext uri="{FF2B5EF4-FFF2-40B4-BE49-F238E27FC236}">
                <a16:creationId xmlns:a16="http://schemas.microsoft.com/office/drawing/2014/main" id="{0EBD8BA7-66C4-4B0E-BA4A-77F85766D56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95E086C1-09E7-4015-AFFB-02F82B5D8233}"/>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717812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34</a:t>
            </a:fld>
            <a:endParaRPr lang="lv-LV" altLang="lv-LV"/>
          </a:p>
        </p:txBody>
      </p:sp>
    </p:spTree>
    <p:extLst>
      <p:ext uri="{BB962C8B-B14F-4D97-AF65-F5344CB8AC3E}">
        <p14:creationId xmlns:p14="http://schemas.microsoft.com/office/powerpoint/2010/main" val="2144038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7</a:t>
            </a:fld>
            <a:endParaRPr lang="lv-LV" altLang="lv-LV"/>
          </a:p>
        </p:txBody>
      </p:sp>
      <p:sp>
        <p:nvSpPr>
          <p:cNvPr id="2" name="Footer Placeholder 1">
            <a:extLst>
              <a:ext uri="{FF2B5EF4-FFF2-40B4-BE49-F238E27FC236}">
                <a16:creationId xmlns:a16="http://schemas.microsoft.com/office/drawing/2014/main" id="{0EBD8BA7-66C4-4B0E-BA4A-77F85766D563}"/>
              </a:ext>
            </a:extLst>
          </p:cNvPr>
          <p:cNvSpPr>
            <a:spLocks noGrp="1"/>
          </p:cNvSpPr>
          <p:nvPr>
            <p:ph type="ftr" sz="quarter" idx="4"/>
          </p:nvPr>
        </p:nvSpPr>
        <p:spPr/>
        <p:txBody>
          <a:bodyPr/>
          <a:lstStyle/>
          <a:p>
            <a:pPr>
              <a:defRPr/>
            </a:pPr>
            <a:r>
              <a:rPr lang="lv-LV"/>
              <a:t>Aizstāts rezultatīvais rādītājs </a:t>
            </a:r>
          </a:p>
        </p:txBody>
      </p:sp>
      <p:sp>
        <p:nvSpPr>
          <p:cNvPr id="3" name="Header Placeholder 2">
            <a:extLst>
              <a:ext uri="{FF2B5EF4-FFF2-40B4-BE49-F238E27FC236}">
                <a16:creationId xmlns:a16="http://schemas.microsoft.com/office/drawing/2014/main" id="{95E086C1-09E7-4015-AFFB-02F82B5D8233}"/>
              </a:ext>
            </a:extLst>
          </p:cNvPr>
          <p:cNvSpPr>
            <a:spLocks noGrp="1"/>
          </p:cNvSpPr>
          <p:nvPr>
            <p:ph type="hdr" sz="quarter"/>
          </p:nvPr>
        </p:nvSpPr>
        <p:spPr/>
        <p:txBody>
          <a:bodyPr/>
          <a:lstStyle/>
          <a:p>
            <a:pPr>
              <a:defRPr/>
            </a:pPr>
            <a:r>
              <a:rPr lang="lv-LV"/>
              <a:t>1</a:t>
            </a:r>
          </a:p>
        </p:txBody>
      </p:sp>
    </p:spTree>
    <p:extLst>
      <p:ext uri="{BB962C8B-B14F-4D97-AF65-F5344CB8AC3E}">
        <p14:creationId xmlns:p14="http://schemas.microsoft.com/office/powerpoint/2010/main" val="1158216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9</a:t>
            </a:fld>
            <a:endParaRPr lang="lv-LV" altLang="lv-LV"/>
          </a:p>
        </p:txBody>
      </p:sp>
    </p:spTree>
    <p:extLst>
      <p:ext uri="{BB962C8B-B14F-4D97-AF65-F5344CB8AC3E}">
        <p14:creationId xmlns:p14="http://schemas.microsoft.com/office/powerpoint/2010/main" val="380114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10</a:t>
            </a:fld>
            <a:endParaRPr lang="lv-LV" altLang="lv-LV"/>
          </a:p>
        </p:txBody>
      </p:sp>
    </p:spTree>
    <p:extLst>
      <p:ext uri="{BB962C8B-B14F-4D97-AF65-F5344CB8AC3E}">
        <p14:creationId xmlns:p14="http://schemas.microsoft.com/office/powerpoint/2010/main" val="2484940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11</a:t>
            </a:fld>
            <a:endParaRPr lang="lv-LV" altLang="lv-LV"/>
          </a:p>
        </p:txBody>
      </p:sp>
    </p:spTree>
    <p:extLst>
      <p:ext uri="{BB962C8B-B14F-4D97-AF65-F5344CB8AC3E}">
        <p14:creationId xmlns:p14="http://schemas.microsoft.com/office/powerpoint/2010/main" val="186212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12</a:t>
            </a:fld>
            <a:endParaRPr lang="lv-LV" altLang="lv-LV"/>
          </a:p>
        </p:txBody>
      </p:sp>
    </p:spTree>
    <p:extLst>
      <p:ext uri="{BB962C8B-B14F-4D97-AF65-F5344CB8AC3E}">
        <p14:creationId xmlns:p14="http://schemas.microsoft.com/office/powerpoint/2010/main" val="3485139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3F6B3ED-2691-41B5-918C-29C806618C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450AEE2-DBEE-4B06-B468-AD454581AB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5364" name="Slide Number Placeholder 3">
            <a:extLst>
              <a:ext uri="{FF2B5EF4-FFF2-40B4-BE49-F238E27FC236}">
                <a16:creationId xmlns:a16="http://schemas.microsoft.com/office/drawing/2014/main" id="{A2453550-3DAE-489B-B0E0-5A94E1F991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D02CA31-9A6C-4123-BC1E-8EAADCB5701B}" type="slidenum">
              <a:rPr lang="lv-LV" altLang="lv-LV" smtClean="0"/>
              <a:pPr/>
              <a:t>13</a:t>
            </a:fld>
            <a:endParaRPr lang="lv-LV" altLang="lv-LV"/>
          </a:p>
        </p:txBody>
      </p:sp>
    </p:spTree>
    <p:extLst>
      <p:ext uri="{BB962C8B-B14F-4D97-AF65-F5344CB8AC3E}">
        <p14:creationId xmlns:p14="http://schemas.microsoft.com/office/powerpoint/2010/main" val="951540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18ADA9B-8B31-4B1B-A789-23F84217A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2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0A8BFFDF-1D8C-433D-8E1E-5ABB9CF5345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621463"/>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559B4BA-7397-41B6-BA4A-8AFC9E16DEFF}"/>
              </a:ext>
            </a:extLst>
          </p:cNvPr>
          <p:cNvSpPr txBox="1">
            <a:spLocks/>
          </p:cNvSpPr>
          <p:nvPr userDrawn="1"/>
        </p:nvSpPr>
        <p:spPr>
          <a:xfrm>
            <a:off x="685800" y="4724400"/>
            <a:ext cx="77724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0" y="3505200"/>
            <a:ext cx="77724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248036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B02FC2FF-BE02-4D94-A366-871FF239F0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A2CB2AE4-B110-48D6-9846-1B4930C468A2}"/>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pPr>
              <a:defRPr/>
            </a:pPr>
            <a:fld id="{48549295-570A-4D0C-8D3E-625F6BB5181A}" type="slidenum">
              <a:rPr lang="en-US" altLang="lv-LV"/>
              <a:pPr>
                <a:defRPr/>
              </a:pPr>
              <a:t>‹#›</a:t>
            </a:fld>
            <a:endParaRPr lang="en-US" altLang="lv-LV"/>
          </a:p>
        </p:txBody>
      </p:sp>
    </p:spTree>
    <p:extLst>
      <p:ext uri="{BB962C8B-B14F-4D97-AF65-F5344CB8AC3E}">
        <p14:creationId xmlns:p14="http://schemas.microsoft.com/office/powerpoint/2010/main" val="1739492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10AE77AC-0C41-45ED-845D-A340A606CD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657600"/>
            <a:ext cx="6096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2590800" y="381000"/>
            <a:ext cx="6096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a:extLst>
              <a:ext uri="{FF2B5EF4-FFF2-40B4-BE49-F238E27FC236}">
                <a16:creationId xmlns:a16="http://schemas.microsoft.com/office/drawing/2014/main" id="{81385F73-D93B-4D7E-8CF9-ED1F66FEF54B}"/>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pPr>
              <a:defRPr/>
            </a:pPr>
            <a:fld id="{830AAA2A-6E1C-49FD-BEB3-7E92343E82A9}" type="slidenum">
              <a:rPr lang="en-US" altLang="lv-LV"/>
              <a:pPr>
                <a:defRPr/>
              </a:pPr>
              <a:t>‹#›</a:t>
            </a:fld>
            <a:endParaRPr lang="en-US" altLang="lv-LV"/>
          </a:p>
        </p:txBody>
      </p:sp>
    </p:spTree>
    <p:extLst>
      <p:ext uri="{BB962C8B-B14F-4D97-AF65-F5344CB8AC3E}">
        <p14:creationId xmlns:p14="http://schemas.microsoft.com/office/powerpoint/2010/main" val="316669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7E94CB-E9B8-4FFD-B1D9-3EE9483248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590800" y="1752600"/>
            <a:ext cx="28956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752600"/>
            <a:ext cx="29718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24AC8486-2C6E-4060-B5E4-18F3893690D2}"/>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pPr>
              <a:defRPr/>
            </a:pPr>
            <a:fld id="{04B6ED29-4716-4D18-BCAA-2503C8CA31C8}" type="slidenum">
              <a:rPr lang="en-US" altLang="lv-LV"/>
              <a:pPr>
                <a:defRPr/>
              </a:pPr>
              <a:t>‹#›</a:t>
            </a:fld>
            <a:endParaRPr lang="en-US" altLang="lv-LV"/>
          </a:p>
        </p:txBody>
      </p:sp>
    </p:spTree>
    <p:extLst>
      <p:ext uri="{BB962C8B-B14F-4D97-AF65-F5344CB8AC3E}">
        <p14:creationId xmlns:p14="http://schemas.microsoft.com/office/powerpoint/2010/main" val="141667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3E02CF7B-27A2-487D-8F36-F1FB8A75D9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5" name="Content Placeholder 2"/>
          <p:cNvSpPr>
            <a:spLocks noGrp="1"/>
          </p:cNvSpPr>
          <p:nvPr>
            <p:ph sz="half" idx="1"/>
          </p:nvPr>
        </p:nvSpPr>
        <p:spPr>
          <a:xfrm>
            <a:off x="2590800" y="2386940"/>
            <a:ext cx="28956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5715000" y="2386940"/>
            <a:ext cx="29718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6"/>
          </p:nvPr>
        </p:nvSpPr>
        <p:spPr>
          <a:xfrm>
            <a:off x="2590800" y="1852613"/>
            <a:ext cx="28956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5715000" y="1851953"/>
            <a:ext cx="2971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a:extLst>
              <a:ext uri="{FF2B5EF4-FFF2-40B4-BE49-F238E27FC236}">
                <a16:creationId xmlns:a16="http://schemas.microsoft.com/office/drawing/2014/main" id="{36CD9DEC-B37A-4A77-96CF-27681782CC14}"/>
              </a:ext>
            </a:extLst>
          </p:cNvPr>
          <p:cNvSpPr>
            <a:spLocks noGrp="1"/>
          </p:cNvSpPr>
          <p:nvPr>
            <p:ph type="sldNum" sz="quarter" idx="18"/>
          </p:nvPr>
        </p:nvSpPr>
        <p:spPr>
          <a:xfrm>
            <a:off x="8534400" y="6324600"/>
            <a:ext cx="304800" cy="304800"/>
          </a:xfrm>
        </p:spPr>
        <p:txBody>
          <a:bodyPr/>
          <a:lstStyle>
            <a:lvl1pPr>
              <a:defRPr sz="1000">
                <a:latin typeface="Verdana" panose="020B0604030504040204" pitchFamily="34" charset="0"/>
              </a:defRPr>
            </a:lvl1pPr>
          </a:lstStyle>
          <a:p>
            <a:pPr>
              <a:defRPr/>
            </a:pPr>
            <a:fld id="{624A2A65-CF8E-4DBD-8E1F-2D42BB38988A}" type="slidenum">
              <a:rPr lang="en-US" altLang="lv-LV"/>
              <a:pPr>
                <a:defRPr/>
              </a:pPr>
              <a:t>‹#›</a:t>
            </a:fld>
            <a:endParaRPr lang="en-US" altLang="lv-LV"/>
          </a:p>
        </p:txBody>
      </p:sp>
    </p:spTree>
    <p:extLst>
      <p:ext uri="{BB962C8B-B14F-4D97-AF65-F5344CB8AC3E}">
        <p14:creationId xmlns:p14="http://schemas.microsoft.com/office/powerpoint/2010/main" val="1947246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7B254C26-F73C-411D-965F-DF46023D0A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a:extLst>
              <a:ext uri="{FF2B5EF4-FFF2-40B4-BE49-F238E27FC236}">
                <a16:creationId xmlns:a16="http://schemas.microsoft.com/office/drawing/2014/main" id="{AB8EDD9C-9A9B-428C-823E-44ECD58ABEC1}"/>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pPr>
              <a:defRPr/>
            </a:pPr>
            <a:fld id="{D489F046-99E5-4008-8EC4-E0EED5809307}" type="slidenum">
              <a:rPr lang="en-US" altLang="lv-LV"/>
              <a:pPr>
                <a:defRPr/>
              </a:pPr>
              <a:t>‹#›</a:t>
            </a:fld>
            <a:endParaRPr lang="en-US" altLang="lv-LV"/>
          </a:p>
        </p:txBody>
      </p:sp>
    </p:spTree>
    <p:extLst>
      <p:ext uri="{BB962C8B-B14F-4D97-AF65-F5344CB8AC3E}">
        <p14:creationId xmlns:p14="http://schemas.microsoft.com/office/powerpoint/2010/main" val="649843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5F7EBE7E-B0D9-42D8-A35C-D1D28D00B9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a:extLst>
              <a:ext uri="{FF2B5EF4-FFF2-40B4-BE49-F238E27FC236}">
                <a16:creationId xmlns:a16="http://schemas.microsoft.com/office/drawing/2014/main" id="{D958384B-34DE-4E4B-8067-326C2B25F0CB}"/>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pPr>
              <a:defRPr/>
            </a:pPr>
            <a:fld id="{A59D68A4-7DB3-473B-97C4-92A1A62DD901}" type="slidenum">
              <a:rPr lang="en-US" altLang="lv-LV"/>
              <a:pPr>
                <a:defRPr/>
              </a:pPr>
              <a:t>‹#›</a:t>
            </a:fld>
            <a:endParaRPr lang="en-US" altLang="lv-LV"/>
          </a:p>
        </p:txBody>
      </p:sp>
    </p:spTree>
    <p:extLst>
      <p:ext uri="{BB962C8B-B14F-4D97-AF65-F5344CB8AC3E}">
        <p14:creationId xmlns:p14="http://schemas.microsoft.com/office/powerpoint/2010/main" val="80495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2AB2AF-F1D4-4CD1-8246-E14463FB5D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6863" y="0"/>
            <a:ext cx="1760537"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90800" y="272975"/>
            <a:ext cx="2751026"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569527" y="273054"/>
            <a:ext cx="3269672"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90800" y="1435119"/>
            <a:ext cx="2751026"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a:extLst>
              <a:ext uri="{FF2B5EF4-FFF2-40B4-BE49-F238E27FC236}">
                <a16:creationId xmlns:a16="http://schemas.microsoft.com/office/drawing/2014/main" id="{EB3A2E98-D07C-4C5E-8D51-39179091EF77}"/>
              </a:ext>
            </a:extLst>
          </p:cNvPr>
          <p:cNvSpPr>
            <a:spLocks noGrp="1"/>
          </p:cNvSpPr>
          <p:nvPr>
            <p:ph type="sldNum" sz="quarter" idx="13"/>
          </p:nvPr>
        </p:nvSpPr>
        <p:spPr>
          <a:xfrm>
            <a:off x="8534400" y="6324600"/>
            <a:ext cx="304800" cy="304800"/>
          </a:xfrm>
        </p:spPr>
        <p:txBody>
          <a:bodyPr/>
          <a:lstStyle>
            <a:lvl1pPr>
              <a:defRPr sz="1000">
                <a:latin typeface="Verdana" panose="020B0604030504040204" pitchFamily="34" charset="0"/>
              </a:defRPr>
            </a:lvl1pPr>
          </a:lstStyle>
          <a:p>
            <a:pPr>
              <a:defRPr/>
            </a:pPr>
            <a:fld id="{7A38B99B-A890-41C6-AEAA-0A6FABE547EC}" type="slidenum">
              <a:rPr lang="en-US" altLang="lv-LV"/>
              <a:pPr>
                <a:defRPr/>
              </a:pPr>
              <a:t>‹#›</a:t>
            </a:fld>
            <a:endParaRPr lang="en-US" altLang="lv-LV"/>
          </a:p>
        </p:txBody>
      </p:sp>
    </p:spTree>
    <p:extLst>
      <p:ext uri="{BB962C8B-B14F-4D97-AF65-F5344CB8AC3E}">
        <p14:creationId xmlns:p14="http://schemas.microsoft.com/office/powerpoint/2010/main" val="125355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581F8BB-E5B6-4015-BA15-64EB5FB17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914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663762A7-D346-4C3E-BB93-B62FAFCA7A7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2875" y="0"/>
            <a:ext cx="377825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extLst>
      <p:ext uri="{BB962C8B-B14F-4D97-AF65-F5344CB8AC3E}">
        <p14:creationId xmlns:p14="http://schemas.microsoft.com/office/powerpoint/2010/main" val="304715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0B48EAB-4956-4739-B559-80C7D4F634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a:extLst>
              <a:ext uri="{FF2B5EF4-FFF2-40B4-BE49-F238E27FC236}">
                <a16:creationId xmlns:a16="http://schemas.microsoft.com/office/drawing/2014/main" id="{366A8C10-9FCC-41BB-A4ED-5A85D772A41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a:extLst>
              <a:ext uri="{FF2B5EF4-FFF2-40B4-BE49-F238E27FC236}">
                <a16:creationId xmlns:a16="http://schemas.microsoft.com/office/drawing/2014/main" id="{4A07A049-D122-4FBE-8946-9D79E19480ED}"/>
              </a:ext>
            </a:extLst>
          </p:cNvPr>
          <p:cNvSpPr>
            <a:spLocks noGrp="1"/>
          </p:cNvSpPr>
          <p:nvPr>
            <p:ph type="dt" sz="half" idx="2"/>
          </p:nvPr>
        </p:nvSpPr>
        <p:spPr>
          <a:xfrm>
            <a:off x="457200" y="6356350"/>
            <a:ext cx="21336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a:extLst>
              <a:ext uri="{FF2B5EF4-FFF2-40B4-BE49-F238E27FC236}">
                <a16:creationId xmlns:a16="http://schemas.microsoft.com/office/drawing/2014/main" id="{C6F796BE-FC5D-4FF1-90D4-DB76C0E4D325}"/>
              </a:ext>
            </a:extLst>
          </p:cNvPr>
          <p:cNvSpPr>
            <a:spLocks noGrp="1"/>
          </p:cNvSpPr>
          <p:nvPr>
            <p:ph type="ftr" sz="quarter" idx="3"/>
          </p:nvPr>
        </p:nvSpPr>
        <p:spPr>
          <a:xfrm>
            <a:off x="3124200" y="6356350"/>
            <a:ext cx="28956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189EA32B-5C1C-467B-AB38-E063113D6492}"/>
              </a:ext>
            </a:extLst>
          </p:cNvPr>
          <p:cNvSpPr>
            <a:spLocks noGrp="1"/>
          </p:cNvSpPr>
          <p:nvPr>
            <p:ph type="sldNum" sz="quarter" idx="4"/>
          </p:nvPr>
        </p:nvSpPr>
        <p:spPr>
          <a:xfrm>
            <a:off x="6553200" y="6356350"/>
            <a:ext cx="21336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defRPr>
            </a:lvl1pPr>
          </a:lstStyle>
          <a:p>
            <a:pPr>
              <a:defRPr/>
            </a:pPr>
            <a:fld id="{D8B5DB12-658A-493C-B7B6-B3B8C5C87BB6}" type="slidenum">
              <a:rPr lang="en-US" altLang="lv-LV"/>
              <a:pPr>
                <a:defRPr/>
              </a:pPr>
              <a:t>‹#›</a:t>
            </a:fld>
            <a:endParaRPr lang="en-US" altLang="lv-LV"/>
          </a:p>
        </p:txBody>
      </p:sp>
    </p:spTree>
  </p:cSld>
  <p:clrMap bg1="lt1" tx1="dk1" bg2="lt2" tx2="dk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hart" Target="../charts/chart13.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hart" Target="../charts/chart16.xml"/><Relationship Id="rId7" Type="http://schemas.openxmlformats.org/officeDocument/2006/relationships/chart" Target="../charts/chart17.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chart" Target="../charts/char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25.xml"/><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chart" Target="../charts/chart27.xml"/><Relationship Id="rId4" Type="http://schemas.openxmlformats.org/officeDocument/2006/relationships/chart" Target="../charts/chart26.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chart" Target="../charts/chart29.xml"/><Relationship Id="rId5" Type="http://schemas.openxmlformats.org/officeDocument/2006/relationships/image" Target="../media/image42.png"/><Relationship Id="rId4" Type="http://schemas.openxmlformats.org/officeDocument/2006/relationships/chart" Target="../charts/char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5.jpe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chart" Target="../charts/chart4.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78F45BDA-8F1C-415F-B850-AAA27D37C6AB}"/>
              </a:ext>
            </a:extLst>
          </p:cNvPr>
          <p:cNvSpPr>
            <a:spLocks noGrp="1"/>
          </p:cNvSpPr>
          <p:nvPr>
            <p:ph type="title"/>
          </p:nvPr>
        </p:nvSpPr>
        <p:spPr>
          <a:xfrm>
            <a:off x="858838" y="3094192"/>
            <a:ext cx="7327900" cy="573580"/>
          </a:xfrm>
        </p:spPr>
        <p:txBody>
          <a:bodyPr>
            <a:normAutofit fontScale="90000"/>
          </a:bodyPr>
          <a:lstStyle/>
          <a:p>
            <a:pPr>
              <a:defRPr/>
            </a:pPr>
            <a:r>
              <a:rPr lang="lv-LV" altLang="lv-LV" sz="2000" dirty="0">
                <a:solidFill>
                  <a:srgbClr val="04046C"/>
                </a:solidFill>
                <a:latin typeface="Times New Roman" panose="02020603050405020304" pitchFamily="18" charset="0"/>
                <a:cs typeface="Times New Roman" panose="02020603050405020304" pitchFamily="18" charset="0"/>
              </a:rPr>
              <a:t>IEKŠLIETU MINISTRIJA</a:t>
            </a: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br>
              <a:rPr lang="lv-LV" altLang="lv-LV" sz="2000" dirty="0">
                <a:solidFill>
                  <a:srgbClr val="04046C"/>
                </a:solidFill>
                <a:latin typeface="Times New Roman" panose="02020603050405020304" pitchFamily="18" charset="0"/>
                <a:cs typeface="Times New Roman" panose="02020603050405020304" pitchFamily="18" charset="0"/>
              </a:rPr>
            </a:br>
            <a:endParaRPr lang="lv-LV" altLang="lv-LV" sz="2000" dirty="0">
              <a:solidFill>
                <a:srgbClr val="04046C"/>
              </a:solidFill>
              <a:latin typeface="Times New Roman" panose="02020603050405020304" pitchFamily="18" charset="0"/>
              <a:cs typeface="Times New Roman" panose="02020603050405020304" pitchFamily="18" charset="0"/>
            </a:endParaRPr>
          </a:p>
        </p:txBody>
      </p:sp>
      <p:sp>
        <p:nvSpPr>
          <p:cNvPr id="5" name="Text Placeholder 2">
            <a:extLst>
              <a:ext uri="{FF2B5EF4-FFF2-40B4-BE49-F238E27FC236}">
                <a16:creationId xmlns:a16="http://schemas.microsoft.com/office/drawing/2014/main" id="{C887A7F3-6198-47C9-90C5-BB992C753C22}"/>
              </a:ext>
            </a:extLst>
          </p:cNvPr>
          <p:cNvSpPr>
            <a:spLocks noGrp="1"/>
          </p:cNvSpPr>
          <p:nvPr>
            <p:ph type="body" sz="quarter" idx="10"/>
          </p:nvPr>
        </p:nvSpPr>
        <p:spPr>
          <a:xfrm>
            <a:off x="352540" y="4614231"/>
            <a:ext cx="8791460" cy="927253"/>
          </a:xfrm>
        </p:spPr>
        <p:txBody>
          <a:bodyPr>
            <a:normAutofit lnSpcReduction="10000"/>
          </a:bodyPr>
          <a:lstStyle/>
          <a:p>
            <a:r>
              <a:rPr lang="lv-LV" sz="1400" dirty="0">
                <a:latin typeface="Times New Roman" panose="02020603050405020304" pitchFamily="18" charset="0"/>
                <a:cs typeface="Times New Roman" panose="02020603050405020304" pitchFamily="18" charset="0"/>
              </a:rPr>
              <a:t>Informācija sagatavota, pamatojoties uz Likuma par budžetu un finanšu vadību 28.</a:t>
            </a:r>
            <a:r>
              <a:rPr lang="en-US" sz="1400" baseline="30000" dirty="0">
                <a:latin typeface="Times New Roman" panose="02020603050405020304" pitchFamily="18" charset="0"/>
                <a:cs typeface="Times New Roman" panose="02020603050405020304" pitchFamily="18" charset="0"/>
              </a:rPr>
              <a:t>1</a:t>
            </a:r>
            <a:r>
              <a:rPr lang="lv-LV" sz="1400" dirty="0">
                <a:latin typeface="Times New Roman" panose="02020603050405020304" pitchFamily="18" charset="0"/>
                <a:cs typeface="Times New Roman" panose="02020603050405020304" pitchFamily="18" charset="0"/>
              </a:rPr>
              <a:t> pa</a:t>
            </a:r>
            <a:r>
              <a:rPr lang="en-US" sz="1400" dirty="0">
                <a:latin typeface="Times New Roman" panose="02020603050405020304" pitchFamily="18" charset="0"/>
                <a:cs typeface="Times New Roman" panose="02020603050405020304" pitchFamily="18" charset="0"/>
              </a:rPr>
              <a:t>n</a:t>
            </a:r>
            <a:r>
              <a:rPr lang="lv-LV" sz="1400" dirty="0" err="1">
                <a:latin typeface="Times New Roman" panose="02020603050405020304" pitchFamily="18" charset="0"/>
                <a:cs typeface="Times New Roman" panose="02020603050405020304" pitchFamily="18" charset="0"/>
              </a:rPr>
              <a:t>ta</a:t>
            </a:r>
            <a:r>
              <a:rPr lang="lv-LV" sz="1400" dirty="0">
                <a:latin typeface="Times New Roman" panose="02020603050405020304" pitchFamily="18" charset="0"/>
                <a:cs typeface="Times New Roman" panose="02020603050405020304" pitchFamily="18" charset="0"/>
              </a:rPr>
              <a:t> otro daļu, lai sniegtu attiecīgajām Saeimas komisijām informāciju par darbības mērķiem un rezultātiem, iepriekšējā gada budžeta izpildi, sasniegtajiem rezultātiem atbilstoši izlietotajiem resursiem un ieguvumu sabiedrībai un ietekmi uz nozaru politiku turpmāko finansēšanu vidējā termiņā.</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10</a:t>
            </a:fld>
            <a:endParaRPr lang="en-US" altLang="lv-LV"/>
          </a:p>
        </p:txBody>
      </p:sp>
      <p:graphicFrame>
        <p:nvGraphicFramePr>
          <p:cNvPr id="12" name="Chart 11">
            <a:extLst>
              <a:ext uri="{FF2B5EF4-FFF2-40B4-BE49-F238E27FC236}">
                <a16:creationId xmlns:a16="http://schemas.microsoft.com/office/drawing/2014/main" id="{085AC6BD-A3A8-4479-B169-B75A38F7301A}"/>
              </a:ext>
            </a:extLst>
          </p:cNvPr>
          <p:cNvGraphicFramePr>
            <a:graphicFrameLocks/>
          </p:cNvGraphicFramePr>
          <p:nvPr>
            <p:extLst>
              <p:ext uri="{D42A27DB-BD31-4B8C-83A1-F6EECF244321}">
                <p14:modId xmlns:p14="http://schemas.microsoft.com/office/powerpoint/2010/main" val="487600125"/>
              </p:ext>
            </p:extLst>
          </p:nvPr>
        </p:nvGraphicFramePr>
        <p:xfrm>
          <a:off x="255939" y="1179026"/>
          <a:ext cx="8458202" cy="4929189"/>
        </p:xfrm>
        <a:graphic>
          <a:graphicData uri="http://schemas.openxmlformats.org/drawingml/2006/chart">
            <c:chart xmlns:c="http://schemas.openxmlformats.org/drawingml/2006/chart" xmlns:r="http://schemas.openxmlformats.org/officeDocument/2006/relationships" r:id="rId3"/>
          </a:graphicData>
        </a:graphic>
      </p:graphicFrame>
      <p:sp>
        <p:nvSpPr>
          <p:cNvPr id="14" name="Speech Bubble: Rectangle 13">
            <a:extLst>
              <a:ext uri="{FF2B5EF4-FFF2-40B4-BE49-F238E27FC236}">
                <a16:creationId xmlns:a16="http://schemas.microsoft.com/office/drawing/2014/main" id="{D44429D1-EFA7-4F87-8E23-7907A411ED59}"/>
              </a:ext>
            </a:extLst>
          </p:cNvPr>
          <p:cNvSpPr/>
          <p:nvPr/>
        </p:nvSpPr>
        <p:spPr>
          <a:xfrm>
            <a:off x="7366504" y="1628734"/>
            <a:ext cx="1434597" cy="882683"/>
          </a:xfrm>
          <a:prstGeom prst="wedgeRectCallout">
            <a:avLst>
              <a:gd name="adj1" fmla="val -88720"/>
              <a:gd name="adj2" fmla="val 71826"/>
            </a:avLst>
          </a:prstGeom>
          <a:noFill/>
          <a:ln w="127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100" i="1" dirty="0">
                <a:solidFill>
                  <a:schemeClr val="tx2">
                    <a:lumMod val="75000"/>
                    <a:lumOff val="25000"/>
                  </a:schemeClr>
                </a:solidFill>
                <a:latin typeface="Times New Roman" panose="02020603050405020304" pitchFamily="18" charset="0"/>
                <a:cs typeface="Times New Roman" panose="02020603050405020304" pitchFamily="18" charset="0"/>
              </a:rPr>
              <a:t>Papildu piešķirts </a:t>
            </a:r>
          </a:p>
          <a:p>
            <a:pPr algn="ctr"/>
            <a:r>
              <a:rPr lang="lv-LV" sz="1100" i="1" dirty="0">
                <a:solidFill>
                  <a:schemeClr val="tx2">
                    <a:lumMod val="75000"/>
                    <a:lumOff val="25000"/>
                  </a:schemeClr>
                </a:solidFill>
                <a:latin typeface="Times New Roman" panose="02020603050405020304" pitchFamily="18" charset="0"/>
                <a:cs typeface="Times New Roman" panose="02020603050405020304" pitchFamily="18" charset="0"/>
              </a:rPr>
              <a:t> valsts robežas joslas infrastruktūras izveidei un KPC būvniecībai</a:t>
            </a:r>
          </a:p>
        </p:txBody>
      </p:sp>
      <p:sp>
        <p:nvSpPr>
          <p:cNvPr id="16" name="Speech Bubble: Rectangle 15">
            <a:extLst>
              <a:ext uri="{FF2B5EF4-FFF2-40B4-BE49-F238E27FC236}">
                <a16:creationId xmlns:a16="http://schemas.microsoft.com/office/drawing/2014/main" id="{AF1F1BA0-84CC-46AD-A927-CC48BD0D2451}"/>
              </a:ext>
            </a:extLst>
          </p:cNvPr>
          <p:cNvSpPr/>
          <p:nvPr/>
        </p:nvSpPr>
        <p:spPr>
          <a:xfrm>
            <a:off x="7149986" y="4346584"/>
            <a:ext cx="1738075" cy="734497"/>
          </a:xfrm>
          <a:prstGeom prst="wedgeRectCallout">
            <a:avLst>
              <a:gd name="adj1" fmla="val -94809"/>
              <a:gd name="adj2" fmla="val -19210"/>
            </a:avLst>
          </a:prstGeom>
          <a:noFill/>
          <a:ln w="127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1100" i="1" dirty="0">
                <a:solidFill>
                  <a:schemeClr val="tx2">
                    <a:lumMod val="75000"/>
                    <a:lumOff val="25000"/>
                  </a:schemeClr>
                </a:solidFill>
                <a:latin typeface="Times New Roman" panose="02020603050405020304" pitchFamily="18" charset="0"/>
                <a:cs typeface="Times New Roman" panose="02020603050405020304" pitchFamily="18" charset="0"/>
              </a:rPr>
              <a:t>Neizpilde, jo netika piegādāti speciālie ugunsdzēsības transportlīdzekļi</a:t>
            </a:r>
          </a:p>
        </p:txBody>
      </p:sp>
      <p:sp>
        <p:nvSpPr>
          <p:cNvPr id="7" name="Title 1">
            <a:extLst>
              <a:ext uri="{FF2B5EF4-FFF2-40B4-BE49-F238E27FC236}">
                <a16:creationId xmlns:a16="http://schemas.microsoft.com/office/drawing/2014/main" id="{5EFC8C28-33E6-49E5-A151-D0649FBF18E4}"/>
              </a:ext>
            </a:extLst>
          </p:cNvPr>
          <p:cNvSpPr>
            <a:spLocks noGrp="1"/>
          </p:cNvSpPr>
          <p:nvPr>
            <p:ph type="title"/>
          </p:nvPr>
        </p:nvSpPr>
        <p:spPr>
          <a:xfrm>
            <a:off x="1515155" y="349329"/>
            <a:ext cx="7438346" cy="829697"/>
          </a:xfrm>
        </p:spPr>
        <p:txBody>
          <a:bodyPr>
            <a:noAutofit/>
          </a:bodyPr>
          <a:lstStyle/>
          <a:p>
            <a:pPr algn="ctr">
              <a:defRPr/>
            </a:pPr>
            <a:r>
              <a:rPr lang="lv-LV" sz="1400" dirty="0">
                <a:solidFill>
                  <a:srgbClr val="04046C"/>
                </a:solidFill>
                <a:latin typeface="Times New Roman" panose="02020603050405020304" pitchFamily="18" charset="0"/>
                <a:cs typeface="Times New Roman" panose="02020603050405020304" pitchFamily="18" charset="0"/>
              </a:rPr>
              <a:t>2024. GADA IZDEVUMI SADALĪJUMĀ PA POLITIKAS UN DARBĪBAS JOMĀM</a:t>
            </a:r>
            <a:endParaRPr lang="lv-LV" altLang="lv-LV" sz="1400" i="1" dirty="0">
              <a:solidFill>
                <a:srgbClr val="04046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462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11</a:t>
            </a:fld>
            <a:endParaRPr lang="en-US" altLang="lv-LV"/>
          </a:p>
        </p:txBody>
      </p:sp>
      <p:sp>
        <p:nvSpPr>
          <p:cNvPr id="5" name="Title 1">
            <a:extLst>
              <a:ext uri="{FF2B5EF4-FFF2-40B4-BE49-F238E27FC236}">
                <a16:creationId xmlns:a16="http://schemas.microsoft.com/office/drawing/2014/main" id="{1DA2BC11-1506-4F84-BE07-1F0428ECC93E}"/>
              </a:ext>
            </a:extLst>
          </p:cNvPr>
          <p:cNvSpPr>
            <a:spLocks noGrp="1"/>
          </p:cNvSpPr>
          <p:nvPr>
            <p:ph type="title"/>
          </p:nvPr>
        </p:nvSpPr>
        <p:spPr>
          <a:xfrm>
            <a:off x="1748901" y="359889"/>
            <a:ext cx="7090299" cy="973153"/>
          </a:xfrm>
        </p:spPr>
        <p:txBody>
          <a:bodyPr>
            <a:normAutofit/>
          </a:bodyPr>
          <a:lstStyle/>
          <a:p>
            <a:pPr algn="ctr">
              <a:defRPr/>
            </a:pPr>
            <a:r>
              <a:rPr lang="lv-LV" sz="1400" dirty="0">
                <a:solidFill>
                  <a:srgbClr val="04046C"/>
                </a:solidFill>
                <a:latin typeface="Times New Roman" panose="02020603050405020304" pitchFamily="18" charset="0"/>
                <a:cs typeface="Times New Roman" panose="02020603050405020304" pitchFamily="18" charset="0"/>
              </a:rPr>
              <a:t>2024. GADA PRIORITĀRIE PASĀKUMI* SADALĪJUMĀ PA POLITIKAS UN DARBĪBAS JOMĀM (milj. </a:t>
            </a:r>
            <a:r>
              <a:rPr lang="lv-LV" sz="1400" i="1" dirty="0" err="1">
                <a:solidFill>
                  <a:srgbClr val="04046C"/>
                </a:solidFill>
                <a:latin typeface="Times New Roman" panose="02020603050405020304" pitchFamily="18" charset="0"/>
                <a:cs typeface="Times New Roman" panose="02020603050405020304" pitchFamily="18" charset="0"/>
              </a:rPr>
              <a:t>euro</a:t>
            </a:r>
            <a:r>
              <a:rPr lang="lv-LV" sz="1400" dirty="0">
                <a:solidFill>
                  <a:srgbClr val="04046C"/>
                </a:solidFill>
                <a:latin typeface="Times New Roman" panose="02020603050405020304" pitchFamily="18" charset="0"/>
                <a:cs typeface="Times New Roman" panose="02020603050405020304" pitchFamily="18" charset="0"/>
              </a:rPr>
              <a:t>)</a:t>
            </a:r>
          </a:p>
        </p:txBody>
      </p:sp>
      <p:graphicFrame>
        <p:nvGraphicFramePr>
          <p:cNvPr id="10" name="Chart 9">
            <a:extLst>
              <a:ext uri="{FF2B5EF4-FFF2-40B4-BE49-F238E27FC236}">
                <a16:creationId xmlns:a16="http://schemas.microsoft.com/office/drawing/2014/main" id="{9E938EC5-9F34-4328-A85A-51AEF12BD535}"/>
              </a:ext>
            </a:extLst>
          </p:cNvPr>
          <p:cNvGraphicFramePr>
            <a:graphicFrameLocks/>
          </p:cNvGraphicFramePr>
          <p:nvPr>
            <p:extLst>
              <p:ext uri="{D42A27DB-BD31-4B8C-83A1-F6EECF244321}">
                <p14:modId xmlns:p14="http://schemas.microsoft.com/office/powerpoint/2010/main" val="3598132538"/>
              </p:ext>
            </p:extLst>
          </p:nvPr>
        </p:nvGraphicFramePr>
        <p:xfrm>
          <a:off x="94288" y="1871704"/>
          <a:ext cx="7419904" cy="4826321"/>
        </p:xfrm>
        <a:graphic>
          <a:graphicData uri="http://schemas.openxmlformats.org/drawingml/2006/chart">
            <c:chart xmlns:c="http://schemas.openxmlformats.org/drawingml/2006/chart" xmlns:r="http://schemas.openxmlformats.org/officeDocument/2006/relationships" r:id="rId3"/>
          </a:graphicData>
        </a:graphic>
      </p:graphicFrame>
      <p:sp>
        <p:nvSpPr>
          <p:cNvPr id="11" name="Content Placeholder 3">
            <a:extLst>
              <a:ext uri="{FF2B5EF4-FFF2-40B4-BE49-F238E27FC236}">
                <a16:creationId xmlns:a16="http://schemas.microsoft.com/office/drawing/2014/main" id="{6F36AB80-1434-401A-856F-F94C4C80445A}"/>
              </a:ext>
            </a:extLst>
          </p:cNvPr>
          <p:cNvSpPr txBox="1">
            <a:spLocks/>
          </p:cNvSpPr>
          <p:nvPr/>
        </p:nvSpPr>
        <p:spPr bwMode="auto">
          <a:xfrm>
            <a:off x="304800" y="6264924"/>
            <a:ext cx="8350928" cy="424152"/>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3957" tIns="46979" rIns="93957" bIns="46979" numCol="1" anchor="t" anchorCtr="0" compatLnSpc="1">
            <a:prstTxWarp prst="textNoShape">
              <a:avLst/>
            </a:prstTxWarp>
            <a:normAutofit lnSpcReduction="10000"/>
          </a:bodyPr>
          <a:lstStyle>
            <a:lvl1pPr marL="350838" indent="-350838"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731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430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29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83835"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buFont typeface="Arial" panose="020B0604020202020204" pitchFamily="34" charset="0"/>
              <a:buNone/>
            </a:pPr>
            <a:r>
              <a:rPr lang="lv-LV" sz="1000" i="1" dirty="0">
                <a:solidFill>
                  <a:schemeClr val="tx2">
                    <a:lumMod val="75000"/>
                  </a:schemeClr>
                </a:solidFill>
                <a:latin typeface="Times New Roman" panose="02020603050405020304" pitchFamily="18" charset="0"/>
                <a:cs typeface="Times New Roman" panose="02020603050405020304" pitchFamily="18" charset="0"/>
              </a:rPr>
              <a:t>* atbilstoši Iekšlietu ministrijas budžeta paskaidrojumā norādītajam</a:t>
            </a:r>
          </a:p>
          <a:p>
            <a:pPr marL="0" indent="0">
              <a:buFont typeface="Arial" panose="020B0604020202020204" pitchFamily="34" charset="0"/>
              <a:buNone/>
            </a:pPr>
            <a:r>
              <a:rPr lang="lv-LV" sz="1000" i="1" dirty="0">
                <a:solidFill>
                  <a:schemeClr val="tx2">
                    <a:lumMod val="75000"/>
                  </a:schemeClr>
                </a:solidFill>
                <a:latin typeface="Times New Roman" panose="02020603050405020304" pitchFamily="18" charset="0"/>
                <a:cs typeface="Times New Roman" panose="02020603050405020304" pitchFamily="18" charset="0"/>
              </a:rPr>
              <a:t>**% no pamatfunkciju īstenošanai plānotā finansējuma</a:t>
            </a:r>
            <a:endParaRPr lang="lv-LV" sz="1000" dirty="0">
              <a:solidFill>
                <a:schemeClr val="tx2">
                  <a:lumMod val="75000"/>
                </a:schemeClr>
              </a:solidFill>
            </a:endParaRPr>
          </a:p>
        </p:txBody>
      </p:sp>
      <p:graphicFrame>
        <p:nvGraphicFramePr>
          <p:cNvPr id="3" name="Table 2">
            <a:extLst>
              <a:ext uri="{FF2B5EF4-FFF2-40B4-BE49-F238E27FC236}">
                <a16:creationId xmlns:a16="http://schemas.microsoft.com/office/drawing/2014/main" id="{EA3B8E4A-4188-4622-B766-DF69DF6DE448}"/>
              </a:ext>
            </a:extLst>
          </p:cNvPr>
          <p:cNvGraphicFramePr>
            <a:graphicFrameLocks noGrp="1"/>
          </p:cNvGraphicFramePr>
          <p:nvPr>
            <p:extLst>
              <p:ext uri="{D42A27DB-BD31-4B8C-83A1-F6EECF244321}">
                <p14:modId xmlns:p14="http://schemas.microsoft.com/office/powerpoint/2010/main" val="427854943"/>
              </p:ext>
            </p:extLst>
          </p:nvPr>
        </p:nvGraphicFramePr>
        <p:xfrm>
          <a:off x="3273839" y="998211"/>
          <a:ext cx="5565361" cy="3105301"/>
        </p:xfrm>
        <a:graphic>
          <a:graphicData uri="http://schemas.openxmlformats.org/drawingml/2006/table">
            <a:tbl>
              <a:tblPr>
                <a:tableStyleId>{69CF1AB2-1976-4502-BF36-3FF5EA218861}</a:tableStyleId>
              </a:tblPr>
              <a:tblGrid>
                <a:gridCol w="364765">
                  <a:extLst>
                    <a:ext uri="{9D8B030D-6E8A-4147-A177-3AD203B41FA5}">
                      <a16:colId xmlns:a16="http://schemas.microsoft.com/office/drawing/2014/main" val="407321907"/>
                    </a:ext>
                  </a:extLst>
                </a:gridCol>
                <a:gridCol w="4681738">
                  <a:extLst>
                    <a:ext uri="{9D8B030D-6E8A-4147-A177-3AD203B41FA5}">
                      <a16:colId xmlns:a16="http://schemas.microsoft.com/office/drawing/2014/main" val="1594434394"/>
                    </a:ext>
                  </a:extLst>
                </a:gridCol>
                <a:gridCol w="518858">
                  <a:extLst>
                    <a:ext uri="{9D8B030D-6E8A-4147-A177-3AD203B41FA5}">
                      <a16:colId xmlns:a16="http://schemas.microsoft.com/office/drawing/2014/main" val="1497602165"/>
                    </a:ext>
                  </a:extLst>
                </a:gridCol>
              </a:tblGrid>
              <a:tr h="87749">
                <a:tc>
                  <a:txBody>
                    <a:bodyPr/>
                    <a:lstStyle/>
                    <a:p>
                      <a:pPr algn="ctr" fontAlgn="b"/>
                      <a:r>
                        <a:rPr lang="lv-LV" sz="900" u="none" strike="noStrike" dirty="0">
                          <a:effectLst/>
                        </a:rPr>
                        <a:t>N. p.k.</a:t>
                      </a:r>
                      <a:endParaRPr lang="lv-LV" sz="900" b="0" i="0" u="none" strike="noStrike" dirty="0">
                        <a:solidFill>
                          <a:srgbClr val="000000"/>
                        </a:solidFill>
                        <a:effectLst/>
                        <a:latin typeface="Times New Roman" panose="02020603050405020304" pitchFamily="18" charset="0"/>
                      </a:endParaRPr>
                    </a:p>
                  </a:txBody>
                  <a:tcPr marL="4830" marR="4830" marT="4830" marB="0" anchor="ctr"/>
                </a:tc>
                <a:tc>
                  <a:txBody>
                    <a:bodyPr/>
                    <a:lstStyle/>
                    <a:p>
                      <a:pPr algn="ctr" fontAlgn="b"/>
                      <a:r>
                        <a:rPr lang="lv-LV" sz="900" u="none" strike="noStrike" dirty="0">
                          <a:effectLst/>
                        </a:rPr>
                        <a:t>Prioritārā pasākuma nosaukums</a:t>
                      </a:r>
                      <a:endParaRPr lang="lv-LV" sz="900" b="0" i="0" u="none" strike="noStrike" dirty="0">
                        <a:solidFill>
                          <a:srgbClr val="000000"/>
                        </a:solidFill>
                        <a:effectLst/>
                        <a:latin typeface="Times New Roman" panose="02020603050405020304" pitchFamily="18" charset="0"/>
                      </a:endParaRPr>
                    </a:p>
                  </a:txBody>
                  <a:tcPr marL="4830" marR="4830" marT="4830" marB="0" anchor="ctr"/>
                </a:tc>
                <a:tc>
                  <a:txBody>
                    <a:bodyPr/>
                    <a:lstStyle/>
                    <a:p>
                      <a:pPr algn="ctr" fontAlgn="b"/>
                      <a:r>
                        <a:rPr lang="lv-LV" sz="900" u="none" strike="noStrike" dirty="0">
                          <a:effectLst/>
                        </a:rPr>
                        <a:t>Piešķirts</a:t>
                      </a:r>
                      <a:endParaRPr lang="lv-LV" sz="900" b="0" i="0" u="none" strike="noStrike" dirty="0">
                        <a:solidFill>
                          <a:srgbClr val="000000"/>
                        </a:solidFill>
                        <a:effectLst/>
                        <a:latin typeface="Times New Roman" panose="02020603050405020304" pitchFamily="18" charset="0"/>
                      </a:endParaRPr>
                    </a:p>
                  </a:txBody>
                  <a:tcPr marL="4830" marR="4830" marT="4830" marB="0" anchor="ctr"/>
                </a:tc>
                <a:extLst>
                  <a:ext uri="{0D108BD9-81ED-4DB2-BD59-A6C34878D82A}">
                    <a16:rowId xmlns:a16="http://schemas.microsoft.com/office/drawing/2014/main" val="2845244636"/>
                  </a:ext>
                </a:extLst>
              </a:tr>
              <a:tr h="87749">
                <a:tc gridSpan="2">
                  <a:txBody>
                    <a:bodyPr/>
                    <a:lstStyle/>
                    <a:p>
                      <a:pPr algn="r" fontAlgn="b"/>
                      <a:r>
                        <a:rPr lang="lv-LV" sz="1000" b="1" i="0" u="none" strike="noStrike" dirty="0">
                          <a:solidFill>
                            <a:srgbClr val="000000"/>
                          </a:solidFill>
                          <a:effectLst/>
                          <a:latin typeface="Times New Roman" panose="02020603050405020304" pitchFamily="18" charset="0"/>
                          <a:cs typeface="Times New Roman" panose="02020603050405020304" pitchFamily="18" charset="0"/>
                        </a:rPr>
                        <a:t>KOPĀ</a:t>
                      </a:r>
                    </a:p>
                  </a:txBody>
                  <a:tcPr marL="4830" marR="4830" marT="4830" marB="0" anchor="b"/>
                </a:tc>
                <a:tc hMerge="1">
                  <a:txBody>
                    <a:bodyPr/>
                    <a:lstStyle/>
                    <a:p>
                      <a:pPr algn="ctr" fontAlgn="b"/>
                      <a:endParaRPr lang="lv-LV" sz="1000" b="1" i="0" u="none" strike="noStrike">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1000" b="1" u="none" strike="noStrike" dirty="0">
                          <a:effectLst/>
                          <a:latin typeface="Times New Roman" panose="02020603050405020304" pitchFamily="18" charset="0"/>
                          <a:cs typeface="Times New Roman" panose="02020603050405020304" pitchFamily="18" charset="0"/>
                        </a:rPr>
                        <a:t>37,67</a:t>
                      </a:r>
                      <a:endParaRPr lang="lv-LV"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830" marR="4830" marT="4830" marB="0" anchor="b"/>
                </a:tc>
                <a:extLst>
                  <a:ext uri="{0D108BD9-81ED-4DB2-BD59-A6C34878D82A}">
                    <a16:rowId xmlns:a16="http://schemas.microsoft.com/office/drawing/2014/main" val="956804704"/>
                  </a:ext>
                </a:extLst>
              </a:tr>
              <a:tr h="0">
                <a:tc>
                  <a:txBody>
                    <a:bodyPr/>
                    <a:lstStyle/>
                    <a:p>
                      <a:pPr algn="ctr" fontAlgn="b"/>
                      <a:r>
                        <a:rPr lang="lv-LV" sz="900" u="none" strike="noStrike" dirty="0">
                          <a:effectLst/>
                        </a:rPr>
                        <a:t>1.</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b="0" u="none" strike="noStrike" dirty="0">
                          <a:effectLst/>
                        </a:rPr>
                        <a:t>Atlīdzība Iekšlietu ministrijas un Tieslietu ministrijas  institūcijās nodarbinātajiem, tai skaitā Probācijas dienestam (Iekšlietu ministrijai piešķirtais finansējums VP, VUGD, VRS, IDB)</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b="0" u="none" strike="noStrike" dirty="0">
                          <a:effectLst/>
                        </a:rPr>
                        <a:t>23,99</a:t>
                      </a:r>
                      <a:endParaRPr lang="lv-LV" sz="900" b="0" i="0" u="none" strike="noStrike" dirty="0">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2387627600"/>
                  </a:ext>
                </a:extLst>
              </a:tr>
              <a:tr h="0">
                <a:tc>
                  <a:txBody>
                    <a:bodyPr/>
                    <a:lstStyle/>
                    <a:p>
                      <a:pPr algn="ctr" fontAlgn="b"/>
                      <a:r>
                        <a:rPr lang="lv-LV" sz="900" u="none" strike="noStrike" dirty="0">
                          <a:effectLst/>
                        </a:rPr>
                        <a:t>2.</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Kvalitatīvas izglītības ieguves nodrošināšana tiesībaizsardzības iestāžu amatpersonām (VP, VUGD, VRS, IDB un citu </a:t>
                      </a:r>
                      <a:r>
                        <a:rPr lang="lv-LV" sz="900" u="none" strike="noStrike" dirty="0" err="1">
                          <a:effectLst/>
                        </a:rPr>
                        <a:t>tiesībsargājošo</a:t>
                      </a:r>
                      <a:r>
                        <a:rPr lang="lv-LV" sz="900" u="none" strike="noStrike" dirty="0">
                          <a:effectLst/>
                        </a:rPr>
                        <a:t> iestāžu (KNAB, VID, LR Prokuratūra, TM </a:t>
                      </a:r>
                      <a:r>
                        <a:rPr lang="lv-LV" sz="900" u="none" strike="noStrike" dirty="0" err="1">
                          <a:effectLst/>
                        </a:rPr>
                        <a:t>IeVP</a:t>
                      </a:r>
                      <a:r>
                        <a:rPr lang="lv-LV" sz="900" u="none" strike="noStrike" dirty="0">
                          <a:effectLst/>
                        </a:rPr>
                        <a:t>) amatpersonu studijas)</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dirty="0">
                          <a:effectLst/>
                        </a:rPr>
                        <a:t>0,66</a:t>
                      </a:r>
                      <a:endParaRPr lang="lv-LV" sz="900" b="0" i="0" u="none" strike="noStrike" dirty="0">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2033515801"/>
                  </a:ext>
                </a:extLst>
              </a:tr>
              <a:tr h="265548">
                <a:tc>
                  <a:txBody>
                    <a:bodyPr/>
                    <a:lstStyle/>
                    <a:p>
                      <a:pPr algn="ctr" fontAlgn="b"/>
                      <a:r>
                        <a:rPr lang="lv-LV" sz="900" u="none" strike="noStrike" dirty="0">
                          <a:effectLst/>
                        </a:rPr>
                        <a:t>3.</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Valsts apmaksātu veselības aprūpes pakalpojumu pieejamības paaugstināšana Iekšlietu ministrijas sistēmas iestāžu un Ieslodzījuma vietu pārvaldes amatpersonām ar speciālajām dienesta pakāpēm (IeM VSC)</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2,58</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6967818"/>
                  </a:ext>
                </a:extLst>
              </a:tr>
              <a:tr h="227613">
                <a:tc>
                  <a:txBody>
                    <a:bodyPr/>
                    <a:lstStyle/>
                    <a:p>
                      <a:pPr algn="ctr" fontAlgn="b"/>
                      <a:r>
                        <a:rPr lang="lv-LV" sz="900" u="none" strike="noStrike" dirty="0">
                          <a:effectLst/>
                        </a:rPr>
                        <a:t>4.</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Par Eiropas Savienības tiesību aktos atļautajiem izņēmumiem sankciju piemērošanā un Latvijas kompetentajām iestādēm šo izņēmumu piemērošanā (FID)</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1,55</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2644476373"/>
                  </a:ext>
                </a:extLst>
              </a:tr>
              <a:tr h="98634">
                <a:tc>
                  <a:txBody>
                    <a:bodyPr/>
                    <a:lstStyle/>
                    <a:p>
                      <a:pPr algn="ctr" fontAlgn="b"/>
                      <a:r>
                        <a:rPr lang="lv-LV" sz="900" u="none" strike="noStrike" dirty="0">
                          <a:effectLst/>
                        </a:rPr>
                        <a:t>5.</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Valsts ugunsdzēsības un glābšanas dienesta struktūrvienību dzīvības glābšanas spēju stiprināšanas nodrošināšana (VUGD)</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2,57</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3706712149"/>
                  </a:ext>
                </a:extLst>
              </a:tr>
              <a:tr h="265548">
                <a:tc>
                  <a:txBody>
                    <a:bodyPr/>
                    <a:lstStyle/>
                    <a:p>
                      <a:pPr algn="ctr" fontAlgn="b"/>
                      <a:r>
                        <a:rPr lang="lv-LV" sz="900" u="none" strike="noStrike" dirty="0">
                          <a:effectLst/>
                        </a:rPr>
                        <a:t>6.</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Likumprojektu </a:t>
                      </a:r>
                      <a:r>
                        <a:rPr lang="lv-LV" sz="900" u="none" strike="noStrike" dirty="0" err="1">
                          <a:effectLst/>
                        </a:rPr>
                        <a:t>pakotne</a:t>
                      </a:r>
                      <a:r>
                        <a:rPr lang="lv-LV" sz="900" u="none" strike="noStrike" dirty="0">
                          <a:effectLst/>
                        </a:rPr>
                        <a:t> reģistrētās partnerības jautājumā (ziņu aktualizēšana Fizisko personu reģistrā par reģistrētu partnerību un konstatētajām ģimenes tiesiskajām attiecībām) (PMLP)</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0,11</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1986761093"/>
                  </a:ext>
                </a:extLst>
              </a:tr>
              <a:tr h="113807">
                <a:tc>
                  <a:txBody>
                    <a:bodyPr/>
                    <a:lstStyle/>
                    <a:p>
                      <a:pPr algn="ctr" fontAlgn="b"/>
                      <a:r>
                        <a:rPr lang="lv-LV" sz="900" u="none" strike="noStrike" dirty="0">
                          <a:effectLst/>
                        </a:rPr>
                        <a:t>7.</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Valsts drošības dienesta pamatfunkciju kapacitātes stiprināšana (VDD)</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3,34</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4207829190"/>
                  </a:ext>
                </a:extLst>
              </a:tr>
              <a:tr h="113807">
                <a:tc>
                  <a:txBody>
                    <a:bodyPr/>
                    <a:lstStyle/>
                    <a:p>
                      <a:pPr algn="ctr" fontAlgn="b"/>
                      <a:r>
                        <a:rPr lang="lv-LV" sz="900" u="none" strike="noStrike" dirty="0">
                          <a:effectLst/>
                        </a:rPr>
                        <a:t>8.</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Valsts tiešās pārvaldes iestādēs nodarbināto atalgojuma palielināšana (VP, VUGD, VRS, IeM VSC)</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0,35</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3695428383"/>
                  </a:ext>
                </a:extLst>
              </a:tr>
              <a:tr h="151741">
                <a:tc>
                  <a:txBody>
                    <a:bodyPr/>
                    <a:lstStyle/>
                    <a:p>
                      <a:pPr algn="ctr" fontAlgn="b"/>
                      <a:r>
                        <a:rPr lang="lv-LV" sz="900" u="none" strike="noStrike" dirty="0">
                          <a:effectLst/>
                        </a:rPr>
                        <a:t>9.</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Pedagogu darba samaksas pieauguma grafika īstenošanas 2. solim no 2024. gada 1. janvāra (VP)</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0,05</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3685105696"/>
                  </a:ext>
                </a:extLst>
              </a:tr>
              <a:tr h="113807">
                <a:tc>
                  <a:txBody>
                    <a:bodyPr/>
                    <a:lstStyle/>
                    <a:p>
                      <a:pPr algn="ctr" fontAlgn="b"/>
                      <a:r>
                        <a:rPr lang="lv-LV" sz="900" u="none" strike="noStrike" dirty="0">
                          <a:effectLst/>
                        </a:rPr>
                        <a:t>10.</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Uzticamības pakalpojumu un elektroniskās identifikācijas infrastruktūras attīstība (PMLP)</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a:effectLst/>
                        </a:rPr>
                        <a:t>1,12</a:t>
                      </a:r>
                      <a:endParaRPr lang="lv-LV" sz="900" b="0" i="0" u="none" strike="noStrike">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2460704007"/>
                  </a:ext>
                </a:extLst>
              </a:tr>
              <a:tr h="227613">
                <a:tc>
                  <a:txBody>
                    <a:bodyPr/>
                    <a:lstStyle/>
                    <a:p>
                      <a:pPr algn="ctr" fontAlgn="b"/>
                      <a:r>
                        <a:rPr lang="lv-LV" sz="900" u="none" strike="noStrike" dirty="0">
                          <a:effectLst/>
                        </a:rPr>
                        <a:t>11.</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l" fontAlgn="b"/>
                      <a:r>
                        <a:rPr lang="lv-LV" sz="900" u="none" strike="noStrike" dirty="0">
                          <a:effectLst/>
                        </a:rPr>
                        <a:t>Valsts policijas Rīgas reģiona pārvaldes struktūrvienību nodrošināšana ar atbilstošām telpām Ernesta Birznieka-Upīša ielā 21A, 21C, un 21D, Rīgā (NVA)</a:t>
                      </a:r>
                      <a:endParaRPr lang="lv-LV" sz="900" b="0" i="0" u="none" strike="noStrike" dirty="0">
                        <a:solidFill>
                          <a:srgbClr val="000000"/>
                        </a:solidFill>
                        <a:effectLst/>
                        <a:latin typeface="Times New Roman" panose="02020603050405020304" pitchFamily="18" charset="0"/>
                      </a:endParaRPr>
                    </a:p>
                  </a:txBody>
                  <a:tcPr marL="4830" marR="4830" marT="4830" marB="0" anchor="b"/>
                </a:tc>
                <a:tc>
                  <a:txBody>
                    <a:bodyPr/>
                    <a:lstStyle/>
                    <a:p>
                      <a:pPr algn="r" fontAlgn="b"/>
                      <a:r>
                        <a:rPr lang="lv-LV" sz="900" u="none" strike="noStrike" dirty="0">
                          <a:effectLst/>
                        </a:rPr>
                        <a:t>1,35</a:t>
                      </a:r>
                      <a:endParaRPr lang="lv-LV" sz="900" b="0" i="0" u="none" strike="noStrike" dirty="0">
                        <a:solidFill>
                          <a:srgbClr val="000000"/>
                        </a:solidFill>
                        <a:effectLst/>
                        <a:latin typeface="Times New Roman" panose="02020603050405020304" pitchFamily="18" charset="0"/>
                      </a:endParaRPr>
                    </a:p>
                  </a:txBody>
                  <a:tcPr marL="4830" marR="4830" marT="4830" marB="0" anchor="b"/>
                </a:tc>
                <a:extLst>
                  <a:ext uri="{0D108BD9-81ED-4DB2-BD59-A6C34878D82A}">
                    <a16:rowId xmlns:a16="http://schemas.microsoft.com/office/drawing/2014/main" val="4247088688"/>
                  </a:ext>
                </a:extLst>
              </a:tr>
            </a:tbl>
          </a:graphicData>
        </a:graphic>
      </p:graphicFrame>
    </p:spTree>
    <p:extLst>
      <p:ext uri="{BB962C8B-B14F-4D97-AF65-F5344CB8AC3E}">
        <p14:creationId xmlns:p14="http://schemas.microsoft.com/office/powerpoint/2010/main" val="24705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12</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5" y="273959"/>
            <a:ext cx="6812301" cy="418238"/>
          </a:xfrm>
        </p:spPr>
        <p:txBody>
          <a:bodyPr>
            <a:noAutofit/>
          </a:bodyPr>
          <a:lstStyle/>
          <a:p>
            <a:pPr algn="ctr"/>
            <a:r>
              <a:rPr lang="lv-LV" sz="1400" u="sng" dirty="0">
                <a:solidFill>
                  <a:srgbClr val="04046C"/>
                </a:solidFill>
                <a:latin typeface="Times New Roman" panose="02020603050405020304" pitchFamily="18" charset="0"/>
                <a:cs typeface="Times New Roman" panose="02020603050405020304" pitchFamily="18" charset="0"/>
              </a:rPr>
              <a:t> 1. SABIEDRISKĀ KĀRTĪBA UN DROŠĪBA, NOZIEDZĪBAS NOVĒRŠANA UN APKAROŠANA</a:t>
            </a:r>
            <a:endParaRPr lang="lv-LV" sz="1400" u="sng" dirty="0">
              <a:solidFill>
                <a:srgbClr val="04046C"/>
              </a:solidFill>
            </a:endParaRPr>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1774466" y="808755"/>
            <a:ext cx="6624032" cy="1271034"/>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r>
              <a:rPr lang="lv-LV" sz="1200" b="1" u="sng" dirty="0">
                <a:latin typeface="Times New Roman" panose="02020603050405020304" pitchFamily="18" charset="0"/>
                <a:cs typeface="Times New Roman" panose="02020603050405020304" pitchFamily="18" charset="0"/>
              </a:rPr>
              <a:t>Jomā iesaistītās iestādes</a:t>
            </a:r>
            <a:r>
              <a:rPr lang="lv-LV" sz="1200" i="1" dirty="0">
                <a:latin typeface="Times New Roman" panose="02020603050405020304" pitchFamily="18" charset="0"/>
                <a:cs typeface="Times New Roman" panose="02020603050405020304" pitchFamily="18" charset="0"/>
              </a:rPr>
              <a:t>:  </a:t>
            </a:r>
            <a:r>
              <a:rPr lang="lv-LV" sz="1200" b="1" i="1" dirty="0">
                <a:solidFill>
                  <a:srgbClr val="FF0000"/>
                </a:solidFill>
                <a:latin typeface="Times New Roman" panose="02020603050405020304" pitchFamily="18" charset="0"/>
                <a:cs typeface="Times New Roman" panose="02020603050405020304" pitchFamily="18" charset="0"/>
              </a:rPr>
              <a:t>Valsts policija, Iekšējās drošības birojs, Finanšu izlūkošanas dienests</a:t>
            </a:r>
          </a:p>
          <a:p>
            <a:pPr marL="0" indent="0">
              <a:buNone/>
            </a:pPr>
            <a:r>
              <a:rPr lang="lv-LV" sz="1200" b="1" u="sng" dirty="0">
                <a:latin typeface="Times New Roman" panose="02020603050405020304" pitchFamily="18" charset="0"/>
                <a:cs typeface="Times New Roman" panose="02020603050405020304" pitchFamily="18" charset="0"/>
              </a:rPr>
              <a:t>Politikas mērķis:</a:t>
            </a:r>
            <a:r>
              <a:rPr lang="lv-LV" sz="1200" b="1" dirty="0">
                <a:latin typeface="Times New Roman" panose="02020603050405020304" pitchFamily="18" charset="0"/>
                <a:cs typeface="Times New Roman" panose="02020603050405020304" pitchFamily="18" charset="0"/>
              </a:rPr>
              <a:t> uzlabot sabiedrisko kārtību un drošību, samazināt vardarbību, nodrošināt kvalitatīvu un ātru kriminālprocesa izmeklēšanu, samazināt noziedzības līmeni, nodrošināt pasākumu veikšanu noziedzīgi iegūtu līdzekļu legalizācijas un terorisma finansēšanas novēršanai un mazināt iespēju izmantot Latvijas Republikas finanšu sistēmu noziedzīgi iegūtu līdzekļu legalizācijai</a:t>
            </a:r>
          </a:p>
          <a:p>
            <a:pPr marL="0" indent="0">
              <a:buNone/>
            </a:pPr>
            <a:endParaRPr lang="lv-LV" sz="1200" b="1" dirty="0">
              <a:latin typeface="Times New Roman" panose="02020603050405020304" pitchFamily="18" charset="0"/>
              <a:cs typeface="Times New Roman" panose="02020603050405020304" pitchFamily="18" charset="0"/>
            </a:endParaRPr>
          </a:p>
        </p:txBody>
      </p:sp>
      <p:sp>
        <p:nvSpPr>
          <p:cNvPr id="15" name="Text Placeholder 4">
            <a:extLst>
              <a:ext uri="{FF2B5EF4-FFF2-40B4-BE49-F238E27FC236}">
                <a16:creationId xmlns:a16="http://schemas.microsoft.com/office/drawing/2014/main" id="{6CFD1CAE-F195-4E8B-BB77-FAB198A30260}"/>
              </a:ext>
            </a:extLst>
          </p:cNvPr>
          <p:cNvSpPr txBox="1">
            <a:spLocks/>
          </p:cNvSpPr>
          <p:nvPr/>
        </p:nvSpPr>
        <p:spPr>
          <a:xfrm>
            <a:off x="886753" y="1839408"/>
            <a:ext cx="5989535" cy="938605"/>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8884605-173E-479D-A9CA-2A2D56CB086A}"/>
              </a:ext>
            </a:extLst>
          </p:cNvPr>
          <p:cNvPicPr>
            <a:picLocks noChangeAspect="1"/>
          </p:cNvPicPr>
          <p:nvPr/>
        </p:nvPicPr>
        <p:blipFill>
          <a:blip r:embed="rId3"/>
          <a:stretch>
            <a:fillRect/>
          </a:stretch>
        </p:blipFill>
        <p:spPr>
          <a:xfrm>
            <a:off x="-151170" y="1191391"/>
            <a:ext cx="1290870" cy="1296033"/>
          </a:xfrm>
          <a:prstGeom prst="rect">
            <a:avLst/>
          </a:prstGeom>
        </p:spPr>
      </p:pic>
      <p:pic>
        <p:nvPicPr>
          <p:cNvPr id="17" name="Picture 16">
            <a:extLst>
              <a:ext uri="{FF2B5EF4-FFF2-40B4-BE49-F238E27FC236}">
                <a16:creationId xmlns:a16="http://schemas.microsoft.com/office/drawing/2014/main" id="{30AC91B3-AE07-4653-B99B-72CDD8A9F507}"/>
              </a:ext>
            </a:extLst>
          </p:cNvPr>
          <p:cNvPicPr>
            <a:picLocks noChangeAspect="1"/>
          </p:cNvPicPr>
          <p:nvPr/>
        </p:nvPicPr>
        <p:blipFill>
          <a:blip r:embed="rId4"/>
          <a:stretch>
            <a:fillRect/>
          </a:stretch>
        </p:blipFill>
        <p:spPr>
          <a:xfrm>
            <a:off x="7959442" y="1269198"/>
            <a:ext cx="999325" cy="1034115"/>
          </a:xfrm>
          <a:prstGeom prst="rect">
            <a:avLst/>
          </a:prstGeom>
        </p:spPr>
      </p:pic>
      <p:sp>
        <p:nvSpPr>
          <p:cNvPr id="8" name="TextBox 7">
            <a:extLst>
              <a:ext uri="{FF2B5EF4-FFF2-40B4-BE49-F238E27FC236}">
                <a16:creationId xmlns:a16="http://schemas.microsoft.com/office/drawing/2014/main" id="{0EF04792-7208-414E-B4C4-BF81ECCC73E7}"/>
              </a:ext>
            </a:extLst>
          </p:cNvPr>
          <p:cNvSpPr txBox="1"/>
          <p:nvPr/>
        </p:nvSpPr>
        <p:spPr>
          <a:xfrm>
            <a:off x="5560294" y="2294121"/>
            <a:ext cx="3398473" cy="1600438"/>
          </a:xfrm>
          <a:prstGeom prst="rect">
            <a:avLst/>
          </a:prstGeom>
          <a:noFill/>
        </p:spPr>
        <p:txBody>
          <a:bodyPr wrap="square">
            <a:spAutoFit/>
          </a:bodyPr>
          <a:lstStyle/>
          <a:p>
            <a:r>
              <a:rPr lang="lv-LV" sz="1400" b="1" u="sng" dirty="0"/>
              <a:t>2024. gada izdevumi – 248,5 milj. EUR</a:t>
            </a:r>
          </a:p>
          <a:p>
            <a:endParaRPr lang="lv-LV" sz="1400" b="1" u="sng" dirty="0"/>
          </a:p>
          <a:p>
            <a:pPr marL="171450" indent="-171450">
              <a:buFont typeface="Wingdings" panose="05000000000000000000" pitchFamily="2" charset="2"/>
              <a:buChar char="Ø"/>
            </a:pPr>
            <a:r>
              <a:rPr lang="lv-LV" sz="1400" b="1" u="sng" dirty="0">
                <a:solidFill>
                  <a:schemeClr val="tx2"/>
                </a:solidFill>
              </a:rPr>
              <a:t>242,6 milj. EUR – pamatfunkciju nodrošināšana</a:t>
            </a:r>
          </a:p>
          <a:p>
            <a:endParaRPr lang="lv-LV" sz="1400" b="1" u="sng" dirty="0">
              <a:solidFill>
                <a:schemeClr val="tx2"/>
              </a:solidFill>
            </a:endParaRPr>
          </a:p>
          <a:p>
            <a:endParaRPr lang="lv-LV" sz="1400" b="1" u="sng" dirty="0">
              <a:solidFill>
                <a:schemeClr val="tx2"/>
              </a:solidFill>
            </a:endParaRPr>
          </a:p>
          <a:p>
            <a:pPr marL="171450" indent="-171450">
              <a:buFont typeface="Wingdings" panose="05000000000000000000" pitchFamily="2" charset="2"/>
              <a:buChar char="Ø"/>
            </a:pPr>
            <a:r>
              <a:rPr lang="lv-LV" sz="1400" b="1" u="sng" dirty="0">
                <a:solidFill>
                  <a:srgbClr val="00B050"/>
                </a:solidFill>
              </a:rPr>
              <a:t>5,9 milj. EUR – ES projektu īstenošana</a:t>
            </a:r>
            <a:endParaRPr lang="lv-LV" sz="1400" b="1" dirty="0"/>
          </a:p>
        </p:txBody>
      </p:sp>
      <p:pic>
        <p:nvPicPr>
          <p:cNvPr id="9" name="Picture 4">
            <a:extLst>
              <a:ext uri="{FF2B5EF4-FFF2-40B4-BE49-F238E27FC236}">
                <a16:creationId xmlns:a16="http://schemas.microsoft.com/office/drawing/2014/main" id="{143F8E67-6357-49B8-8B59-8646E2D528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42306">
            <a:off x="8254622" y="3007403"/>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3B08056-7A9A-4E10-8F2E-8E8713995142}"/>
              </a:ext>
            </a:extLst>
          </p:cNvPr>
          <p:cNvSpPr txBox="1"/>
          <p:nvPr/>
        </p:nvSpPr>
        <p:spPr>
          <a:xfrm>
            <a:off x="494265" y="2158913"/>
            <a:ext cx="4838641" cy="3231654"/>
          </a:xfrm>
          <a:prstGeom prst="rect">
            <a:avLst/>
          </a:prstGeom>
          <a:noFill/>
        </p:spPr>
        <p:txBody>
          <a:bodyPr wrap="square">
            <a:spAutoFit/>
          </a:bodyPr>
          <a:lstStyle/>
          <a:p>
            <a:pPr algn="just">
              <a:spcAft>
                <a:spcPts val="0"/>
              </a:spcAft>
              <a:tabLst>
                <a:tab pos="291465" algn="l"/>
              </a:tabLst>
            </a:pPr>
            <a:endParaRPr lang="lv-LV" sz="1200" b="1" dirty="0">
              <a:ea typeface="Calibri" panose="020F0502020204030204" pitchFamily="34" charset="0"/>
              <a:cs typeface="Times New Roman" panose="02020603050405020304" pitchFamily="18" charset="0"/>
            </a:endParaRPr>
          </a:p>
          <a:p>
            <a:pPr algn="just">
              <a:spcAft>
                <a:spcPts val="0"/>
              </a:spcAft>
              <a:tabLst>
                <a:tab pos="291465" algn="l"/>
              </a:tabLst>
            </a:pPr>
            <a:r>
              <a:rPr lang="lv-LV" sz="1200" b="1" dirty="0">
                <a:ea typeface="Calibri" panose="020F0502020204030204" pitchFamily="34" charset="0"/>
                <a:cs typeface="Times New Roman" panose="02020603050405020304" pitchFamily="18" charset="0"/>
              </a:rPr>
              <a:t>2024. gadā nodrošināta:</a:t>
            </a: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Valsts policijas pamatfunkciju izpilde (izlietots finansējums 229,5 milj. EUR), tai skaitā:</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cs typeface="Times New Roman" panose="02020603050405020304" pitchFamily="18" charset="0"/>
              </a:rPr>
              <a:t>atlīdzības nodrošināšana Valsts policijā nodarbinātajiem 179,2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cs typeface="Times New Roman" panose="02020603050405020304" pitchFamily="18" charset="0"/>
              </a:rPr>
              <a:t>Valsts policijas funkciju veikšanai nepieciešamo transportlīdzekļu nodrošinājums t.sk., ceļu satiksmes uzraudzībai, konvoja funkciju nodrošināšanai, nozieguma vietu apsekošanai, preventīvu pasākumu nodrošināšanai (6,4 milj. EUR);</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cs typeface="Times New Roman" panose="02020603050405020304" pitchFamily="18" charset="0"/>
              </a:rPr>
              <a:t>Valsts policijas koledžas darbība (7,1 milj. EUR)</a:t>
            </a:r>
          </a:p>
          <a:p>
            <a:pPr lvl="1" indent="0" algn="just">
              <a:spcAft>
                <a:spcPts val="0"/>
              </a:spcAft>
            </a:pP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Iekšējās drošības biroja </a:t>
            </a:r>
            <a:r>
              <a:rPr lang="lv-LV" sz="1200" dirty="0">
                <a:ea typeface="Calibri" panose="020F0502020204030204" pitchFamily="34" charset="0"/>
                <a:cs typeface="Times New Roman" panose="02020603050405020304" pitchFamily="18" charset="0"/>
              </a:rPr>
              <a:t>pamatfunkciju izpilde (5,5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algn="just">
              <a:spcAft>
                <a:spcPts val="0"/>
              </a:spcAft>
            </a:pP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Finanšu izlūkošanas dienesta </a:t>
            </a:r>
            <a:r>
              <a:rPr lang="lv-LV" sz="1200" dirty="0">
                <a:ea typeface="Calibri" panose="020F0502020204030204" pitchFamily="34" charset="0"/>
                <a:cs typeface="Times New Roman" panose="02020603050405020304" pitchFamily="18" charset="0"/>
              </a:rPr>
              <a:t>pamatfunkciju izpilde (6,8 milj. EUR)</a:t>
            </a:r>
          </a:p>
          <a:p>
            <a:pPr marL="811213" lvl="1" indent="-342900" algn="just">
              <a:spcAft>
                <a:spcPts val="0"/>
              </a:spcAft>
              <a:buFont typeface="Wingdings" panose="05000000000000000000" pitchFamily="2" charset="2"/>
              <a:buChar char="v"/>
            </a:pPr>
            <a:endParaRPr lang="lv-LV" sz="1200"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B333F758-D5D5-48EC-9A17-616D133823A7}"/>
              </a:ext>
            </a:extLst>
          </p:cNvPr>
          <p:cNvPicPr>
            <a:picLocks noChangeAspect="1"/>
          </p:cNvPicPr>
          <p:nvPr/>
        </p:nvPicPr>
        <p:blipFill>
          <a:blip r:embed="rId6"/>
          <a:stretch>
            <a:fillRect/>
          </a:stretch>
        </p:blipFill>
        <p:spPr>
          <a:xfrm>
            <a:off x="5297797" y="4021012"/>
            <a:ext cx="3541403" cy="2362116"/>
          </a:xfrm>
          <a:prstGeom prst="rect">
            <a:avLst/>
          </a:prstGeom>
          <a:ln>
            <a:noFill/>
          </a:ln>
          <a:effectLst>
            <a:softEdge rad="112500"/>
          </a:effectLst>
        </p:spPr>
      </p:pic>
      <p:pic>
        <p:nvPicPr>
          <p:cNvPr id="5" name="Picture 4">
            <a:extLst>
              <a:ext uri="{FF2B5EF4-FFF2-40B4-BE49-F238E27FC236}">
                <a16:creationId xmlns:a16="http://schemas.microsoft.com/office/drawing/2014/main" id="{F9B88C33-82FD-43C5-BDD9-149F2948856A}"/>
              </a:ext>
            </a:extLst>
          </p:cNvPr>
          <p:cNvPicPr>
            <a:picLocks noChangeAspect="1"/>
          </p:cNvPicPr>
          <p:nvPr/>
        </p:nvPicPr>
        <p:blipFill>
          <a:blip r:embed="rId7"/>
          <a:stretch>
            <a:fillRect/>
          </a:stretch>
        </p:blipFill>
        <p:spPr>
          <a:xfrm>
            <a:off x="124753" y="5504166"/>
            <a:ext cx="1193800" cy="1193800"/>
          </a:xfrm>
          <a:prstGeom prst="rect">
            <a:avLst/>
          </a:prstGeom>
        </p:spPr>
      </p:pic>
    </p:spTree>
    <p:extLst>
      <p:ext uri="{BB962C8B-B14F-4D97-AF65-F5344CB8AC3E}">
        <p14:creationId xmlns:p14="http://schemas.microsoft.com/office/powerpoint/2010/main" val="145272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13</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273959"/>
            <a:ext cx="6712944" cy="418238"/>
          </a:xfrm>
        </p:spPr>
        <p:txBody>
          <a:bodyPr>
            <a:noAutofit/>
          </a:bodyPr>
          <a:lstStyle/>
          <a:p>
            <a:pPr algn="ctr"/>
            <a:r>
              <a:rPr lang="lv-LV" sz="1400" u="sng" dirty="0">
                <a:solidFill>
                  <a:srgbClr val="04046C"/>
                </a:solidFill>
                <a:latin typeface="Times New Roman" panose="02020603050405020304" pitchFamily="18" charset="0"/>
                <a:cs typeface="Times New Roman" panose="02020603050405020304" pitchFamily="18" charset="0"/>
              </a:rPr>
              <a:t> 1. SABIEDRISKĀ KĀRTĪBA UN DROŠĪBA, NOZIEDZĪBAS NOVĒRŠANA UN APKAROŠANA</a:t>
            </a:r>
            <a:endParaRPr lang="lv-LV" sz="1400" u="sng" dirty="0">
              <a:solidFill>
                <a:srgbClr val="04046C"/>
              </a:solidFill>
            </a:endParaRPr>
          </a:p>
        </p:txBody>
      </p:sp>
      <p:graphicFrame>
        <p:nvGraphicFramePr>
          <p:cNvPr id="8" name="Chart 7">
            <a:extLst>
              <a:ext uri="{FF2B5EF4-FFF2-40B4-BE49-F238E27FC236}">
                <a16:creationId xmlns:a16="http://schemas.microsoft.com/office/drawing/2014/main" id="{B01CC696-072C-46DA-B30C-B8D3B850EB33}"/>
              </a:ext>
            </a:extLst>
          </p:cNvPr>
          <p:cNvGraphicFramePr>
            <a:graphicFrameLocks/>
          </p:cNvGraphicFramePr>
          <p:nvPr>
            <p:extLst>
              <p:ext uri="{D42A27DB-BD31-4B8C-83A1-F6EECF244321}">
                <p14:modId xmlns:p14="http://schemas.microsoft.com/office/powerpoint/2010/main" val="1111625903"/>
              </p:ext>
            </p:extLst>
          </p:nvPr>
        </p:nvGraphicFramePr>
        <p:xfrm>
          <a:off x="273520" y="1839408"/>
          <a:ext cx="4265939" cy="2457384"/>
        </p:xfrm>
        <a:graphic>
          <a:graphicData uri="http://schemas.openxmlformats.org/drawingml/2006/chart">
            <c:chart xmlns:c="http://schemas.openxmlformats.org/drawingml/2006/chart" xmlns:r="http://schemas.openxmlformats.org/officeDocument/2006/relationships" r:id="rId3"/>
          </a:graphicData>
        </a:graphic>
      </p:graphicFrame>
      <p:sp>
        <p:nvSpPr>
          <p:cNvPr id="12" name="Title 1">
            <a:extLst>
              <a:ext uri="{FF2B5EF4-FFF2-40B4-BE49-F238E27FC236}">
                <a16:creationId xmlns:a16="http://schemas.microsoft.com/office/drawing/2014/main" id="{32DD9617-4506-4B87-84D8-F146B7F5C09D}"/>
              </a:ext>
            </a:extLst>
          </p:cNvPr>
          <p:cNvSpPr txBox="1">
            <a:spLocks/>
          </p:cNvSpPr>
          <p:nvPr/>
        </p:nvSpPr>
        <p:spPr bwMode="auto">
          <a:xfrm>
            <a:off x="4821225" y="1408943"/>
            <a:ext cx="4136075" cy="4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fontScale="90000" lnSpcReduction="10000"/>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sz="1200" dirty="0">
                <a:latin typeface="Times New Roman" panose="02020603050405020304" pitchFamily="18" charset="0"/>
                <a:cs typeface="Times New Roman" panose="02020603050405020304" pitchFamily="18" charset="0"/>
              </a:rPr>
              <a:t>Atklāto smago un sevišķi smago noziegumu īpatsvars reģistrēto smago un sevišķi smago noziegumu skaitā (%) dinamika </a:t>
            </a:r>
            <a:endParaRPr lang="lv-LV" sz="1200" dirty="0"/>
          </a:p>
        </p:txBody>
      </p:sp>
      <p:graphicFrame>
        <p:nvGraphicFramePr>
          <p:cNvPr id="13" name="Chart 12">
            <a:extLst>
              <a:ext uri="{FF2B5EF4-FFF2-40B4-BE49-F238E27FC236}">
                <a16:creationId xmlns:a16="http://schemas.microsoft.com/office/drawing/2014/main" id="{260C50C3-3DAF-4DFA-9CB7-E0BDF09DD590}"/>
              </a:ext>
            </a:extLst>
          </p:cNvPr>
          <p:cNvGraphicFramePr>
            <a:graphicFrameLocks/>
          </p:cNvGraphicFramePr>
          <p:nvPr>
            <p:extLst>
              <p:ext uri="{D42A27DB-BD31-4B8C-83A1-F6EECF244321}">
                <p14:modId xmlns:p14="http://schemas.microsoft.com/office/powerpoint/2010/main" val="2315376913"/>
              </p:ext>
            </p:extLst>
          </p:nvPr>
        </p:nvGraphicFramePr>
        <p:xfrm>
          <a:off x="4896642" y="1960423"/>
          <a:ext cx="3749040" cy="2557716"/>
        </p:xfrm>
        <a:graphic>
          <a:graphicData uri="http://schemas.openxmlformats.org/drawingml/2006/chart">
            <c:chart xmlns:c="http://schemas.openxmlformats.org/drawingml/2006/chart" xmlns:r="http://schemas.openxmlformats.org/officeDocument/2006/relationships" r:id="rId4"/>
          </a:graphicData>
        </a:graphic>
      </p:graphicFrame>
      <p:sp>
        <p:nvSpPr>
          <p:cNvPr id="14" name="Content Placeholder 3">
            <a:extLst>
              <a:ext uri="{FF2B5EF4-FFF2-40B4-BE49-F238E27FC236}">
                <a16:creationId xmlns:a16="http://schemas.microsoft.com/office/drawing/2014/main" id="{D7FCAB51-90CD-41A5-9EB8-8875CA597C1F}"/>
              </a:ext>
            </a:extLst>
          </p:cNvPr>
          <p:cNvSpPr txBox="1">
            <a:spLocks/>
          </p:cNvSpPr>
          <p:nvPr/>
        </p:nvSpPr>
        <p:spPr bwMode="auto">
          <a:xfrm>
            <a:off x="273520" y="4933285"/>
            <a:ext cx="8644127" cy="93860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txBody>
          <a:bodyPr vert="horz" wrap="square" lIns="93957" tIns="46979" rIns="93957" bIns="46979" numCol="1" anchor="t" anchorCtr="0" compatLnSpc="1">
            <a:prstTxWarp prst="textNoShape">
              <a:avLst/>
            </a:prstTxWarp>
            <a:normAutofit/>
          </a:bodyPr>
          <a:lstStyle>
            <a:lvl1pPr marL="350838" indent="-350838"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731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430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29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83835"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buFont typeface="Arial" panose="020B0604020202020204" pitchFamily="34" charset="0"/>
              <a:buNone/>
            </a:pPr>
            <a:r>
              <a:rPr lang="lv-LV" sz="1200" b="1" i="1" dirty="0">
                <a:latin typeface="Times New Roman" panose="02020603050405020304" pitchFamily="18" charset="0"/>
                <a:cs typeface="Times New Roman" panose="02020603050405020304" pitchFamily="18" charset="0"/>
              </a:rPr>
              <a:t>Snieguma radītāja izpildes ietekmējošie faktori: </a:t>
            </a:r>
          </a:p>
          <a:p>
            <a:pPr marL="342900" lvl="0" indent="-342900" algn="just">
              <a:lnSpc>
                <a:spcPct val="107000"/>
              </a:lnSpc>
              <a:buFont typeface="Symbol" panose="05050102010706020507" pitchFamily="18" charset="2"/>
              <a:buChar char=""/>
              <a:tabLst>
                <a:tab pos="641350" algn="l"/>
              </a:tabLst>
            </a:pPr>
            <a:r>
              <a:rPr lang="lv-LV" sz="1200" dirty="0">
                <a:effectLst/>
                <a:latin typeface="Times New Roman" panose="02020603050405020304" pitchFamily="18" charset="0"/>
                <a:ea typeface="Calibri" panose="020F0502020204030204" pitchFamily="34" charset="0"/>
                <a:cs typeface="Times New Roman" panose="02020603050405020304" pitchFamily="18" charset="0"/>
              </a:rPr>
              <a:t>būtisku daļu no reģistrēto smago un sevišķi smago noziegumu īpatsvara veido krāpšanas, naudas viltošana un nelikumīgas darbības ar finanšu instrumentiem un maksāšanas līdzekļiem. Šo noziegumu atklāšanas procenti ir zemi (4,6% – 15,9%), jo tie bieži tiek kvalificēti kā organizētās noziedzības sastāvdaļa un prasa ilgstošu, juridiski sarežģītu izmeklēšanu.</a:t>
            </a:r>
          </a:p>
          <a:p>
            <a:pPr marL="0" indent="0">
              <a:buFont typeface="Arial" panose="020B0604020202020204" pitchFamily="34" charset="0"/>
              <a:buNone/>
            </a:pPr>
            <a:endParaRPr lang="lv-LV" sz="1400" dirty="0"/>
          </a:p>
        </p:txBody>
      </p:sp>
      <p:sp>
        <p:nvSpPr>
          <p:cNvPr id="15" name="Text Placeholder 4">
            <a:extLst>
              <a:ext uri="{FF2B5EF4-FFF2-40B4-BE49-F238E27FC236}">
                <a16:creationId xmlns:a16="http://schemas.microsoft.com/office/drawing/2014/main" id="{6CFD1CAE-F195-4E8B-BB77-FAB198A30260}"/>
              </a:ext>
            </a:extLst>
          </p:cNvPr>
          <p:cNvSpPr txBox="1">
            <a:spLocks/>
          </p:cNvSpPr>
          <p:nvPr/>
        </p:nvSpPr>
        <p:spPr>
          <a:xfrm>
            <a:off x="886753" y="1839408"/>
            <a:ext cx="5989535" cy="938605"/>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8803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CFC2A85-D9C0-4ECB-AE38-03103256158C}"/>
              </a:ext>
            </a:extLst>
          </p:cNvPr>
          <p:cNvSpPr>
            <a:spLocks noGrp="1"/>
          </p:cNvSpPr>
          <p:nvPr>
            <p:ph type="title"/>
          </p:nvPr>
        </p:nvSpPr>
        <p:spPr>
          <a:xfrm>
            <a:off x="1782283" y="926502"/>
            <a:ext cx="6547252" cy="365169"/>
          </a:xfrm>
        </p:spPr>
        <p:txBody>
          <a:bodyPr>
            <a:normAutofit/>
          </a:bodyPr>
          <a:lstStyle/>
          <a:p>
            <a:r>
              <a:rPr lang="lv-LV" sz="1600" dirty="0">
                <a:solidFill>
                  <a:schemeClr val="tx1"/>
                </a:solidFill>
                <a:latin typeface="Times New Roman" panose="02020603050405020304" pitchFamily="18" charset="0"/>
                <a:cs typeface="Times New Roman" panose="02020603050405020304" pitchFamily="18" charset="0"/>
              </a:rPr>
              <a:t>Kriminālvajāšanas uzsākšanai nosūtīti kriminālprocesi</a:t>
            </a:r>
            <a:endParaRPr lang="lv-LV" dirty="0"/>
          </a:p>
        </p:txBody>
      </p:sp>
      <p:sp>
        <p:nvSpPr>
          <p:cNvPr id="13" name="Title 1">
            <a:extLst>
              <a:ext uri="{FF2B5EF4-FFF2-40B4-BE49-F238E27FC236}">
                <a16:creationId xmlns:a16="http://schemas.microsoft.com/office/drawing/2014/main" id="{93153B49-EF81-41D5-93C3-5AE107698CF4}"/>
              </a:ext>
            </a:extLst>
          </p:cNvPr>
          <p:cNvSpPr txBox="1">
            <a:spLocks/>
          </p:cNvSpPr>
          <p:nvPr/>
        </p:nvSpPr>
        <p:spPr bwMode="auto">
          <a:xfrm>
            <a:off x="1782283" y="300393"/>
            <a:ext cx="6952742" cy="4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sz="1400" u="sng" dirty="0">
                <a:solidFill>
                  <a:srgbClr val="04046C"/>
                </a:solidFill>
                <a:latin typeface="Times New Roman" panose="02020603050405020304" pitchFamily="18" charset="0"/>
                <a:cs typeface="Times New Roman" panose="02020603050405020304" pitchFamily="18" charset="0"/>
              </a:rPr>
              <a:t> 1. SABIEDRISKĀ KĀRTĪBA UN DROŠĪBA, NOZIEDZĪBAS NOVĒRŠANA UN APKAROŠANA</a:t>
            </a:r>
            <a:endParaRPr lang="lv-LV" sz="1400" u="sng" dirty="0">
              <a:solidFill>
                <a:srgbClr val="04046C"/>
              </a:solidFill>
            </a:endParaRPr>
          </a:p>
        </p:txBody>
      </p:sp>
      <p:sp>
        <p:nvSpPr>
          <p:cNvPr id="3" name="Slide Number Placeholder 2">
            <a:extLst>
              <a:ext uri="{FF2B5EF4-FFF2-40B4-BE49-F238E27FC236}">
                <a16:creationId xmlns:a16="http://schemas.microsoft.com/office/drawing/2014/main" id="{F0FC79D5-AE7A-49FB-B0D5-107323429226}"/>
              </a:ext>
            </a:extLst>
          </p:cNvPr>
          <p:cNvSpPr>
            <a:spLocks noGrp="1"/>
          </p:cNvSpPr>
          <p:nvPr>
            <p:ph type="sldNum" sz="quarter" idx="13"/>
          </p:nvPr>
        </p:nvSpPr>
        <p:spPr>
          <a:xfrm>
            <a:off x="8390467" y="6324600"/>
            <a:ext cx="448733" cy="304800"/>
          </a:xfrm>
        </p:spPr>
        <p:txBody>
          <a:bodyPr/>
          <a:lstStyle/>
          <a:p>
            <a:pPr>
              <a:defRPr/>
            </a:pPr>
            <a:fld id="{04B6ED29-4716-4D18-BCAA-2503C8CA31C8}" type="slidenum">
              <a:rPr lang="en-US" altLang="lv-LV" smtClean="0"/>
              <a:pPr>
                <a:defRPr/>
              </a:pPr>
              <a:t>14</a:t>
            </a:fld>
            <a:endParaRPr lang="en-US" altLang="lv-LV" dirty="0"/>
          </a:p>
        </p:txBody>
      </p:sp>
      <p:sp>
        <p:nvSpPr>
          <p:cNvPr id="14" name="TextBox 13">
            <a:extLst>
              <a:ext uri="{FF2B5EF4-FFF2-40B4-BE49-F238E27FC236}">
                <a16:creationId xmlns:a16="http://schemas.microsoft.com/office/drawing/2014/main" id="{7CAFACD4-B03A-4B34-9BBD-7C8725A13FB9}"/>
              </a:ext>
            </a:extLst>
          </p:cNvPr>
          <p:cNvSpPr txBox="1"/>
          <p:nvPr/>
        </p:nvSpPr>
        <p:spPr>
          <a:xfrm>
            <a:off x="5271645" y="1414885"/>
            <a:ext cx="617029" cy="400110"/>
          </a:xfrm>
          <a:prstGeom prst="rect">
            <a:avLst/>
          </a:prstGeom>
          <a:noFill/>
        </p:spPr>
        <p:txBody>
          <a:bodyPr wrap="square">
            <a:spAutoFit/>
          </a:bodyPr>
          <a:lstStyle/>
          <a:p>
            <a:r>
              <a:rPr lang="lv-LV" sz="2000" dirty="0"/>
              <a:t>📉</a:t>
            </a:r>
          </a:p>
        </p:txBody>
      </p:sp>
      <p:sp>
        <p:nvSpPr>
          <p:cNvPr id="16" name="TextBox 15">
            <a:extLst>
              <a:ext uri="{FF2B5EF4-FFF2-40B4-BE49-F238E27FC236}">
                <a16:creationId xmlns:a16="http://schemas.microsoft.com/office/drawing/2014/main" id="{D6EEBBB4-A2A6-4231-844A-AFBD74327102}"/>
              </a:ext>
            </a:extLst>
          </p:cNvPr>
          <p:cNvSpPr txBox="1"/>
          <p:nvPr/>
        </p:nvSpPr>
        <p:spPr>
          <a:xfrm>
            <a:off x="5678167" y="1454904"/>
            <a:ext cx="3302946" cy="646331"/>
          </a:xfrm>
          <a:prstGeom prst="rect">
            <a:avLst/>
          </a:prstGeom>
          <a:noFill/>
        </p:spPr>
        <p:txBody>
          <a:bodyPr wrap="square">
            <a:spAutoFit/>
          </a:bodyPr>
          <a:lstStyle/>
          <a:p>
            <a:pPr algn="just"/>
            <a:r>
              <a:rPr lang="lv-LV" sz="1200" dirty="0"/>
              <a:t>2024. gadā salīdzinot ar 2023. gadu kriminālvajāšanai nodoto lietu skaits: samazinājies par 140 (-1,5 %)</a:t>
            </a:r>
          </a:p>
        </p:txBody>
      </p:sp>
      <p:sp>
        <p:nvSpPr>
          <p:cNvPr id="18" name="TextBox 17">
            <a:extLst>
              <a:ext uri="{FF2B5EF4-FFF2-40B4-BE49-F238E27FC236}">
                <a16:creationId xmlns:a16="http://schemas.microsoft.com/office/drawing/2014/main" id="{5DE8675C-8ABF-4579-8861-5596673846E4}"/>
              </a:ext>
            </a:extLst>
          </p:cNvPr>
          <p:cNvSpPr txBox="1"/>
          <p:nvPr/>
        </p:nvSpPr>
        <p:spPr>
          <a:xfrm>
            <a:off x="5302645" y="2152517"/>
            <a:ext cx="569077" cy="400110"/>
          </a:xfrm>
          <a:prstGeom prst="rect">
            <a:avLst/>
          </a:prstGeom>
          <a:noFill/>
        </p:spPr>
        <p:txBody>
          <a:bodyPr wrap="square">
            <a:spAutoFit/>
          </a:bodyPr>
          <a:lstStyle/>
          <a:p>
            <a:r>
              <a:rPr lang="lv-LV" sz="2000" dirty="0"/>
              <a:t>📈</a:t>
            </a:r>
            <a:r>
              <a:rPr lang="lv-LV" dirty="0"/>
              <a:t> </a:t>
            </a:r>
          </a:p>
        </p:txBody>
      </p:sp>
      <p:sp>
        <p:nvSpPr>
          <p:cNvPr id="20" name="TextBox 19">
            <a:extLst>
              <a:ext uri="{FF2B5EF4-FFF2-40B4-BE49-F238E27FC236}">
                <a16:creationId xmlns:a16="http://schemas.microsoft.com/office/drawing/2014/main" id="{3614E615-9405-473E-A65B-75EC4C3DCDEA}"/>
              </a:ext>
            </a:extLst>
          </p:cNvPr>
          <p:cNvSpPr txBox="1"/>
          <p:nvPr/>
        </p:nvSpPr>
        <p:spPr>
          <a:xfrm>
            <a:off x="5705108" y="2172917"/>
            <a:ext cx="3190978" cy="461665"/>
          </a:xfrm>
          <a:prstGeom prst="rect">
            <a:avLst/>
          </a:prstGeom>
          <a:noFill/>
        </p:spPr>
        <p:txBody>
          <a:bodyPr wrap="square">
            <a:spAutoFit/>
          </a:bodyPr>
          <a:lstStyle/>
          <a:p>
            <a:pPr algn="just"/>
            <a:r>
              <a:rPr lang="lv-LV" sz="1200" b="1" dirty="0"/>
              <a:t>Noziedzīgo nodarījumu skaits:</a:t>
            </a:r>
            <a:r>
              <a:rPr lang="lv-LV" sz="1200" dirty="0"/>
              <a:t> pieaudzis par </a:t>
            </a:r>
            <a:r>
              <a:rPr lang="lv-LV" sz="1200" b="1" dirty="0"/>
              <a:t>1016</a:t>
            </a:r>
            <a:r>
              <a:rPr lang="lv-LV" sz="1200" dirty="0"/>
              <a:t> (+7,2 %)</a:t>
            </a:r>
          </a:p>
        </p:txBody>
      </p:sp>
      <p:sp>
        <p:nvSpPr>
          <p:cNvPr id="22" name="TextBox 21">
            <a:extLst>
              <a:ext uri="{FF2B5EF4-FFF2-40B4-BE49-F238E27FC236}">
                <a16:creationId xmlns:a16="http://schemas.microsoft.com/office/drawing/2014/main" id="{52101BD8-95A0-4A55-8AC8-0B76B4214BF8}"/>
              </a:ext>
            </a:extLst>
          </p:cNvPr>
          <p:cNvSpPr txBox="1"/>
          <p:nvPr/>
        </p:nvSpPr>
        <p:spPr>
          <a:xfrm>
            <a:off x="5312081" y="2668419"/>
            <a:ext cx="503853" cy="400110"/>
          </a:xfrm>
          <a:prstGeom prst="rect">
            <a:avLst/>
          </a:prstGeom>
          <a:noFill/>
        </p:spPr>
        <p:txBody>
          <a:bodyPr wrap="square">
            <a:spAutoFit/>
          </a:bodyPr>
          <a:lstStyle/>
          <a:p>
            <a:r>
              <a:rPr lang="lv-LV" sz="2000" dirty="0"/>
              <a:t>🛒</a:t>
            </a:r>
          </a:p>
        </p:txBody>
      </p:sp>
      <p:sp>
        <p:nvSpPr>
          <p:cNvPr id="24" name="TextBox 23">
            <a:extLst>
              <a:ext uri="{FF2B5EF4-FFF2-40B4-BE49-F238E27FC236}">
                <a16:creationId xmlns:a16="http://schemas.microsoft.com/office/drawing/2014/main" id="{0233470B-C906-433C-AFE6-AF58D6BCA31E}"/>
              </a:ext>
            </a:extLst>
          </p:cNvPr>
          <p:cNvSpPr txBox="1"/>
          <p:nvPr/>
        </p:nvSpPr>
        <p:spPr>
          <a:xfrm>
            <a:off x="5705108" y="2705451"/>
            <a:ext cx="3029917" cy="1015663"/>
          </a:xfrm>
          <a:prstGeom prst="rect">
            <a:avLst/>
          </a:prstGeom>
          <a:noFill/>
        </p:spPr>
        <p:txBody>
          <a:bodyPr wrap="square">
            <a:spAutoFit/>
          </a:bodyPr>
          <a:lstStyle/>
          <a:p>
            <a:pPr algn="just"/>
            <a:r>
              <a:rPr lang="lv-LV" sz="1200" b="1" dirty="0"/>
              <a:t>Sīkās zādzības (KL 180. p.)</a:t>
            </a:r>
            <a:br>
              <a:rPr lang="lv-LV" sz="1200" dirty="0"/>
            </a:br>
            <a:r>
              <a:rPr lang="lv-LV" sz="1200" dirty="0"/>
              <a:t>📊 Kriminālprocesu skaita pieaugums: </a:t>
            </a:r>
            <a:r>
              <a:rPr lang="lv-LV" sz="1200" b="1" dirty="0"/>
              <a:t>+174</a:t>
            </a:r>
            <a:r>
              <a:rPr lang="lv-LV" sz="1200" dirty="0"/>
              <a:t> (+9,3 %)</a:t>
            </a:r>
            <a:br>
              <a:rPr lang="lv-LV" sz="1200" dirty="0"/>
            </a:br>
            <a:r>
              <a:rPr lang="lv-LV" sz="1200" dirty="0"/>
              <a:t>📌 Noziedzīgo nodarījumu skaita pieaugums: </a:t>
            </a:r>
            <a:r>
              <a:rPr lang="lv-LV" sz="1200" b="1" dirty="0"/>
              <a:t>+1412</a:t>
            </a:r>
            <a:r>
              <a:rPr lang="lv-LV" sz="1200" dirty="0"/>
              <a:t> (+31,1 %)</a:t>
            </a:r>
          </a:p>
        </p:txBody>
      </p:sp>
      <p:sp>
        <p:nvSpPr>
          <p:cNvPr id="26" name="TextBox 25">
            <a:extLst>
              <a:ext uri="{FF2B5EF4-FFF2-40B4-BE49-F238E27FC236}">
                <a16:creationId xmlns:a16="http://schemas.microsoft.com/office/drawing/2014/main" id="{E8CB4081-9D46-404F-8DAA-9A9BD82AB101}"/>
              </a:ext>
            </a:extLst>
          </p:cNvPr>
          <p:cNvSpPr txBox="1"/>
          <p:nvPr/>
        </p:nvSpPr>
        <p:spPr>
          <a:xfrm>
            <a:off x="5288596" y="3796833"/>
            <a:ext cx="429207" cy="400110"/>
          </a:xfrm>
          <a:prstGeom prst="rect">
            <a:avLst/>
          </a:prstGeom>
          <a:noFill/>
        </p:spPr>
        <p:txBody>
          <a:bodyPr wrap="square">
            <a:spAutoFit/>
          </a:bodyPr>
          <a:lstStyle/>
          <a:p>
            <a:r>
              <a:rPr lang="lv-LV" sz="2000" dirty="0"/>
              <a:t>🛡️</a:t>
            </a:r>
          </a:p>
        </p:txBody>
      </p:sp>
      <p:sp>
        <p:nvSpPr>
          <p:cNvPr id="28" name="TextBox 27">
            <a:extLst>
              <a:ext uri="{FF2B5EF4-FFF2-40B4-BE49-F238E27FC236}">
                <a16:creationId xmlns:a16="http://schemas.microsoft.com/office/drawing/2014/main" id="{4226A440-0CF1-4839-81DD-D927B1981351}"/>
              </a:ext>
            </a:extLst>
          </p:cNvPr>
          <p:cNvSpPr txBox="1"/>
          <p:nvPr/>
        </p:nvSpPr>
        <p:spPr>
          <a:xfrm>
            <a:off x="5721424" y="3808484"/>
            <a:ext cx="3013601" cy="1200329"/>
          </a:xfrm>
          <a:prstGeom prst="rect">
            <a:avLst/>
          </a:prstGeom>
          <a:noFill/>
        </p:spPr>
        <p:txBody>
          <a:bodyPr wrap="square">
            <a:spAutoFit/>
          </a:bodyPr>
          <a:lstStyle/>
          <a:p>
            <a:pPr algn="just"/>
            <a:r>
              <a:rPr lang="lv-LV" sz="1200" b="1" dirty="0"/>
              <a:t>Nolēmuma par aizsardzību pret vardarbību nepildīšana (KL 168.¹ p.)</a:t>
            </a:r>
          </a:p>
          <a:p>
            <a:pPr algn="just"/>
            <a:r>
              <a:rPr lang="lv-LV" sz="1200" dirty="0"/>
              <a:t>📊 Kriminālprocesu skaita pieaugums: +121 (+27,2 %)</a:t>
            </a:r>
          </a:p>
          <a:p>
            <a:pPr algn="just"/>
            <a:r>
              <a:rPr lang="lv-LV" sz="1200" dirty="0"/>
              <a:t>📌 Noziedzīgo nodarījumu skaita pieaugums: +140 (+21,3 %)</a:t>
            </a:r>
          </a:p>
        </p:txBody>
      </p:sp>
      <p:sp>
        <p:nvSpPr>
          <p:cNvPr id="30" name="TextBox 29">
            <a:extLst>
              <a:ext uri="{FF2B5EF4-FFF2-40B4-BE49-F238E27FC236}">
                <a16:creationId xmlns:a16="http://schemas.microsoft.com/office/drawing/2014/main" id="{4B4528A1-9C40-42BF-AD1E-0A324C271099}"/>
              </a:ext>
            </a:extLst>
          </p:cNvPr>
          <p:cNvSpPr txBox="1"/>
          <p:nvPr/>
        </p:nvSpPr>
        <p:spPr>
          <a:xfrm>
            <a:off x="245672" y="5833557"/>
            <a:ext cx="427062" cy="400110"/>
          </a:xfrm>
          <a:prstGeom prst="rect">
            <a:avLst/>
          </a:prstGeom>
          <a:noFill/>
        </p:spPr>
        <p:txBody>
          <a:bodyPr wrap="square">
            <a:spAutoFit/>
          </a:bodyPr>
          <a:lstStyle/>
          <a:p>
            <a:r>
              <a:rPr lang="lv-LV" sz="2000" dirty="0"/>
              <a:t>💥</a:t>
            </a:r>
          </a:p>
        </p:txBody>
      </p:sp>
      <p:sp>
        <p:nvSpPr>
          <p:cNvPr id="32" name="TextBox 31">
            <a:extLst>
              <a:ext uri="{FF2B5EF4-FFF2-40B4-BE49-F238E27FC236}">
                <a16:creationId xmlns:a16="http://schemas.microsoft.com/office/drawing/2014/main" id="{D7AD6630-80DF-4401-9B5F-A753F94A1BBA}"/>
              </a:ext>
            </a:extLst>
          </p:cNvPr>
          <p:cNvSpPr txBox="1"/>
          <p:nvPr/>
        </p:nvSpPr>
        <p:spPr>
          <a:xfrm>
            <a:off x="660670" y="5847546"/>
            <a:ext cx="4284910" cy="646331"/>
          </a:xfrm>
          <a:prstGeom prst="rect">
            <a:avLst/>
          </a:prstGeom>
          <a:noFill/>
        </p:spPr>
        <p:txBody>
          <a:bodyPr wrap="square">
            <a:spAutoFit/>
          </a:bodyPr>
          <a:lstStyle/>
          <a:p>
            <a:pPr algn="just"/>
            <a:r>
              <a:rPr lang="lv-LV" sz="1200" b="1" dirty="0"/>
              <a:t>Tīši vidēji smagi miesas bojājumi (KL 126. p.)</a:t>
            </a:r>
          </a:p>
          <a:p>
            <a:pPr algn="just"/>
            <a:r>
              <a:rPr lang="lv-LV" sz="1200" dirty="0"/>
              <a:t>📊 Kriminālprocesu skaita pieaugums: +38 (+20,1 %)</a:t>
            </a:r>
          </a:p>
          <a:p>
            <a:pPr algn="just"/>
            <a:r>
              <a:rPr lang="lv-LV" sz="1200" dirty="0"/>
              <a:t>📌 Noziedzīgo nodarījumu skaita pieaugums: +42 (+21,8 %)</a:t>
            </a:r>
          </a:p>
        </p:txBody>
      </p:sp>
      <p:sp>
        <p:nvSpPr>
          <p:cNvPr id="34" name="TextBox 33">
            <a:extLst>
              <a:ext uri="{FF2B5EF4-FFF2-40B4-BE49-F238E27FC236}">
                <a16:creationId xmlns:a16="http://schemas.microsoft.com/office/drawing/2014/main" id="{CAF2D215-C990-4D7C-84B1-455DC5393992}"/>
              </a:ext>
            </a:extLst>
          </p:cNvPr>
          <p:cNvSpPr txBox="1"/>
          <p:nvPr/>
        </p:nvSpPr>
        <p:spPr>
          <a:xfrm>
            <a:off x="245672" y="4840509"/>
            <a:ext cx="531845" cy="400110"/>
          </a:xfrm>
          <a:prstGeom prst="rect">
            <a:avLst/>
          </a:prstGeom>
          <a:noFill/>
        </p:spPr>
        <p:txBody>
          <a:bodyPr wrap="square">
            <a:spAutoFit/>
          </a:bodyPr>
          <a:lstStyle/>
          <a:p>
            <a:r>
              <a:rPr lang="lv-LV" sz="2000" dirty="0"/>
              <a:t>💰</a:t>
            </a:r>
          </a:p>
        </p:txBody>
      </p:sp>
      <p:sp>
        <p:nvSpPr>
          <p:cNvPr id="36" name="TextBox 35">
            <a:extLst>
              <a:ext uri="{FF2B5EF4-FFF2-40B4-BE49-F238E27FC236}">
                <a16:creationId xmlns:a16="http://schemas.microsoft.com/office/drawing/2014/main" id="{CE98D508-79AE-4DA9-8A9D-F4CD45617F39}"/>
              </a:ext>
            </a:extLst>
          </p:cNvPr>
          <p:cNvSpPr txBox="1"/>
          <p:nvPr/>
        </p:nvSpPr>
        <p:spPr>
          <a:xfrm>
            <a:off x="608648" y="4912870"/>
            <a:ext cx="4572000" cy="646331"/>
          </a:xfrm>
          <a:prstGeom prst="rect">
            <a:avLst/>
          </a:prstGeom>
          <a:noFill/>
        </p:spPr>
        <p:txBody>
          <a:bodyPr wrap="square">
            <a:spAutoFit/>
          </a:bodyPr>
          <a:lstStyle/>
          <a:p>
            <a:pPr algn="just"/>
            <a:r>
              <a:rPr lang="lv-LV" sz="1200" b="1" dirty="0"/>
              <a:t>Noziedzīgu līdzekļu legalizēšana (KL 195. p.)</a:t>
            </a:r>
            <a:br>
              <a:rPr lang="lv-LV" sz="1200" dirty="0"/>
            </a:br>
            <a:r>
              <a:rPr lang="lv-LV" sz="1200" dirty="0"/>
              <a:t>📊 Kriminālprocesu skaita pieaugums: </a:t>
            </a:r>
            <a:r>
              <a:rPr lang="lv-LV" sz="1200" b="1" dirty="0"/>
              <a:t>+37</a:t>
            </a:r>
            <a:r>
              <a:rPr lang="lv-LV" sz="1200" dirty="0"/>
              <a:t> (+55,2 %)</a:t>
            </a:r>
            <a:br>
              <a:rPr lang="lv-LV" sz="1200" dirty="0"/>
            </a:br>
            <a:r>
              <a:rPr lang="lv-LV" sz="1200" dirty="0"/>
              <a:t>📌 Noziedzīgo nodarījumu skaita pieaugums: </a:t>
            </a:r>
            <a:r>
              <a:rPr lang="lv-LV" sz="1200" b="1" dirty="0"/>
              <a:t>+71</a:t>
            </a:r>
            <a:r>
              <a:rPr lang="lv-LV" sz="1200" dirty="0"/>
              <a:t> (+83,5 %)</a:t>
            </a:r>
          </a:p>
        </p:txBody>
      </p:sp>
      <p:graphicFrame>
        <p:nvGraphicFramePr>
          <p:cNvPr id="37" name="Chart 36">
            <a:extLst>
              <a:ext uri="{FF2B5EF4-FFF2-40B4-BE49-F238E27FC236}">
                <a16:creationId xmlns:a16="http://schemas.microsoft.com/office/drawing/2014/main" id="{6B22608B-E4DD-40CC-A55F-5C7E40920E3F}"/>
              </a:ext>
            </a:extLst>
          </p:cNvPr>
          <p:cNvGraphicFramePr>
            <a:graphicFrameLocks/>
          </p:cNvGraphicFramePr>
          <p:nvPr>
            <p:extLst>
              <p:ext uri="{D42A27DB-BD31-4B8C-83A1-F6EECF244321}">
                <p14:modId xmlns:p14="http://schemas.microsoft.com/office/powerpoint/2010/main" val="1451743601"/>
              </p:ext>
            </p:extLst>
          </p:nvPr>
        </p:nvGraphicFramePr>
        <p:xfrm>
          <a:off x="230962" y="1407463"/>
          <a:ext cx="5057634" cy="33968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817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15</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3233833" y="255818"/>
            <a:ext cx="3277034" cy="418238"/>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2. VALSTS ROBEŽAS DROŠĪBA</a:t>
            </a:r>
            <a:endParaRPr lang="lv-LV" sz="1400" u="sng" dirty="0">
              <a:solidFill>
                <a:srgbClr val="04046C"/>
              </a:solidFill>
            </a:endParaRPr>
          </a:p>
        </p:txBody>
      </p:sp>
      <p:sp>
        <p:nvSpPr>
          <p:cNvPr id="7" name="TextBox 6">
            <a:extLst>
              <a:ext uri="{FF2B5EF4-FFF2-40B4-BE49-F238E27FC236}">
                <a16:creationId xmlns:a16="http://schemas.microsoft.com/office/drawing/2014/main" id="{4BC34C7A-63EF-4F77-855B-113B666B3D82}"/>
              </a:ext>
            </a:extLst>
          </p:cNvPr>
          <p:cNvSpPr txBox="1"/>
          <p:nvPr/>
        </p:nvSpPr>
        <p:spPr>
          <a:xfrm>
            <a:off x="5448301" y="1613118"/>
            <a:ext cx="3390900" cy="1600438"/>
          </a:xfrm>
          <a:prstGeom prst="rect">
            <a:avLst/>
          </a:prstGeom>
          <a:noFill/>
        </p:spPr>
        <p:txBody>
          <a:bodyPr wrap="square">
            <a:spAutoFit/>
          </a:bodyPr>
          <a:lstStyle/>
          <a:p>
            <a:r>
              <a:rPr lang="lv-LV" sz="1400" b="1" u="sng" dirty="0"/>
              <a:t>2024. gada izdevumi – 140,6 milj. EUR</a:t>
            </a:r>
          </a:p>
          <a:p>
            <a:endParaRPr lang="lv-LV" sz="1400" b="1" u="sng" dirty="0"/>
          </a:p>
          <a:p>
            <a:pPr marL="171450" indent="-171450">
              <a:buFont typeface="Wingdings" panose="05000000000000000000" pitchFamily="2" charset="2"/>
              <a:buChar char="Ø"/>
            </a:pPr>
            <a:r>
              <a:rPr lang="lv-LV" sz="1400" b="1" u="sng" dirty="0">
                <a:solidFill>
                  <a:schemeClr val="tx2"/>
                </a:solidFill>
              </a:rPr>
              <a:t>80,6 milj. EUR – pamatfunkciju nodrošināšana</a:t>
            </a:r>
          </a:p>
          <a:p>
            <a:endParaRPr lang="lv-LV" sz="1400" b="1" u="sng" dirty="0">
              <a:solidFill>
                <a:schemeClr val="tx2"/>
              </a:solidFill>
            </a:endParaRPr>
          </a:p>
          <a:p>
            <a:pPr marL="171450" indent="-171450">
              <a:buFont typeface="Wingdings" panose="05000000000000000000" pitchFamily="2" charset="2"/>
              <a:buChar char="Ø"/>
            </a:pPr>
            <a:r>
              <a:rPr lang="lv-LV" sz="1400" b="1" u="sng" dirty="0">
                <a:solidFill>
                  <a:srgbClr val="00B050"/>
                </a:solidFill>
              </a:rPr>
              <a:t>60,0 milj. EUR – ES projektu īstenošana</a:t>
            </a:r>
            <a:endParaRPr lang="lv-LV" sz="1400" b="1" dirty="0"/>
          </a:p>
        </p:txBody>
      </p:sp>
      <p:pic>
        <p:nvPicPr>
          <p:cNvPr id="11" name="Picture 10">
            <a:extLst>
              <a:ext uri="{FF2B5EF4-FFF2-40B4-BE49-F238E27FC236}">
                <a16:creationId xmlns:a16="http://schemas.microsoft.com/office/drawing/2014/main" id="{C6CD9C5A-D22A-4C14-97B4-05D38658FCB4}"/>
              </a:ext>
            </a:extLst>
          </p:cNvPr>
          <p:cNvPicPr>
            <a:picLocks noChangeAspect="1"/>
          </p:cNvPicPr>
          <p:nvPr/>
        </p:nvPicPr>
        <p:blipFill>
          <a:blip r:embed="rId3"/>
          <a:stretch>
            <a:fillRect/>
          </a:stretch>
        </p:blipFill>
        <p:spPr>
          <a:xfrm>
            <a:off x="7636811" y="228600"/>
            <a:ext cx="994062" cy="1121421"/>
          </a:xfrm>
          <a:prstGeom prst="rect">
            <a:avLst/>
          </a:prstGeom>
        </p:spPr>
      </p:pic>
      <p:sp>
        <p:nvSpPr>
          <p:cNvPr id="12" name="TextBox 11">
            <a:extLst>
              <a:ext uri="{FF2B5EF4-FFF2-40B4-BE49-F238E27FC236}">
                <a16:creationId xmlns:a16="http://schemas.microsoft.com/office/drawing/2014/main" id="{2C0865A0-C3EA-4D65-8D86-D4BAC656F3EA}"/>
              </a:ext>
            </a:extLst>
          </p:cNvPr>
          <p:cNvSpPr txBox="1"/>
          <p:nvPr/>
        </p:nvSpPr>
        <p:spPr>
          <a:xfrm>
            <a:off x="1806766" y="759980"/>
            <a:ext cx="4822634" cy="276999"/>
          </a:xfrm>
          <a:prstGeom prst="rect">
            <a:avLst/>
          </a:prstGeom>
          <a:noFill/>
        </p:spPr>
        <p:txBody>
          <a:bodyPr wrap="square">
            <a:spAutoFit/>
          </a:bodyPr>
          <a:lstStyle/>
          <a:p>
            <a:r>
              <a:rPr lang="lv-LV" sz="1200" b="1" u="sng" dirty="0"/>
              <a:t>Jomā iesaistītā iestāde</a:t>
            </a:r>
            <a:r>
              <a:rPr lang="lv-LV" sz="1200" b="1" dirty="0"/>
              <a:t>: </a:t>
            </a:r>
            <a:r>
              <a:rPr lang="lv-LV" sz="1200" b="1" i="1" dirty="0">
                <a:solidFill>
                  <a:srgbClr val="FF0000"/>
                </a:solidFill>
              </a:rPr>
              <a:t>Valsts robežsardze</a:t>
            </a:r>
          </a:p>
        </p:txBody>
      </p:sp>
      <p:sp>
        <p:nvSpPr>
          <p:cNvPr id="13" name="Text Placeholder 4">
            <a:extLst>
              <a:ext uri="{FF2B5EF4-FFF2-40B4-BE49-F238E27FC236}">
                <a16:creationId xmlns:a16="http://schemas.microsoft.com/office/drawing/2014/main" id="{C1A3DC0A-16AC-49B3-B3C9-06BD9FD2D41F}"/>
              </a:ext>
            </a:extLst>
          </p:cNvPr>
          <p:cNvSpPr txBox="1">
            <a:spLocks/>
          </p:cNvSpPr>
          <p:nvPr/>
        </p:nvSpPr>
        <p:spPr>
          <a:xfrm>
            <a:off x="1806766" y="1036979"/>
            <a:ext cx="4310775"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r>
              <a:rPr lang="lv-LV" sz="1200" b="1" u="sng" dirty="0">
                <a:latin typeface="Times New Roman" panose="02020603050405020304" pitchFamily="18" charset="0"/>
                <a:cs typeface="Times New Roman" panose="02020603050405020304" pitchFamily="18" charset="0"/>
              </a:rPr>
              <a:t>Politikas mērķis</a:t>
            </a:r>
            <a:r>
              <a:rPr lang="lv-LV" sz="1200" b="1" dirty="0">
                <a:latin typeface="Times New Roman" panose="02020603050405020304" pitchFamily="18" charset="0"/>
                <a:cs typeface="Times New Roman" panose="02020603050405020304" pitchFamily="18" charset="0"/>
              </a:rPr>
              <a:t>: nodrošināt Latvijas ārējās robežas neaizskaramību un Latvijas saistību izpildi ES robežu drošības jomā </a:t>
            </a:r>
          </a:p>
        </p:txBody>
      </p:sp>
      <p:pic>
        <p:nvPicPr>
          <p:cNvPr id="14" name="Picture 4">
            <a:extLst>
              <a:ext uri="{FF2B5EF4-FFF2-40B4-BE49-F238E27FC236}">
                <a16:creationId xmlns:a16="http://schemas.microsoft.com/office/drawing/2014/main" id="{2EB37101-E0D4-440C-8172-5C8A8C61B6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7996379" y="2345103"/>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FD727BDF-EAB0-48D5-8FBF-A162534C43DC}"/>
              </a:ext>
            </a:extLst>
          </p:cNvPr>
          <p:cNvSpPr txBox="1"/>
          <p:nvPr/>
        </p:nvSpPr>
        <p:spPr>
          <a:xfrm>
            <a:off x="525672" y="1643002"/>
            <a:ext cx="4838641" cy="3231654"/>
          </a:xfrm>
          <a:prstGeom prst="rect">
            <a:avLst/>
          </a:prstGeom>
          <a:noFill/>
        </p:spPr>
        <p:txBody>
          <a:bodyPr wrap="square">
            <a:spAutoFit/>
          </a:bodyPr>
          <a:lstStyle/>
          <a:p>
            <a:pPr algn="just">
              <a:spcAft>
                <a:spcPts val="0"/>
              </a:spcAft>
              <a:tabLst>
                <a:tab pos="291465" algn="l"/>
              </a:tabLst>
            </a:pPr>
            <a:endParaRPr lang="lv-LV" sz="1200" b="1" dirty="0">
              <a:ea typeface="Calibri" panose="020F0502020204030204" pitchFamily="34" charset="0"/>
              <a:cs typeface="Times New Roman" panose="02020603050405020304" pitchFamily="18" charset="0"/>
            </a:endParaRPr>
          </a:p>
          <a:p>
            <a:pPr algn="just">
              <a:spcAft>
                <a:spcPts val="0"/>
              </a:spcAft>
              <a:tabLst>
                <a:tab pos="291465" algn="l"/>
              </a:tabLst>
            </a:pPr>
            <a:r>
              <a:rPr lang="lv-LV" sz="1200" b="1" dirty="0">
                <a:ea typeface="Calibri" panose="020F0502020204030204" pitchFamily="34" charset="0"/>
                <a:cs typeface="Times New Roman" panose="02020603050405020304" pitchFamily="18" charset="0"/>
              </a:rPr>
              <a:t>2024. gadā nodrošināta:</a:t>
            </a:r>
          </a:p>
          <a:p>
            <a:pPr algn="just">
              <a:spcAft>
                <a:spcPts val="0"/>
              </a:spcAft>
              <a:tabLst>
                <a:tab pos="291465" algn="l"/>
              </a:tabLst>
            </a:pPr>
            <a:endParaRPr lang="lv-LV" sz="1200" b="1"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atlīdzība</a:t>
            </a:r>
            <a:r>
              <a:rPr lang="lv-LV" sz="1200" dirty="0">
                <a:ea typeface="Calibri" panose="020F0502020204030204" pitchFamily="34" charset="0"/>
                <a:cs typeface="Times New Roman" panose="02020603050405020304" pitchFamily="18" charset="0"/>
              </a:rPr>
              <a:t> Valsts robežsardzes nodarbinātajiem (69,2 milj. EUR);</a:t>
            </a:r>
          </a:p>
          <a:p>
            <a:pPr lvl="1" indent="0" algn="just">
              <a:spcAft>
                <a:spcPts val="0"/>
              </a:spcAft>
            </a:pP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ārējās </a:t>
            </a:r>
            <a:r>
              <a:rPr lang="lv-LV" sz="1200" b="1" dirty="0">
                <a:ea typeface="Calibri" panose="020F0502020204030204" pitchFamily="34" charset="0"/>
                <a:cs typeface="Times New Roman" panose="02020603050405020304" pitchFamily="18" charset="0"/>
              </a:rPr>
              <a:t>robežas tehniskās infrastruktūras izveide</a:t>
            </a:r>
            <a:r>
              <a:rPr lang="lv-LV" sz="1200" dirty="0">
                <a:ea typeface="Calibri" panose="020F0502020204030204" pitchFamily="34" charset="0"/>
                <a:cs typeface="Times New Roman" panose="02020603050405020304" pitchFamily="18" charset="0"/>
              </a:rPr>
              <a:t>  (3,3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algn="just">
              <a:spcAft>
                <a:spcPts val="0"/>
              </a:spcAft>
            </a:pP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Valsts robežsardzes </a:t>
            </a:r>
            <a:r>
              <a:rPr lang="lv-LV" sz="1200" b="1" dirty="0">
                <a:ea typeface="Calibri" panose="020F0502020204030204" pitchFamily="34" charset="0"/>
                <a:cs typeface="Times New Roman" panose="02020603050405020304" pitchFamily="18" charset="0"/>
              </a:rPr>
              <a:t>gaisa kuģu uzturēšana  </a:t>
            </a:r>
            <a:r>
              <a:rPr lang="lv-LV" sz="1200" dirty="0">
                <a:ea typeface="Calibri" panose="020F0502020204030204" pitchFamily="34" charset="0"/>
                <a:cs typeface="Times New Roman" panose="02020603050405020304" pitchFamily="18" charset="0"/>
              </a:rPr>
              <a:t>(2,3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algn="just">
              <a:spcAft>
                <a:spcPts val="0"/>
              </a:spcAft>
            </a:pPr>
            <a:endParaRPr lang="lv-LV" sz="1200" dirty="0">
              <a:highlight>
                <a:srgbClr val="FFFF00"/>
              </a:highlight>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Valsts robežsardzes </a:t>
            </a:r>
            <a:r>
              <a:rPr lang="lv-LV" sz="1200" b="1" dirty="0">
                <a:ea typeface="Calibri" panose="020F0502020204030204" pitchFamily="34" charset="0"/>
                <a:cs typeface="Times New Roman" panose="02020603050405020304" pitchFamily="18" charset="0"/>
              </a:rPr>
              <a:t>koledžas darbība </a:t>
            </a:r>
            <a:r>
              <a:rPr lang="lv-LV" sz="1200" dirty="0">
                <a:ea typeface="Calibri" panose="020F0502020204030204" pitchFamily="34" charset="0"/>
                <a:cs typeface="Times New Roman" panose="02020603050405020304" pitchFamily="18" charset="0"/>
              </a:rPr>
              <a:t>(5,6 milj. EUR)</a:t>
            </a:r>
          </a:p>
          <a:p>
            <a:pPr algn="just">
              <a:spcAft>
                <a:spcPts val="0"/>
              </a:spcAft>
            </a:pP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dalība FRONTEX Aģentūras starptautiskajās operācijās</a:t>
            </a:r>
          </a:p>
          <a:p>
            <a:pPr algn="just">
              <a:spcAft>
                <a:spcPts val="0"/>
              </a:spcAft>
            </a:pPr>
            <a:r>
              <a:rPr lang="lv-LV" sz="1200" dirty="0">
                <a:ea typeface="Calibri" panose="020F0502020204030204" pitchFamily="34" charset="0"/>
                <a:cs typeface="Times New Roman" panose="02020603050405020304" pitchFamily="18" charset="0"/>
              </a:rPr>
              <a:t>         (7,3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marL="34290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automatizētās robežu uzraudzības infrastruktūras izveide </a:t>
            </a:r>
            <a:r>
              <a:rPr lang="lv-LV" sz="1200" dirty="0">
                <a:ea typeface="Calibri" panose="020F0502020204030204" pitchFamily="34" charset="0"/>
                <a:cs typeface="Times New Roman" panose="02020603050405020304" pitchFamily="18" charset="0"/>
              </a:rPr>
              <a:t>(34,1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marL="34290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Valsts </a:t>
            </a:r>
            <a:r>
              <a:rPr lang="lv-LV" sz="1200" b="1" dirty="0">
                <a:ea typeface="Calibri" panose="020F0502020204030204" pitchFamily="34" charset="0"/>
                <a:cs typeface="Times New Roman" panose="02020603050405020304" pitchFamily="18" charset="0"/>
              </a:rPr>
              <a:t>robežsardzes mobilitātes uzlabošana </a:t>
            </a:r>
            <a:r>
              <a:rPr lang="lv-LV" sz="1200" dirty="0">
                <a:ea typeface="Calibri" panose="020F0502020204030204" pitchFamily="34" charset="0"/>
                <a:cs typeface="Times New Roman" panose="02020603050405020304" pitchFamily="18" charset="0"/>
              </a:rPr>
              <a:t>(6,6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marL="811213" lvl="1" indent="-342900" algn="just">
              <a:spcAft>
                <a:spcPts val="0"/>
              </a:spcAft>
              <a:buFont typeface="Wingdings" panose="05000000000000000000" pitchFamily="2" charset="2"/>
              <a:buChar char="v"/>
            </a:pPr>
            <a:endParaRPr lang="lv-LV" sz="1200" dirty="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D2FADCA2-CB63-47A9-B62B-E70A41D6DE2D}"/>
              </a:ext>
            </a:extLst>
          </p:cNvPr>
          <p:cNvPicPr>
            <a:picLocks noChangeAspect="1"/>
          </p:cNvPicPr>
          <p:nvPr/>
        </p:nvPicPr>
        <p:blipFill>
          <a:blip r:embed="rId5"/>
          <a:stretch>
            <a:fillRect/>
          </a:stretch>
        </p:blipFill>
        <p:spPr>
          <a:xfrm>
            <a:off x="5356501" y="3246107"/>
            <a:ext cx="3574500" cy="1512687"/>
          </a:xfrm>
          <a:prstGeom prst="rect">
            <a:avLst/>
          </a:prstGeom>
          <a:ln>
            <a:noFill/>
          </a:ln>
          <a:effectLst>
            <a:softEdge rad="112500"/>
          </a:effectLst>
        </p:spPr>
      </p:pic>
      <p:pic>
        <p:nvPicPr>
          <p:cNvPr id="3" name="Picture 2">
            <a:extLst>
              <a:ext uri="{FF2B5EF4-FFF2-40B4-BE49-F238E27FC236}">
                <a16:creationId xmlns:a16="http://schemas.microsoft.com/office/drawing/2014/main" id="{581FA899-AD1D-4B28-B264-8C304AEC2B95}"/>
              </a:ext>
            </a:extLst>
          </p:cNvPr>
          <p:cNvPicPr>
            <a:picLocks noChangeAspect="1"/>
          </p:cNvPicPr>
          <p:nvPr/>
        </p:nvPicPr>
        <p:blipFill>
          <a:blip r:embed="rId6"/>
          <a:stretch>
            <a:fillRect/>
          </a:stretch>
        </p:blipFill>
        <p:spPr>
          <a:xfrm>
            <a:off x="1182897" y="4952512"/>
            <a:ext cx="2619375" cy="1743075"/>
          </a:xfrm>
          <a:prstGeom prst="rect">
            <a:avLst/>
          </a:prstGeom>
          <a:ln>
            <a:noFill/>
          </a:ln>
          <a:effectLst>
            <a:softEdge rad="112500"/>
          </a:effectLst>
        </p:spPr>
      </p:pic>
      <p:pic>
        <p:nvPicPr>
          <p:cNvPr id="16" name="Picture 15">
            <a:extLst>
              <a:ext uri="{FF2B5EF4-FFF2-40B4-BE49-F238E27FC236}">
                <a16:creationId xmlns:a16="http://schemas.microsoft.com/office/drawing/2014/main" id="{277A6835-C3D7-462A-8EF8-DAB88F0DD5B8}"/>
              </a:ext>
            </a:extLst>
          </p:cNvPr>
          <p:cNvPicPr>
            <a:picLocks noChangeAspect="1"/>
          </p:cNvPicPr>
          <p:nvPr/>
        </p:nvPicPr>
        <p:blipFill rotWithShape="1">
          <a:blip r:embed="rId7"/>
          <a:srcRect l="2172" b="23411"/>
          <a:stretch/>
        </p:blipFill>
        <p:spPr>
          <a:xfrm>
            <a:off x="4364003" y="4952512"/>
            <a:ext cx="3869851" cy="1737017"/>
          </a:xfrm>
          <a:prstGeom prst="rect">
            <a:avLst/>
          </a:prstGeom>
          <a:ln>
            <a:noFill/>
          </a:ln>
          <a:effectLst>
            <a:softEdge rad="112500"/>
          </a:effectLst>
        </p:spPr>
      </p:pic>
    </p:spTree>
    <p:extLst>
      <p:ext uri="{BB962C8B-B14F-4D97-AF65-F5344CB8AC3E}">
        <p14:creationId xmlns:p14="http://schemas.microsoft.com/office/powerpoint/2010/main" val="2857768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707073" y="6477000"/>
            <a:ext cx="416653" cy="304800"/>
          </a:xfrm>
        </p:spPr>
        <p:txBody>
          <a:bodyPr/>
          <a:lstStyle/>
          <a:p>
            <a:pPr>
              <a:defRPr/>
            </a:pPr>
            <a:fld id="{04B6ED29-4716-4D18-BCAA-2503C8CA31C8}" type="slidenum">
              <a:rPr lang="en-US" altLang="lv-LV" smtClean="0"/>
              <a:pPr>
                <a:defRPr/>
              </a:pPr>
              <a:t>16</a:t>
            </a:fld>
            <a:endParaRPr lang="en-US" altLang="lv-LV" dirty="0"/>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628272" y="442752"/>
            <a:ext cx="6712944" cy="418238"/>
          </a:xfrm>
        </p:spPr>
        <p:txBody>
          <a:bodyPr>
            <a:noAutofit/>
          </a:bodyPr>
          <a:lstStyle/>
          <a:p>
            <a:pPr algn="ctr"/>
            <a:r>
              <a:rPr lang="lv-LV" sz="1400" u="sng" dirty="0">
                <a:latin typeface="Times New Roman" panose="02020603050405020304" pitchFamily="18" charset="0"/>
                <a:cs typeface="Times New Roman" panose="02020603050405020304" pitchFamily="18" charset="0"/>
              </a:rPr>
              <a:t> </a:t>
            </a:r>
            <a:r>
              <a:rPr lang="lv-LV" sz="1400" u="sng" dirty="0">
                <a:solidFill>
                  <a:srgbClr val="04046C"/>
                </a:solidFill>
                <a:latin typeface="Times New Roman" panose="02020603050405020304" pitchFamily="18" charset="0"/>
                <a:cs typeface="Times New Roman" panose="02020603050405020304" pitchFamily="18" charset="0"/>
              </a:rPr>
              <a:t>2. VALSTS ROBEŽAS DROŠĪBA</a:t>
            </a:r>
            <a:endParaRPr lang="lv-LV" sz="1400" u="sng" dirty="0">
              <a:solidFill>
                <a:srgbClr val="04046C"/>
              </a:solidFill>
            </a:endParaRPr>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2196233" y="597848"/>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800" b="1" dirty="0">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AC45B11-B4E4-47BC-8E97-7F428589B49E}"/>
              </a:ext>
            </a:extLst>
          </p:cNvPr>
          <p:cNvSpPr txBox="1">
            <a:spLocks/>
          </p:cNvSpPr>
          <p:nvPr/>
        </p:nvSpPr>
        <p:spPr>
          <a:xfrm>
            <a:off x="2001500" y="938185"/>
            <a:ext cx="6534450" cy="689335"/>
          </a:xfrm>
          <a:prstGeom prst="rect">
            <a:avLst/>
          </a:prstGeom>
        </p:spPr>
        <p:txBody>
          <a:bodyPr lIns="0" tIns="0" rIns="0" bIns="180000"/>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a:tabLst>
                <a:tab pos="361950" algn="l"/>
              </a:tabLst>
            </a:pPr>
            <a:r>
              <a:rPr lang="lv-LV" sz="1800" b="1" cap="none" dirty="0">
                <a:latin typeface="Times New Roman" panose="02020603050405020304" pitchFamily="18" charset="0"/>
                <a:cs typeface="Times New Roman" panose="02020603050405020304" pitchFamily="18" charset="0"/>
              </a:rPr>
              <a:t>Viedās robežas (tehnoloģiskās infrastruktūras) izbūve</a:t>
            </a:r>
          </a:p>
          <a:p>
            <a:pPr>
              <a:tabLst>
                <a:tab pos="361950" algn="l"/>
              </a:tabLst>
            </a:pPr>
            <a:r>
              <a:rPr lang="lv-LV" sz="1800" b="1" cap="none" dirty="0">
                <a:latin typeface="Times New Roman" panose="02020603050405020304" pitchFamily="18" charset="0"/>
                <a:cs typeface="Times New Roman" panose="02020603050405020304" pitchFamily="18" charset="0"/>
              </a:rPr>
              <a:t> </a:t>
            </a:r>
            <a:r>
              <a:rPr lang="lv-LV" sz="1200" dirty="0">
                <a:latin typeface="Times New Roman" panose="02020603050405020304" pitchFamily="18" charset="0"/>
                <a:cs typeface="Times New Roman" panose="02020603050405020304" pitchFamily="18" charset="0"/>
              </a:rPr>
              <a:t>statuss –uz 31.12.2024.</a:t>
            </a:r>
            <a:endParaRPr lang="lv-LV" sz="1200" b="1" cap="none" dirty="0">
              <a:latin typeface="Times New Roman" panose="02020603050405020304" pitchFamily="18" charset="0"/>
              <a:cs typeface="Times New Roman" panose="02020603050405020304" pitchFamily="18" charset="0"/>
            </a:endParaRPr>
          </a:p>
        </p:txBody>
      </p:sp>
      <p:sp>
        <p:nvSpPr>
          <p:cNvPr id="9" name="Content Placeholder 3">
            <a:extLst>
              <a:ext uri="{FF2B5EF4-FFF2-40B4-BE49-F238E27FC236}">
                <a16:creationId xmlns:a16="http://schemas.microsoft.com/office/drawing/2014/main" id="{CF7CDFAE-C667-48B9-B09A-BF03FC16DEC2}"/>
              </a:ext>
            </a:extLst>
          </p:cNvPr>
          <p:cNvSpPr>
            <a:spLocks noGrp="1"/>
          </p:cNvSpPr>
          <p:nvPr>
            <p:ph sz="half" idx="1"/>
          </p:nvPr>
        </p:nvSpPr>
        <p:spPr>
          <a:xfrm>
            <a:off x="185958" y="3073496"/>
            <a:ext cx="4170443" cy="689336"/>
          </a:xfrm>
        </p:spPr>
        <p:txBody>
          <a:bodyPr>
            <a:normAutofit/>
          </a:bodyPr>
          <a:lstStyle/>
          <a:p>
            <a:pPr marL="0" indent="0">
              <a:buNone/>
            </a:pPr>
            <a:r>
              <a:rPr lang="lv-LV" sz="1400" b="1" dirty="0">
                <a:latin typeface="Times New Roman" panose="02020603050405020304" pitchFamily="18" charset="0"/>
                <a:cs typeface="Times New Roman" panose="02020603050405020304" pitchFamily="18" charset="0"/>
              </a:rPr>
              <a:t>Latvijas – Baltkrievijas robeža </a:t>
            </a:r>
          </a:p>
          <a:p>
            <a:pPr marL="0" indent="0">
              <a:buNone/>
            </a:pPr>
            <a:r>
              <a:rPr lang="lv-LV" sz="1400" b="1" dirty="0">
                <a:latin typeface="Times New Roman" panose="02020603050405020304" pitchFamily="18" charset="0"/>
                <a:cs typeface="Times New Roman" panose="02020603050405020304" pitchFamily="18" charset="0"/>
              </a:rPr>
              <a:t>(divas būvdarbu kārtas)</a:t>
            </a:r>
          </a:p>
        </p:txBody>
      </p:sp>
      <p:sp>
        <p:nvSpPr>
          <p:cNvPr id="2" name="Rectangle 1">
            <a:extLst>
              <a:ext uri="{FF2B5EF4-FFF2-40B4-BE49-F238E27FC236}">
                <a16:creationId xmlns:a16="http://schemas.microsoft.com/office/drawing/2014/main" id="{490FC445-BB37-420E-8C83-08E40CEC003D}"/>
              </a:ext>
            </a:extLst>
          </p:cNvPr>
          <p:cNvSpPr/>
          <p:nvPr/>
        </p:nvSpPr>
        <p:spPr>
          <a:xfrm>
            <a:off x="4846868" y="3094641"/>
            <a:ext cx="4011031" cy="523220"/>
          </a:xfrm>
          <a:prstGeom prst="rect">
            <a:avLst/>
          </a:prstGeom>
        </p:spPr>
        <p:txBody>
          <a:bodyPr wrap="square">
            <a:spAutoFit/>
          </a:bodyPr>
          <a:lstStyle/>
          <a:p>
            <a:r>
              <a:rPr lang="lv-LV" sz="1400" b="1" dirty="0"/>
              <a:t>Latvijas – Krievijas robeža (piecas būvdarbu kārtas)</a:t>
            </a:r>
          </a:p>
        </p:txBody>
      </p:sp>
      <p:sp>
        <p:nvSpPr>
          <p:cNvPr id="11" name="Rectangle 10">
            <a:extLst>
              <a:ext uri="{FF2B5EF4-FFF2-40B4-BE49-F238E27FC236}">
                <a16:creationId xmlns:a16="http://schemas.microsoft.com/office/drawing/2014/main" id="{7AF1F052-3762-417F-8A59-5470D70DAEEE}"/>
              </a:ext>
            </a:extLst>
          </p:cNvPr>
          <p:cNvSpPr/>
          <p:nvPr/>
        </p:nvSpPr>
        <p:spPr>
          <a:xfrm>
            <a:off x="954267" y="1570743"/>
            <a:ext cx="8010348" cy="1338828"/>
          </a:xfrm>
          <a:prstGeom prst="rect">
            <a:avLst/>
          </a:prstGeom>
        </p:spPr>
        <p:txBody>
          <a:bodyPr wrap="square">
            <a:spAutoFit/>
          </a:bodyPr>
          <a:lstStyle/>
          <a:p>
            <a:r>
              <a:rPr lang="lv-LV" sz="1600" b="1" dirty="0">
                <a:cs typeface="Times New Roman" panose="02020603050405020304" pitchFamily="18" charset="0"/>
              </a:rPr>
              <a:t>Viedā infrastruktūra </a:t>
            </a:r>
            <a:r>
              <a:rPr lang="lv-LV" sz="1600" dirty="0">
                <a:cs typeface="Times New Roman" panose="02020603050405020304" pitchFamily="18" charset="0"/>
              </a:rPr>
              <a:t>ir inovatīvs un konstruktīvi sarežģīts risinājums, kas sastāv no elektronisko sakaru tīkla (elektronisko sakaru ārējie inženiertīkli, elektronisko sakaru stabi, torņi vai masti), elektroapgādes ārējiem inženiertīkliem, klātbūtnes uztveršanas sistēmas un novērošanas iekārtām, kā arī ar to saistītās infrastruktūras. Šī infrastruktūra būtiski uzlabos robežas apsardzībā iesaistīto institūciju reaģēšanas un novēršanas spējas</a:t>
            </a:r>
            <a:r>
              <a:rPr lang="lv-LV" dirty="0">
                <a:cs typeface="Times New Roman" panose="02020603050405020304" pitchFamily="18" charset="0"/>
              </a:rPr>
              <a:t>.</a:t>
            </a:r>
          </a:p>
        </p:txBody>
      </p:sp>
      <p:pic>
        <p:nvPicPr>
          <p:cNvPr id="12" name="Picture 11">
            <a:extLst>
              <a:ext uri="{FF2B5EF4-FFF2-40B4-BE49-F238E27FC236}">
                <a16:creationId xmlns:a16="http://schemas.microsoft.com/office/drawing/2014/main" id="{90A9D13B-37FA-4C8D-8E17-0BA00BF7EB5F}"/>
              </a:ext>
            </a:extLst>
          </p:cNvPr>
          <p:cNvPicPr>
            <a:picLocks noChangeAspect="1"/>
          </p:cNvPicPr>
          <p:nvPr/>
        </p:nvPicPr>
        <p:blipFill>
          <a:blip r:embed="rId3"/>
          <a:stretch>
            <a:fillRect/>
          </a:stretch>
        </p:blipFill>
        <p:spPr>
          <a:xfrm>
            <a:off x="85147" y="3631308"/>
            <a:ext cx="3436196" cy="2288507"/>
          </a:xfrm>
          <a:prstGeom prst="rect">
            <a:avLst/>
          </a:prstGeom>
          <a:ln>
            <a:noFill/>
          </a:ln>
          <a:effectLst>
            <a:softEdge rad="112500"/>
          </a:effectLst>
        </p:spPr>
      </p:pic>
      <p:sp>
        <p:nvSpPr>
          <p:cNvPr id="13" name="TextBox 12">
            <a:extLst>
              <a:ext uri="{FF2B5EF4-FFF2-40B4-BE49-F238E27FC236}">
                <a16:creationId xmlns:a16="http://schemas.microsoft.com/office/drawing/2014/main" id="{8A4A4417-78B2-4E33-BC7B-9C0EDEDD46C9}"/>
              </a:ext>
            </a:extLst>
          </p:cNvPr>
          <p:cNvSpPr txBox="1"/>
          <p:nvPr/>
        </p:nvSpPr>
        <p:spPr>
          <a:xfrm>
            <a:off x="1305857" y="3659745"/>
            <a:ext cx="2949734" cy="2246769"/>
          </a:xfrm>
          <a:prstGeom prst="rect">
            <a:avLst/>
          </a:prstGeom>
          <a:solidFill>
            <a:schemeClr val="bg1"/>
          </a:solidFill>
        </p:spPr>
        <p:txBody>
          <a:bodyPr wrap="square" rtlCol="0">
            <a:spAutoFit/>
          </a:bodyPr>
          <a:lstStyle/>
          <a:p>
            <a:r>
              <a:rPr lang="lv-LV" sz="1400" b="1" dirty="0">
                <a:latin typeface="+mj-lt"/>
              </a:rPr>
              <a:t>Paveikts:</a:t>
            </a:r>
          </a:p>
          <a:p>
            <a:pPr marL="285750" indent="-285750">
              <a:buFont typeface="Wingdings" panose="05000000000000000000" pitchFamily="2" charset="2"/>
              <a:buChar char="Ø"/>
            </a:pPr>
            <a:r>
              <a:rPr lang="lv-LV" sz="1400" b="1" dirty="0">
                <a:latin typeface="+mj-lt"/>
              </a:rPr>
              <a:t>Piesaistīts ES fondu (BMVI) finansējums visām izbūves kārtām uz LV-BY robežas;</a:t>
            </a:r>
          </a:p>
          <a:p>
            <a:pPr marL="285750" indent="-285750">
              <a:buFont typeface="Wingdings" panose="05000000000000000000" pitchFamily="2" charset="2"/>
              <a:buChar char="Ø"/>
            </a:pPr>
            <a:r>
              <a:rPr lang="lv-LV" sz="1400" b="1" dirty="0">
                <a:latin typeface="+mj-lt"/>
              </a:rPr>
              <a:t>Organizētas iepirkuma procedūras, noslēgti projektēšanas un būvdarbu līgumi;</a:t>
            </a:r>
          </a:p>
          <a:p>
            <a:pPr marL="285750" indent="-285750">
              <a:buFont typeface="Wingdings" panose="05000000000000000000" pitchFamily="2" charset="2"/>
              <a:buChar char="Ø"/>
            </a:pPr>
            <a:r>
              <a:rPr lang="lv-LV" sz="1400" b="1" dirty="0">
                <a:latin typeface="+mj-lt"/>
              </a:rPr>
              <a:t> Projektēšana ir noslēgusies, uzsākti būvdarbi</a:t>
            </a:r>
          </a:p>
        </p:txBody>
      </p:sp>
      <p:pic>
        <p:nvPicPr>
          <p:cNvPr id="14" name="Picture 13">
            <a:extLst>
              <a:ext uri="{FF2B5EF4-FFF2-40B4-BE49-F238E27FC236}">
                <a16:creationId xmlns:a16="http://schemas.microsoft.com/office/drawing/2014/main" id="{AD7480BA-D0EB-41BD-B54A-CC5D77B5FBE6}"/>
              </a:ext>
            </a:extLst>
          </p:cNvPr>
          <p:cNvPicPr>
            <a:picLocks noChangeAspect="1"/>
          </p:cNvPicPr>
          <p:nvPr/>
        </p:nvPicPr>
        <p:blipFill>
          <a:blip r:embed="rId4"/>
          <a:stretch>
            <a:fillRect/>
          </a:stretch>
        </p:blipFill>
        <p:spPr>
          <a:xfrm>
            <a:off x="7211003" y="3617861"/>
            <a:ext cx="1847850" cy="2466975"/>
          </a:xfrm>
          <a:prstGeom prst="rect">
            <a:avLst/>
          </a:prstGeom>
          <a:ln>
            <a:noFill/>
          </a:ln>
          <a:effectLst>
            <a:softEdge rad="112500"/>
          </a:effectLst>
        </p:spPr>
      </p:pic>
      <p:sp>
        <p:nvSpPr>
          <p:cNvPr id="15" name="Rectangle 14">
            <a:extLst>
              <a:ext uri="{FF2B5EF4-FFF2-40B4-BE49-F238E27FC236}">
                <a16:creationId xmlns:a16="http://schemas.microsoft.com/office/drawing/2014/main" id="{523CA8F3-D42C-4F9A-AE65-999ECFA3A673}"/>
              </a:ext>
            </a:extLst>
          </p:cNvPr>
          <p:cNvSpPr/>
          <p:nvPr/>
        </p:nvSpPr>
        <p:spPr>
          <a:xfrm>
            <a:off x="4767208" y="3524867"/>
            <a:ext cx="3023265" cy="2677656"/>
          </a:xfrm>
          <a:prstGeom prst="rect">
            <a:avLst/>
          </a:prstGeom>
        </p:spPr>
        <p:txBody>
          <a:bodyPr wrap="square">
            <a:spAutoFit/>
          </a:bodyPr>
          <a:lstStyle/>
          <a:p>
            <a:r>
              <a:rPr lang="lv-LV" sz="1400" b="1" dirty="0"/>
              <a:t>Paveikts:</a:t>
            </a:r>
          </a:p>
          <a:p>
            <a:pPr marL="285750" indent="-285750">
              <a:buFont typeface="Wingdings" panose="05000000000000000000" pitchFamily="2" charset="2"/>
              <a:buChar char="Ø"/>
            </a:pPr>
            <a:r>
              <a:rPr lang="lv-LV" sz="1400" b="1" dirty="0"/>
              <a:t>Vienai kārtai no piecām piesaistīts ES fondu (BMVI) finansējums;</a:t>
            </a:r>
          </a:p>
          <a:p>
            <a:pPr marL="285750" indent="-285750">
              <a:buFont typeface="Wingdings" panose="05000000000000000000" pitchFamily="2" charset="2"/>
              <a:buChar char="Ø"/>
            </a:pPr>
            <a:r>
              <a:rPr lang="lv-LV" sz="1400" b="1" dirty="0"/>
              <a:t>Organizētas iepirkuma procedūras, noslēgti projektēšanas un būvdarbu līgumi divām kārtām, noris projektēšana;</a:t>
            </a:r>
          </a:p>
          <a:p>
            <a:pPr marL="285750" indent="-285750">
              <a:buFont typeface="Wingdings" panose="05000000000000000000" pitchFamily="2" charset="2"/>
              <a:buChar char="Ø"/>
            </a:pPr>
            <a:r>
              <a:rPr lang="lv-LV" sz="1400" b="1" dirty="0"/>
              <a:t> Organizētas iepirkuma procedūras pēdējām trijām kārtām</a:t>
            </a:r>
          </a:p>
        </p:txBody>
      </p:sp>
    </p:spTree>
    <p:extLst>
      <p:ext uri="{BB962C8B-B14F-4D97-AF65-F5344CB8AC3E}">
        <p14:creationId xmlns:p14="http://schemas.microsoft.com/office/powerpoint/2010/main" val="2709685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707073" y="6477000"/>
            <a:ext cx="416653" cy="304800"/>
          </a:xfrm>
        </p:spPr>
        <p:txBody>
          <a:bodyPr/>
          <a:lstStyle/>
          <a:p>
            <a:pPr>
              <a:defRPr/>
            </a:pPr>
            <a:fld id="{04B6ED29-4716-4D18-BCAA-2503C8CA31C8}" type="slidenum">
              <a:rPr lang="en-US" altLang="lv-LV" smtClean="0"/>
              <a:pPr>
                <a:defRPr/>
              </a:pPr>
              <a:t>17</a:t>
            </a:fld>
            <a:endParaRPr lang="en-US" altLang="lv-LV" dirty="0"/>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273959"/>
            <a:ext cx="6712944" cy="418238"/>
          </a:xfrm>
        </p:spPr>
        <p:txBody>
          <a:bodyPr>
            <a:noAutofit/>
          </a:bodyPr>
          <a:lstStyle/>
          <a:p>
            <a:pPr algn="ctr"/>
            <a:r>
              <a:rPr lang="lv-LV" sz="1400" u="sng" dirty="0">
                <a:latin typeface="Times New Roman" panose="02020603050405020304" pitchFamily="18" charset="0"/>
                <a:cs typeface="Times New Roman" panose="02020603050405020304" pitchFamily="18" charset="0"/>
              </a:rPr>
              <a:t> </a:t>
            </a:r>
            <a:r>
              <a:rPr lang="lv-LV" sz="1400" u="sng" dirty="0">
                <a:solidFill>
                  <a:srgbClr val="04046C"/>
                </a:solidFill>
                <a:latin typeface="Times New Roman" panose="02020603050405020304" pitchFamily="18" charset="0"/>
                <a:cs typeface="Times New Roman" panose="02020603050405020304" pitchFamily="18" charset="0"/>
              </a:rPr>
              <a:t>2. VALSTS ROBEŽAS DROŠĪBA</a:t>
            </a:r>
            <a:endParaRPr lang="lv-LV" sz="1400" u="sng" dirty="0">
              <a:solidFill>
                <a:srgbClr val="04046C"/>
              </a:solidFill>
            </a:endParaRPr>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2196233" y="597848"/>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8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D7E38F9-C4B0-409D-8E01-4BA133872431}"/>
              </a:ext>
            </a:extLst>
          </p:cNvPr>
          <p:cNvSpPr txBox="1"/>
          <p:nvPr/>
        </p:nvSpPr>
        <p:spPr>
          <a:xfrm>
            <a:off x="1718411" y="892388"/>
            <a:ext cx="6801299" cy="523220"/>
          </a:xfrm>
          <a:prstGeom prst="rect">
            <a:avLst/>
          </a:prstGeom>
          <a:noFill/>
        </p:spPr>
        <p:txBody>
          <a:bodyPr wrap="square">
            <a:spAutoFit/>
          </a:bodyPr>
          <a:lstStyle/>
          <a:p>
            <a:pPr algn="ctr"/>
            <a:r>
              <a:rPr lang="lv-LV" sz="1400" b="1" dirty="0"/>
              <a:t>Ārzemnieki, kuri pārkāpuši uzturēšanās nosacījumus valstī (konstatēti valsts iekšienē un personām izceļojot no valsts) (skaits)</a:t>
            </a:r>
          </a:p>
        </p:txBody>
      </p:sp>
      <p:graphicFrame>
        <p:nvGraphicFramePr>
          <p:cNvPr id="11" name="Chart 10">
            <a:extLst>
              <a:ext uri="{FF2B5EF4-FFF2-40B4-BE49-F238E27FC236}">
                <a16:creationId xmlns:a16="http://schemas.microsoft.com/office/drawing/2014/main" id="{D5DD305C-F91B-4377-986C-AA984977CB82}"/>
              </a:ext>
            </a:extLst>
          </p:cNvPr>
          <p:cNvGraphicFramePr>
            <a:graphicFrameLocks/>
          </p:cNvGraphicFramePr>
          <p:nvPr>
            <p:extLst>
              <p:ext uri="{D42A27DB-BD31-4B8C-83A1-F6EECF244321}">
                <p14:modId xmlns:p14="http://schemas.microsoft.com/office/powerpoint/2010/main" val="92305449"/>
              </p:ext>
            </p:extLst>
          </p:nvPr>
        </p:nvGraphicFramePr>
        <p:xfrm>
          <a:off x="745958" y="1554088"/>
          <a:ext cx="8228878" cy="42331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447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18</a:t>
            </a:fld>
            <a:endParaRPr lang="en-US" altLang="lv-LV"/>
          </a:p>
        </p:txBody>
      </p:sp>
      <p:sp>
        <p:nvSpPr>
          <p:cNvPr id="7" name="Title 1">
            <a:extLst>
              <a:ext uri="{FF2B5EF4-FFF2-40B4-BE49-F238E27FC236}">
                <a16:creationId xmlns:a16="http://schemas.microsoft.com/office/drawing/2014/main" id="{076DD050-2F89-4B8A-AFB1-736CA9189ED7}"/>
              </a:ext>
            </a:extLst>
          </p:cNvPr>
          <p:cNvSpPr txBox="1">
            <a:spLocks/>
          </p:cNvSpPr>
          <p:nvPr/>
        </p:nvSpPr>
        <p:spPr bwMode="auto">
          <a:xfrm>
            <a:off x="1866950" y="260904"/>
            <a:ext cx="5727650" cy="4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r>
              <a:rPr lang="lv-LV" sz="1400" u="sng" dirty="0">
                <a:solidFill>
                  <a:srgbClr val="04046C"/>
                </a:solidFill>
                <a:latin typeface="Times New Roman" panose="02020603050405020304" pitchFamily="18" charset="0"/>
                <a:cs typeface="Times New Roman" panose="02020603050405020304" pitchFamily="18" charset="0"/>
              </a:rPr>
              <a:t>3. CIVILĀ AIZSARDZĪBA, UGUNSDROŠĪBA, UGUNSDZĒSĪBA UN GLĀBŠANA</a:t>
            </a:r>
            <a:endParaRPr lang="lv-LV" sz="1400" u="sng" dirty="0">
              <a:solidFill>
                <a:srgbClr val="04046C"/>
              </a:solidFill>
            </a:endParaRPr>
          </a:p>
        </p:txBody>
      </p:sp>
      <p:sp>
        <p:nvSpPr>
          <p:cNvPr id="5" name="TextBox 4">
            <a:extLst>
              <a:ext uri="{FF2B5EF4-FFF2-40B4-BE49-F238E27FC236}">
                <a16:creationId xmlns:a16="http://schemas.microsoft.com/office/drawing/2014/main" id="{1741EB5C-9D50-4FFA-9009-D1F4D143C434}"/>
              </a:ext>
            </a:extLst>
          </p:cNvPr>
          <p:cNvSpPr txBox="1"/>
          <p:nvPr/>
        </p:nvSpPr>
        <p:spPr>
          <a:xfrm>
            <a:off x="5692584" y="1856957"/>
            <a:ext cx="3289300" cy="1600438"/>
          </a:xfrm>
          <a:prstGeom prst="rect">
            <a:avLst/>
          </a:prstGeom>
          <a:noFill/>
        </p:spPr>
        <p:txBody>
          <a:bodyPr wrap="square">
            <a:spAutoFit/>
          </a:bodyPr>
          <a:lstStyle/>
          <a:p>
            <a:r>
              <a:rPr lang="lv-LV" sz="1400" b="1" u="sng" dirty="0"/>
              <a:t>2024. gada izdevumi – 133,8 milj. EUR</a:t>
            </a:r>
          </a:p>
          <a:p>
            <a:endParaRPr lang="lv-LV" sz="1400" b="1" u="sng" dirty="0"/>
          </a:p>
          <a:p>
            <a:pPr marL="171450" indent="-171450">
              <a:buFont typeface="Wingdings" panose="05000000000000000000" pitchFamily="2" charset="2"/>
              <a:buChar char="Ø"/>
            </a:pPr>
            <a:r>
              <a:rPr lang="lv-LV" sz="1400" b="1" u="sng" dirty="0">
                <a:solidFill>
                  <a:schemeClr val="tx2"/>
                </a:solidFill>
              </a:rPr>
              <a:t>130,9 milj. EUR – pamatfunkciju nodrošināšana</a:t>
            </a:r>
          </a:p>
          <a:p>
            <a:endParaRPr lang="lv-LV" sz="1400" b="1" u="sng" dirty="0">
              <a:solidFill>
                <a:schemeClr val="tx2"/>
              </a:solidFill>
            </a:endParaRPr>
          </a:p>
          <a:p>
            <a:pPr marL="171450" indent="-171450">
              <a:buFont typeface="Wingdings" panose="05000000000000000000" pitchFamily="2" charset="2"/>
              <a:buChar char="Ø"/>
            </a:pPr>
            <a:r>
              <a:rPr lang="lv-LV" sz="1400" b="1" u="sng" dirty="0">
                <a:solidFill>
                  <a:srgbClr val="00B050"/>
                </a:solidFill>
              </a:rPr>
              <a:t>2,9 milj. EUR – ES projektu īstenošana</a:t>
            </a:r>
            <a:endParaRPr lang="lv-LV" sz="1400" b="1" dirty="0"/>
          </a:p>
        </p:txBody>
      </p:sp>
      <p:pic>
        <p:nvPicPr>
          <p:cNvPr id="6" name="Picture 5">
            <a:extLst>
              <a:ext uri="{FF2B5EF4-FFF2-40B4-BE49-F238E27FC236}">
                <a16:creationId xmlns:a16="http://schemas.microsoft.com/office/drawing/2014/main" id="{D8BB67E2-5710-4DC2-A9A9-44740784F4F0}"/>
              </a:ext>
            </a:extLst>
          </p:cNvPr>
          <p:cNvPicPr>
            <a:picLocks noChangeAspect="1"/>
          </p:cNvPicPr>
          <p:nvPr/>
        </p:nvPicPr>
        <p:blipFill>
          <a:blip r:embed="rId3"/>
          <a:stretch>
            <a:fillRect/>
          </a:stretch>
        </p:blipFill>
        <p:spPr>
          <a:xfrm>
            <a:off x="7678988" y="300393"/>
            <a:ext cx="951885" cy="946808"/>
          </a:xfrm>
          <a:prstGeom prst="rect">
            <a:avLst/>
          </a:prstGeom>
        </p:spPr>
      </p:pic>
      <p:sp>
        <p:nvSpPr>
          <p:cNvPr id="8" name="TextBox 7">
            <a:extLst>
              <a:ext uri="{FF2B5EF4-FFF2-40B4-BE49-F238E27FC236}">
                <a16:creationId xmlns:a16="http://schemas.microsoft.com/office/drawing/2014/main" id="{9FB5E236-4B23-4EE2-8E61-43B4945DF0C0}"/>
              </a:ext>
            </a:extLst>
          </p:cNvPr>
          <p:cNvSpPr txBox="1"/>
          <p:nvPr/>
        </p:nvSpPr>
        <p:spPr>
          <a:xfrm>
            <a:off x="1806766" y="898480"/>
            <a:ext cx="4822634" cy="276999"/>
          </a:xfrm>
          <a:prstGeom prst="rect">
            <a:avLst/>
          </a:prstGeom>
          <a:noFill/>
        </p:spPr>
        <p:txBody>
          <a:bodyPr wrap="square">
            <a:spAutoFit/>
          </a:bodyPr>
          <a:lstStyle/>
          <a:p>
            <a:r>
              <a:rPr lang="lv-LV" sz="1200" b="1" u="sng" dirty="0"/>
              <a:t>Jomā iesaistītā iestāde</a:t>
            </a:r>
            <a:r>
              <a:rPr lang="lv-LV" sz="1200" b="1" dirty="0"/>
              <a:t>: </a:t>
            </a:r>
            <a:r>
              <a:rPr lang="lv-LV" sz="1200" b="1" i="1" dirty="0">
                <a:solidFill>
                  <a:srgbClr val="FF0000"/>
                </a:solidFill>
              </a:rPr>
              <a:t>Valsts ugunsdzēsības un glābšanas dienests</a:t>
            </a:r>
          </a:p>
        </p:txBody>
      </p:sp>
      <p:sp>
        <p:nvSpPr>
          <p:cNvPr id="9" name="Text Placeholder 4">
            <a:extLst>
              <a:ext uri="{FF2B5EF4-FFF2-40B4-BE49-F238E27FC236}">
                <a16:creationId xmlns:a16="http://schemas.microsoft.com/office/drawing/2014/main" id="{DE2A8D6D-53A8-4773-870C-8543F728C525}"/>
              </a:ext>
            </a:extLst>
          </p:cNvPr>
          <p:cNvSpPr txBox="1">
            <a:spLocks/>
          </p:cNvSpPr>
          <p:nvPr/>
        </p:nvSpPr>
        <p:spPr>
          <a:xfrm>
            <a:off x="1806766" y="1129368"/>
            <a:ext cx="3743136" cy="1042331"/>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gn="just">
              <a:buNone/>
            </a:pPr>
            <a:r>
              <a:rPr lang="lv-LV" sz="1200" b="1" u="sng" dirty="0">
                <a:latin typeface="Times New Roman" panose="02020603050405020304" pitchFamily="18" charset="0"/>
                <a:cs typeface="Times New Roman" panose="02020603050405020304" pitchFamily="18" charset="0"/>
              </a:rPr>
              <a:t>Politikas mērķis:</a:t>
            </a:r>
            <a:r>
              <a:rPr lang="lv-LV" sz="1200" b="1" dirty="0">
                <a:latin typeface="Times New Roman" panose="02020603050405020304" pitchFamily="18" charset="0"/>
                <a:cs typeface="Times New Roman" panose="02020603050405020304" pitchFamily="18" charset="0"/>
              </a:rPr>
              <a:t>  nodrošināt savlaicīgu un kvalitatīvu ugunsgrēku dzēšanu un glābšanas darbu veikšanu, valsts ugunsdrošības uzraudzības veikšanu, kā arī vadīt, koordinēt un kontrolēt civilās aizsardzības sistēmas darbību </a:t>
            </a:r>
          </a:p>
        </p:txBody>
      </p:sp>
      <p:pic>
        <p:nvPicPr>
          <p:cNvPr id="10" name="Picture 4">
            <a:extLst>
              <a:ext uri="{FF2B5EF4-FFF2-40B4-BE49-F238E27FC236}">
                <a16:creationId xmlns:a16="http://schemas.microsoft.com/office/drawing/2014/main" id="{C71FB126-47C5-413C-A41C-937751369A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8159337" y="2647454"/>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F72017C-6283-40D6-851B-077D7061DB88}"/>
              </a:ext>
            </a:extLst>
          </p:cNvPr>
          <p:cNvPicPr>
            <a:picLocks noChangeAspect="1"/>
          </p:cNvPicPr>
          <p:nvPr/>
        </p:nvPicPr>
        <p:blipFill>
          <a:blip r:embed="rId5"/>
          <a:stretch>
            <a:fillRect/>
          </a:stretch>
        </p:blipFill>
        <p:spPr>
          <a:xfrm>
            <a:off x="4404322" y="3794182"/>
            <a:ext cx="4460252" cy="2384676"/>
          </a:xfrm>
          <a:prstGeom prst="rect">
            <a:avLst/>
          </a:prstGeom>
          <a:ln>
            <a:noFill/>
          </a:ln>
          <a:effectLst>
            <a:softEdge rad="112500"/>
          </a:effectLst>
        </p:spPr>
      </p:pic>
      <p:sp>
        <p:nvSpPr>
          <p:cNvPr id="13" name="TextBox 12">
            <a:extLst>
              <a:ext uri="{FF2B5EF4-FFF2-40B4-BE49-F238E27FC236}">
                <a16:creationId xmlns:a16="http://schemas.microsoft.com/office/drawing/2014/main" id="{06DE4313-2A28-445E-92D3-3EE9B42AA00B}"/>
              </a:ext>
            </a:extLst>
          </p:cNvPr>
          <p:cNvSpPr txBox="1"/>
          <p:nvPr/>
        </p:nvSpPr>
        <p:spPr>
          <a:xfrm>
            <a:off x="341993" y="2171699"/>
            <a:ext cx="4838641" cy="2308324"/>
          </a:xfrm>
          <a:prstGeom prst="rect">
            <a:avLst/>
          </a:prstGeom>
          <a:noFill/>
        </p:spPr>
        <p:txBody>
          <a:bodyPr wrap="square">
            <a:spAutoFit/>
          </a:bodyPr>
          <a:lstStyle/>
          <a:p>
            <a:pPr algn="just">
              <a:spcAft>
                <a:spcPts val="0"/>
              </a:spcAft>
              <a:tabLst>
                <a:tab pos="291465" algn="l"/>
              </a:tabLst>
            </a:pPr>
            <a:endParaRPr lang="lv-LV" sz="1200" b="1" dirty="0">
              <a:ea typeface="Calibri" panose="020F0502020204030204" pitchFamily="34" charset="0"/>
              <a:cs typeface="Times New Roman" panose="02020603050405020304" pitchFamily="18" charset="0"/>
            </a:endParaRPr>
          </a:p>
          <a:p>
            <a:pPr algn="just">
              <a:spcAft>
                <a:spcPts val="0"/>
              </a:spcAft>
              <a:tabLst>
                <a:tab pos="291465" algn="l"/>
              </a:tabLst>
            </a:pPr>
            <a:r>
              <a:rPr lang="lv-LV" sz="1200" b="1" dirty="0">
                <a:ea typeface="Calibri" panose="020F0502020204030204" pitchFamily="34" charset="0"/>
                <a:cs typeface="Times New Roman" panose="02020603050405020304" pitchFamily="18" charset="0"/>
              </a:rPr>
              <a:t>2024. gadā nodrošināta:</a:t>
            </a:r>
          </a:p>
          <a:p>
            <a:pPr algn="just">
              <a:spcAft>
                <a:spcPts val="0"/>
              </a:spcAft>
              <a:tabLst>
                <a:tab pos="291465" algn="l"/>
              </a:tabLst>
            </a:pPr>
            <a:endParaRPr lang="lv-LV" sz="1200" b="1"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atlīdzība</a:t>
            </a:r>
            <a:r>
              <a:rPr lang="lv-LV" sz="1200" dirty="0">
                <a:ea typeface="Calibri" panose="020F0502020204030204" pitchFamily="34" charset="0"/>
                <a:cs typeface="Times New Roman" panose="02020603050405020304" pitchFamily="18" charset="0"/>
              </a:rPr>
              <a:t> Valsts ugunsdzēsības un glābšanas dienesta nodarbinātajiem (74,3 milj. EUR)</a:t>
            </a:r>
          </a:p>
          <a:p>
            <a:pPr lvl="1" indent="0" algn="just">
              <a:spcAft>
                <a:spcPts val="0"/>
              </a:spcAft>
            </a:pP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speciālo</a:t>
            </a:r>
            <a:r>
              <a:rPr lang="lv-LV" sz="1200" dirty="0">
                <a:ea typeface="Calibri" panose="020F0502020204030204" pitchFamily="34" charset="0"/>
                <a:cs typeface="Times New Roman" panose="02020603050405020304" pitchFamily="18" charset="0"/>
              </a:rPr>
              <a:t> ugunsdzēsības un glābšanas </a:t>
            </a:r>
            <a:r>
              <a:rPr lang="lv-LV" sz="1200" b="1" dirty="0">
                <a:ea typeface="Calibri" panose="020F0502020204030204" pitchFamily="34" charset="0"/>
                <a:cs typeface="Times New Roman" panose="02020603050405020304" pitchFamily="18" charset="0"/>
              </a:rPr>
              <a:t>transportlīdzekļu iegāde </a:t>
            </a:r>
            <a:r>
              <a:rPr lang="lv-LV" sz="1200" dirty="0">
                <a:ea typeface="Calibri" panose="020F0502020204030204" pitchFamily="34" charset="0"/>
                <a:cs typeface="Times New Roman" panose="02020603050405020304" pitchFamily="18" charset="0"/>
              </a:rPr>
              <a:t>(46,9 </a:t>
            </a:r>
            <a:r>
              <a:rPr lang="lv-LV" sz="1200" dirty="0" err="1">
                <a:ea typeface="Calibri" panose="020F0502020204030204" pitchFamily="34" charset="0"/>
                <a:cs typeface="Times New Roman" panose="02020603050405020304" pitchFamily="18" charset="0"/>
              </a:rPr>
              <a:t>milj.EUR</a:t>
            </a:r>
            <a:r>
              <a:rPr lang="lv-LV" sz="1200" dirty="0">
                <a:ea typeface="Calibri" panose="020F0502020204030204" pitchFamily="34" charset="0"/>
                <a:cs typeface="Times New Roman" panose="02020603050405020304" pitchFamily="18" charset="0"/>
              </a:rPr>
              <a:t>)</a:t>
            </a:r>
          </a:p>
          <a:p>
            <a:pPr algn="just">
              <a:spcAft>
                <a:spcPts val="0"/>
              </a:spcAft>
            </a:pPr>
            <a:endParaRPr lang="lv-LV" sz="1200" dirty="0">
              <a:highlight>
                <a:srgbClr val="FFFF00"/>
              </a:highlight>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Ugunsdrošības un civilās aizsardzības </a:t>
            </a:r>
            <a:r>
              <a:rPr lang="lv-LV" sz="1200" b="1" dirty="0">
                <a:ea typeface="Calibri" panose="020F0502020204030204" pitchFamily="34" charset="0"/>
                <a:cs typeface="Times New Roman" panose="02020603050405020304" pitchFamily="18" charset="0"/>
              </a:rPr>
              <a:t>koledžas darbība </a:t>
            </a:r>
            <a:r>
              <a:rPr lang="lv-LV" sz="1200" dirty="0">
                <a:ea typeface="Calibri" panose="020F0502020204030204" pitchFamily="34" charset="0"/>
                <a:cs typeface="Times New Roman" panose="02020603050405020304" pitchFamily="18" charset="0"/>
              </a:rPr>
              <a:t>(2,2 milj. EUR)</a:t>
            </a:r>
          </a:p>
          <a:p>
            <a:pPr algn="just">
              <a:spcAft>
                <a:spcPts val="0"/>
              </a:spcAft>
            </a:pPr>
            <a:endParaRPr lang="lv-LV" sz="1200" dirty="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0FDEC63-1471-43C6-81DC-22FDEB2B2EE1}"/>
              </a:ext>
            </a:extLst>
          </p:cNvPr>
          <p:cNvPicPr>
            <a:picLocks noChangeAspect="1"/>
          </p:cNvPicPr>
          <p:nvPr/>
        </p:nvPicPr>
        <p:blipFill>
          <a:blip r:embed="rId6"/>
          <a:stretch>
            <a:fillRect/>
          </a:stretch>
        </p:blipFill>
        <p:spPr>
          <a:xfrm>
            <a:off x="787496" y="4311662"/>
            <a:ext cx="2890838" cy="2165338"/>
          </a:xfrm>
          <a:prstGeom prst="rect">
            <a:avLst/>
          </a:prstGeom>
          <a:ln>
            <a:noFill/>
          </a:ln>
          <a:effectLst>
            <a:softEdge rad="112500"/>
          </a:effectLst>
        </p:spPr>
      </p:pic>
    </p:spTree>
    <p:extLst>
      <p:ext uri="{BB962C8B-B14F-4D97-AF65-F5344CB8AC3E}">
        <p14:creationId xmlns:p14="http://schemas.microsoft.com/office/powerpoint/2010/main" val="2529914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19</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273959"/>
            <a:ext cx="6712944" cy="418238"/>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 3. CIVILĀ AIZSARDZĪBA, UGUNSDROŠĪBA, UGUNSDZĒSĪBA UN GLĀBŠANA</a:t>
            </a:r>
            <a:endParaRPr lang="lv-LV" sz="1400" u="sng" dirty="0">
              <a:solidFill>
                <a:srgbClr val="04046C"/>
              </a:solidFill>
            </a:endParaRPr>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1806766" y="692197"/>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24E150E-9C67-4200-8D70-1618F92C5B5A}"/>
              </a:ext>
            </a:extLst>
          </p:cNvPr>
          <p:cNvSpPr txBox="1"/>
          <p:nvPr/>
        </p:nvSpPr>
        <p:spPr>
          <a:xfrm>
            <a:off x="6699234" y="3306854"/>
            <a:ext cx="2015516" cy="461665"/>
          </a:xfrm>
          <a:prstGeom prst="rect">
            <a:avLst/>
          </a:prstGeom>
          <a:noFill/>
        </p:spPr>
        <p:txBody>
          <a:bodyPr wrap="square" rtlCol="0">
            <a:spAutoFit/>
          </a:bodyPr>
          <a:lstStyle/>
          <a:p>
            <a:pPr algn="just"/>
            <a:r>
              <a:rPr lang="lv-LV" sz="1200" dirty="0"/>
              <a:t>Rādītāja  izpildi sekmēja  veiktie:         </a:t>
            </a:r>
            <a:endParaRPr lang="lv-LV" sz="1100" dirty="0"/>
          </a:p>
        </p:txBody>
      </p:sp>
      <p:graphicFrame>
        <p:nvGraphicFramePr>
          <p:cNvPr id="10" name="Chart 9">
            <a:extLst>
              <a:ext uri="{FF2B5EF4-FFF2-40B4-BE49-F238E27FC236}">
                <a16:creationId xmlns:a16="http://schemas.microsoft.com/office/drawing/2014/main" id="{004087B5-AA24-4E80-96BD-D8E3CB729FD8}"/>
              </a:ext>
            </a:extLst>
          </p:cNvPr>
          <p:cNvGraphicFramePr>
            <a:graphicFrameLocks/>
          </p:cNvGraphicFramePr>
          <p:nvPr>
            <p:extLst>
              <p:ext uri="{D42A27DB-BD31-4B8C-83A1-F6EECF244321}">
                <p14:modId xmlns:p14="http://schemas.microsoft.com/office/powerpoint/2010/main" val="3867895543"/>
              </p:ext>
            </p:extLst>
          </p:nvPr>
        </p:nvGraphicFramePr>
        <p:xfrm>
          <a:off x="248878" y="3374430"/>
          <a:ext cx="6285104" cy="325497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B4302EE-BF0A-4A9D-A49E-29FA8D8E7CA4}"/>
              </a:ext>
            </a:extLst>
          </p:cNvPr>
          <p:cNvSpPr txBox="1"/>
          <p:nvPr/>
        </p:nvSpPr>
        <p:spPr>
          <a:xfrm>
            <a:off x="404364" y="3052304"/>
            <a:ext cx="6615781" cy="307777"/>
          </a:xfrm>
          <a:prstGeom prst="rect">
            <a:avLst/>
          </a:prstGeom>
          <a:noFill/>
        </p:spPr>
        <p:txBody>
          <a:bodyPr wrap="square">
            <a:spAutoFit/>
          </a:bodyPr>
          <a:lstStyle/>
          <a:p>
            <a:r>
              <a:rPr lang="lv-LV" sz="1400" b="1" dirty="0"/>
              <a:t>Vidēji ugunsgrēkos bojāgājušie cilvēki uz 100 000 iedzīvotāju</a:t>
            </a:r>
          </a:p>
        </p:txBody>
      </p:sp>
      <p:pic>
        <p:nvPicPr>
          <p:cNvPr id="13" name="Picture 12">
            <a:extLst>
              <a:ext uri="{FF2B5EF4-FFF2-40B4-BE49-F238E27FC236}">
                <a16:creationId xmlns:a16="http://schemas.microsoft.com/office/drawing/2014/main" id="{E07470C9-5BB7-4068-AD46-6B2B41147B8B}"/>
              </a:ext>
            </a:extLst>
          </p:cNvPr>
          <p:cNvPicPr>
            <a:picLocks noChangeAspect="1"/>
          </p:cNvPicPr>
          <p:nvPr/>
        </p:nvPicPr>
        <p:blipFill>
          <a:blip r:embed="rId4"/>
          <a:stretch>
            <a:fillRect/>
          </a:stretch>
        </p:blipFill>
        <p:spPr>
          <a:xfrm>
            <a:off x="6681817" y="3961211"/>
            <a:ext cx="365760" cy="365760"/>
          </a:xfrm>
          <a:prstGeom prst="rect">
            <a:avLst/>
          </a:prstGeom>
        </p:spPr>
      </p:pic>
      <p:pic>
        <p:nvPicPr>
          <p:cNvPr id="15" name="Picture 14">
            <a:extLst>
              <a:ext uri="{FF2B5EF4-FFF2-40B4-BE49-F238E27FC236}">
                <a16:creationId xmlns:a16="http://schemas.microsoft.com/office/drawing/2014/main" id="{54826B3E-86C4-400D-B6F6-5EB083C36A25}"/>
              </a:ext>
            </a:extLst>
          </p:cNvPr>
          <p:cNvPicPr>
            <a:picLocks noChangeAspect="1"/>
          </p:cNvPicPr>
          <p:nvPr/>
        </p:nvPicPr>
        <p:blipFill>
          <a:blip r:embed="rId5"/>
          <a:stretch>
            <a:fillRect/>
          </a:stretch>
        </p:blipFill>
        <p:spPr>
          <a:xfrm>
            <a:off x="6708539" y="4685351"/>
            <a:ext cx="400594" cy="400594"/>
          </a:xfrm>
          <a:prstGeom prst="rect">
            <a:avLst/>
          </a:prstGeom>
        </p:spPr>
      </p:pic>
      <p:pic>
        <p:nvPicPr>
          <p:cNvPr id="17" name="Picture 16">
            <a:extLst>
              <a:ext uri="{FF2B5EF4-FFF2-40B4-BE49-F238E27FC236}">
                <a16:creationId xmlns:a16="http://schemas.microsoft.com/office/drawing/2014/main" id="{14B34555-EC32-4201-BDE8-CE90A9F9DBD1}"/>
              </a:ext>
            </a:extLst>
          </p:cNvPr>
          <p:cNvPicPr>
            <a:picLocks noChangeAspect="1"/>
          </p:cNvPicPr>
          <p:nvPr/>
        </p:nvPicPr>
        <p:blipFill>
          <a:blip r:embed="rId6"/>
          <a:stretch>
            <a:fillRect/>
          </a:stretch>
        </p:blipFill>
        <p:spPr>
          <a:xfrm>
            <a:off x="6690319" y="5447315"/>
            <a:ext cx="365761" cy="367269"/>
          </a:xfrm>
          <a:prstGeom prst="rect">
            <a:avLst/>
          </a:prstGeom>
        </p:spPr>
      </p:pic>
      <p:sp>
        <p:nvSpPr>
          <p:cNvPr id="19" name="TextBox 18">
            <a:extLst>
              <a:ext uri="{FF2B5EF4-FFF2-40B4-BE49-F238E27FC236}">
                <a16:creationId xmlns:a16="http://schemas.microsoft.com/office/drawing/2014/main" id="{7E648FA3-472D-4606-B8F7-2BEC113EC8DA}"/>
              </a:ext>
            </a:extLst>
          </p:cNvPr>
          <p:cNvSpPr txBox="1"/>
          <p:nvPr/>
        </p:nvSpPr>
        <p:spPr>
          <a:xfrm>
            <a:off x="7080728" y="4005592"/>
            <a:ext cx="1840544" cy="276999"/>
          </a:xfrm>
          <a:prstGeom prst="rect">
            <a:avLst/>
          </a:prstGeom>
          <a:noFill/>
        </p:spPr>
        <p:txBody>
          <a:bodyPr wrap="square">
            <a:spAutoFit/>
          </a:bodyPr>
          <a:lstStyle/>
          <a:p>
            <a:r>
              <a:rPr kumimoji="0" lang="lv-LV"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Prevencijas pasākumi</a:t>
            </a:r>
            <a:endParaRPr lang="lv-LV" dirty="0"/>
          </a:p>
        </p:txBody>
      </p:sp>
      <p:sp>
        <p:nvSpPr>
          <p:cNvPr id="21" name="TextBox 20">
            <a:extLst>
              <a:ext uri="{FF2B5EF4-FFF2-40B4-BE49-F238E27FC236}">
                <a16:creationId xmlns:a16="http://schemas.microsoft.com/office/drawing/2014/main" id="{2C489C3E-45BA-46B0-81E2-9AB7CB8CB9D8}"/>
              </a:ext>
            </a:extLst>
          </p:cNvPr>
          <p:cNvSpPr txBox="1"/>
          <p:nvPr/>
        </p:nvSpPr>
        <p:spPr>
          <a:xfrm>
            <a:off x="7218722" y="4567036"/>
            <a:ext cx="1676400" cy="646331"/>
          </a:xfrm>
          <a:prstGeom prst="rect">
            <a:avLst/>
          </a:prstGeom>
          <a:noFill/>
        </p:spPr>
        <p:txBody>
          <a:bodyPr wrap="square">
            <a:spAutoFit/>
          </a:bodyPr>
          <a:lstStyle/>
          <a:p>
            <a:r>
              <a:rPr kumimoji="0" lang="lv-LV"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Iedzīvotāju izglītošana par rīcību ugunsgrēka gadījumā</a:t>
            </a:r>
            <a:endParaRPr lang="lv-LV" dirty="0"/>
          </a:p>
        </p:txBody>
      </p:sp>
      <p:sp>
        <p:nvSpPr>
          <p:cNvPr id="23" name="TextBox 22">
            <a:extLst>
              <a:ext uri="{FF2B5EF4-FFF2-40B4-BE49-F238E27FC236}">
                <a16:creationId xmlns:a16="http://schemas.microsoft.com/office/drawing/2014/main" id="{275289F9-670E-4501-9409-57A862FE8C3C}"/>
              </a:ext>
            </a:extLst>
          </p:cNvPr>
          <p:cNvSpPr txBox="1"/>
          <p:nvPr/>
        </p:nvSpPr>
        <p:spPr>
          <a:xfrm>
            <a:off x="7245671" y="5329870"/>
            <a:ext cx="1758472" cy="461665"/>
          </a:xfrm>
          <a:prstGeom prst="rect">
            <a:avLst/>
          </a:prstGeom>
          <a:noFill/>
        </p:spPr>
        <p:txBody>
          <a:bodyPr wrap="square">
            <a:spAutoFit/>
          </a:bodyPr>
          <a:lstStyle/>
          <a:p>
            <a:r>
              <a:rPr kumimoji="0" lang="lv-LV"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Dūmu detektoru     nepieciešamība </a:t>
            </a:r>
            <a:endParaRPr lang="lv-LV" dirty="0"/>
          </a:p>
        </p:txBody>
      </p:sp>
      <p:graphicFrame>
        <p:nvGraphicFramePr>
          <p:cNvPr id="14" name="Chart 13">
            <a:extLst>
              <a:ext uri="{FF2B5EF4-FFF2-40B4-BE49-F238E27FC236}">
                <a16:creationId xmlns:a16="http://schemas.microsoft.com/office/drawing/2014/main" id="{3FF7998D-6BF2-4F52-ABF9-6770714F1DA4}"/>
              </a:ext>
            </a:extLst>
          </p:cNvPr>
          <p:cNvGraphicFramePr>
            <a:graphicFrameLocks/>
          </p:cNvGraphicFramePr>
          <p:nvPr>
            <p:extLst>
              <p:ext uri="{D42A27DB-BD31-4B8C-83A1-F6EECF244321}">
                <p14:modId xmlns:p14="http://schemas.microsoft.com/office/powerpoint/2010/main" val="3300423516"/>
              </p:ext>
            </p:extLst>
          </p:nvPr>
        </p:nvGraphicFramePr>
        <p:xfrm>
          <a:off x="1628272" y="910711"/>
          <a:ext cx="4352395" cy="2141593"/>
        </p:xfrm>
        <a:graphic>
          <a:graphicData uri="http://schemas.openxmlformats.org/drawingml/2006/chart">
            <c:chart xmlns:c="http://schemas.openxmlformats.org/drawingml/2006/chart" xmlns:r="http://schemas.openxmlformats.org/officeDocument/2006/relationships" r:id="rId7"/>
          </a:graphicData>
        </a:graphic>
      </p:graphicFrame>
      <p:pic>
        <p:nvPicPr>
          <p:cNvPr id="5" name="Picture 4">
            <a:extLst>
              <a:ext uri="{FF2B5EF4-FFF2-40B4-BE49-F238E27FC236}">
                <a16:creationId xmlns:a16="http://schemas.microsoft.com/office/drawing/2014/main" id="{90FAC0FD-5A25-4DB6-847F-C2D3976EDD7E}"/>
              </a:ext>
            </a:extLst>
          </p:cNvPr>
          <p:cNvPicPr>
            <a:picLocks noChangeAspect="1"/>
          </p:cNvPicPr>
          <p:nvPr/>
        </p:nvPicPr>
        <p:blipFill>
          <a:blip r:embed="rId8"/>
          <a:stretch>
            <a:fillRect/>
          </a:stretch>
        </p:blipFill>
        <p:spPr>
          <a:xfrm>
            <a:off x="5907971" y="1227050"/>
            <a:ext cx="2912124" cy="1731263"/>
          </a:xfrm>
          <a:prstGeom prst="rect">
            <a:avLst/>
          </a:prstGeom>
          <a:ln>
            <a:noFill/>
          </a:ln>
          <a:effectLst>
            <a:softEdge rad="112500"/>
          </a:effectLst>
        </p:spPr>
      </p:pic>
    </p:spTree>
    <p:extLst>
      <p:ext uri="{BB962C8B-B14F-4D97-AF65-F5344CB8AC3E}">
        <p14:creationId xmlns:p14="http://schemas.microsoft.com/office/powerpoint/2010/main" val="3748581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A655F1-7C31-4AFC-A919-BFD8994439A9}"/>
              </a:ext>
            </a:extLst>
          </p:cNvPr>
          <p:cNvSpPr>
            <a:spLocks noGrp="1"/>
          </p:cNvSpPr>
          <p:nvPr>
            <p:ph type="title"/>
          </p:nvPr>
        </p:nvSpPr>
        <p:spPr>
          <a:xfrm>
            <a:off x="412954" y="2978274"/>
            <a:ext cx="8514736" cy="1082447"/>
          </a:xfrm>
        </p:spPr>
        <p:txBody>
          <a:bodyPr>
            <a:normAutofit/>
          </a:bodyPr>
          <a:lstStyle/>
          <a:p>
            <a:pPr>
              <a:defRPr/>
            </a:pPr>
            <a:r>
              <a:rPr lang="lv-LV" sz="2000" dirty="0">
                <a:solidFill>
                  <a:srgbClr val="04046C"/>
                </a:solidFill>
                <a:latin typeface="Times New Roman" panose="02020603050405020304" pitchFamily="18" charset="0"/>
                <a:cs typeface="Times New Roman" panose="02020603050405020304" pitchFamily="18" charset="0"/>
              </a:rPr>
              <a:t>I. SADAĻA</a:t>
            </a:r>
            <a:br>
              <a:rPr lang="lv-LV" sz="2000" dirty="0">
                <a:solidFill>
                  <a:srgbClr val="04046C"/>
                </a:solidFill>
                <a:latin typeface="Times New Roman" panose="02020603050405020304" pitchFamily="18" charset="0"/>
                <a:cs typeface="Times New Roman" panose="02020603050405020304" pitchFamily="18" charset="0"/>
              </a:rPr>
            </a:br>
            <a:r>
              <a:rPr lang="lv-LV" sz="2000" dirty="0">
                <a:solidFill>
                  <a:srgbClr val="04046C"/>
                </a:solidFill>
                <a:latin typeface="Times New Roman" panose="02020603050405020304" pitchFamily="18" charset="0"/>
                <a:cs typeface="Times New Roman" panose="02020603050405020304" pitchFamily="18" charset="0"/>
              </a:rPr>
              <a:t>VISPĀRĪGĀ INFORMĀCIJA</a:t>
            </a:r>
          </a:p>
        </p:txBody>
      </p:sp>
    </p:spTree>
    <p:extLst>
      <p:ext uri="{BB962C8B-B14F-4D97-AF65-F5344CB8AC3E}">
        <p14:creationId xmlns:p14="http://schemas.microsoft.com/office/powerpoint/2010/main" val="1408599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20</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273958"/>
            <a:ext cx="5571934" cy="805541"/>
          </a:xfrm>
        </p:spPr>
        <p:txBody>
          <a:bodyPr>
            <a:noAutofit/>
          </a:bodyPr>
          <a:lstStyle/>
          <a:p>
            <a:pPr algn="ctr"/>
            <a:r>
              <a:rPr lang="lv-LV" sz="1400" u="sng" dirty="0">
                <a:solidFill>
                  <a:srgbClr val="04046C"/>
                </a:solidFill>
                <a:latin typeface="Times New Roman" panose="02020603050405020304" pitchFamily="18" charset="0"/>
                <a:cs typeface="Times New Roman" panose="02020603050405020304" pitchFamily="18" charset="0"/>
              </a:rPr>
              <a:t>4. PILSONĪBA, MIGRĀCIJA, PERSONU APLIECINOŠI DOKUMENTI UN IEDZĪVOTĀJU UZSKAITE</a:t>
            </a:r>
            <a:endParaRPr lang="lv-LV" sz="1400" u="sng" dirty="0">
              <a:solidFill>
                <a:srgbClr val="04046C"/>
              </a:solidFill>
            </a:endParaRPr>
          </a:p>
        </p:txBody>
      </p:sp>
      <p:sp>
        <p:nvSpPr>
          <p:cNvPr id="5" name="TextBox 4">
            <a:extLst>
              <a:ext uri="{FF2B5EF4-FFF2-40B4-BE49-F238E27FC236}">
                <a16:creationId xmlns:a16="http://schemas.microsoft.com/office/drawing/2014/main" id="{838A5B8F-7151-495B-8A46-CA6A3DA070AD}"/>
              </a:ext>
            </a:extLst>
          </p:cNvPr>
          <p:cNvSpPr txBox="1"/>
          <p:nvPr/>
        </p:nvSpPr>
        <p:spPr>
          <a:xfrm>
            <a:off x="5553584" y="2220756"/>
            <a:ext cx="3077289" cy="1600438"/>
          </a:xfrm>
          <a:prstGeom prst="rect">
            <a:avLst/>
          </a:prstGeom>
          <a:noFill/>
        </p:spPr>
        <p:txBody>
          <a:bodyPr wrap="square">
            <a:spAutoFit/>
          </a:bodyPr>
          <a:lstStyle/>
          <a:p>
            <a:r>
              <a:rPr lang="lv-LV" sz="1400" b="1" u="sng" dirty="0"/>
              <a:t>2024. gada izdevumi – 35,5 milj. EUR</a:t>
            </a:r>
          </a:p>
          <a:p>
            <a:endParaRPr lang="lv-LV" sz="1400" b="1" u="sng" dirty="0"/>
          </a:p>
          <a:p>
            <a:pPr marL="171450" indent="-171450">
              <a:buFont typeface="Wingdings" panose="05000000000000000000" pitchFamily="2" charset="2"/>
              <a:buChar char="Ø"/>
            </a:pPr>
            <a:r>
              <a:rPr lang="lv-LV" sz="1400" b="1" u="sng" dirty="0">
                <a:solidFill>
                  <a:schemeClr val="tx2"/>
                </a:solidFill>
              </a:rPr>
              <a:t>32,6 milj. EUR – pamatfunkciju nodrošināšana</a:t>
            </a:r>
          </a:p>
          <a:p>
            <a:endParaRPr lang="lv-LV" sz="1400" b="1" u="sng" dirty="0">
              <a:solidFill>
                <a:schemeClr val="tx2"/>
              </a:solidFill>
            </a:endParaRPr>
          </a:p>
          <a:p>
            <a:pPr marL="171450" indent="-171450">
              <a:buFont typeface="Wingdings" panose="05000000000000000000" pitchFamily="2" charset="2"/>
              <a:buChar char="Ø"/>
            </a:pPr>
            <a:r>
              <a:rPr lang="lv-LV" sz="1400" b="1" u="sng" dirty="0">
                <a:solidFill>
                  <a:srgbClr val="00B050"/>
                </a:solidFill>
              </a:rPr>
              <a:t>2,9 milj. EUR – ES projektu īstenošana</a:t>
            </a:r>
            <a:endParaRPr lang="lv-LV" sz="1400" b="1" dirty="0"/>
          </a:p>
        </p:txBody>
      </p:sp>
      <p:pic>
        <p:nvPicPr>
          <p:cNvPr id="7" name="Picture 6">
            <a:extLst>
              <a:ext uri="{FF2B5EF4-FFF2-40B4-BE49-F238E27FC236}">
                <a16:creationId xmlns:a16="http://schemas.microsoft.com/office/drawing/2014/main" id="{F084FA49-95DD-4D1F-9331-DF3C66E62768}"/>
              </a:ext>
            </a:extLst>
          </p:cNvPr>
          <p:cNvPicPr>
            <a:picLocks noChangeAspect="1"/>
          </p:cNvPicPr>
          <p:nvPr/>
        </p:nvPicPr>
        <p:blipFill>
          <a:blip r:embed="rId3"/>
          <a:stretch>
            <a:fillRect/>
          </a:stretch>
        </p:blipFill>
        <p:spPr>
          <a:xfrm>
            <a:off x="7378700" y="13546"/>
            <a:ext cx="1582688" cy="1582688"/>
          </a:xfrm>
          <a:prstGeom prst="rect">
            <a:avLst/>
          </a:prstGeom>
        </p:spPr>
      </p:pic>
      <p:sp>
        <p:nvSpPr>
          <p:cNvPr id="8" name="TextBox 7">
            <a:extLst>
              <a:ext uri="{FF2B5EF4-FFF2-40B4-BE49-F238E27FC236}">
                <a16:creationId xmlns:a16="http://schemas.microsoft.com/office/drawing/2014/main" id="{DB688EE6-66D1-449F-B26C-DB10EF29C13F}"/>
              </a:ext>
            </a:extLst>
          </p:cNvPr>
          <p:cNvSpPr txBox="1"/>
          <p:nvPr/>
        </p:nvSpPr>
        <p:spPr>
          <a:xfrm>
            <a:off x="1806766" y="898480"/>
            <a:ext cx="4822634" cy="276999"/>
          </a:xfrm>
          <a:prstGeom prst="rect">
            <a:avLst/>
          </a:prstGeom>
          <a:noFill/>
        </p:spPr>
        <p:txBody>
          <a:bodyPr wrap="square">
            <a:spAutoFit/>
          </a:bodyPr>
          <a:lstStyle/>
          <a:p>
            <a:r>
              <a:rPr lang="lv-LV" sz="1200" b="1" u="sng" dirty="0"/>
              <a:t>Jomā iesaistītā iestāde</a:t>
            </a:r>
            <a:r>
              <a:rPr lang="lv-LV" sz="1200" b="1" dirty="0"/>
              <a:t>: </a:t>
            </a:r>
            <a:r>
              <a:rPr lang="lv-LV" sz="1200" b="1" i="1" dirty="0">
                <a:solidFill>
                  <a:srgbClr val="FF0000"/>
                </a:solidFill>
              </a:rPr>
              <a:t>Pilsonības un migrācijas lietu pārvalde</a:t>
            </a:r>
          </a:p>
        </p:txBody>
      </p:sp>
      <p:sp>
        <p:nvSpPr>
          <p:cNvPr id="9" name="Text Placeholder 4">
            <a:extLst>
              <a:ext uri="{FF2B5EF4-FFF2-40B4-BE49-F238E27FC236}">
                <a16:creationId xmlns:a16="http://schemas.microsoft.com/office/drawing/2014/main" id="{957A2A9C-5224-424E-BEF0-C2FE1A30E8D1}"/>
              </a:ext>
            </a:extLst>
          </p:cNvPr>
          <p:cNvSpPr txBox="1">
            <a:spLocks/>
          </p:cNvSpPr>
          <p:nvPr/>
        </p:nvSpPr>
        <p:spPr>
          <a:xfrm>
            <a:off x="1806766" y="1271459"/>
            <a:ext cx="4358918" cy="1272642"/>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r>
              <a:rPr lang="lv-LV" sz="1200" b="1" dirty="0">
                <a:latin typeface="Times New Roman" panose="02020603050405020304" pitchFamily="18" charset="0"/>
                <a:cs typeface="Times New Roman" panose="02020603050405020304" pitchFamily="18" charset="0"/>
              </a:rPr>
              <a:t>Politikas mērķis: īstenot efektīvu migrācijas un patvēruma politiku, efektīvu personu tiesiskā statusa noteikšanas un iedzīvotāju uzskaites procedūru, nodrošināt PMLP pārziņā esošo informācijas sistēmu funkcionalitāti, ES prasībām un standartiem atbilstošu personu apliecinošu un ceļošanas dokumentu izdošanu </a:t>
            </a:r>
          </a:p>
        </p:txBody>
      </p:sp>
      <p:pic>
        <p:nvPicPr>
          <p:cNvPr id="10" name="Picture 4">
            <a:extLst>
              <a:ext uri="{FF2B5EF4-FFF2-40B4-BE49-F238E27FC236}">
                <a16:creationId xmlns:a16="http://schemas.microsoft.com/office/drawing/2014/main" id="{A6A53FF5-98F2-426F-BF36-F4BF88510A8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8254622" y="2800756"/>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157E6E4E-67DE-42A8-8D30-F220051379B4}"/>
              </a:ext>
            </a:extLst>
          </p:cNvPr>
          <p:cNvPicPr>
            <a:picLocks noChangeAspect="1"/>
          </p:cNvPicPr>
          <p:nvPr/>
        </p:nvPicPr>
        <p:blipFill>
          <a:blip r:embed="rId5"/>
          <a:stretch>
            <a:fillRect/>
          </a:stretch>
        </p:blipFill>
        <p:spPr>
          <a:xfrm>
            <a:off x="5476530" y="4085126"/>
            <a:ext cx="3362670" cy="1924761"/>
          </a:xfrm>
          <a:prstGeom prst="rect">
            <a:avLst/>
          </a:prstGeom>
          <a:ln>
            <a:noFill/>
          </a:ln>
          <a:effectLst>
            <a:softEdge rad="112500"/>
          </a:effectLst>
        </p:spPr>
      </p:pic>
      <p:sp>
        <p:nvSpPr>
          <p:cNvPr id="12" name="TextBox 11">
            <a:extLst>
              <a:ext uri="{FF2B5EF4-FFF2-40B4-BE49-F238E27FC236}">
                <a16:creationId xmlns:a16="http://schemas.microsoft.com/office/drawing/2014/main" id="{F3959C44-6150-4AC1-A07C-659F1D20C0BD}"/>
              </a:ext>
            </a:extLst>
          </p:cNvPr>
          <p:cNvSpPr txBox="1"/>
          <p:nvPr/>
        </p:nvSpPr>
        <p:spPr>
          <a:xfrm>
            <a:off x="304800" y="2538948"/>
            <a:ext cx="5248784" cy="4154984"/>
          </a:xfrm>
          <a:prstGeom prst="rect">
            <a:avLst/>
          </a:prstGeom>
          <a:noFill/>
        </p:spPr>
        <p:txBody>
          <a:bodyPr wrap="square">
            <a:spAutoFit/>
          </a:bodyPr>
          <a:lstStyle/>
          <a:p>
            <a:pPr algn="just">
              <a:spcAft>
                <a:spcPts val="0"/>
              </a:spcAft>
              <a:tabLst>
                <a:tab pos="291465" algn="l"/>
              </a:tabLst>
            </a:pPr>
            <a:r>
              <a:rPr lang="lv-LV" sz="1200" b="1" dirty="0">
                <a:ea typeface="Calibri" panose="020F0502020204030204" pitchFamily="34" charset="0"/>
                <a:cs typeface="Times New Roman" panose="02020603050405020304" pitchFamily="18" charset="0"/>
              </a:rPr>
              <a:t>2024. gadā nodrošināta:</a:t>
            </a:r>
          </a:p>
          <a:p>
            <a:pPr marL="342900" lvl="0" indent="-342900" algn="just">
              <a:spcAft>
                <a:spcPts val="0"/>
              </a:spcAft>
              <a:buFont typeface="Wingdings" panose="05000000000000000000" pitchFamily="2" charset="2"/>
              <a:buChar char="Ø"/>
            </a:pPr>
            <a:r>
              <a:rPr lang="lv-LV" sz="1200" dirty="0">
                <a:ea typeface="Calibri" panose="020F0502020204030204" pitchFamily="34" charset="0"/>
              </a:rPr>
              <a:t>personu apliecinošu un ceļošanas </a:t>
            </a:r>
            <a:r>
              <a:rPr lang="lv-LV" sz="1200" b="1" dirty="0">
                <a:ea typeface="Calibri" panose="020F0502020204030204" pitchFamily="34" charset="0"/>
              </a:rPr>
              <a:t>dokumentu izsniegšana </a:t>
            </a:r>
            <a:r>
              <a:rPr lang="lv-LV" sz="1200" dirty="0">
                <a:ea typeface="Calibri" panose="020F0502020204030204" pitchFamily="34" charset="0"/>
              </a:rPr>
              <a:t>un sertifikācijas pakalpojumu piegāde elektronisko identifikācijas karšu izsniegšanas nodrošināšanai. Izsniegtas:</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367 402</a:t>
            </a:r>
            <a:r>
              <a:rPr lang="lv-LV" sz="1200" i="1" dirty="0">
                <a:ea typeface="Calibri" panose="020F0502020204030204" pitchFamily="34" charset="0"/>
              </a:rPr>
              <a:t> </a:t>
            </a:r>
            <a:r>
              <a:rPr lang="lv-LV" sz="1200" dirty="0">
                <a:ea typeface="Calibri" panose="020F0502020204030204" pitchFamily="34" charset="0"/>
              </a:rPr>
              <a:t>LR pilsoņu pases, 23 368 LR </a:t>
            </a:r>
            <a:r>
              <a:rPr lang="lv-LV" sz="1200" dirty="0" err="1">
                <a:ea typeface="Calibri" panose="020F0502020204030204" pitchFamily="34" charset="0"/>
              </a:rPr>
              <a:t>nepilsoņu</a:t>
            </a:r>
            <a:r>
              <a:rPr lang="lv-LV" sz="1200" dirty="0">
                <a:ea typeface="Calibri" panose="020F0502020204030204" pitchFamily="34" charset="0"/>
              </a:rPr>
              <a:t> pases, </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86 bezvalstnieku ceļošanas dokumenti, 156 bēgļu ceļošanas dokumenti, 90 ceļošanas dokumenti personai, kurai piešķirts alternatīvais statuss, </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273 697 LR pilsoņa personas apliecības, 23 756 LR </a:t>
            </a:r>
            <a:r>
              <a:rPr lang="lv-LV" sz="1200" dirty="0" err="1">
                <a:ea typeface="Calibri" panose="020F0502020204030204" pitchFamily="34" charset="0"/>
              </a:rPr>
              <a:t>nepilsoņa</a:t>
            </a:r>
            <a:r>
              <a:rPr lang="lv-LV" sz="1200" dirty="0">
                <a:ea typeface="Calibri" panose="020F0502020204030204" pitchFamily="34" charset="0"/>
              </a:rPr>
              <a:t> personas apliecības, 2721 ES pilsoņa apliecība, 58 682 trešo valstu pilsoņu personas apliecības un 1676 ārzemnieka personas apliecības;</a:t>
            </a:r>
            <a:endParaRPr lang="lv-LV" sz="1200" dirty="0">
              <a:ea typeface="Calibri" panose="020F0502020204030204" pitchFamily="34" charset="0"/>
              <a:cs typeface="Times New Roman" panose="02020603050405020304" pitchFamily="18" charset="0"/>
            </a:endParaRPr>
          </a:p>
          <a:p>
            <a:pPr marL="342900" indent="-342900" algn="just">
              <a:spcAft>
                <a:spcPts val="0"/>
              </a:spcAft>
              <a:buFont typeface="Wingdings" panose="05000000000000000000" pitchFamily="2" charset="2"/>
              <a:buChar char="Ø"/>
            </a:pPr>
            <a:r>
              <a:rPr lang="lv-LV" sz="1200" dirty="0">
                <a:ea typeface="Calibri" panose="020F0502020204030204" pitchFamily="34" charset="0"/>
              </a:rPr>
              <a:t>valsts </a:t>
            </a:r>
            <a:r>
              <a:rPr lang="lv-LV" sz="1200" b="1" dirty="0">
                <a:ea typeface="Calibri" panose="020F0502020204030204" pitchFamily="34" charset="0"/>
              </a:rPr>
              <a:t>migrācijas politikas īstenošana</a:t>
            </a:r>
            <a:r>
              <a:rPr lang="lv-LV" sz="1200" dirty="0">
                <a:ea typeface="Calibri" panose="020F0502020204030204" pitchFamily="34" charset="0"/>
              </a:rPr>
              <a:t>:</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izsniegtas 61 528 uzturēšanās atļaujas, tai skaitā 58 682 uzturēšanās atļaujas Trešo valstu pilsoņiem, </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2790 vīzas, </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apstiprināti 28 143 izsaukumi uzturēšanās atļaujas pieprasīšanai un uzaicinātas 31 245 personas, </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apstiprināti 17 634 ielūgumi vīzas pieprasīšanai un ielūgtas 23 713 personas,</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piešķirtas tiesības uz nodarbinātību 19 158 personām, </a:t>
            </a:r>
          </a:p>
          <a:p>
            <a:pPr marL="811213" lvl="1" indent="-342900" algn="just">
              <a:spcAft>
                <a:spcPts val="0"/>
              </a:spcAft>
              <a:buFont typeface="Wingdings" panose="05000000000000000000" pitchFamily="2" charset="2"/>
              <a:buChar char="ü"/>
            </a:pPr>
            <a:r>
              <a:rPr lang="lv-LV" sz="1200" dirty="0">
                <a:ea typeface="Calibri" panose="020F0502020204030204" pitchFamily="34" charset="0"/>
              </a:rPr>
              <a:t>izsniegti 682 izbraukšanas rīkojumi un 63 gadījumos pieņemts lēmums par piespiedu izraidīšanu.</a:t>
            </a:r>
            <a:endParaRPr lang="lv-LV" sz="1200" dirty="0">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438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21</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5" y="273959"/>
            <a:ext cx="7089461" cy="418238"/>
          </a:xfrm>
        </p:spPr>
        <p:txBody>
          <a:bodyPr>
            <a:noAutofit/>
          </a:bodyPr>
          <a:lstStyle/>
          <a:p>
            <a:pPr algn="ctr"/>
            <a:r>
              <a:rPr lang="lv-LV" sz="1400" u="sng" dirty="0">
                <a:latin typeface="Times New Roman" panose="02020603050405020304" pitchFamily="18" charset="0"/>
                <a:cs typeface="Times New Roman" panose="02020603050405020304" pitchFamily="18" charset="0"/>
              </a:rPr>
              <a:t> </a:t>
            </a:r>
            <a:r>
              <a:rPr lang="lv-LV" sz="1400" u="sng" dirty="0">
                <a:solidFill>
                  <a:srgbClr val="04046C"/>
                </a:solidFill>
                <a:latin typeface="Times New Roman" panose="02020603050405020304" pitchFamily="18" charset="0"/>
                <a:cs typeface="Times New Roman" panose="02020603050405020304" pitchFamily="18" charset="0"/>
              </a:rPr>
              <a:t>4. PILSONĪBA, MIGRĀCIJA, PERSONU APLIECINOŠI DOKUMENTI UN IEDZĪVOTĀJU UZSKAITE</a:t>
            </a:r>
            <a:endParaRPr lang="lv-LV" sz="1400" u="sng" dirty="0">
              <a:solidFill>
                <a:srgbClr val="04046C"/>
              </a:solidFill>
            </a:endParaRPr>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1806765" y="800295"/>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graphicFrame>
        <p:nvGraphicFramePr>
          <p:cNvPr id="8" name="Chart 7">
            <a:extLst>
              <a:ext uri="{FF2B5EF4-FFF2-40B4-BE49-F238E27FC236}">
                <a16:creationId xmlns:a16="http://schemas.microsoft.com/office/drawing/2014/main" id="{1D5E23C1-64B4-48A1-88B9-66E8E8FCB3C8}"/>
              </a:ext>
            </a:extLst>
          </p:cNvPr>
          <p:cNvGraphicFramePr>
            <a:graphicFrameLocks/>
          </p:cNvGraphicFramePr>
          <p:nvPr>
            <p:extLst>
              <p:ext uri="{D42A27DB-BD31-4B8C-83A1-F6EECF244321}">
                <p14:modId xmlns:p14="http://schemas.microsoft.com/office/powerpoint/2010/main" val="3558652348"/>
              </p:ext>
            </p:extLst>
          </p:nvPr>
        </p:nvGraphicFramePr>
        <p:xfrm>
          <a:off x="402336" y="1540668"/>
          <a:ext cx="8129016" cy="495157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6907903A-2C5B-4D08-8FAC-8903F36D0A0B}"/>
              </a:ext>
            </a:extLst>
          </p:cNvPr>
          <p:cNvSpPr txBox="1"/>
          <p:nvPr/>
        </p:nvSpPr>
        <p:spPr>
          <a:xfrm>
            <a:off x="2031855" y="1026673"/>
            <a:ext cx="6309360" cy="338554"/>
          </a:xfrm>
          <a:prstGeom prst="rect">
            <a:avLst/>
          </a:prstGeom>
          <a:noFill/>
        </p:spPr>
        <p:txBody>
          <a:bodyPr wrap="square">
            <a:spAutoFit/>
          </a:bodyPr>
          <a:lstStyle/>
          <a:p>
            <a:r>
              <a:rPr lang="lv-LV" sz="1600" b="1" dirty="0"/>
              <a:t>Pirmreizēji izsniegtas uzturēšanās atļaujas (skaits)</a:t>
            </a:r>
          </a:p>
        </p:txBody>
      </p:sp>
    </p:spTree>
    <p:extLst>
      <p:ext uri="{BB962C8B-B14F-4D97-AF65-F5344CB8AC3E}">
        <p14:creationId xmlns:p14="http://schemas.microsoft.com/office/powerpoint/2010/main" val="1995854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22</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5" y="273959"/>
            <a:ext cx="7089461" cy="418238"/>
          </a:xfrm>
        </p:spPr>
        <p:txBody>
          <a:bodyPr>
            <a:noAutofit/>
          </a:bodyPr>
          <a:lstStyle/>
          <a:p>
            <a:pPr algn="ctr"/>
            <a:r>
              <a:rPr lang="lv-LV" sz="1400" u="sng" dirty="0">
                <a:solidFill>
                  <a:srgbClr val="04046C"/>
                </a:solidFill>
                <a:latin typeface="Times New Roman" panose="02020603050405020304" pitchFamily="18" charset="0"/>
                <a:cs typeface="Times New Roman" panose="02020603050405020304" pitchFamily="18" charset="0"/>
              </a:rPr>
              <a:t> 4. PILSONĪBA, MIGRĀCIJA, PERSONU APLIECINOŠI DOKUMENTI UN IEDZĪVOTĀJU UZSKAITE</a:t>
            </a:r>
            <a:endParaRPr lang="lv-LV" sz="1400" u="sng" dirty="0">
              <a:solidFill>
                <a:srgbClr val="04046C"/>
              </a:solidFill>
            </a:endParaRPr>
          </a:p>
        </p:txBody>
      </p:sp>
      <p:graphicFrame>
        <p:nvGraphicFramePr>
          <p:cNvPr id="9" name="Chart 8">
            <a:extLst>
              <a:ext uri="{FF2B5EF4-FFF2-40B4-BE49-F238E27FC236}">
                <a16:creationId xmlns:a16="http://schemas.microsoft.com/office/drawing/2014/main" id="{14671771-A646-407B-B466-DBB2491C3D89}"/>
              </a:ext>
            </a:extLst>
          </p:cNvPr>
          <p:cNvGraphicFramePr>
            <a:graphicFrameLocks/>
          </p:cNvGraphicFramePr>
          <p:nvPr>
            <p:extLst>
              <p:ext uri="{D42A27DB-BD31-4B8C-83A1-F6EECF244321}">
                <p14:modId xmlns:p14="http://schemas.microsoft.com/office/powerpoint/2010/main" val="846955814"/>
              </p:ext>
            </p:extLst>
          </p:nvPr>
        </p:nvGraphicFramePr>
        <p:xfrm>
          <a:off x="244857" y="1363859"/>
          <a:ext cx="5889606" cy="27257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BE864208-C369-4FA7-A821-95BAFC0CEA37}"/>
              </a:ext>
            </a:extLst>
          </p:cNvPr>
          <p:cNvGraphicFramePr>
            <a:graphicFrameLocks/>
          </p:cNvGraphicFramePr>
          <p:nvPr>
            <p:extLst>
              <p:ext uri="{D42A27DB-BD31-4B8C-83A1-F6EECF244321}">
                <p14:modId xmlns:p14="http://schemas.microsoft.com/office/powerpoint/2010/main" val="2280627019"/>
              </p:ext>
            </p:extLst>
          </p:nvPr>
        </p:nvGraphicFramePr>
        <p:xfrm>
          <a:off x="244857" y="4152781"/>
          <a:ext cx="5889606" cy="2586446"/>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053238EA-6E3C-428B-B6C9-19F96AE829DA}"/>
              </a:ext>
            </a:extLst>
          </p:cNvPr>
          <p:cNvSpPr txBox="1"/>
          <p:nvPr/>
        </p:nvSpPr>
        <p:spPr>
          <a:xfrm>
            <a:off x="6069874" y="2419109"/>
            <a:ext cx="2769326" cy="4185761"/>
          </a:xfrm>
          <a:prstGeom prst="rect">
            <a:avLst/>
          </a:prstGeom>
          <a:noFill/>
        </p:spPr>
        <p:txBody>
          <a:bodyPr wrap="square" rtlCol="0">
            <a:spAutoFit/>
          </a:bodyPr>
          <a:lstStyle/>
          <a:p>
            <a:pPr marL="285750" indent="-285750" algn="just">
              <a:buFont typeface="Arial" panose="020B0604020202020204" pitchFamily="34" charset="0"/>
              <a:buChar char="•"/>
            </a:pPr>
            <a:r>
              <a:rPr lang="lv-LV" sz="1400" dirty="0"/>
              <a:t>2024. gadā rādītājs samazinājās par </a:t>
            </a:r>
            <a:r>
              <a:rPr lang="lv-LV" sz="1400" b="1" dirty="0"/>
              <a:t>-42,55%</a:t>
            </a:r>
            <a:r>
              <a:rPr lang="lv-LV" sz="1400" dirty="0"/>
              <a:t> salīdzinājumā ar iepriekšējo gadu, pretstatā plānotajam </a:t>
            </a:r>
            <a:r>
              <a:rPr lang="lv-LV" sz="1400" b="1" dirty="0"/>
              <a:t>+10%</a:t>
            </a:r>
            <a:r>
              <a:rPr lang="lv-LV" sz="1400" dirty="0"/>
              <a:t> pieaugumam.</a:t>
            </a:r>
          </a:p>
          <a:p>
            <a:pPr algn="just"/>
            <a:endParaRPr lang="lv-LV" sz="1400" dirty="0"/>
          </a:p>
          <a:p>
            <a:pPr marL="285750" indent="-285750" algn="just">
              <a:buFont typeface="Arial" panose="020B0604020202020204" pitchFamily="34" charset="0"/>
              <a:buChar char="•"/>
            </a:pPr>
            <a:r>
              <a:rPr lang="lv-LV" sz="1400" dirty="0"/>
              <a:t>2023. gada izpilde (+46%), bija netipiski augsta, saistībā ar  masveida Ukrainas civiliedzīvotāju ieceļošanu. </a:t>
            </a:r>
          </a:p>
          <a:p>
            <a:pPr algn="just"/>
            <a:endParaRPr lang="lv-LV" sz="1400" dirty="0"/>
          </a:p>
          <a:p>
            <a:pPr marL="285750" indent="-285750" algn="just">
              <a:buFont typeface="Arial" panose="020B0604020202020204" pitchFamily="34" charset="0"/>
              <a:buChar char="•"/>
            </a:pPr>
            <a:r>
              <a:rPr lang="lv-LV" sz="1400" dirty="0"/>
              <a:t>Ukrainas civiliedzīvotāji turpina ieceļot Latvijā, to </a:t>
            </a:r>
            <a:r>
              <a:rPr lang="lv-LV" sz="1400" b="1" dirty="0"/>
              <a:t>pirmreizējais</a:t>
            </a:r>
            <a:r>
              <a:rPr lang="lv-LV" sz="1400" dirty="0"/>
              <a:t> </a:t>
            </a:r>
            <a:r>
              <a:rPr lang="lv-LV" sz="1400" b="1" dirty="0"/>
              <a:t>skaits</a:t>
            </a:r>
            <a:r>
              <a:rPr lang="lv-LV" sz="1400" dirty="0"/>
              <a:t> ir ievērojami </a:t>
            </a:r>
            <a:r>
              <a:rPr lang="lv-LV" sz="1400" b="1" dirty="0"/>
              <a:t>mazāks</a:t>
            </a:r>
            <a:r>
              <a:rPr lang="lv-LV" sz="1400" dirty="0"/>
              <a:t> nekā iepriekš, kas tieši ietekmē uzturēšanās atļauju izsniegšanas apjomu.</a:t>
            </a:r>
          </a:p>
          <a:p>
            <a:pPr algn="just"/>
            <a:endParaRPr lang="lv-LV" sz="1400" dirty="0"/>
          </a:p>
          <a:p>
            <a:pPr marL="285750" indent="-285750" algn="just">
              <a:buFont typeface="Arial" panose="020B0604020202020204" pitchFamily="34" charset="0"/>
              <a:buChar char="•"/>
            </a:pPr>
            <a:endParaRPr lang="lv-LV" sz="1400" dirty="0"/>
          </a:p>
        </p:txBody>
      </p:sp>
    </p:spTree>
    <p:extLst>
      <p:ext uri="{BB962C8B-B14F-4D97-AF65-F5344CB8AC3E}">
        <p14:creationId xmlns:p14="http://schemas.microsoft.com/office/powerpoint/2010/main" val="3491527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23</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5" y="273959"/>
            <a:ext cx="7089461" cy="418238"/>
          </a:xfrm>
        </p:spPr>
        <p:txBody>
          <a:bodyPr>
            <a:noAutofit/>
          </a:bodyPr>
          <a:lstStyle/>
          <a:p>
            <a:pPr algn="ctr"/>
            <a:r>
              <a:rPr lang="lv-LV" sz="1400" u="sng" dirty="0">
                <a:solidFill>
                  <a:srgbClr val="04046C"/>
                </a:solidFill>
                <a:latin typeface="Times New Roman" panose="02020603050405020304" pitchFamily="18" charset="0"/>
                <a:cs typeface="Times New Roman" panose="02020603050405020304" pitchFamily="18" charset="0"/>
              </a:rPr>
              <a:t> 4. PILSONĪBA, MIGRĀCIJA, PERSONU APLIECINOŠI DOKUMENTI UN IEDZĪVOTĀJU UZSKAITE</a:t>
            </a:r>
            <a:endParaRPr lang="lv-LV" sz="1400" u="sng" dirty="0">
              <a:solidFill>
                <a:srgbClr val="04046C"/>
              </a:solidFill>
            </a:endParaRPr>
          </a:p>
        </p:txBody>
      </p:sp>
      <p:graphicFrame>
        <p:nvGraphicFramePr>
          <p:cNvPr id="8" name="Chart 7">
            <a:extLst>
              <a:ext uri="{FF2B5EF4-FFF2-40B4-BE49-F238E27FC236}">
                <a16:creationId xmlns:a16="http://schemas.microsoft.com/office/drawing/2014/main" id="{812615C8-EC54-47E7-8EDF-9CE4CA205DCE}"/>
              </a:ext>
            </a:extLst>
          </p:cNvPr>
          <p:cNvGraphicFramePr>
            <a:graphicFrameLocks/>
          </p:cNvGraphicFramePr>
          <p:nvPr>
            <p:extLst>
              <p:ext uri="{D42A27DB-BD31-4B8C-83A1-F6EECF244321}">
                <p14:modId xmlns:p14="http://schemas.microsoft.com/office/powerpoint/2010/main" val="891084313"/>
              </p:ext>
            </p:extLst>
          </p:nvPr>
        </p:nvGraphicFramePr>
        <p:xfrm>
          <a:off x="3488024" y="863605"/>
          <a:ext cx="4934523" cy="27407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DE569A22-B8A4-43EA-B619-DBA14032A628}"/>
              </a:ext>
            </a:extLst>
          </p:cNvPr>
          <p:cNvGraphicFramePr>
            <a:graphicFrameLocks/>
          </p:cNvGraphicFramePr>
          <p:nvPr>
            <p:extLst>
              <p:ext uri="{D42A27DB-BD31-4B8C-83A1-F6EECF244321}">
                <p14:modId xmlns:p14="http://schemas.microsoft.com/office/powerpoint/2010/main" val="2014807485"/>
              </p:ext>
            </p:extLst>
          </p:nvPr>
        </p:nvGraphicFramePr>
        <p:xfrm>
          <a:off x="3488024" y="3701144"/>
          <a:ext cx="4934523" cy="27843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1C2CBB39-9721-49C8-BBB1-ABDECF8BE16D}"/>
              </a:ext>
            </a:extLst>
          </p:cNvPr>
          <p:cNvSpPr txBox="1"/>
          <p:nvPr/>
        </p:nvSpPr>
        <p:spPr>
          <a:xfrm>
            <a:off x="461556" y="1950721"/>
            <a:ext cx="2891244" cy="4339650"/>
          </a:xfrm>
          <a:prstGeom prst="rect">
            <a:avLst/>
          </a:prstGeom>
          <a:noFill/>
        </p:spPr>
        <p:txBody>
          <a:bodyPr wrap="square" rtlCol="0">
            <a:spAutoFit/>
          </a:bodyPr>
          <a:lstStyle/>
          <a:p>
            <a:r>
              <a:rPr lang="lv-LV" sz="1400" b="1" dirty="0"/>
              <a:t>Rādītāja izpildi ietekmējošie faktori un tendences:</a:t>
            </a:r>
          </a:p>
          <a:p>
            <a:endParaRPr lang="lv-LV" sz="1400" i="1" dirty="0"/>
          </a:p>
          <a:p>
            <a:pPr marL="171450" indent="-171450" algn="just">
              <a:buFont typeface="Arial" panose="020B0604020202020204" pitchFamily="34" charset="0"/>
              <a:buChar char="•"/>
            </a:pPr>
            <a:r>
              <a:rPr lang="lv-LV" sz="1400" dirty="0"/>
              <a:t>Ģeopolitiskie - tiesības uz nodarbinātību vairs netiek piešķirtas Krievijas Federācijas pilsoņiem, bet Ukrainas pilsoņi, kas iepriekš veidoja vienu no lielākajām darba ņēmēju grupām, šobrīd saņem pagaidu aizsardzības statusu, nevis darba ņēmēju statusu.</a:t>
            </a:r>
          </a:p>
          <a:p>
            <a:pPr algn="just"/>
            <a:endParaRPr lang="lv-LV" sz="1400" dirty="0"/>
          </a:p>
          <a:p>
            <a:pPr marL="171450" indent="-171450" algn="just">
              <a:buFont typeface="Arial" panose="020B0604020202020204" pitchFamily="34" charset="0"/>
              <a:buChar char="•"/>
            </a:pPr>
            <a:r>
              <a:rPr lang="lv-LV" sz="1400" dirty="0"/>
              <a:t>Ārvalstu darba ņēmēju interese un migrācijas plūsmas.</a:t>
            </a:r>
          </a:p>
          <a:p>
            <a:pPr algn="just"/>
            <a:endParaRPr lang="lv-LV" sz="1400" dirty="0"/>
          </a:p>
          <a:p>
            <a:pPr marL="171450" indent="-171450" algn="just">
              <a:buFont typeface="Arial" panose="020B0604020202020204" pitchFamily="34" charset="0"/>
              <a:buChar char="•"/>
            </a:pPr>
            <a:r>
              <a:rPr lang="lv-LV" sz="1400" dirty="0"/>
              <a:t>Ilgtermiņa tautsaimniecības attīstības tendences.</a:t>
            </a:r>
          </a:p>
          <a:p>
            <a:pPr algn="just"/>
            <a:endParaRPr lang="lv-LV" sz="1200" dirty="0"/>
          </a:p>
          <a:p>
            <a:pPr marL="171450" indent="-171450">
              <a:buFont typeface="Arial" panose="020B0604020202020204" pitchFamily="34" charset="0"/>
              <a:buChar char="•"/>
            </a:pPr>
            <a:endParaRPr lang="lv-LV" sz="1200" dirty="0"/>
          </a:p>
        </p:txBody>
      </p:sp>
    </p:spTree>
    <p:extLst>
      <p:ext uri="{BB962C8B-B14F-4D97-AF65-F5344CB8AC3E}">
        <p14:creationId xmlns:p14="http://schemas.microsoft.com/office/powerpoint/2010/main" val="262120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24</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194929"/>
            <a:ext cx="6312766" cy="418238"/>
          </a:xfrm>
        </p:spPr>
        <p:txBody>
          <a:bodyPr>
            <a:noAutofit/>
          </a:bodyPr>
          <a:lstStyle/>
          <a:p>
            <a:pPr algn="ctr"/>
            <a:r>
              <a:rPr lang="lv-LV" sz="1400" u="sng" dirty="0">
                <a:solidFill>
                  <a:srgbClr val="04046C"/>
                </a:solidFill>
                <a:latin typeface="Times New Roman" panose="02020603050405020304" pitchFamily="18" charset="0"/>
                <a:cs typeface="Times New Roman" panose="02020603050405020304" pitchFamily="18" charset="0"/>
              </a:rPr>
              <a:t>5. VIENOTĀS SAKARU UN INFORMĀCIJAS SISTĒMAS NODROŠINĀŠANA</a:t>
            </a:r>
            <a:endParaRPr lang="lv-LV" sz="1400" u="sng" dirty="0">
              <a:solidFill>
                <a:srgbClr val="04046C"/>
              </a:solidFill>
            </a:endParaRPr>
          </a:p>
        </p:txBody>
      </p:sp>
      <p:sp>
        <p:nvSpPr>
          <p:cNvPr id="9" name="Title 1">
            <a:extLst>
              <a:ext uri="{FF2B5EF4-FFF2-40B4-BE49-F238E27FC236}">
                <a16:creationId xmlns:a16="http://schemas.microsoft.com/office/drawing/2014/main" id="{D5573F50-42C6-4593-860B-3950A9EBE35E}"/>
              </a:ext>
            </a:extLst>
          </p:cNvPr>
          <p:cNvSpPr txBox="1">
            <a:spLocks/>
          </p:cNvSpPr>
          <p:nvPr/>
        </p:nvSpPr>
        <p:spPr>
          <a:xfrm>
            <a:off x="1423242" y="710904"/>
            <a:ext cx="3739996" cy="5733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lv-LV" sz="16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2A68B49-167D-4177-A170-2584AED06E51}"/>
              </a:ext>
            </a:extLst>
          </p:cNvPr>
          <p:cNvSpPr txBox="1"/>
          <p:nvPr/>
        </p:nvSpPr>
        <p:spPr>
          <a:xfrm>
            <a:off x="1892067" y="635390"/>
            <a:ext cx="6312766" cy="276999"/>
          </a:xfrm>
          <a:prstGeom prst="rect">
            <a:avLst/>
          </a:prstGeom>
          <a:noFill/>
        </p:spPr>
        <p:txBody>
          <a:bodyPr wrap="square">
            <a:spAutoFit/>
          </a:bodyPr>
          <a:lstStyle/>
          <a:p>
            <a:r>
              <a:rPr lang="lv-LV" sz="1200" b="1" u="sng" dirty="0"/>
              <a:t>Jomā iesaistītā iestāde</a:t>
            </a:r>
            <a:r>
              <a:rPr lang="lv-LV" sz="1200" b="1" dirty="0"/>
              <a:t>: </a:t>
            </a:r>
            <a:r>
              <a:rPr lang="lv-LV" sz="1200" b="1" i="1" dirty="0">
                <a:solidFill>
                  <a:srgbClr val="FF0000"/>
                </a:solidFill>
              </a:rPr>
              <a:t>Iekšlietu ministrijas Informācijas centrs</a:t>
            </a:r>
          </a:p>
        </p:txBody>
      </p:sp>
      <p:sp>
        <p:nvSpPr>
          <p:cNvPr id="8" name="Text Placeholder 4">
            <a:extLst>
              <a:ext uri="{FF2B5EF4-FFF2-40B4-BE49-F238E27FC236}">
                <a16:creationId xmlns:a16="http://schemas.microsoft.com/office/drawing/2014/main" id="{38244448-E150-4086-91AA-264B0DD82898}"/>
              </a:ext>
            </a:extLst>
          </p:cNvPr>
          <p:cNvSpPr txBox="1">
            <a:spLocks/>
          </p:cNvSpPr>
          <p:nvPr/>
        </p:nvSpPr>
        <p:spPr>
          <a:xfrm>
            <a:off x="1708033" y="947936"/>
            <a:ext cx="5727933" cy="94711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lgn="just">
              <a:buNone/>
            </a:pPr>
            <a:r>
              <a:rPr lang="lv-LV" sz="1200" b="1" u="sng" dirty="0">
                <a:latin typeface="Times New Roman" panose="02020603050405020304" pitchFamily="18" charset="0"/>
                <a:cs typeface="Times New Roman" panose="02020603050405020304" pitchFamily="18" charset="0"/>
              </a:rPr>
              <a:t>Politikas mērķis</a:t>
            </a:r>
            <a:r>
              <a:rPr lang="lv-LV" sz="1200" b="1" dirty="0">
                <a:latin typeface="Times New Roman" panose="02020603050405020304" pitchFamily="18" charset="0"/>
                <a:cs typeface="Times New Roman" panose="02020603050405020304" pitchFamily="18" charset="0"/>
              </a:rPr>
              <a:t>: veicināt noziedzības novēršanu un apkarošanu, sabiedriskās kārtības un drošības aizsardzību, izmantojot informācijas apstrādes un analīzes līdzekļus, kā arī nodrošināt Iekšlietu ministriju un tās padotībā esošās iestādes ar ES prasībām atbilstošām operatīvo radiosakaru un privāto elektronisko sakaru tīklu sistēmām </a:t>
            </a:r>
          </a:p>
        </p:txBody>
      </p:sp>
      <p:pic>
        <p:nvPicPr>
          <p:cNvPr id="11" name="Picture 10">
            <a:extLst>
              <a:ext uri="{FF2B5EF4-FFF2-40B4-BE49-F238E27FC236}">
                <a16:creationId xmlns:a16="http://schemas.microsoft.com/office/drawing/2014/main" id="{C3C72C4D-5886-44C2-A323-7873642F43A5}"/>
              </a:ext>
            </a:extLst>
          </p:cNvPr>
          <p:cNvPicPr>
            <a:picLocks noChangeAspect="1"/>
          </p:cNvPicPr>
          <p:nvPr/>
        </p:nvPicPr>
        <p:blipFill>
          <a:blip r:embed="rId3"/>
          <a:stretch>
            <a:fillRect/>
          </a:stretch>
        </p:blipFill>
        <p:spPr>
          <a:xfrm>
            <a:off x="7425809" y="133365"/>
            <a:ext cx="1558048" cy="1558048"/>
          </a:xfrm>
          <a:prstGeom prst="rect">
            <a:avLst/>
          </a:prstGeom>
        </p:spPr>
      </p:pic>
      <p:sp>
        <p:nvSpPr>
          <p:cNvPr id="12" name="TextBox 11">
            <a:extLst>
              <a:ext uri="{FF2B5EF4-FFF2-40B4-BE49-F238E27FC236}">
                <a16:creationId xmlns:a16="http://schemas.microsoft.com/office/drawing/2014/main" id="{C8D07501-45DB-4CA8-993C-8ACA521D13A6}"/>
              </a:ext>
            </a:extLst>
          </p:cNvPr>
          <p:cNvSpPr txBox="1"/>
          <p:nvPr/>
        </p:nvSpPr>
        <p:spPr>
          <a:xfrm>
            <a:off x="5761911" y="2126388"/>
            <a:ext cx="3077289" cy="1600438"/>
          </a:xfrm>
          <a:prstGeom prst="rect">
            <a:avLst/>
          </a:prstGeom>
          <a:noFill/>
        </p:spPr>
        <p:txBody>
          <a:bodyPr wrap="square">
            <a:spAutoFit/>
          </a:bodyPr>
          <a:lstStyle/>
          <a:p>
            <a:r>
              <a:rPr lang="lv-LV" sz="1400" b="1" u="sng" dirty="0"/>
              <a:t>2024. gada izdevumi – 29,6 milj. EUR</a:t>
            </a:r>
          </a:p>
          <a:p>
            <a:endParaRPr lang="lv-LV" sz="1400" b="1" u="sng" dirty="0"/>
          </a:p>
          <a:p>
            <a:pPr marL="171450" indent="-171450">
              <a:buFont typeface="Wingdings" panose="05000000000000000000" pitchFamily="2" charset="2"/>
              <a:buChar char="Ø"/>
            </a:pPr>
            <a:r>
              <a:rPr lang="lv-LV" sz="1400" b="1" u="sng" dirty="0">
                <a:solidFill>
                  <a:schemeClr val="tx2"/>
                </a:solidFill>
              </a:rPr>
              <a:t>20,6 milj. EUR – pamatfunkciju nodrošināšana</a:t>
            </a:r>
          </a:p>
          <a:p>
            <a:endParaRPr lang="lv-LV" sz="1400" b="1" u="sng" dirty="0">
              <a:solidFill>
                <a:schemeClr val="tx2"/>
              </a:solidFill>
            </a:endParaRPr>
          </a:p>
          <a:p>
            <a:pPr marL="171450" indent="-171450">
              <a:buFont typeface="Wingdings" panose="05000000000000000000" pitchFamily="2" charset="2"/>
              <a:buChar char="Ø"/>
            </a:pPr>
            <a:r>
              <a:rPr lang="lv-LV" sz="1400" b="1" u="sng" dirty="0">
                <a:solidFill>
                  <a:srgbClr val="00B050"/>
                </a:solidFill>
              </a:rPr>
              <a:t>9,0 milj. EUR – ES projektu īstenošana</a:t>
            </a:r>
            <a:endParaRPr lang="lv-LV" sz="1400" b="1" dirty="0"/>
          </a:p>
        </p:txBody>
      </p:sp>
      <p:sp>
        <p:nvSpPr>
          <p:cNvPr id="13" name="TextBox 12">
            <a:extLst>
              <a:ext uri="{FF2B5EF4-FFF2-40B4-BE49-F238E27FC236}">
                <a16:creationId xmlns:a16="http://schemas.microsoft.com/office/drawing/2014/main" id="{F549C69A-92B5-4050-83AD-B8038BE7A667}"/>
              </a:ext>
            </a:extLst>
          </p:cNvPr>
          <p:cNvSpPr txBox="1"/>
          <p:nvPr/>
        </p:nvSpPr>
        <p:spPr>
          <a:xfrm>
            <a:off x="390823" y="2126388"/>
            <a:ext cx="5628977" cy="3046988"/>
          </a:xfrm>
          <a:prstGeom prst="rect">
            <a:avLst/>
          </a:prstGeom>
          <a:noFill/>
        </p:spPr>
        <p:txBody>
          <a:bodyPr wrap="square">
            <a:spAutoFit/>
          </a:bodyPr>
          <a:lstStyle/>
          <a:p>
            <a:r>
              <a:rPr lang="lv-LV" sz="1200" b="1" u="sng" dirty="0"/>
              <a:t>2024. gadā nodrošināta:</a:t>
            </a:r>
          </a:p>
          <a:p>
            <a:endParaRPr lang="lv-LV" sz="1200" b="1" u="sng" dirty="0"/>
          </a:p>
          <a:p>
            <a:pPr marL="171450" indent="-171450">
              <a:buFont typeface="Wingdings" panose="05000000000000000000" pitchFamily="2" charset="2"/>
              <a:buChar char="Ø"/>
            </a:pPr>
            <a:r>
              <a:rPr lang="lv-LV" sz="1200" dirty="0"/>
              <a:t>IeM IKT resursu uzturēšana;</a:t>
            </a:r>
          </a:p>
          <a:p>
            <a:endParaRPr lang="lv-LV" sz="1200" dirty="0"/>
          </a:p>
          <a:p>
            <a:pPr marL="171450" indent="-171450">
              <a:buFont typeface="Wingdings" panose="05000000000000000000" pitchFamily="2" charset="2"/>
              <a:buChar char="Ø"/>
            </a:pPr>
            <a:r>
              <a:rPr lang="lv-LV" sz="1200" dirty="0"/>
              <a:t>IeM Informācijas centra pārziņā esošu </a:t>
            </a:r>
            <a:r>
              <a:rPr lang="lv-LV" sz="1200" b="1" dirty="0"/>
              <a:t>informācijas sistēmu pilnveidošana un uzturēšana</a:t>
            </a:r>
            <a:r>
              <a:rPr lang="lv-LV" sz="1200" dirty="0"/>
              <a:t>, veikta Runas atpazīšanas tehnoloģiju un </a:t>
            </a:r>
            <a:r>
              <a:rPr lang="lv-LV" sz="1200" dirty="0" err="1"/>
              <a:t>mašīntulkošanas</a:t>
            </a:r>
            <a:r>
              <a:rPr lang="lv-LV" sz="1200" dirty="0"/>
              <a:t> platformas, Vienotā kontaktu centra platformas, Kriminālprocesa informācijas sistēmas, Administratīvo pārkāpumu uzskaites sistēmas  e-lietas un Apsardzes reģistra funkcionalitātes pilnveidošana;</a:t>
            </a:r>
          </a:p>
          <a:p>
            <a:endParaRPr lang="lv-LV" sz="1200" dirty="0"/>
          </a:p>
          <a:p>
            <a:pPr marL="171450" indent="-171450">
              <a:buFont typeface="Wingdings" panose="05000000000000000000" pitchFamily="2" charset="2"/>
              <a:buChar char="Ø"/>
            </a:pPr>
            <a:r>
              <a:rPr lang="lv-LV" sz="1200" dirty="0"/>
              <a:t>Valsts </a:t>
            </a:r>
            <a:r>
              <a:rPr lang="lv-LV" sz="1200" b="1" dirty="0"/>
              <a:t>agrīnās brīdināšanas informācijas sistēmas</a:t>
            </a:r>
            <a:r>
              <a:rPr lang="lv-LV" sz="1200" dirty="0"/>
              <a:t> datu centra </a:t>
            </a:r>
            <a:r>
              <a:rPr lang="lv-LV" sz="1200" b="1" dirty="0"/>
              <a:t>iekārtu</a:t>
            </a:r>
            <a:r>
              <a:rPr lang="lv-LV" sz="1200" dirty="0"/>
              <a:t> un </a:t>
            </a:r>
            <a:r>
              <a:rPr lang="lv-LV" sz="1200" dirty="0" err="1"/>
              <a:t>programnodrošinājuma</a:t>
            </a:r>
            <a:r>
              <a:rPr lang="lv-LV" sz="1200" dirty="0"/>
              <a:t> </a:t>
            </a:r>
            <a:r>
              <a:rPr lang="lv-LV" sz="1200" b="1" dirty="0"/>
              <a:t>iegāde</a:t>
            </a:r>
            <a:r>
              <a:rPr lang="lv-LV" sz="1200" dirty="0"/>
              <a:t> (1,6 milj. EUR)</a:t>
            </a:r>
          </a:p>
          <a:p>
            <a:endParaRPr lang="lv-LV" sz="1200" dirty="0"/>
          </a:p>
          <a:p>
            <a:pPr marL="171450" indent="-171450">
              <a:buFont typeface="Wingdings" panose="05000000000000000000" pitchFamily="2" charset="2"/>
              <a:buChar char="Ø"/>
            </a:pPr>
            <a:r>
              <a:rPr lang="lv-LV" sz="1200" dirty="0"/>
              <a:t>pabeigta </a:t>
            </a:r>
            <a:r>
              <a:rPr lang="lv-LV" sz="1200" b="1" dirty="0"/>
              <a:t>jūras </a:t>
            </a:r>
            <a:r>
              <a:rPr lang="lv-LV" sz="1200" b="1" dirty="0" err="1"/>
              <a:t>videonvērošanas</a:t>
            </a:r>
            <a:r>
              <a:rPr lang="lv-LV" sz="1200" b="1" dirty="0"/>
              <a:t> sistēmas pilnveidošana </a:t>
            </a:r>
            <a:r>
              <a:rPr lang="lv-LV" sz="1200" dirty="0"/>
              <a:t>(1,2 milj. EUR);</a:t>
            </a:r>
          </a:p>
          <a:p>
            <a:endParaRPr lang="lv-LV" sz="1200" dirty="0"/>
          </a:p>
          <a:p>
            <a:pPr marL="171450" indent="-171450">
              <a:buFont typeface="Wingdings" panose="05000000000000000000" pitchFamily="2" charset="2"/>
              <a:buChar char="Ø"/>
            </a:pPr>
            <a:r>
              <a:rPr lang="lv-LV" sz="1200" b="1" dirty="0"/>
              <a:t>Tiešsaistes meklētāja, Personu reģistra un PEM/MNZO attīstība </a:t>
            </a:r>
            <a:r>
              <a:rPr lang="lv-LV" sz="1200" dirty="0"/>
              <a:t>(1,5 milj. EUR)</a:t>
            </a:r>
          </a:p>
        </p:txBody>
      </p:sp>
      <p:pic>
        <p:nvPicPr>
          <p:cNvPr id="10" name="Picture 4">
            <a:extLst>
              <a:ext uri="{FF2B5EF4-FFF2-40B4-BE49-F238E27FC236}">
                <a16:creationId xmlns:a16="http://schemas.microsoft.com/office/drawing/2014/main" id="{A6EA50C3-696F-488F-A189-2B199B83DB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8254622" y="2919137"/>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8DF7A04-60E2-47FC-BCDC-591A7D13946B}"/>
              </a:ext>
            </a:extLst>
          </p:cNvPr>
          <p:cNvPicPr>
            <a:picLocks noChangeAspect="1"/>
          </p:cNvPicPr>
          <p:nvPr/>
        </p:nvPicPr>
        <p:blipFill>
          <a:blip r:embed="rId5"/>
          <a:stretch>
            <a:fillRect/>
          </a:stretch>
        </p:blipFill>
        <p:spPr>
          <a:xfrm>
            <a:off x="5724272" y="3901742"/>
            <a:ext cx="3373170" cy="1937294"/>
          </a:xfrm>
          <a:prstGeom prst="rect">
            <a:avLst/>
          </a:prstGeom>
          <a:ln>
            <a:noFill/>
          </a:ln>
          <a:effectLst>
            <a:softEdge rad="112500"/>
          </a:effectLst>
        </p:spPr>
      </p:pic>
    </p:spTree>
    <p:extLst>
      <p:ext uri="{BB962C8B-B14F-4D97-AF65-F5344CB8AC3E}">
        <p14:creationId xmlns:p14="http://schemas.microsoft.com/office/powerpoint/2010/main" val="3479055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25</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679765" y="366379"/>
            <a:ext cx="7089461" cy="418238"/>
          </a:xfrm>
        </p:spPr>
        <p:txBody>
          <a:bodyPr>
            <a:noAutofit/>
          </a:bodyPr>
          <a:lstStyle/>
          <a:p>
            <a:pPr algn="ctr"/>
            <a:r>
              <a:rPr lang="lv-LV" sz="1600" u="sng" dirty="0">
                <a:latin typeface="Times New Roman" panose="02020603050405020304" pitchFamily="18" charset="0"/>
                <a:cs typeface="Times New Roman" panose="02020603050405020304" pitchFamily="18" charset="0"/>
              </a:rPr>
              <a:t> </a:t>
            </a:r>
            <a:r>
              <a:rPr lang="lv-LV" sz="1400" u="sng" dirty="0">
                <a:solidFill>
                  <a:srgbClr val="04046C"/>
                </a:solidFill>
                <a:latin typeface="Times New Roman" panose="02020603050405020304" pitchFamily="18" charset="0"/>
                <a:cs typeface="Times New Roman" panose="02020603050405020304" pitchFamily="18" charset="0"/>
              </a:rPr>
              <a:t>5. VIENOTĀS SAKARU UN INFORMĀCIJAS SISTĒMAS NODROŠINĀŠANA </a:t>
            </a:r>
            <a:endParaRPr lang="lv-LV" sz="1600" u="sng" dirty="0">
              <a:solidFill>
                <a:srgbClr val="04046C"/>
              </a:solidFill>
            </a:endParaRPr>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1888097" y="680052"/>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4C993B9-F0A6-41FB-9DBE-C887EBC1C3A4}"/>
              </a:ext>
            </a:extLst>
          </p:cNvPr>
          <p:cNvSpPr txBox="1"/>
          <p:nvPr/>
        </p:nvSpPr>
        <p:spPr>
          <a:xfrm>
            <a:off x="413467" y="3717390"/>
            <a:ext cx="4126846" cy="1815882"/>
          </a:xfrm>
          <a:prstGeom prst="rect">
            <a:avLst/>
          </a:prstGeom>
          <a:noFill/>
        </p:spPr>
        <p:txBody>
          <a:bodyPr wrap="square">
            <a:spAutoFit/>
          </a:bodyPr>
          <a:lstStyle/>
          <a:p>
            <a:pPr marL="171450" indent="-171450" algn="just">
              <a:buFont typeface="Wingdings" panose="05000000000000000000" pitchFamily="2" charset="2"/>
              <a:buChar char="Ø"/>
            </a:pPr>
            <a:r>
              <a:rPr lang="lv-LV" sz="1400" dirty="0"/>
              <a:t>Trīs ceturtdaļas (75%; +4% salīdzinājumā ar 2023.g.) aptaujāto </a:t>
            </a:r>
            <a:r>
              <a:rPr lang="lv-LV" sz="1400" dirty="0" err="1"/>
              <a:t>iekšlietu</a:t>
            </a:r>
            <a:r>
              <a:rPr lang="lv-LV" sz="1400" dirty="0"/>
              <a:t> nozares iestāžu darbinieku kopumā apmierina iestādē pieejamais IT atbalsts (piemēram, incidentu risināšana, pašapkalpošanās portāls, tehniskais atbalsts, u.c.). </a:t>
            </a:r>
          </a:p>
          <a:p>
            <a:pPr algn="just"/>
            <a:endParaRPr lang="lv-LV" sz="1400" dirty="0"/>
          </a:p>
          <a:p>
            <a:pPr marL="171450" indent="-171450" algn="just">
              <a:buFont typeface="Wingdings" panose="05000000000000000000" pitchFamily="2" charset="2"/>
              <a:buChar char="Ø"/>
            </a:pPr>
            <a:r>
              <a:rPr lang="lv-LV" sz="1400" dirty="0"/>
              <a:t>Kritiski iestādē nodrošināto IT atbalstu vērtēja 16% (-2% salīdzinājumā ar 2023.g.) aptaujas dalībnieku. </a:t>
            </a:r>
          </a:p>
        </p:txBody>
      </p:sp>
      <p:graphicFrame>
        <p:nvGraphicFramePr>
          <p:cNvPr id="39" name="Chart 38">
            <a:extLst>
              <a:ext uri="{FF2B5EF4-FFF2-40B4-BE49-F238E27FC236}">
                <a16:creationId xmlns:a16="http://schemas.microsoft.com/office/drawing/2014/main" id="{116AF114-18B8-4C68-BEB6-AD9B43F14AD0}"/>
              </a:ext>
            </a:extLst>
          </p:cNvPr>
          <p:cNvGraphicFramePr/>
          <p:nvPr>
            <p:extLst>
              <p:ext uri="{D42A27DB-BD31-4B8C-83A1-F6EECF244321}">
                <p14:modId xmlns:p14="http://schemas.microsoft.com/office/powerpoint/2010/main" val="3705035346"/>
              </p:ext>
            </p:extLst>
          </p:nvPr>
        </p:nvGraphicFramePr>
        <p:xfrm>
          <a:off x="4657256" y="3490264"/>
          <a:ext cx="3985595" cy="3080343"/>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a:extLst>
              <a:ext uri="{FF2B5EF4-FFF2-40B4-BE49-F238E27FC236}">
                <a16:creationId xmlns:a16="http://schemas.microsoft.com/office/drawing/2014/main" id="{39E20B64-BC53-465D-9978-378E82AE46EE}"/>
              </a:ext>
            </a:extLst>
          </p:cNvPr>
          <p:cNvSpPr txBox="1"/>
          <p:nvPr/>
        </p:nvSpPr>
        <p:spPr>
          <a:xfrm>
            <a:off x="4498541" y="3367810"/>
            <a:ext cx="3331059" cy="461665"/>
          </a:xfrm>
          <a:prstGeom prst="rect">
            <a:avLst/>
          </a:prstGeom>
          <a:noFill/>
        </p:spPr>
        <p:txBody>
          <a:bodyPr wrap="square">
            <a:spAutoFit/>
          </a:bodyPr>
          <a:lstStyle/>
          <a:p>
            <a:r>
              <a:rPr lang="lv-LV" sz="1200" b="1" i="1" dirty="0">
                <a:latin typeface="+mj-lt"/>
                <a:ea typeface="+mj-ea"/>
                <a:cs typeface="+mj-cs"/>
              </a:rPr>
              <a:t>Apmierinātība ar pieejamo IT atbalstu, īpatsvars (%) 2024. gadā</a:t>
            </a:r>
            <a:endParaRPr lang="lv-LV" sz="1100" b="1" i="1" dirty="0"/>
          </a:p>
        </p:txBody>
      </p:sp>
      <p:graphicFrame>
        <p:nvGraphicFramePr>
          <p:cNvPr id="12" name="Chart 11">
            <a:extLst>
              <a:ext uri="{FF2B5EF4-FFF2-40B4-BE49-F238E27FC236}">
                <a16:creationId xmlns:a16="http://schemas.microsoft.com/office/drawing/2014/main" id="{B3EAB9D5-8204-4BF3-BE67-DB95B955CA09}"/>
              </a:ext>
            </a:extLst>
          </p:cNvPr>
          <p:cNvGraphicFramePr>
            <a:graphicFrameLocks/>
          </p:cNvGraphicFramePr>
          <p:nvPr>
            <p:extLst>
              <p:ext uri="{D42A27DB-BD31-4B8C-83A1-F6EECF244321}">
                <p14:modId xmlns:p14="http://schemas.microsoft.com/office/powerpoint/2010/main" val="3464478772"/>
              </p:ext>
            </p:extLst>
          </p:nvPr>
        </p:nvGraphicFramePr>
        <p:xfrm>
          <a:off x="413467" y="1301828"/>
          <a:ext cx="4314537" cy="2162582"/>
        </p:xfrm>
        <a:graphic>
          <a:graphicData uri="http://schemas.openxmlformats.org/drawingml/2006/chart">
            <c:chart xmlns:c="http://schemas.openxmlformats.org/drawingml/2006/chart" xmlns:r="http://schemas.openxmlformats.org/officeDocument/2006/relationships" r:id="rId4"/>
          </a:graphicData>
        </a:graphic>
      </p:graphicFrame>
      <p:pic>
        <p:nvPicPr>
          <p:cNvPr id="1026" name="Picture 2" descr="VS.lv: Asociācija: Latvijas IKT nozarē plānoti vairāki nozīmīgi procesi  (+VIDEO)">
            <a:extLst>
              <a:ext uri="{FF2B5EF4-FFF2-40B4-BE49-F238E27FC236}">
                <a16:creationId xmlns:a16="http://schemas.microsoft.com/office/drawing/2014/main" id="{81DFE462-4E41-4109-9DFD-B97ACC722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8027" y="997627"/>
            <a:ext cx="3556021" cy="23663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917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26</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747626" y="273958"/>
            <a:ext cx="6380374" cy="605597"/>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6. PERSONĀLA FIZISKĀ SAGATAVOTĪBA, VESELĪBAS UN SOCIĀLĀ APRŪPE</a:t>
            </a:r>
            <a:endParaRPr lang="lv-LV" sz="1400" u="sng" dirty="0">
              <a:solidFill>
                <a:srgbClr val="04046C"/>
              </a:solidFill>
            </a:endParaRPr>
          </a:p>
        </p:txBody>
      </p:sp>
      <p:sp>
        <p:nvSpPr>
          <p:cNvPr id="7" name="TextBox 6">
            <a:extLst>
              <a:ext uri="{FF2B5EF4-FFF2-40B4-BE49-F238E27FC236}">
                <a16:creationId xmlns:a16="http://schemas.microsoft.com/office/drawing/2014/main" id="{AC8F0A3D-D2AE-46E4-9619-3DF95459D4C8}"/>
              </a:ext>
            </a:extLst>
          </p:cNvPr>
          <p:cNvSpPr txBox="1"/>
          <p:nvPr/>
        </p:nvSpPr>
        <p:spPr>
          <a:xfrm>
            <a:off x="1733719" y="708872"/>
            <a:ext cx="5322430" cy="276999"/>
          </a:xfrm>
          <a:prstGeom prst="rect">
            <a:avLst/>
          </a:prstGeom>
          <a:noFill/>
        </p:spPr>
        <p:txBody>
          <a:bodyPr wrap="square">
            <a:spAutoFit/>
          </a:bodyPr>
          <a:lstStyle/>
          <a:p>
            <a:r>
              <a:rPr lang="lv-LV" sz="1200" b="1" u="sng" dirty="0"/>
              <a:t>Jomā iesaistītā iestāde</a:t>
            </a:r>
            <a:r>
              <a:rPr lang="lv-LV" sz="1200" b="1" dirty="0"/>
              <a:t>: </a:t>
            </a:r>
            <a:r>
              <a:rPr lang="lv-LV" sz="1200" b="1" i="1" dirty="0">
                <a:solidFill>
                  <a:srgbClr val="FF0000"/>
                </a:solidFill>
              </a:rPr>
              <a:t>Iekšlietu ministrijas veselības un sporta centrs </a:t>
            </a:r>
          </a:p>
        </p:txBody>
      </p:sp>
      <p:sp>
        <p:nvSpPr>
          <p:cNvPr id="8" name="Text Placeholder 4">
            <a:extLst>
              <a:ext uri="{FF2B5EF4-FFF2-40B4-BE49-F238E27FC236}">
                <a16:creationId xmlns:a16="http://schemas.microsoft.com/office/drawing/2014/main" id="{1B45E708-A840-40D2-89EB-B73603B1E07A}"/>
              </a:ext>
            </a:extLst>
          </p:cNvPr>
          <p:cNvSpPr txBox="1">
            <a:spLocks/>
          </p:cNvSpPr>
          <p:nvPr/>
        </p:nvSpPr>
        <p:spPr>
          <a:xfrm>
            <a:off x="1764170" y="1110071"/>
            <a:ext cx="5913195" cy="613821"/>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r>
              <a:rPr lang="lv-LV" sz="1200" b="1" u="sng" dirty="0">
                <a:latin typeface="Times New Roman" panose="02020603050405020304" pitchFamily="18" charset="0"/>
                <a:cs typeface="Times New Roman" panose="02020603050405020304" pitchFamily="18" charset="0"/>
              </a:rPr>
              <a:t>Politikas mērķis</a:t>
            </a:r>
            <a:r>
              <a:rPr lang="lv-LV" sz="1200" b="1" dirty="0">
                <a:latin typeface="Times New Roman" panose="02020603050405020304" pitchFamily="18" charset="0"/>
                <a:cs typeface="Times New Roman" panose="02020603050405020304" pitchFamily="18" charset="0"/>
              </a:rPr>
              <a:t>: Veicināt amatpersonu spējas īstenot valsts drošības un </a:t>
            </a:r>
            <a:r>
              <a:rPr lang="lv-LV" sz="1200" b="1" dirty="0" err="1">
                <a:latin typeface="Times New Roman" panose="02020603050405020304" pitchFamily="18" charset="0"/>
                <a:cs typeface="Times New Roman" panose="02020603050405020304" pitchFamily="18" charset="0"/>
              </a:rPr>
              <a:t>iekšlietu</a:t>
            </a:r>
            <a:r>
              <a:rPr lang="lv-LV" sz="1200" b="1" dirty="0">
                <a:latin typeface="Times New Roman" panose="02020603050405020304" pitchFamily="18" charset="0"/>
                <a:cs typeface="Times New Roman" panose="02020603050405020304" pitchFamily="18" charset="0"/>
              </a:rPr>
              <a:t> politikas pasākumus  </a:t>
            </a:r>
          </a:p>
        </p:txBody>
      </p:sp>
      <p:sp>
        <p:nvSpPr>
          <p:cNvPr id="11" name="TextBox 10">
            <a:extLst>
              <a:ext uri="{FF2B5EF4-FFF2-40B4-BE49-F238E27FC236}">
                <a16:creationId xmlns:a16="http://schemas.microsoft.com/office/drawing/2014/main" id="{324B27D5-B82D-470F-AB9A-83399DD6F2C5}"/>
              </a:ext>
            </a:extLst>
          </p:cNvPr>
          <p:cNvSpPr txBox="1"/>
          <p:nvPr/>
        </p:nvSpPr>
        <p:spPr>
          <a:xfrm>
            <a:off x="5438047" y="2404994"/>
            <a:ext cx="3035300" cy="307777"/>
          </a:xfrm>
          <a:prstGeom prst="rect">
            <a:avLst/>
          </a:prstGeom>
          <a:noFill/>
        </p:spPr>
        <p:txBody>
          <a:bodyPr wrap="square">
            <a:spAutoFit/>
          </a:bodyPr>
          <a:lstStyle/>
          <a:p>
            <a:r>
              <a:rPr lang="lv-LV" sz="1400" b="1" u="sng" dirty="0"/>
              <a:t>2024. gada izdevumi – 7,9 milj. EUR</a:t>
            </a:r>
          </a:p>
        </p:txBody>
      </p:sp>
      <p:sp>
        <p:nvSpPr>
          <p:cNvPr id="13" name="TextBox 12">
            <a:extLst>
              <a:ext uri="{FF2B5EF4-FFF2-40B4-BE49-F238E27FC236}">
                <a16:creationId xmlns:a16="http://schemas.microsoft.com/office/drawing/2014/main" id="{0B18B3FD-DC91-46BC-BBF5-F15B5BF9134F}"/>
              </a:ext>
            </a:extLst>
          </p:cNvPr>
          <p:cNvSpPr txBox="1"/>
          <p:nvPr/>
        </p:nvSpPr>
        <p:spPr>
          <a:xfrm>
            <a:off x="304800" y="1827486"/>
            <a:ext cx="4730145" cy="4339650"/>
          </a:xfrm>
          <a:prstGeom prst="rect">
            <a:avLst/>
          </a:prstGeom>
          <a:noFill/>
        </p:spPr>
        <p:txBody>
          <a:bodyPr wrap="square">
            <a:spAutoFit/>
          </a:bodyPr>
          <a:lstStyle/>
          <a:p>
            <a:r>
              <a:rPr lang="lv-LV" sz="1200" b="1" dirty="0"/>
              <a:t>    </a:t>
            </a:r>
            <a:r>
              <a:rPr lang="lv-LV" sz="1200" b="1" u="sng" dirty="0"/>
              <a:t>2024. gadā:</a:t>
            </a:r>
          </a:p>
          <a:p>
            <a:endParaRPr lang="lv-LV" sz="1200" b="1" u="sng" dirty="0"/>
          </a:p>
          <a:p>
            <a:pPr marL="171450" indent="-171450">
              <a:buFont typeface="Wingdings" panose="05000000000000000000" pitchFamily="2" charset="2"/>
              <a:buChar char="Ø"/>
            </a:pPr>
            <a:r>
              <a:rPr lang="lv-LV" sz="1200" dirty="0"/>
              <a:t>izmaksātas </a:t>
            </a:r>
            <a:r>
              <a:rPr lang="lv-LV" sz="1200" b="1" dirty="0"/>
              <a:t>veselības izdevumu kompensācijas </a:t>
            </a:r>
            <a:r>
              <a:rPr lang="lv-LV" sz="1200" dirty="0"/>
              <a:t>8902 amatpersonām (izlietots finansējums 3,5 milj. EUR)</a:t>
            </a:r>
          </a:p>
          <a:p>
            <a:endParaRPr lang="lv-LV" sz="1200" dirty="0"/>
          </a:p>
          <a:p>
            <a:pPr marL="171450" indent="-171450">
              <a:buFont typeface="Wingdings" panose="05000000000000000000" pitchFamily="2" charset="2"/>
              <a:buChar char="Ø"/>
            </a:pPr>
            <a:r>
              <a:rPr lang="lv-LV" sz="1200" dirty="0"/>
              <a:t>izmaksāti </a:t>
            </a:r>
            <a:r>
              <a:rPr lang="lv-LV" sz="1200" b="1" dirty="0"/>
              <a:t>pabalsti</a:t>
            </a:r>
            <a:r>
              <a:rPr lang="lv-LV" sz="1200" dirty="0"/>
              <a:t> 350 amatpersonām </a:t>
            </a:r>
            <a:r>
              <a:rPr lang="lv-LV" sz="1200" b="1" dirty="0"/>
              <a:t>sakarā ar nelaimes gadījumu</a:t>
            </a:r>
            <a:r>
              <a:rPr lang="lv-LV" sz="1200" dirty="0"/>
              <a:t> darbā vai ārpus darba (izlietots finansējums 0,3 milj. EUR)</a:t>
            </a:r>
          </a:p>
          <a:p>
            <a:endParaRPr lang="lv-LV" sz="1200" dirty="0"/>
          </a:p>
          <a:p>
            <a:pPr marL="171450" indent="-171450">
              <a:buFont typeface="Wingdings" panose="05000000000000000000" pitchFamily="2" charset="2"/>
              <a:buChar char="Ø"/>
            </a:pPr>
            <a:r>
              <a:rPr lang="lv-LV" sz="1200" b="1" dirty="0"/>
              <a:t>apmaksātas </a:t>
            </a:r>
            <a:r>
              <a:rPr lang="lv-LV" sz="1200" dirty="0"/>
              <a:t>13 847 amatpersonu un kandidātu </a:t>
            </a:r>
            <a:r>
              <a:rPr lang="lv-LV" sz="1200" b="1" dirty="0"/>
              <a:t>veselības pārbaudes </a:t>
            </a:r>
            <a:r>
              <a:rPr lang="lv-LV" sz="1200" dirty="0"/>
              <a:t>(izlietots finansējums 1,0 milj. EUR)</a:t>
            </a:r>
          </a:p>
          <a:p>
            <a:endParaRPr lang="lv-LV" sz="1200" dirty="0"/>
          </a:p>
          <a:p>
            <a:pPr marL="171450" indent="-171450">
              <a:buFont typeface="Wingdings" panose="05000000000000000000" pitchFamily="2" charset="2"/>
              <a:buChar char="Ø"/>
            </a:pPr>
            <a:r>
              <a:rPr lang="lv-LV" sz="1200" b="1" dirty="0"/>
              <a:t>apmaksātas</a:t>
            </a:r>
            <a:r>
              <a:rPr lang="lv-LV" sz="1200" dirty="0"/>
              <a:t> 368 amatpersonu maksas plānveida medicīniskās </a:t>
            </a:r>
            <a:r>
              <a:rPr lang="lv-LV" sz="1200" b="1" dirty="0"/>
              <a:t>operācijas</a:t>
            </a:r>
            <a:r>
              <a:rPr lang="lv-LV" sz="1200" dirty="0"/>
              <a:t> un 56 amatpersonu maksas stacionārā </a:t>
            </a:r>
            <a:r>
              <a:rPr lang="lv-LV" sz="1200" b="1" dirty="0"/>
              <a:t>rehabilitācija, </a:t>
            </a:r>
            <a:r>
              <a:rPr lang="lv-LV" sz="1200" dirty="0"/>
              <a:t>kā arī apmaksātas pacientu iemaksas par amatpersonām sniegtajiem valsts apmaksātajiem </a:t>
            </a:r>
            <a:r>
              <a:rPr lang="lv-LV" sz="1200" b="1" dirty="0"/>
              <a:t>veselības aprūpes pakalpojumiem  </a:t>
            </a:r>
            <a:r>
              <a:rPr lang="lv-LV" sz="1200" dirty="0"/>
              <a:t>(izlietots finansējums 0,9 </a:t>
            </a:r>
            <a:r>
              <a:rPr lang="lv-LV" sz="1200" dirty="0" err="1"/>
              <a:t>milj.EUR</a:t>
            </a:r>
            <a:r>
              <a:rPr lang="lv-LV" sz="1200" dirty="0"/>
              <a:t>)</a:t>
            </a:r>
          </a:p>
          <a:p>
            <a:endParaRPr lang="lv-LV" sz="1200" dirty="0"/>
          </a:p>
          <a:p>
            <a:pPr marL="171450" indent="-171450">
              <a:buFont typeface="Wingdings" panose="05000000000000000000" pitchFamily="2" charset="2"/>
              <a:buChar char="Ø"/>
            </a:pPr>
            <a:r>
              <a:rPr lang="lv-LV" sz="1200" b="1" dirty="0"/>
              <a:t>sniegts psiholoģiskais atbalsts </a:t>
            </a:r>
            <a:r>
              <a:rPr lang="lv-LV" sz="1200" dirty="0"/>
              <a:t>amatpersonām(sniegtas 8488 psiholoģiskās konsultācijas, 708 amatpersonas saņēma psiholoģiskā atbalsta kursu)</a:t>
            </a:r>
          </a:p>
          <a:p>
            <a:endParaRPr lang="lv-LV" sz="1200" dirty="0"/>
          </a:p>
          <a:p>
            <a:pPr marL="171450" indent="-171450">
              <a:buFont typeface="Wingdings" panose="05000000000000000000" pitchFamily="2" charset="2"/>
              <a:buChar char="Ø"/>
            </a:pPr>
            <a:r>
              <a:rPr lang="lv-LV" sz="1200" b="1" dirty="0"/>
              <a:t>organizētas </a:t>
            </a:r>
            <a:r>
              <a:rPr lang="lv-LV" sz="1200" dirty="0"/>
              <a:t>33 </a:t>
            </a:r>
            <a:r>
              <a:rPr lang="lv-LV" sz="1200" b="1" dirty="0"/>
              <a:t>sporta sacensības </a:t>
            </a:r>
            <a:r>
              <a:rPr lang="lv-LV" sz="1200" dirty="0"/>
              <a:t>un veiktas 25 amatpersonu fiziskās sagatavotības pārbaužu norises kontroles</a:t>
            </a:r>
          </a:p>
        </p:txBody>
      </p:sp>
      <p:pic>
        <p:nvPicPr>
          <p:cNvPr id="14" name="Picture 13">
            <a:extLst>
              <a:ext uri="{FF2B5EF4-FFF2-40B4-BE49-F238E27FC236}">
                <a16:creationId xmlns:a16="http://schemas.microsoft.com/office/drawing/2014/main" id="{7A8BC537-CE1A-45A9-B641-6CE84DE44B45}"/>
              </a:ext>
            </a:extLst>
          </p:cNvPr>
          <p:cNvPicPr>
            <a:picLocks noChangeAspect="1"/>
          </p:cNvPicPr>
          <p:nvPr/>
        </p:nvPicPr>
        <p:blipFill>
          <a:blip r:embed="rId3"/>
          <a:stretch>
            <a:fillRect/>
          </a:stretch>
        </p:blipFill>
        <p:spPr>
          <a:xfrm>
            <a:off x="4773815" y="3238170"/>
            <a:ext cx="4155313" cy="2345884"/>
          </a:xfrm>
          <a:prstGeom prst="rect">
            <a:avLst/>
          </a:prstGeom>
          <a:ln>
            <a:noFill/>
          </a:ln>
          <a:effectLst>
            <a:softEdge rad="112500"/>
          </a:effectLst>
        </p:spPr>
      </p:pic>
      <p:pic>
        <p:nvPicPr>
          <p:cNvPr id="15" name="Picture 4">
            <a:extLst>
              <a:ext uri="{FF2B5EF4-FFF2-40B4-BE49-F238E27FC236}">
                <a16:creationId xmlns:a16="http://schemas.microsoft.com/office/drawing/2014/main" id="{8C04C60B-6D5D-4420-9DCD-2EFF67A95F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8121575" y="1916187"/>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910EDB61-0DC6-4384-AD8C-6D0B7C1C9DB4}"/>
              </a:ext>
            </a:extLst>
          </p:cNvPr>
          <p:cNvPicPr>
            <a:picLocks noChangeAspect="1"/>
          </p:cNvPicPr>
          <p:nvPr/>
        </p:nvPicPr>
        <p:blipFill>
          <a:blip r:embed="rId5"/>
          <a:stretch>
            <a:fillRect/>
          </a:stretch>
        </p:blipFill>
        <p:spPr>
          <a:xfrm>
            <a:off x="7677365" y="360948"/>
            <a:ext cx="1466635" cy="1557718"/>
          </a:xfrm>
          <a:prstGeom prst="rect">
            <a:avLst/>
          </a:prstGeom>
        </p:spPr>
      </p:pic>
    </p:spTree>
    <p:extLst>
      <p:ext uri="{BB962C8B-B14F-4D97-AF65-F5344CB8AC3E}">
        <p14:creationId xmlns:p14="http://schemas.microsoft.com/office/powerpoint/2010/main" val="1805966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27</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747625" y="273958"/>
            <a:ext cx="6769841" cy="605597"/>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6. PERSONĀLA FIZISKĀ SAGATAVOTĪBA, VESELĪBAS UN SOCIĀLĀ APRŪPE</a:t>
            </a:r>
            <a:endParaRPr lang="lv-LV" sz="1400" u="sng" dirty="0">
              <a:solidFill>
                <a:srgbClr val="04046C"/>
              </a:solidFill>
            </a:endParaRPr>
          </a:p>
        </p:txBody>
      </p:sp>
      <p:graphicFrame>
        <p:nvGraphicFramePr>
          <p:cNvPr id="17" name="Chart 16">
            <a:extLst>
              <a:ext uri="{FF2B5EF4-FFF2-40B4-BE49-F238E27FC236}">
                <a16:creationId xmlns:a16="http://schemas.microsoft.com/office/drawing/2014/main" id="{BD6800AB-FD05-429F-B1E2-A85E5E2FE3E6}"/>
              </a:ext>
            </a:extLst>
          </p:cNvPr>
          <p:cNvGraphicFramePr>
            <a:graphicFrameLocks/>
          </p:cNvGraphicFramePr>
          <p:nvPr>
            <p:extLst>
              <p:ext uri="{D42A27DB-BD31-4B8C-83A1-F6EECF244321}">
                <p14:modId xmlns:p14="http://schemas.microsoft.com/office/powerpoint/2010/main" val="254505040"/>
              </p:ext>
            </p:extLst>
          </p:nvPr>
        </p:nvGraphicFramePr>
        <p:xfrm>
          <a:off x="1808863" y="1231823"/>
          <a:ext cx="4182980" cy="19138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837104B0-A69D-42EC-A8D4-0AD4B0D6BFBC}"/>
              </a:ext>
            </a:extLst>
          </p:cNvPr>
          <p:cNvGraphicFramePr>
            <a:graphicFrameLocks/>
          </p:cNvGraphicFramePr>
          <p:nvPr>
            <p:extLst>
              <p:ext uri="{D42A27DB-BD31-4B8C-83A1-F6EECF244321}">
                <p14:modId xmlns:p14="http://schemas.microsoft.com/office/powerpoint/2010/main" val="3096251384"/>
              </p:ext>
            </p:extLst>
          </p:nvPr>
        </p:nvGraphicFramePr>
        <p:xfrm>
          <a:off x="106393" y="3853756"/>
          <a:ext cx="4110007" cy="19238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771DC8D7-1FC8-4E07-8FE8-7A7F3DE15A1E}"/>
              </a:ext>
            </a:extLst>
          </p:cNvPr>
          <p:cNvGraphicFramePr>
            <a:graphicFrameLocks/>
          </p:cNvGraphicFramePr>
          <p:nvPr>
            <p:extLst>
              <p:ext uri="{D42A27DB-BD31-4B8C-83A1-F6EECF244321}">
                <p14:modId xmlns:p14="http://schemas.microsoft.com/office/powerpoint/2010/main" val="1110334453"/>
              </p:ext>
            </p:extLst>
          </p:nvPr>
        </p:nvGraphicFramePr>
        <p:xfrm>
          <a:off x="4461932" y="3837602"/>
          <a:ext cx="4199467" cy="1940029"/>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id="{CECB069E-F218-4963-8037-ABAB931E0522}"/>
              </a:ext>
            </a:extLst>
          </p:cNvPr>
          <p:cNvSpPr/>
          <p:nvPr/>
        </p:nvSpPr>
        <p:spPr>
          <a:xfrm>
            <a:off x="1614353" y="864925"/>
            <a:ext cx="4572000" cy="430887"/>
          </a:xfrm>
          <a:prstGeom prst="rect">
            <a:avLst/>
          </a:prstGeom>
        </p:spPr>
        <p:txBody>
          <a:bodyPr>
            <a:spAutoFit/>
          </a:bodyPr>
          <a:lstStyle/>
          <a:p>
            <a:pPr algn="ctr">
              <a:defRPr sz="144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sz="1050" dirty="0"/>
              <a:t>Veselības stāvokļa dēļ atvaļināto īpatsvars (%) no kopējā atvaļināto amatpersonu skaita</a:t>
            </a:r>
          </a:p>
        </p:txBody>
      </p:sp>
      <p:sp>
        <p:nvSpPr>
          <p:cNvPr id="3" name="Rectangle 2">
            <a:extLst>
              <a:ext uri="{FF2B5EF4-FFF2-40B4-BE49-F238E27FC236}">
                <a16:creationId xmlns:a16="http://schemas.microsoft.com/office/drawing/2014/main" id="{DF320DD8-59B1-47EF-85B4-E85F7895CD06}"/>
              </a:ext>
            </a:extLst>
          </p:cNvPr>
          <p:cNvSpPr/>
          <p:nvPr/>
        </p:nvSpPr>
        <p:spPr>
          <a:xfrm>
            <a:off x="106393" y="3429000"/>
            <a:ext cx="3793960" cy="400110"/>
          </a:xfrm>
          <a:prstGeom prst="rect">
            <a:avLst/>
          </a:prstGeom>
        </p:spPr>
        <p:txBody>
          <a:bodyPr wrap="square">
            <a:spAutoFit/>
          </a:bodyPr>
          <a:lstStyle/>
          <a:p>
            <a:pPr algn="ctr">
              <a:defRPr sz="120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sz="1000" dirty="0"/>
              <a:t>Ikgadējo fiziskās sagatavotības pārbaudi nokārtojušo amatpersonu īpatsvars no kopējā amatpersonu skaita (%)</a:t>
            </a:r>
          </a:p>
        </p:txBody>
      </p:sp>
      <p:sp>
        <p:nvSpPr>
          <p:cNvPr id="5" name="Rectangle 4">
            <a:extLst>
              <a:ext uri="{FF2B5EF4-FFF2-40B4-BE49-F238E27FC236}">
                <a16:creationId xmlns:a16="http://schemas.microsoft.com/office/drawing/2014/main" id="{4A4DFAAA-05D5-45F2-AB09-C5B355883B5B}"/>
              </a:ext>
            </a:extLst>
          </p:cNvPr>
          <p:cNvSpPr/>
          <p:nvPr/>
        </p:nvSpPr>
        <p:spPr>
          <a:xfrm>
            <a:off x="4267200" y="3416640"/>
            <a:ext cx="4572000" cy="400110"/>
          </a:xfrm>
          <a:prstGeom prst="rect">
            <a:avLst/>
          </a:prstGeom>
        </p:spPr>
        <p:txBody>
          <a:bodyPr>
            <a:spAutoFit/>
          </a:bodyPr>
          <a:lstStyle/>
          <a:p>
            <a:pPr algn="ctr">
              <a:defRPr sz="144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lv-LV" sz="1000" dirty="0"/>
              <a:t>Psiholoģiskā atbalsta kursu saņēmušo amatpersonu īpatsvars no kopējā amatpersonu skaita (%)</a:t>
            </a:r>
          </a:p>
        </p:txBody>
      </p:sp>
      <p:pic>
        <p:nvPicPr>
          <p:cNvPr id="2050" name="Picture 2" descr="Atvieglo fiziskās sagatavotības prasības iekšlietu nozares koledžu  iestājpārbaudījumos | Iekšlietu ministrija">
            <a:extLst>
              <a:ext uri="{FF2B5EF4-FFF2-40B4-BE49-F238E27FC236}">
                <a16:creationId xmlns:a16="http://schemas.microsoft.com/office/drawing/2014/main" id="{5992856D-7CD9-4172-8432-384FB575A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3482" y="3856896"/>
            <a:ext cx="1352918" cy="7625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8F51146-C9EC-419F-A45B-C0EC65B41006}"/>
              </a:ext>
            </a:extLst>
          </p:cNvPr>
          <p:cNvPicPr>
            <a:picLocks noChangeAspect="1"/>
          </p:cNvPicPr>
          <p:nvPr/>
        </p:nvPicPr>
        <p:blipFill>
          <a:blip r:embed="rId7"/>
          <a:stretch>
            <a:fillRect/>
          </a:stretch>
        </p:blipFill>
        <p:spPr>
          <a:xfrm>
            <a:off x="7520496" y="3868458"/>
            <a:ext cx="1140903" cy="921850"/>
          </a:xfrm>
          <a:prstGeom prst="rect">
            <a:avLst/>
          </a:prstGeom>
          <a:ln>
            <a:noFill/>
          </a:ln>
          <a:effectLst>
            <a:softEdge rad="112500"/>
          </a:effectLst>
        </p:spPr>
      </p:pic>
      <p:sp>
        <p:nvSpPr>
          <p:cNvPr id="9" name="AutoShape 6" descr="VDK zinātniskās izpētes komisijas locekle: Informācijai par prezidenta  veselību jābūt atklātai : Latvijas veselības portāls | medicīnas uzņēmumi |  medicine.lv">
            <a:extLst>
              <a:ext uri="{FF2B5EF4-FFF2-40B4-BE49-F238E27FC236}">
                <a16:creationId xmlns:a16="http://schemas.microsoft.com/office/drawing/2014/main" id="{5870C8C5-5E6F-4F25-838C-3A7240865D80}"/>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10" name="Picture 9">
            <a:extLst>
              <a:ext uri="{FF2B5EF4-FFF2-40B4-BE49-F238E27FC236}">
                <a16:creationId xmlns:a16="http://schemas.microsoft.com/office/drawing/2014/main" id="{20AEDC85-03D7-4359-ACFE-0D9A9F266D34}"/>
              </a:ext>
            </a:extLst>
          </p:cNvPr>
          <p:cNvPicPr>
            <a:picLocks noChangeAspect="1"/>
          </p:cNvPicPr>
          <p:nvPr/>
        </p:nvPicPr>
        <p:blipFill>
          <a:blip r:embed="rId8"/>
          <a:stretch>
            <a:fillRect/>
          </a:stretch>
        </p:blipFill>
        <p:spPr>
          <a:xfrm>
            <a:off x="6052586" y="1186019"/>
            <a:ext cx="2786614" cy="1854365"/>
          </a:xfrm>
          <a:prstGeom prst="rect">
            <a:avLst/>
          </a:prstGeom>
          <a:ln>
            <a:noFill/>
          </a:ln>
          <a:effectLst>
            <a:softEdge rad="112500"/>
          </a:effectLst>
        </p:spPr>
      </p:pic>
    </p:spTree>
    <p:extLst>
      <p:ext uri="{BB962C8B-B14F-4D97-AF65-F5344CB8AC3E}">
        <p14:creationId xmlns:p14="http://schemas.microsoft.com/office/powerpoint/2010/main" val="3135767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28</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5" y="273958"/>
            <a:ext cx="5625871" cy="488589"/>
          </a:xfrm>
        </p:spPr>
        <p:txBody>
          <a:bodyPr>
            <a:noAutofit/>
          </a:bodyPr>
          <a:lstStyle/>
          <a:p>
            <a:pPr algn="just"/>
            <a:r>
              <a:rPr lang="lv-LV" sz="1400" u="sng" dirty="0">
                <a:solidFill>
                  <a:srgbClr val="04046C"/>
                </a:solidFill>
                <a:latin typeface="Times New Roman" panose="02020603050405020304" pitchFamily="18" charset="0"/>
                <a:cs typeface="Times New Roman" panose="02020603050405020304" pitchFamily="18" charset="0"/>
              </a:rPr>
              <a:t>7. EFEKTĪVA RESURSU IZMANTOŠANA FUNKCIJU IZPILDĒ, KĀ ARĪ AUGSTA PAKALPOJUMA SNIEGŠANAS KVALITĀTE</a:t>
            </a:r>
            <a:endParaRPr lang="lv-LV" sz="1400" u="sng" dirty="0">
              <a:solidFill>
                <a:srgbClr val="04046C"/>
              </a:solidFill>
            </a:endParaRPr>
          </a:p>
        </p:txBody>
      </p:sp>
      <p:sp>
        <p:nvSpPr>
          <p:cNvPr id="5" name="TextBox 4">
            <a:extLst>
              <a:ext uri="{FF2B5EF4-FFF2-40B4-BE49-F238E27FC236}">
                <a16:creationId xmlns:a16="http://schemas.microsoft.com/office/drawing/2014/main" id="{975235E2-A883-480C-AA89-005F3B21EA20}"/>
              </a:ext>
            </a:extLst>
          </p:cNvPr>
          <p:cNvSpPr txBox="1"/>
          <p:nvPr/>
        </p:nvSpPr>
        <p:spPr>
          <a:xfrm>
            <a:off x="1806766" y="1171268"/>
            <a:ext cx="5625870" cy="478435"/>
          </a:xfrm>
          <a:prstGeom prst="rect">
            <a:avLst/>
          </a:prstGeom>
          <a:noFill/>
        </p:spPr>
        <p:txBody>
          <a:bodyPr wrap="square">
            <a:spAutoFit/>
          </a:bodyPr>
          <a:lstStyle/>
          <a:p>
            <a:pPr algn="just"/>
            <a:r>
              <a:rPr lang="lv-LV" sz="1200" b="1" u="sng" dirty="0"/>
              <a:t>Politikas mērķis</a:t>
            </a:r>
            <a:r>
              <a:rPr lang="lv-LV" sz="1200" b="1" dirty="0"/>
              <a:t>: darba vides pilnveidošana, uzlabojot materiāltehnisko nodrošinājumu un darba apstākļus </a:t>
            </a:r>
          </a:p>
        </p:txBody>
      </p:sp>
      <p:sp>
        <p:nvSpPr>
          <p:cNvPr id="10" name="TextBox 9">
            <a:extLst>
              <a:ext uri="{FF2B5EF4-FFF2-40B4-BE49-F238E27FC236}">
                <a16:creationId xmlns:a16="http://schemas.microsoft.com/office/drawing/2014/main" id="{ACCA17C6-AE0F-41F3-91FC-D84B2FE73400}"/>
              </a:ext>
            </a:extLst>
          </p:cNvPr>
          <p:cNvSpPr txBox="1"/>
          <p:nvPr/>
        </p:nvSpPr>
        <p:spPr>
          <a:xfrm>
            <a:off x="1806766" y="816058"/>
            <a:ext cx="6422834" cy="276999"/>
          </a:xfrm>
          <a:prstGeom prst="rect">
            <a:avLst/>
          </a:prstGeom>
          <a:noFill/>
        </p:spPr>
        <p:txBody>
          <a:bodyPr wrap="square">
            <a:spAutoFit/>
          </a:bodyPr>
          <a:lstStyle/>
          <a:p>
            <a:pPr marL="0" indent="0">
              <a:buNone/>
            </a:pPr>
            <a:r>
              <a:rPr lang="lv-LV" sz="1200" b="1" u="sng" dirty="0">
                <a:latin typeface="Times New Roman" panose="02020603050405020304" pitchFamily="18" charset="0"/>
                <a:cs typeface="Times New Roman" panose="02020603050405020304" pitchFamily="18" charset="0"/>
              </a:rPr>
              <a:t>Jomā iesaistītā iestāde</a:t>
            </a:r>
            <a:r>
              <a:rPr lang="lv-LV" sz="1200" b="1" dirty="0">
                <a:latin typeface="Times New Roman" panose="02020603050405020304" pitchFamily="18" charset="0"/>
                <a:cs typeface="Times New Roman" panose="02020603050405020304" pitchFamily="18" charset="0"/>
              </a:rPr>
              <a:t>: </a:t>
            </a:r>
            <a:r>
              <a:rPr lang="lv-LV" sz="1200" b="1" i="1" dirty="0">
                <a:solidFill>
                  <a:srgbClr val="FF0000"/>
                </a:solidFill>
                <a:latin typeface="Times New Roman" panose="02020603050405020304" pitchFamily="18" charset="0"/>
                <a:cs typeface="Times New Roman" panose="02020603050405020304" pitchFamily="18" charset="0"/>
              </a:rPr>
              <a:t>Nodrošinājuma valsts aģentūra </a:t>
            </a:r>
          </a:p>
        </p:txBody>
      </p:sp>
      <p:sp>
        <p:nvSpPr>
          <p:cNvPr id="11" name="TextBox 10">
            <a:extLst>
              <a:ext uri="{FF2B5EF4-FFF2-40B4-BE49-F238E27FC236}">
                <a16:creationId xmlns:a16="http://schemas.microsoft.com/office/drawing/2014/main" id="{D429C09E-9A54-41F8-9AD1-B01F5C05EFC2}"/>
              </a:ext>
            </a:extLst>
          </p:cNvPr>
          <p:cNvSpPr txBox="1"/>
          <p:nvPr/>
        </p:nvSpPr>
        <p:spPr>
          <a:xfrm>
            <a:off x="5463447" y="1717403"/>
            <a:ext cx="3035300" cy="1631216"/>
          </a:xfrm>
          <a:prstGeom prst="rect">
            <a:avLst/>
          </a:prstGeom>
          <a:noFill/>
        </p:spPr>
        <p:txBody>
          <a:bodyPr wrap="square">
            <a:spAutoFit/>
          </a:bodyPr>
          <a:lstStyle/>
          <a:p>
            <a:r>
              <a:rPr lang="lv-LV" sz="1400" b="1" u="sng" dirty="0"/>
              <a:t>2024. gada izdevumi – 233 milj. EUR</a:t>
            </a:r>
          </a:p>
          <a:p>
            <a:endParaRPr lang="lv-LV" sz="1400" b="1" u="sng" dirty="0"/>
          </a:p>
          <a:p>
            <a:pPr marL="171450" indent="-171450">
              <a:buFont typeface="Wingdings" panose="05000000000000000000" pitchFamily="2" charset="2"/>
              <a:buChar char="Ø"/>
            </a:pPr>
            <a:r>
              <a:rPr lang="lv-LV" sz="1400" b="1" u="sng" dirty="0">
                <a:solidFill>
                  <a:schemeClr val="tx2"/>
                </a:solidFill>
              </a:rPr>
              <a:t>211,4 milj. EUR – pamatfunkciju nodrošināšana</a:t>
            </a:r>
          </a:p>
          <a:p>
            <a:endParaRPr lang="lv-LV" sz="1400" b="1" u="sng" dirty="0">
              <a:solidFill>
                <a:schemeClr val="tx2"/>
              </a:solidFill>
            </a:endParaRPr>
          </a:p>
          <a:p>
            <a:pPr marL="171450" indent="-171450">
              <a:buFont typeface="Wingdings" panose="05000000000000000000" pitchFamily="2" charset="2"/>
              <a:buChar char="Ø"/>
            </a:pPr>
            <a:r>
              <a:rPr lang="lv-LV" sz="1400" b="1" u="sng" dirty="0">
                <a:solidFill>
                  <a:srgbClr val="00B050"/>
                </a:solidFill>
              </a:rPr>
              <a:t>21,6 milj. EUR – ES projektu īstenošana</a:t>
            </a:r>
            <a:endParaRPr lang="lv-LV" sz="1400" b="1" dirty="0"/>
          </a:p>
        </p:txBody>
      </p:sp>
      <p:pic>
        <p:nvPicPr>
          <p:cNvPr id="17" name="Picture 16">
            <a:extLst>
              <a:ext uri="{FF2B5EF4-FFF2-40B4-BE49-F238E27FC236}">
                <a16:creationId xmlns:a16="http://schemas.microsoft.com/office/drawing/2014/main" id="{131CBFBE-0755-4789-80A1-6FF11CFC903A}"/>
              </a:ext>
            </a:extLst>
          </p:cNvPr>
          <p:cNvPicPr>
            <a:picLocks noChangeAspect="1"/>
          </p:cNvPicPr>
          <p:nvPr/>
        </p:nvPicPr>
        <p:blipFill>
          <a:blip r:embed="rId3"/>
          <a:stretch>
            <a:fillRect/>
          </a:stretch>
        </p:blipFill>
        <p:spPr>
          <a:xfrm>
            <a:off x="7432636" y="59265"/>
            <a:ext cx="1406564" cy="1406564"/>
          </a:xfrm>
          <a:prstGeom prst="rect">
            <a:avLst/>
          </a:prstGeom>
        </p:spPr>
      </p:pic>
      <p:sp>
        <p:nvSpPr>
          <p:cNvPr id="9" name="TextBox 8">
            <a:extLst>
              <a:ext uri="{FF2B5EF4-FFF2-40B4-BE49-F238E27FC236}">
                <a16:creationId xmlns:a16="http://schemas.microsoft.com/office/drawing/2014/main" id="{33A279C9-978F-4FC3-99BA-DC185FDD0C98}"/>
              </a:ext>
            </a:extLst>
          </p:cNvPr>
          <p:cNvSpPr txBox="1"/>
          <p:nvPr/>
        </p:nvSpPr>
        <p:spPr>
          <a:xfrm>
            <a:off x="400202" y="1649703"/>
            <a:ext cx="5037827" cy="3046988"/>
          </a:xfrm>
          <a:prstGeom prst="rect">
            <a:avLst/>
          </a:prstGeom>
          <a:noFill/>
        </p:spPr>
        <p:txBody>
          <a:bodyPr wrap="square">
            <a:spAutoFit/>
          </a:bodyPr>
          <a:lstStyle/>
          <a:p>
            <a:pPr algn="just">
              <a:spcAft>
                <a:spcPts val="0"/>
              </a:spcAft>
              <a:tabLst>
                <a:tab pos="291465" algn="l"/>
              </a:tabLst>
            </a:pPr>
            <a:r>
              <a:rPr lang="lv-LV" sz="1200" b="1" dirty="0">
                <a:ea typeface="Calibri" panose="020F0502020204030204" pitchFamily="34" charset="0"/>
                <a:cs typeface="Times New Roman" panose="02020603050405020304" pitchFamily="18" charset="0"/>
              </a:rPr>
              <a:t>2024. gadā nodrošināta:</a:t>
            </a:r>
          </a:p>
          <a:p>
            <a:pPr algn="just">
              <a:spcAft>
                <a:spcPts val="0"/>
              </a:spcAft>
              <a:tabLst>
                <a:tab pos="291465" algn="l"/>
              </a:tabLst>
            </a:pPr>
            <a:endParaRPr lang="lv-LV" sz="1200" b="1"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dirty="0">
                <a:ea typeface="Calibri" panose="020F0502020204030204" pitchFamily="34" charset="0"/>
                <a:cs typeface="Times New Roman" panose="02020603050405020304" pitchFamily="18" charset="0"/>
              </a:rPr>
              <a:t>Iekšlietu ministrijas valdījumā un lietošanā esošo </a:t>
            </a:r>
            <a:r>
              <a:rPr lang="lv-LV" sz="1200" b="1" dirty="0">
                <a:ea typeface="Calibri" panose="020F0502020204030204" pitchFamily="34" charset="0"/>
                <a:cs typeface="Times New Roman" panose="02020603050405020304" pitchFamily="18" charset="0"/>
              </a:rPr>
              <a:t>nekustamo īpašumu pārvaldīšanā un apsaimniekošana</a:t>
            </a:r>
            <a:endParaRPr lang="lv-LV" sz="1200" b="1" i="1" dirty="0">
              <a:ea typeface="Calibri" panose="020F0502020204030204" pitchFamily="34" charset="0"/>
              <a:cs typeface="Times New Roman" panose="02020603050405020304" pitchFamily="18" charset="0"/>
            </a:endParaRPr>
          </a:p>
          <a:p>
            <a:pPr marL="0" lvl="0" indent="0" algn="just">
              <a:spcAft>
                <a:spcPts val="0"/>
              </a:spcAft>
              <a:buFont typeface="Wingdings" panose="05000000000000000000" pitchFamily="2" charset="2"/>
              <a:buNone/>
            </a:pPr>
            <a:endParaRPr lang="lv-LV" sz="12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valsts robežas </a:t>
            </a:r>
            <a:r>
              <a:rPr lang="lv-LV" sz="1200" dirty="0">
                <a:ea typeface="Calibri" panose="020F0502020204030204" pitchFamily="34" charset="0"/>
                <a:cs typeface="Times New Roman" panose="02020603050405020304" pitchFamily="18" charset="0"/>
              </a:rPr>
              <a:t>joslas infrastruktūras </a:t>
            </a:r>
            <a:r>
              <a:rPr lang="lv-LV" sz="1200" b="1" dirty="0">
                <a:ea typeface="Calibri" panose="020F0502020204030204" pitchFamily="34" charset="0"/>
                <a:cs typeface="Times New Roman" panose="02020603050405020304" pitchFamily="18" charset="0"/>
              </a:rPr>
              <a:t>izbūve</a:t>
            </a:r>
            <a:r>
              <a:rPr lang="lv-LV" sz="1200" dirty="0">
                <a:ea typeface="Calibri" panose="020F0502020204030204" pitchFamily="34" charset="0"/>
                <a:cs typeface="Times New Roman" panose="02020603050405020304" pitchFamily="18" charset="0"/>
              </a:rPr>
              <a:t> gar Latvijas Republikas valsts robežu  (157,3 milj. EUR)</a:t>
            </a:r>
            <a:endParaRPr lang="lv-LV" sz="1200" i="1" dirty="0">
              <a:ea typeface="Calibri" panose="020F0502020204030204" pitchFamily="34" charset="0"/>
              <a:cs typeface="Times New Roman" panose="02020603050405020304" pitchFamily="18" charset="0"/>
            </a:endParaRPr>
          </a:p>
          <a:p>
            <a:pPr marL="0" lvl="0" indent="0" algn="just">
              <a:spcAft>
                <a:spcPts val="0"/>
              </a:spcAft>
              <a:buFont typeface="Wingdings" panose="05000000000000000000" pitchFamily="2" charset="2"/>
              <a:buNone/>
            </a:pPr>
            <a:endParaRPr lang="lv-LV" sz="12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katastrofu pārvaldības centu (KPC) būvniecība </a:t>
            </a:r>
            <a:r>
              <a:rPr lang="lv-LV" sz="1200" dirty="0">
                <a:ea typeface="Calibri" panose="020F0502020204030204" pitchFamily="34" charset="0"/>
                <a:cs typeface="Times New Roman" panose="02020603050405020304" pitchFamily="18" charset="0"/>
              </a:rPr>
              <a:t>(</a:t>
            </a:r>
            <a:r>
              <a:rPr lang="nn-NO" sz="1200" dirty="0">
                <a:ea typeface="Calibri" panose="020F0502020204030204" pitchFamily="34" charset="0"/>
                <a:cs typeface="Times New Roman" panose="02020603050405020304" pitchFamily="18" charset="0"/>
              </a:rPr>
              <a:t>19,7 milj. EUR (t.sk. 14,0 milj. EUR no ĀFP)</a:t>
            </a:r>
            <a:r>
              <a:rPr lang="lv-LV" sz="1200" dirty="0">
                <a:ea typeface="Calibri" panose="020F0502020204030204" pitchFamily="34" charset="0"/>
                <a:cs typeface="Times New Roman" panose="02020603050405020304" pitchFamily="18" charset="0"/>
              </a:rPr>
              <a:t>)</a:t>
            </a:r>
            <a:endParaRPr lang="nn-NO" sz="1200" dirty="0">
              <a:ea typeface="Calibri" panose="020F0502020204030204" pitchFamily="34" charset="0"/>
              <a:cs typeface="Times New Roman" panose="02020603050405020304" pitchFamily="18" charset="0"/>
            </a:endParaRPr>
          </a:p>
          <a:p>
            <a:pPr marL="0" lvl="0" indent="0" algn="just">
              <a:spcAft>
                <a:spcPts val="0"/>
              </a:spcAft>
              <a:buFont typeface="Wingdings" panose="05000000000000000000" pitchFamily="2" charset="2"/>
              <a:buNone/>
            </a:pPr>
            <a:endParaRPr lang="lv-LV" sz="12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bruņojuma iegāde </a:t>
            </a:r>
            <a:r>
              <a:rPr lang="lv-LV" sz="1200" dirty="0">
                <a:ea typeface="Calibri" panose="020F0502020204030204" pitchFamily="34" charset="0"/>
                <a:cs typeface="Times New Roman" panose="02020603050405020304" pitchFamily="18" charset="0"/>
              </a:rPr>
              <a:t>Valsts policijas funkciju izpildei;</a:t>
            </a:r>
          </a:p>
          <a:p>
            <a:pPr marL="342900" lvl="0" indent="-342900" algn="just">
              <a:spcAft>
                <a:spcPts val="0"/>
              </a:spcAft>
              <a:buFont typeface="Wingdings" panose="05000000000000000000" pitchFamily="2" charset="2"/>
              <a:buChar char="Ø"/>
            </a:pPr>
            <a:endParaRPr lang="lv-LV" sz="1200" dirty="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Ø"/>
            </a:pPr>
            <a:r>
              <a:rPr lang="lv-LV" sz="1200" b="1" dirty="0">
                <a:ea typeface="Calibri" panose="020F0502020204030204" pitchFamily="34" charset="0"/>
                <a:cs typeface="Times New Roman" panose="02020603050405020304" pitchFamily="18" charset="0"/>
              </a:rPr>
              <a:t>Valsts policijas</a:t>
            </a:r>
            <a:r>
              <a:rPr lang="lv-LV" sz="1200" dirty="0">
                <a:ea typeface="Calibri" panose="020F0502020204030204" pitchFamily="34" charset="0"/>
                <a:cs typeface="Times New Roman" panose="02020603050405020304" pitchFamily="18" charset="0"/>
              </a:rPr>
              <a:t> Rīgas reģiona pārvaldes struktūrvienības ar atbilstošām </a:t>
            </a:r>
            <a:r>
              <a:rPr lang="lv-LV" sz="1200" b="1" dirty="0">
                <a:ea typeface="Calibri" panose="020F0502020204030204" pitchFamily="34" charset="0"/>
                <a:cs typeface="Times New Roman" panose="02020603050405020304" pitchFamily="18" charset="0"/>
              </a:rPr>
              <a:t>telpām</a:t>
            </a:r>
            <a:r>
              <a:rPr lang="lv-LV" sz="1200" dirty="0">
                <a:ea typeface="Calibri" panose="020F0502020204030204" pitchFamily="34" charset="0"/>
                <a:cs typeface="Times New Roman" panose="02020603050405020304" pitchFamily="18" charset="0"/>
              </a:rPr>
              <a:t> Ernesta Birznieka-Upīša ielā 21A, 21C, un 21D, Rīgā (1,3 milj. EUR).</a:t>
            </a:r>
          </a:p>
        </p:txBody>
      </p:sp>
      <p:pic>
        <p:nvPicPr>
          <p:cNvPr id="12" name="Picture 4">
            <a:extLst>
              <a:ext uri="{FF2B5EF4-FFF2-40B4-BE49-F238E27FC236}">
                <a16:creationId xmlns:a16="http://schemas.microsoft.com/office/drawing/2014/main" id="{4873A701-512A-45A7-B7F4-67E5BE4DDB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8046296" y="2534786"/>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CB01BE6-F155-494B-B6EF-F853B7DB9D61}"/>
              </a:ext>
            </a:extLst>
          </p:cNvPr>
          <p:cNvPicPr>
            <a:picLocks noChangeAspect="1"/>
          </p:cNvPicPr>
          <p:nvPr/>
        </p:nvPicPr>
        <p:blipFill>
          <a:blip r:embed="rId5"/>
          <a:stretch>
            <a:fillRect/>
          </a:stretch>
        </p:blipFill>
        <p:spPr>
          <a:xfrm>
            <a:off x="5451384" y="3457337"/>
            <a:ext cx="3265488" cy="1084244"/>
          </a:xfrm>
          <a:prstGeom prst="rect">
            <a:avLst/>
          </a:prstGeom>
          <a:ln>
            <a:noFill/>
          </a:ln>
          <a:effectLst>
            <a:softEdge rad="112500"/>
          </a:effectLst>
        </p:spPr>
      </p:pic>
      <p:pic>
        <p:nvPicPr>
          <p:cNvPr id="8" name="Picture 7">
            <a:extLst>
              <a:ext uri="{FF2B5EF4-FFF2-40B4-BE49-F238E27FC236}">
                <a16:creationId xmlns:a16="http://schemas.microsoft.com/office/drawing/2014/main" id="{82A8A41A-32B3-41CC-AA05-ABD9CCAC3008}"/>
              </a:ext>
            </a:extLst>
          </p:cNvPr>
          <p:cNvPicPr>
            <a:picLocks noChangeAspect="1"/>
          </p:cNvPicPr>
          <p:nvPr/>
        </p:nvPicPr>
        <p:blipFill>
          <a:blip r:embed="rId6"/>
          <a:stretch>
            <a:fillRect/>
          </a:stretch>
        </p:blipFill>
        <p:spPr>
          <a:xfrm>
            <a:off x="2503766" y="4871123"/>
            <a:ext cx="2514417" cy="1631217"/>
          </a:xfrm>
          <a:prstGeom prst="rect">
            <a:avLst/>
          </a:prstGeom>
          <a:ln>
            <a:noFill/>
          </a:ln>
          <a:effectLst>
            <a:softEdge rad="112500"/>
          </a:effectLst>
        </p:spPr>
      </p:pic>
      <p:pic>
        <p:nvPicPr>
          <p:cNvPr id="14" name="Picture 13">
            <a:extLst>
              <a:ext uri="{FF2B5EF4-FFF2-40B4-BE49-F238E27FC236}">
                <a16:creationId xmlns:a16="http://schemas.microsoft.com/office/drawing/2014/main" id="{ED414D91-EF96-4A1B-9EF5-C21AB061DAE0}"/>
              </a:ext>
            </a:extLst>
          </p:cNvPr>
          <p:cNvPicPr>
            <a:picLocks noChangeAspect="1"/>
          </p:cNvPicPr>
          <p:nvPr/>
        </p:nvPicPr>
        <p:blipFill>
          <a:blip r:embed="rId7"/>
          <a:stretch>
            <a:fillRect/>
          </a:stretch>
        </p:blipFill>
        <p:spPr>
          <a:xfrm>
            <a:off x="5019979" y="5006257"/>
            <a:ext cx="3864374" cy="1359687"/>
          </a:xfrm>
          <a:prstGeom prst="rect">
            <a:avLst/>
          </a:prstGeom>
          <a:ln>
            <a:noFill/>
          </a:ln>
          <a:effectLst>
            <a:softEdge rad="112500"/>
          </a:effectLst>
        </p:spPr>
      </p:pic>
      <p:pic>
        <p:nvPicPr>
          <p:cNvPr id="15" name="Picture 14">
            <a:extLst>
              <a:ext uri="{FF2B5EF4-FFF2-40B4-BE49-F238E27FC236}">
                <a16:creationId xmlns:a16="http://schemas.microsoft.com/office/drawing/2014/main" id="{7593D436-A30A-4488-B610-98E143CF7CF8}"/>
              </a:ext>
            </a:extLst>
          </p:cNvPr>
          <p:cNvPicPr>
            <a:picLocks noChangeAspect="1"/>
          </p:cNvPicPr>
          <p:nvPr/>
        </p:nvPicPr>
        <p:blipFill>
          <a:blip r:embed="rId8"/>
          <a:stretch>
            <a:fillRect/>
          </a:stretch>
        </p:blipFill>
        <p:spPr>
          <a:xfrm>
            <a:off x="233363" y="5006257"/>
            <a:ext cx="2045142" cy="1360949"/>
          </a:xfrm>
          <a:prstGeom prst="rect">
            <a:avLst/>
          </a:prstGeom>
          <a:ln>
            <a:noFill/>
          </a:ln>
          <a:effectLst>
            <a:softEdge rad="112500"/>
          </a:effectLst>
        </p:spPr>
      </p:pic>
    </p:spTree>
    <p:extLst>
      <p:ext uri="{BB962C8B-B14F-4D97-AF65-F5344CB8AC3E}">
        <p14:creationId xmlns:p14="http://schemas.microsoft.com/office/powerpoint/2010/main" val="2900083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29</a:t>
            </a:fld>
            <a:endParaRPr lang="en-US" altLang="lv-LV"/>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1711176" y="802055"/>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4EE55459-B963-42BE-924A-402F975C9F81}"/>
              </a:ext>
            </a:extLst>
          </p:cNvPr>
          <p:cNvSpPr>
            <a:spLocks noGrp="1"/>
          </p:cNvSpPr>
          <p:nvPr>
            <p:ph type="title"/>
          </p:nvPr>
        </p:nvSpPr>
        <p:spPr>
          <a:xfrm>
            <a:off x="1806766" y="224235"/>
            <a:ext cx="6959600" cy="568281"/>
          </a:xfrm>
        </p:spPr>
        <p:txBody>
          <a:bodyPr>
            <a:noAutofit/>
          </a:bodyPr>
          <a:lstStyle/>
          <a:p>
            <a:pPr algn="just"/>
            <a:r>
              <a:rPr lang="lv-LV" sz="1400" u="sng" dirty="0">
                <a:solidFill>
                  <a:srgbClr val="04046C"/>
                </a:solidFill>
                <a:latin typeface="Times New Roman" panose="02020603050405020304" pitchFamily="18" charset="0"/>
                <a:cs typeface="Times New Roman" panose="02020603050405020304" pitchFamily="18" charset="0"/>
              </a:rPr>
              <a:t>7. EFEKTĪVA RESURSU IZMANTOŠANA FUNKCIJU IZPILDĒ, KĀ ARĪ AUGSTA PAKALPOJUMA SNIEGŠANAS KVALITĀTE</a:t>
            </a:r>
            <a:endParaRPr lang="lv-LV" sz="1400" u="sng" dirty="0">
              <a:solidFill>
                <a:srgbClr val="04046C"/>
              </a:solidFill>
            </a:endParaRPr>
          </a:p>
        </p:txBody>
      </p:sp>
      <p:sp>
        <p:nvSpPr>
          <p:cNvPr id="6" name="Title 1">
            <a:extLst>
              <a:ext uri="{FF2B5EF4-FFF2-40B4-BE49-F238E27FC236}">
                <a16:creationId xmlns:a16="http://schemas.microsoft.com/office/drawing/2014/main" id="{4F78C377-5CD0-4D80-8167-ED3C1AF1732F}"/>
              </a:ext>
            </a:extLst>
          </p:cNvPr>
          <p:cNvSpPr txBox="1">
            <a:spLocks/>
          </p:cNvSpPr>
          <p:nvPr/>
        </p:nvSpPr>
        <p:spPr>
          <a:xfrm>
            <a:off x="1806765" y="811654"/>
            <a:ext cx="6959601" cy="550699"/>
          </a:xfrm>
          <a:prstGeom prst="rect">
            <a:avLst/>
          </a:prstGeom>
        </p:spPr>
        <p:txBody>
          <a:bodyPr lIns="0" tIns="0" rIns="0" bIns="180000"/>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a:tabLst>
                <a:tab pos="361950" algn="l"/>
              </a:tabLst>
            </a:pPr>
            <a:r>
              <a:rPr lang="lv-LV" sz="1800" b="1" cap="none" dirty="0"/>
              <a:t>Latvijas–Baltkrievija robežas</a:t>
            </a:r>
            <a:r>
              <a:rPr lang="en-US" sz="1800" b="1" cap="none" dirty="0"/>
              <a:t> </a:t>
            </a:r>
            <a:r>
              <a:rPr lang="lv-LV" sz="1800" b="1" cap="none" dirty="0"/>
              <a:t>infrastruktūras izbūve</a:t>
            </a:r>
          </a:p>
          <a:p>
            <a:pPr>
              <a:tabLst>
                <a:tab pos="361950" algn="l"/>
              </a:tabLst>
            </a:pPr>
            <a:r>
              <a:rPr lang="lv-LV" sz="1800" b="1" cap="none" dirty="0"/>
              <a:t> </a:t>
            </a:r>
            <a:r>
              <a:rPr lang="lv-LV" sz="1200" dirty="0"/>
              <a:t>statuss –uz 31.12.2024.</a:t>
            </a:r>
            <a:endParaRPr lang="lv-LV" sz="1200" b="1" cap="none" dirty="0"/>
          </a:p>
        </p:txBody>
      </p:sp>
      <p:pic>
        <p:nvPicPr>
          <p:cNvPr id="5" name="Picture 4">
            <a:extLst>
              <a:ext uri="{FF2B5EF4-FFF2-40B4-BE49-F238E27FC236}">
                <a16:creationId xmlns:a16="http://schemas.microsoft.com/office/drawing/2014/main" id="{F43583C3-8EDE-4F66-B5EE-92955C8EB6DC}"/>
              </a:ext>
            </a:extLst>
          </p:cNvPr>
          <p:cNvPicPr>
            <a:picLocks noChangeAspect="1"/>
          </p:cNvPicPr>
          <p:nvPr/>
        </p:nvPicPr>
        <p:blipFill>
          <a:blip r:embed="rId3"/>
          <a:stretch>
            <a:fillRect/>
          </a:stretch>
        </p:blipFill>
        <p:spPr>
          <a:xfrm>
            <a:off x="265554" y="1564507"/>
            <a:ext cx="8515845" cy="4797259"/>
          </a:xfrm>
          <a:prstGeom prst="rect">
            <a:avLst/>
          </a:prstGeom>
        </p:spPr>
      </p:pic>
      <p:sp>
        <p:nvSpPr>
          <p:cNvPr id="9" name="TextBox 8">
            <a:extLst>
              <a:ext uri="{FF2B5EF4-FFF2-40B4-BE49-F238E27FC236}">
                <a16:creationId xmlns:a16="http://schemas.microsoft.com/office/drawing/2014/main" id="{8D43E825-F650-44C5-A419-DB65A5487006}"/>
              </a:ext>
            </a:extLst>
          </p:cNvPr>
          <p:cNvSpPr txBox="1"/>
          <p:nvPr/>
        </p:nvSpPr>
        <p:spPr>
          <a:xfrm>
            <a:off x="666631" y="2388151"/>
            <a:ext cx="1817687" cy="661720"/>
          </a:xfrm>
          <a:prstGeom prst="rect">
            <a:avLst/>
          </a:prstGeom>
          <a:noFill/>
        </p:spPr>
        <p:txBody>
          <a:bodyPr wrap="square" rtlCol="0">
            <a:spAutoFit/>
          </a:bodyPr>
          <a:lstStyle/>
          <a:p>
            <a:pPr algn="ctr">
              <a:spcAft>
                <a:spcPts val="600"/>
              </a:spcAft>
            </a:pPr>
            <a:r>
              <a:rPr lang="lv-LV" sz="1600" b="1" dirty="0">
                <a:cs typeface="Times New Roman" panose="02020603050405020304" pitchFamily="18" charset="0"/>
              </a:rPr>
              <a:t>Izbūvēts žogs</a:t>
            </a:r>
          </a:p>
          <a:p>
            <a:pPr algn="ctr">
              <a:spcAft>
                <a:spcPts val="600"/>
              </a:spcAft>
            </a:pPr>
            <a:r>
              <a:rPr kumimoji="0" lang="lv-LV" sz="1600" b="1" i="0" u="none" strike="noStrike" kern="1200" cap="none" spc="0" normalizeH="0" baseline="0" noProof="0" dirty="0">
                <a:ln>
                  <a:noFill/>
                </a:ln>
                <a:effectLst/>
                <a:uLnTx/>
                <a:uFillTx/>
                <a:cs typeface="Times New Roman" panose="02020603050405020304" pitchFamily="18" charset="0"/>
              </a:rPr>
              <a:t>144,46 km</a:t>
            </a:r>
            <a:endParaRPr lang="lv-LV" sz="1600" b="1" dirty="0">
              <a:cs typeface="Times New Roman" panose="02020603050405020304" pitchFamily="18" charset="0"/>
            </a:endParaRPr>
          </a:p>
        </p:txBody>
      </p:sp>
      <p:sp>
        <p:nvSpPr>
          <p:cNvPr id="12" name="TextBox 11">
            <a:extLst>
              <a:ext uri="{FF2B5EF4-FFF2-40B4-BE49-F238E27FC236}">
                <a16:creationId xmlns:a16="http://schemas.microsoft.com/office/drawing/2014/main" id="{5CE0025E-46BC-45BE-908F-711F9181C823}"/>
              </a:ext>
            </a:extLst>
          </p:cNvPr>
          <p:cNvSpPr txBox="1"/>
          <p:nvPr/>
        </p:nvSpPr>
        <p:spPr>
          <a:xfrm>
            <a:off x="582410" y="4581402"/>
            <a:ext cx="1817687" cy="338554"/>
          </a:xfrm>
          <a:prstGeom prst="rect">
            <a:avLst/>
          </a:prstGeom>
          <a:noFill/>
        </p:spPr>
        <p:txBody>
          <a:bodyPr wrap="square" rtlCol="0">
            <a:spAutoFit/>
          </a:bodyPr>
          <a:lstStyle/>
          <a:p>
            <a:pPr algn="ctr"/>
            <a:r>
              <a:rPr lang="lv-LV" sz="1600" b="1" dirty="0">
                <a:cs typeface="Times New Roman" panose="02020603050405020304" pitchFamily="18" charset="0"/>
              </a:rPr>
              <a:t>no 144,46 km</a:t>
            </a:r>
          </a:p>
        </p:txBody>
      </p:sp>
      <p:sp>
        <p:nvSpPr>
          <p:cNvPr id="13" name="TextBox 12">
            <a:extLst>
              <a:ext uri="{FF2B5EF4-FFF2-40B4-BE49-F238E27FC236}">
                <a16:creationId xmlns:a16="http://schemas.microsoft.com/office/drawing/2014/main" id="{044CFA43-835F-4904-A783-ED455F898C56}"/>
              </a:ext>
            </a:extLst>
          </p:cNvPr>
          <p:cNvSpPr txBox="1"/>
          <p:nvPr/>
        </p:nvSpPr>
        <p:spPr>
          <a:xfrm>
            <a:off x="2815389" y="4603756"/>
            <a:ext cx="174772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effectLst/>
                <a:uLnTx/>
                <a:uFillTx/>
                <a:cs typeface="Times New Roman" panose="02020603050405020304" pitchFamily="18" charset="0"/>
              </a:rPr>
              <a:t>no 119,8 km</a:t>
            </a:r>
          </a:p>
        </p:txBody>
      </p:sp>
      <p:sp>
        <p:nvSpPr>
          <p:cNvPr id="14" name="TextBox 13">
            <a:extLst>
              <a:ext uri="{FF2B5EF4-FFF2-40B4-BE49-F238E27FC236}">
                <a16:creationId xmlns:a16="http://schemas.microsoft.com/office/drawing/2014/main" id="{A5E6F76D-7883-4409-9FB3-14582E8FCE49}"/>
              </a:ext>
            </a:extLst>
          </p:cNvPr>
          <p:cNvSpPr txBox="1"/>
          <p:nvPr/>
        </p:nvSpPr>
        <p:spPr>
          <a:xfrm>
            <a:off x="2618517" y="1953194"/>
            <a:ext cx="1944592"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lv-LV" sz="1200" b="1" dirty="0">
                <a:cs typeface="Times New Roman" panose="02020603050405020304" pitchFamily="18" charset="0"/>
              </a:rPr>
              <a:t>Izbūvētas vieglo</a:t>
            </a:r>
            <a:r>
              <a:rPr kumimoji="0" lang="lv-LV" sz="1200" b="1" i="0" u="none" strike="noStrike" kern="1200" cap="none" spc="0" normalizeH="0" baseline="0" noProof="0" dirty="0">
                <a:ln>
                  <a:noFill/>
                </a:ln>
                <a:effectLst/>
                <a:uLnTx/>
                <a:uFillTx/>
                <a:cs typeface="Times New Roman" panose="02020603050405020304" pitchFamily="18" charset="0"/>
              </a:rPr>
              <a:t> transportlīdzekļu</a:t>
            </a:r>
            <a:br>
              <a:rPr kumimoji="0" lang="lv-LV" sz="1200" b="1" i="0" u="none" strike="noStrike" kern="1200" cap="none" spc="0" normalizeH="0" baseline="0" noProof="0" dirty="0">
                <a:ln>
                  <a:noFill/>
                </a:ln>
                <a:effectLst/>
                <a:uLnTx/>
                <a:uFillTx/>
                <a:cs typeface="Times New Roman" panose="02020603050405020304" pitchFamily="18" charset="0"/>
              </a:rPr>
            </a:br>
            <a:r>
              <a:rPr kumimoji="0" lang="lv-LV" sz="1200" b="0" i="0" u="none" strike="noStrike" kern="1200" cap="none" spc="0" normalizeH="0" baseline="0" noProof="0" dirty="0">
                <a:ln>
                  <a:noFill/>
                </a:ln>
                <a:effectLst/>
                <a:uLnTx/>
                <a:uFillTx/>
                <a:cs typeface="Times New Roman" panose="02020603050405020304" pitchFamily="18" charset="0"/>
              </a:rPr>
              <a:t>(līdz 3,5 t.) </a:t>
            </a:r>
            <a:r>
              <a:rPr kumimoji="0" lang="lv-LV" sz="1200" b="1" i="0" u="none" strike="noStrike" kern="1200" cap="none" spc="0" normalizeH="0" baseline="0" noProof="0" dirty="0">
                <a:ln>
                  <a:noFill/>
                </a:ln>
                <a:effectLst/>
                <a:uLnTx/>
                <a:uFillTx/>
                <a:cs typeface="Times New Roman" panose="02020603050405020304" pitchFamily="18" charset="0"/>
              </a:rPr>
              <a:t>patruļtakas</a:t>
            </a:r>
            <a:endParaRPr kumimoji="0" lang="lv-LV" sz="1200" b="0" i="0" u="none" strike="noStrike" kern="1200" cap="none" spc="0" normalizeH="0" baseline="0" noProof="0" dirty="0">
              <a:ln>
                <a:noFill/>
              </a:ln>
              <a:effectLst/>
              <a:uLnTx/>
              <a:uFillTx/>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lv-LV" sz="1400" b="1" i="0" u="none" strike="noStrike" kern="1200" cap="none" spc="0" normalizeH="0" baseline="0" noProof="0" dirty="0">
                <a:ln>
                  <a:noFill/>
                </a:ln>
                <a:effectLst/>
                <a:uLnTx/>
                <a:uFillTx/>
                <a:cs typeface="Times New Roman" panose="02020603050405020304" pitchFamily="18" charset="0"/>
              </a:rPr>
              <a:t>Pilns ceļš </a:t>
            </a:r>
            <a:r>
              <a:rPr lang="lv-LV" sz="1400" b="1" dirty="0">
                <a:cs typeface="Times New Roman" panose="02020603050405020304" pitchFamily="18" charset="0"/>
              </a:rPr>
              <a:t>111</a:t>
            </a:r>
            <a:r>
              <a:rPr kumimoji="0" lang="lv-LV" sz="1400" b="1" i="0" u="none" strike="noStrike" kern="1200" cap="none" spc="0" normalizeH="0" baseline="0" noProof="0" dirty="0">
                <a:ln>
                  <a:noFill/>
                </a:ln>
                <a:effectLst/>
                <a:uLnTx/>
                <a:uFillTx/>
                <a:cs typeface="Times New Roman" panose="02020603050405020304" pitchFamily="18" charset="0"/>
              </a:rPr>
              <a:t> km</a:t>
            </a:r>
          </a:p>
          <a:p>
            <a:pPr marL="0" marR="0" lvl="0" indent="0" algn="ctr" defTabSz="914400" rtl="0" eaLnBrk="1" fontAlgn="auto" latinLnBrk="0" hangingPunct="1">
              <a:lnSpc>
                <a:spcPct val="100000"/>
              </a:lnSpc>
              <a:spcBef>
                <a:spcPts val="0"/>
              </a:spcBef>
              <a:spcAft>
                <a:spcPts val="600"/>
              </a:spcAft>
              <a:buClrTx/>
              <a:buSzTx/>
              <a:buFontTx/>
              <a:buNone/>
              <a:tabLst/>
              <a:defRPr/>
            </a:pPr>
            <a:r>
              <a:rPr lang="lv-LV" sz="1400" b="1" dirty="0">
                <a:cs typeface="Times New Roman" panose="02020603050405020304" pitchFamily="18" charset="0"/>
              </a:rPr>
              <a:t>Ceļa klātne 119,8 km </a:t>
            </a:r>
            <a:endParaRPr kumimoji="0" lang="lv-LV" sz="1400" b="1" i="0" u="none" strike="noStrike" kern="1200" cap="none" spc="0" normalizeH="0" baseline="0" noProof="0" dirty="0">
              <a:ln>
                <a:noFill/>
              </a:ln>
              <a:effectLst/>
              <a:uLnTx/>
              <a:uFillTx/>
              <a:cs typeface="Times New Roman" panose="02020603050405020304" pitchFamily="18" charset="0"/>
            </a:endParaRPr>
          </a:p>
        </p:txBody>
      </p:sp>
      <p:sp>
        <p:nvSpPr>
          <p:cNvPr id="15" name="TextBox 14">
            <a:extLst>
              <a:ext uri="{FF2B5EF4-FFF2-40B4-BE49-F238E27FC236}">
                <a16:creationId xmlns:a16="http://schemas.microsoft.com/office/drawing/2014/main" id="{7AC7A6A0-9362-4009-B43A-EA9B22F1C94E}"/>
              </a:ext>
            </a:extLst>
          </p:cNvPr>
          <p:cNvSpPr txBox="1"/>
          <p:nvPr/>
        </p:nvSpPr>
        <p:spPr>
          <a:xfrm>
            <a:off x="4563109" y="2500369"/>
            <a:ext cx="1817687" cy="6617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lv-LV" sz="1600" b="1" i="0" u="none" strike="noStrike" kern="1200" cap="none" spc="0" normalizeH="0" baseline="0" noProof="0" dirty="0">
                <a:ln>
                  <a:noFill/>
                </a:ln>
                <a:effectLst/>
                <a:uLnTx/>
                <a:uFillTx/>
                <a:cs typeface="Times New Roman" panose="02020603050405020304" pitchFamily="18" charset="0"/>
              </a:rPr>
              <a:t>Laipu </a:t>
            </a:r>
            <a:r>
              <a:rPr kumimoji="0" lang="lv-LV" sz="1600" b="1" i="0" u="none" strike="noStrike" kern="1200" cap="none" spc="0" normalizeH="0" baseline="0" noProof="0" dirty="0" err="1">
                <a:ln>
                  <a:noFill/>
                </a:ln>
                <a:effectLst/>
                <a:uLnTx/>
                <a:uFillTx/>
                <a:cs typeface="Times New Roman" panose="02020603050405020304" pitchFamily="18" charset="0"/>
              </a:rPr>
              <a:t>patruļtakas</a:t>
            </a:r>
            <a:r>
              <a:rPr kumimoji="0" lang="lv-LV" sz="1600" b="1" i="0" u="none" strike="noStrike" kern="1200" cap="none" spc="0" normalizeH="0" baseline="0" noProof="0" dirty="0">
                <a:ln>
                  <a:noFill/>
                </a:ln>
                <a:effectLst/>
                <a:uLnTx/>
                <a:uFillTx/>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lv-LV" sz="1600" b="1" i="0" u="none" strike="noStrike" kern="1200" cap="none" spc="0" normalizeH="0" baseline="0" noProof="0" dirty="0">
                <a:ln>
                  <a:noFill/>
                </a:ln>
                <a:effectLst/>
                <a:uLnTx/>
                <a:uFillTx/>
                <a:cs typeface="Times New Roman" panose="02020603050405020304" pitchFamily="18" charset="0"/>
              </a:rPr>
              <a:t>26,68 km</a:t>
            </a:r>
          </a:p>
        </p:txBody>
      </p:sp>
      <p:sp>
        <p:nvSpPr>
          <p:cNvPr id="17" name="TextBox 16">
            <a:extLst>
              <a:ext uri="{FF2B5EF4-FFF2-40B4-BE49-F238E27FC236}">
                <a16:creationId xmlns:a16="http://schemas.microsoft.com/office/drawing/2014/main" id="{44CEFCBC-6A0A-408E-A999-C94472E9D886}"/>
              </a:ext>
            </a:extLst>
          </p:cNvPr>
          <p:cNvSpPr txBox="1"/>
          <p:nvPr/>
        </p:nvSpPr>
        <p:spPr>
          <a:xfrm>
            <a:off x="4978401" y="4603756"/>
            <a:ext cx="18176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effectLst/>
                <a:uLnTx/>
                <a:uFillTx/>
                <a:cs typeface="Times New Roman" panose="02020603050405020304" pitchFamily="18" charset="0"/>
              </a:rPr>
              <a:t>no 27,19 km</a:t>
            </a:r>
          </a:p>
        </p:txBody>
      </p:sp>
      <p:sp>
        <p:nvSpPr>
          <p:cNvPr id="10" name="Rectangle 9">
            <a:extLst>
              <a:ext uri="{FF2B5EF4-FFF2-40B4-BE49-F238E27FC236}">
                <a16:creationId xmlns:a16="http://schemas.microsoft.com/office/drawing/2014/main" id="{64DFC265-0DBC-4011-961F-4212EC624F01}"/>
              </a:ext>
            </a:extLst>
          </p:cNvPr>
          <p:cNvSpPr/>
          <p:nvPr/>
        </p:nvSpPr>
        <p:spPr>
          <a:xfrm>
            <a:off x="5342601" y="2480064"/>
            <a:ext cx="4572000" cy="723275"/>
          </a:xfrm>
          <a:prstGeom prst="rect">
            <a:avLst/>
          </a:prstGeom>
        </p:spPr>
        <p:txBody>
          <a:bodyPr>
            <a:spAutoFit/>
          </a:bodyPr>
          <a:lstStyle/>
          <a:p>
            <a:pPr lvl="0" algn="ctr" defTabSz="914400" eaLnBrk="1" fontAlgn="auto" hangingPunct="1">
              <a:spcBef>
                <a:spcPts val="0"/>
              </a:spcBef>
              <a:spcAft>
                <a:spcPts val="600"/>
              </a:spcAft>
              <a:defRPr/>
            </a:pPr>
            <a:r>
              <a:rPr lang="lv-LV" sz="1800" b="1" dirty="0">
                <a:cs typeface="Times New Roman" panose="02020603050405020304" pitchFamily="18" charset="0"/>
              </a:rPr>
              <a:t>Pontonu </a:t>
            </a:r>
            <a:r>
              <a:rPr lang="lv-LV" sz="1800" b="1" dirty="0" err="1">
                <a:cs typeface="Times New Roman" panose="02020603050405020304" pitchFamily="18" charset="0"/>
              </a:rPr>
              <a:t>patruļtakas</a:t>
            </a:r>
            <a:endParaRPr lang="lv-LV" sz="1800" b="1" dirty="0">
              <a:cs typeface="Times New Roman" panose="02020603050405020304" pitchFamily="18" charset="0"/>
            </a:endParaRPr>
          </a:p>
          <a:p>
            <a:pPr lvl="0" algn="ctr" defTabSz="914400" eaLnBrk="1" fontAlgn="auto" hangingPunct="1">
              <a:spcBef>
                <a:spcPts val="0"/>
              </a:spcBef>
              <a:spcAft>
                <a:spcPts val="600"/>
              </a:spcAft>
              <a:defRPr/>
            </a:pPr>
            <a:r>
              <a:rPr lang="lv-LV" sz="1800" b="1" dirty="0">
                <a:cs typeface="Times New Roman" panose="02020603050405020304" pitchFamily="18" charset="0"/>
              </a:rPr>
              <a:t>1,75 km</a:t>
            </a:r>
            <a:endParaRPr lang="lv-LV" dirty="0">
              <a:cs typeface="Times New Roman" panose="02020603050405020304" pitchFamily="18" charset="0"/>
            </a:endParaRPr>
          </a:p>
        </p:txBody>
      </p:sp>
      <p:sp>
        <p:nvSpPr>
          <p:cNvPr id="18" name="TextBox 17">
            <a:extLst>
              <a:ext uri="{FF2B5EF4-FFF2-40B4-BE49-F238E27FC236}">
                <a16:creationId xmlns:a16="http://schemas.microsoft.com/office/drawing/2014/main" id="{870E56D9-32C2-469C-9984-1C1923BC7FAC}"/>
              </a:ext>
            </a:extLst>
          </p:cNvPr>
          <p:cNvSpPr txBox="1"/>
          <p:nvPr/>
        </p:nvSpPr>
        <p:spPr>
          <a:xfrm>
            <a:off x="6813186" y="4643211"/>
            <a:ext cx="18176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600" b="1" i="0" u="none" strike="noStrike" kern="1200" cap="none" spc="0" normalizeH="0" baseline="0" noProof="0" dirty="0">
                <a:ln>
                  <a:noFill/>
                </a:ln>
                <a:effectLst/>
                <a:uLnTx/>
                <a:uFillTx/>
                <a:cs typeface="Times New Roman" panose="02020603050405020304" pitchFamily="18" charset="0"/>
              </a:rPr>
              <a:t>no 1,75 km</a:t>
            </a:r>
          </a:p>
        </p:txBody>
      </p:sp>
      <p:sp>
        <p:nvSpPr>
          <p:cNvPr id="19" name="TextBox 18">
            <a:extLst>
              <a:ext uri="{FF2B5EF4-FFF2-40B4-BE49-F238E27FC236}">
                <a16:creationId xmlns:a16="http://schemas.microsoft.com/office/drawing/2014/main" id="{3BF73A69-9F05-44B4-BA35-CA577251E5B1}"/>
              </a:ext>
            </a:extLst>
          </p:cNvPr>
          <p:cNvSpPr txBox="1"/>
          <p:nvPr/>
        </p:nvSpPr>
        <p:spPr>
          <a:xfrm>
            <a:off x="2349654" y="5758989"/>
            <a:ext cx="3537590" cy="307777"/>
          </a:xfrm>
          <a:prstGeom prst="rect">
            <a:avLst/>
          </a:prstGeom>
          <a:noFill/>
        </p:spPr>
        <p:txBody>
          <a:bodyPr wrap="square" rtlCol="0">
            <a:spAutoFit/>
          </a:bodyPr>
          <a:lstStyle/>
          <a:p>
            <a:r>
              <a:rPr lang="lv-LV" sz="1400" b="1" dirty="0">
                <a:latin typeface="+mj-lt"/>
              </a:rPr>
              <a:t>patruļtaku un rokādes ceļu izbūve turpinās</a:t>
            </a:r>
          </a:p>
        </p:txBody>
      </p:sp>
    </p:spTree>
    <p:extLst>
      <p:ext uri="{BB962C8B-B14F-4D97-AF65-F5344CB8AC3E}">
        <p14:creationId xmlns:p14="http://schemas.microsoft.com/office/powerpoint/2010/main" val="4241538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FB6FB1-2DB5-461C-A1E4-4EE2BEA9ED8F}"/>
              </a:ext>
            </a:extLst>
          </p:cNvPr>
          <p:cNvPicPr>
            <a:picLocks noChangeAspect="1"/>
          </p:cNvPicPr>
          <p:nvPr/>
        </p:nvPicPr>
        <p:blipFill>
          <a:blip r:embed="rId2"/>
          <a:stretch>
            <a:fillRect/>
          </a:stretch>
        </p:blipFill>
        <p:spPr>
          <a:xfrm>
            <a:off x="4569874" y="5105417"/>
            <a:ext cx="1466635" cy="1552822"/>
          </a:xfrm>
          <a:prstGeom prst="rect">
            <a:avLst/>
          </a:prstGeom>
        </p:spPr>
      </p:pic>
      <p:pic>
        <p:nvPicPr>
          <p:cNvPr id="10" name="Picture 9">
            <a:extLst>
              <a:ext uri="{FF2B5EF4-FFF2-40B4-BE49-F238E27FC236}">
                <a16:creationId xmlns:a16="http://schemas.microsoft.com/office/drawing/2014/main" id="{E086640F-49B9-4960-9DA8-22A76300C5D7}"/>
              </a:ext>
            </a:extLst>
          </p:cNvPr>
          <p:cNvPicPr>
            <a:picLocks noChangeAspect="1"/>
          </p:cNvPicPr>
          <p:nvPr/>
        </p:nvPicPr>
        <p:blipFill>
          <a:blip r:embed="rId3"/>
          <a:stretch>
            <a:fillRect/>
          </a:stretch>
        </p:blipFill>
        <p:spPr>
          <a:xfrm>
            <a:off x="715008" y="5104499"/>
            <a:ext cx="1558965" cy="1558965"/>
          </a:xfrm>
          <a:prstGeom prst="rect">
            <a:avLst/>
          </a:prstGeom>
        </p:spPr>
      </p:pic>
      <p:pic>
        <p:nvPicPr>
          <p:cNvPr id="11" name="Picture 10">
            <a:extLst>
              <a:ext uri="{FF2B5EF4-FFF2-40B4-BE49-F238E27FC236}">
                <a16:creationId xmlns:a16="http://schemas.microsoft.com/office/drawing/2014/main" id="{B03DB744-758C-4FF8-B1C0-D5AF090FA7F7}"/>
              </a:ext>
            </a:extLst>
          </p:cNvPr>
          <p:cNvPicPr>
            <a:picLocks noChangeAspect="1"/>
          </p:cNvPicPr>
          <p:nvPr/>
        </p:nvPicPr>
        <p:blipFill>
          <a:blip r:embed="rId4"/>
          <a:stretch>
            <a:fillRect/>
          </a:stretch>
        </p:blipFill>
        <p:spPr>
          <a:xfrm>
            <a:off x="2582386" y="5105417"/>
            <a:ext cx="1558048" cy="1558048"/>
          </a:xfrm>
          <a:prstGeom prst="rect">
            <a:avLst/>
          </a:prstGeom>
        </p:spPr>
      </p:pic>
      <p:pic>
        <p:nvPicPr>
          <p:cNvPr id="9" name="Picture 8">
            <a:extLst>
              <a:ext uri="{FF2B5EF4-FFF2-40B4-BE49-F238E27FC236}">
                <a16:creationId xmlns:a16="http://schemas.microsoft.com/office/drawing/2014/main" id="{CB4F7420-4E52-48C6-8B35-1CABEAB1B47F}"/>
              </a:ext>
            </a:extLst>
          </p:cNvPr>
          <p:cNvPicPr>
            <a:picLocks noChangeAspect="1"/>
          </p:cNvPicPr>
          <p:nvPr/>
        </p:nvPicPr>
        <p:blipFill>
          <a:blip r:embed="rId5"/>
          <a:stretch>
            <a:fillRect/>
          </a:stretch>
        </p:blipFill>
        <p:spPr>
          <a:xfrm>
            <a:off x="6912110" y="1045285"/>
            <a:ext cx="1582688" cy="1582688"/>
          </a:xfrm>
          <a:prstGeom prst="rect">
            <a:avLst/>
          </a:prstGeom>
        </p:spPr>
      </p:pic>
      <p:sp>
        <p:nvSpPr>
          <p:cNvPr id="28674" name="Title 1">
            <a:extLst>
              <a:ext uri="{FF2B5EF4-FFF2-40B4-BE49-F238E27FC236}">
                <a16:creationId xmlns:a16="http://schemas.microsoft.com/office/drawing/2014/main" id="{F0583C24-B0AF-4B84-A562-B274BE9E222E}"/>
              </a:ext>
            </a:extLst>
          </p:cNvPr>
          <p:cNvSpPr>
            <a:spLocks noGrp="1"/>
          </p:cNvSpPr>
          <p:nvPr>
            <p:ph type="title"/>
          </p:nvPr>
        </p:nvSpPr>
        <p:spPr>
          <a:xfrm>
            <a:off x="1779074" y="528892"/>
            <a:ext cx="7237413" cy="516393"/>
          </a:xfrm>
        </p:spPr>
        <p:txBody>
          <a:bodyPr>
            <a:noAutofit/>
          </a:bodyPr>
          <a:lstStyle/>
          <a:p>
            <a:pPr algn="ctr"/>
            <a:r>
              <a:rPr lang="lv-LV" sz="1600" dirty="0">
                <a:solidFill>
                  <a:srgbClr val="002086"/>
                </a:solidFill>
                <a:latin typeface="Times New Roman" panose="02020603050405020304" pitchFamily="18" charset="0"/>
                <a:cs typeface="Times New Roman" panose="02020603050405020304" pitchFamily="18" charset="0"/>
              </a:rPr>
              <a:t>2024.-2026.GADA VIDĒJA TERMIŅA BUDŽETA POLITIKAS PRIORITĀRIE ATTĪSTĪBAS VIRZIENI</a:t>
            </a:r>
            <a:endParaRPr lang="lv-LV" altLang="lv-LV" sz="1600" dirty="0">
              <a:solidFill>
                <a:srgbClr val="002086"/>
              </a:solidFill>
              <a:latin typeface="Times New Roman" panose="02020603050405020304" pitchFamily="18" charset="0"/>
              <a:cs typeface="Times New Roman" panose="02020603050405020304" pitchFamily="18" charset="0"/>
            </a:endParaRPr>
          </a:p>
        </p:txBody>
      </p:sp>
      <p:sp>
        <p:nvSpPr>
          <p:cNvPr id="28676" name="Slide Number Placeholder 6">
            <a:extLst>
              <a:ext uri="{FF2B5EF4-FFF2-40B4-BE49-F238E27FC236}">
                <a16:creationId xmlns:a16="http://schemas.microsoft.com/office/drawing/2014/main" id="{8D7891F2-65D3-432B-B097-682FB90B9736}"/>
              </a:ext>
            </a:extLst>
          </p:cNvPr>
          <p:cNvSpPr>
            <a:spLocks noGrp="1"/>
          </p:cNvSpPr>
          <p:nvPr>
            <p:ph type="sldNum" sz="quarter" idx="13"/>
          </p:nvPr>
        </p:nvSpPr>
        <p:spPr bwMode="auto">
          <a:xfrm>
            <a:off x="8453438" y="6324600"/>
            <a:ext cx="385762"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5F30AAD-EF56-469F-ABAE-F9C83EAF18C5}" type="slidenum">
              <a:rPr lang="en-US" altLang="lv-LV" smtClean="0"/>
              <a:pPr/>
              <a:t>3</a:t>
            </a:fld>
            <a:endParaRPr lang="en-US" altLang="lv-LV"/>
          </a:p>
        </p:txBody>
      </p:sp>
      <p:sp>
        <p:nvSpPr>
          <p:cNvPr id="69" name="Rectangle: Rounded Corners 4">
            <a:extLst>
              <a:ext uri="{FF2B5EF4-FFF2-40B4-BE49-F238E27FC236}">
                <a16:creationId xmlns:a16="http://schemas.microsoft.com/office/drawing/2014/main" id="{FDDC5E53-1376-4E31-9938-402124C0AAAF}"/>
              </a:ext>
            </a:extLst>
          </p:cNvPr>
          <p:cNvSpPr txBox="1"/>
          <p:nvPr/>
        </p:nvSpPr>
        <p:spPr>
          <a:xfrm>
            <a:off x="548640" y="2564185"/>
            <a:ext cx="8153926" cy="270648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just"/>
            <a:r>
              <a:rPr lang="lv-LV" sz="1800" b="1" dirty="0">
                <a:solidFill>
                  <a:srgbClr val="04046C"/>
                </a:solidFill>
              </a:rPr>
              <a:t>Likuma “Par valsts budžetu 2024. gadam un budžeta ietvaru 2024., 2024. un 2026. gadam” 1. pants noteic, ka </a:t>
            </a:r>
            <a:r>
              <a:rPr lang="lv-LV" sz="1800" b="1" i="1" dirty="0">
                <a:solidFill>
                  <a:srgbClr val="04046C"/>
                </a:solidFill>
              </a:rPr>
              <a:t>“Ar šā likuma sagatavošanu un ar valsts budžetu saistīto lēmumu pieņemšanu un rīcību īsteno Fiskālās disciplīnas likumā noteiktos fiskālās politikas principus un šādus vidēja termiņa budžeta politikas prioritāros attīstības virzienus:</a:t>
            </a:r>
          </a:p>
          <a:p>
            <a:r>
              <a:rPr lang="lv-LV" sz="1800" b="1" i="1" dirty="0">
                <a:solidFill>
                  <a:srgbClr val="FF0000"/>
                </a:solidFill>
              </a:rPr>
              <a:t>1) drošība;</a:t>
            </a:r>
          </a:p>
          <a:p>
            <a:r>
              <a:rPr lang="lv-LV" sz="1800" i="1" dirty="0">
                <a:solidFill>
                  <a:srgbClr val="FF0000"/>
                </a:solidFill>
              </a:rPr>
              <a:t>2) veselība;</a:t>
            </a:r>
          </a:p>
          <a:p>
            <a:r>
              <a:rPr lang="lv-LV" sz="1800" i="1" dirty="0">
                <a:solidFill>
                  <a:srgbClr val="FF0000"/>
                </a:solidFill>
              </a:rPr>
              <a:t>3) izglītība”</a:t>
            </a:r>
            <a:endParaRPr lang="lv-LV" sz="1800" i="1" u="sng" dirty="0">
              <a:solidFill>
                <a:srgbClr val="FF0000"/>
              </a:solidFill>
            </a:endParaRPr>
          </a:p>
        </p:txBody>
      </p:sp>
      <p:pic>
        <p:nvPicPr>
          <p:cNvPr id="3" name="Picture 2">
            <a:extLst>
              <a:ext uri="{FF2B5EF4-FFF2-40B4-BE49-F238E27FC236}">
                <a16:creationId xmlns:a16="http://schemas.microsoft.com/office/drawing/2014/main" id="{603B0A32-CC88-492F-83F7-09323C4C297E}"/>
              </a:ext>
            </a:extLst>
          </p:cNvPr>
          <p:cNvPicPr>
            <a:picLocks noChangeAspect="1"/>
          </p:cNvPicPr>
          <p:nvPr/>
        </p:nvPicPr>
        <p:blipFill>
          <a:blip r:embed="rId6"/>
          <a:stretch>
            <a:fillRect/>
          </a:stretch>
        </p:blipFill>
        <p:spPr>
          <a:xfrm>
            <a:off x="353986" y="1220975"/>
            <a:ext cx="1290870" cy="1296033"/>
          </a:xfrm>
          <a:prstGeom prst="rect">
            <a:avLst/>
          </a:prstGeom>
        </p:spPr>
      </p:pic>
      <p:pic>
        <p:nvPicPr>
          <p:cNvPr id="4" name="Picture 3">
            <a:extLst>
              <a:ext uri="{FF2B5EF4-FFF2-40B4-BE49-F238E27FC236}">
                <a16:creationId xmlns:a16="http://schemas.microsoft.com/office/drawing/2014/main" id="{2CB14F13-72E3-41FC-9DA7-E2902EF43BB0}"/>
              </a:ext>
            </a:extLst>
          </p:cNvPr>
          <p:cNvPicPr>
            <a:picLocks noChangeAspect="1"/>
          </p:cNvPicPr>
          <p:nvPr/>
        </p:nvPicPr>
        <p:blipFill>
          <a:blip r:embed="rId7"/>
          <a:stretch>
            <a:fillRect/>
          </a:stretch>
        </p:blipFill>
        <p:spPr>
          <a:xfrm>
            <a:off x="1706472" y="1444288"/>
            <a:ext cx="951885" cy="946808"/>
          </a:xfrm>
          <a:prstGeom prst="rect">
            <a:avLst/>
          </a:prstGeom>
        </p:spPr>
      </p:pic>
      <p:pic>
        <p:nvPicPr>
          <p:cNvPr id="5" name="Picture 4">
            <a:extLst>
              <a:ext uri="{FF2B5EF4-FFF2-40B4-BE49-F238E27FC236}">
                <a16:creationId xmlns:a16="http://schemas.microsoft.com/office/drawing/2014/main" id="{B56D0F7A-6E47-4FFE-BA56-D24A093DD58F}"/>
              </a:ext>
            </a:extLst>
          </p:cNvPr>
          <p:cNvPicPr>
            <a:picLocks noChangeAspect="1"/>
          </p:cNvPicPr>
          <p:nvPr/>
        </p:nvPicPr>
        <p:blipFill>
          <a:blip r:embed="rId8"/>
          <a:stretch>
            <a:fillRect/>
          </a:stretch>
        </p:blipFill>
        <p:spPr>
          <a:xfrm>
            <a:off x="2926791" y="1341299"/>
            <a:ext cx="994062" cy="1121421"/>
          </a:xfrm>
          <a:prstGeom prst="rect">
            <a:avLst/>
          </a:prstGeom>
        </p:spPr>
      </p:pic>
      <p:pic>
        <p:nvPicPr>
          <p:cNvPr id="6" name="Picture 5">
            <a:extLst>
              <a:ext uri="{FF2B5EF4-FFF2-40B4-BE49-F238E27FC236}">
                <a16:creationId xmlns:a16="http://schemas.microsoft.com/office/drawing/2014/main" id="{44C76726-B736-4E58-8248-32F3356C6084}"/>
              </a:ext>
            </a:extLst>
          </p:cNvPr>
          <p:cNvPicPr>
            <a:picLocks noChangeAspect="1"/>
          </p:cNvPicPr>
          <p:nvPr/>
        </p:nvPicPr>
        <p:blipFill>
          <a:blip r:embed="rId9"/>
          <a:stretch>
            <a:fillRect/>
          </a:stretch>
        </p:blipFill>
        <p:spPr>
          <a:xfrm>
            <a:off x="4210091" y="1369620"/>
            <a:ext cx="1093100" cy="1093100"/>
          </a:xfrm>
          <a:prstGeom prst="rect">
            <a:avLst/>
          </a:prstGeom>
        </p:spPr>
      </p:pic>
      <p:pic>
        <p:nvPicPr>
          <p:cNvPr id="7" name="Picture 6">
            <a:extLst>
              <a:ext uri="{FF2B5EF4-FFF2-40B4-BE49-F238E27FC236}">
                <a16:creationId xmlns:a16="http://schemas.microsoft.com/office/drawing/2014/main" id="{A8A2BE5E-A3AE-4F0B-ABCB-6913D2E60E11}"/>
              </a:ext>
            </a:extLst>
          </p:cNvPr>
          <p:cNvPicPr>
            <a:picLocks noChangeAspect="1"/>
          </p:cNvPicPr>
          <p:nvPr/>
        </p:nvPicPr>
        <p:blipFill>
          <a:blip r:embed="rId10"/>
          <a:stretch>
            <a:fillRect/>
          </a:stretch>
        </p:blipFill>
        <p:spPr>
          <a:xfrm>
            <a:off x="5536846" y="1424504"/>
            <a:ext cx="999325" cy="1034115"/>
          </a:xfrm>
          <a:prstGeom prst="rect">
            <a:avLst/>
          </a:prstGeom>
        </p:spPr>
      </p:pic>
      <p:pic>
        <p:nvPicPr>
          <p:cNvPr id="13" name="Picture 12">
            <a:extLst>
              <a:ext uri="{FF2B5EF4-FFF2-40B4-BE49-F238E27FC236}">
                <a16:creationId xmlns:a16="http://schemas.microsoft.com/office/drawing/2014/main" id="{0EEC6095-7D4E-4D08-A0D7-FE1B110665B0}"/>
              </a:ext>
            </a:extLst>
          </p:cNvPr>
          <p:cNvPicPr>
            <a:picLocks noChangeAspect="1"/>
          </p:cNvPicPr>
          <p:nvPr/>
        </p:nvPicPr>
        <p:blipFill>
          <a:blip r:embed="rId11"/>
          <a:stretch>
            <a:fillRect/>
          </a:stretch>
        </p:blipFill>
        <p:spPr>
          <a:xfrm>
            <a:off x="6757627" y="5306662"/>
            <a:ext cx="717433" cy="757016"/>
          </a:xfrm>
          <a:prstGeom prst="rect">
            <a:avLst/>
          </a:prstGeom>
        </p:spPr>
      </p:pic>
      <p:sp>
        <p:nvSpPr>
          <p:cNvPr id="14" name="Rectangle 13">
            <a:extLst>
              <a:ext uri="{FF2B5EF4-FFF2-40B4-BE49-F238E27FC236}">
                <a16:creationId xmlns:a16="http://schemas.microsoft.com/office/drawing/2014/main" id="{89338EB1-4821-4CFC-A9CD-14B0496F8E56}"/>
              </a:ext>
            </a:extLst>
          </p:cNvPr>
          <p:cNvSpPr/>
          <p:nvPr/>
        </p:nvSpPr>
        <p:spPr>
          <a:xfrm>
            <a:off x="6240710" y="6044894"/>
            <a:ext cx="2008527" cy="553998"/>
          </a:xfrm>
          <a:prstGeom prst="rect">
            <a:avLst/>
          </a:prstGeom>
        </p:spPr>
        <p:txBody>
          <a:bodyPr wrap="square">
            <a:spAutoFit/>
          </a:bodyPr>
          <a:lstStyle/>
          <a:p>
            <a:r>
              <a:rPr lang="lv-LV" sz="1000" dirty="0"/>
              <a:t>Iekšlietu ministrijas poliklīnika </a:t>
            </a:r>
          </a:p>
          <a:p>
            <a:r>
              <a:rPr lang="lv-LV" sz="1000" dirty="0"/>
              <a:t>(Kapitālsabiedrība, kurā ministrija ir valsts kapitāla daļu turētāja)</a:t>
            </a:r>
          </a:p>
        </p:txBody>
      </p:sp>
    </p:spTree>
    <p:extLst>
      <p:ext uri="{BB962C8B-B14F-4D97-AF65-F5344CB8AC3E}">
        <p14:creationId xmlns:p14="http://schemas.microsoft.com/office/powerpoint/2010/main" val="423506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618854" y="6324600"/>
            <a:ext cx="416653" cy="304800"/>
          </a:xfrm>
        </p:spPr>
        <p:txBody>
          <a:bodyPr/>
          <a:lstStyle/>
          <a:p>
            <a:pPr>
              <a:defRPr/>
            </a:pPr>
            <a:fld id="{04B6ED29-4716-4D18-BCAA-2503C8CA31C8}" type="slidenum">
              <a:rPr lang="en-US" altLang="lv-LV" smtClean="0"/>
              <a:pPr>
                <a:defRPr/>
              </a:pPr>
              <a:t>30</a:t>
            </a:fld>
            <a:endParaRPr lang="en-US" altLang="lv-LV"/>
          </a:p>
        </p:txBody>
      </p:sp>
      <p:sp>
        <p:nvSpPr>
          <p:cNvPr id="7" name="Text Placeholder 4">
            <a:extLst>
              <a:ext uri="{FF2B5EF4-FFF2-40B4-BE49-F238E27FC236}">
                <a16:creationId xmlns:a16="http://schemas.microsoft.com/office/drawing/2014/main" id="{F82C1DC2-5379-4BE4-9AE0-2A00D1295802}"/>
              </a:ext>
            </a:extLst>
          </p:cNvPr>
          <p:cNvSpPr txBox="1">
            <a:spLocks/>
          </p:cNvSpPr>
          <p:nvPr/>
        </p:nvSpPr>
        <p:spPr>
          <a:xfrm>
            <a:off x="2187828" y="1008357"/>
            <a:ext cx="6534450" cy="556150"/>
          </a:xfrm>
          <a:prstGeom prst="rect">
            <a:avLst/>
          </a:prstGeom>
        </p:spPr>
        <p:txBody>
          <a:bodyPr>
            <a:noAutofit/>
          </a:bodyPr>
          <a:lstStyle>
            <a:lvl1pPr marL="350838" indent="-350838" algn="l" defTabSz="938213"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panose="020B0604020202020204" pitchFamily="34"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panose="020B0604020202020204" pitchFamily="34"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pPr marL="0" indent="0">
              <a:buNone/>
            </a:pPr>
            <a:endParaRPr lang="lv-LV" sz="1200" b="1"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4EE55459-B963-42BE-924A-402F975C9F81}"/>
              </a:ext>
            </a:extLst>
          </p:cNvPr>
          <p:cNvSpPr>
            <a:spLocks noGrp="1"/>
          </p:cNvSpPr>
          <p:nvPr>
            <p:ph type="title"/>
          </p:nvPr>
        </p:nvSpPr>
        <p:spPr>
          <a:xfrm>
            <a:off x="1806766" y="224235"/>
            <a:ext cx="6959600" cy="568281"/>
          </a:xfrm>
        </p:spPr>
        <p:txBody>
          <a:bodyPr>
            <a:noAutofit/>
          </a:bodyPr>
          <a:lstStyle/>
          <a:p>
            <a:pPr algn="just"/>
            <a:r>
              <a:rPr lang="lv-LV" sz="1400" u="sng" dirty="0">
                <a:solidFill>
                  <a:srgbClr val="04046C"/>
                </a:solidFill>
                <a:latin typeface="Times New Roman" panose="02020603050405020304" pitchFamily="18" charset="0"/>
                <a:cs typeface="Times New Roman" panose="02020603050405020304" pitchFamily="18" charset="0"/>
              </a:rPr>
              <a:t>7. EFEKTĪVA RESURSU IZMANTOŠANA FUNKCIJU IZPILDĒ, KĀ ARĪ AUGSTA PAKALPOJUMA SNIEGŠANAS KVALITĀTE</a:t>
            </a:r>
            <a:endParaRPr lang="lv-LV" sz="1400" u="sng" dirty="0">
              <a:solidFill>
                <a:srgbClr val="04046C"/>
              </a:solidFill>
            </a:endParaRPr>
          </a:p>
        </p:txBody>
      </p:sp>
      <p:pic>
        <p:nvPicPr>
          <p:cNvPr id="2" name="Picture 1">
            <a:extLst>
              <a:ext uri="{FF2B5EF4-FFF2-40B4-BE49-F238E27FC236}">
                <a16:creationId xmlns:a16="http://schemas.microsoft.com/office/drawing/2014/main" id="{551FB40B-3554-47E4-B34C-D36ED40C080A}"/>
              </a:ext>
            </a:extLst>
          </p:cNvPr>
          <p:cNvPicPr>
            <a:picLocks noChangeAspect="1"/>
          </p:cNvPicPr>
          <p:nvPr/>
        </p:nvPicPr>
        <p:blipFill>
          <a:blip r:embed="rId3"/>
          <a:stretch>
            <a:fillRect/>
          </a:stretch>
        </p:blipFill>
        <p:spPr>
          <a:xfrm>
            <a:off x="226996" y="1381491"/>
            <a:ext cx="8415896" cy="4740955"/>
          </a:xfrm>
          <a:prstGeom prst="rect">
            <a:avLst/>
          </a:prstGeom>
        </p:spPr>
      </p:pic>
      <p:sp>
        <p:nvSpPr>
          <p:cNvPr id="8" name="Title 1">
            <a:extLst>
              <a:ext uri="{FF2B5EF4-FFF2-40B4-BE49-F238E27FC236}">
                <a16:creationId xmlns:a16="http://schemas.microsoft.com/office/drawing/2014/main" id="{730CEB5B-4C1C-44CC-BC9D-73B708C880CC}"/>
              </a:ext>
            </a:extLst>
          </p:cNvPr>
          <p:cNvSpPr txBox="1">
            <a:spLocks/>
          </p:cNvSpPr>
          <p:nvPr/>
        </p:nvSpPr>
        <p:spPr>
          <a:xfrm>
            <a:off x="1806765" y="811654"/>
            <a:ext cx="6959601" cy="550699"/>
          </a:xfrm>
          <a:prstGeom prst="rect">
            <a:avLst/>
          </a:prstGeom>
        </p:spPr>
        <p:txBody>
          <a:bodyPr lIns="0" tIns="0" rIns="0" bIns="180000"/>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a:tabLst>
                <a:tab pos="361950" algn="l"/>
              </a:tabLst>
            </a:pPr>
            <a:r>
              <a:rPr lang="lv-LV" sz="1800" b="1" cap="none" dirty="0"/>
              <a:t>Latvijas–Krievijas robežas</a:t>
            </a:r>
            <a:r>
              <a:rPr lang="en-US" sz="1800" b="1" cap="none" dirty="0"/>
              <a:t> </a:t>
            </a:r>
            <a:r>
              <a:rPr lang="lv-LV" sz="1800" b="1" cap="none" dirty="0"/>
              <a:t>infrastruktūras izbūve</a:t>
            </a:r>
          </a:p>
          <a:p>
            <a:pPr>
              <a:tabLst>
                <a:tab pos="361950" algn="l"/>
              </a:tabLst>
            </a:pPr>
            <a:r>
              <a:rPr lang="lv-LV" sz="1800" b="1" cap="none" dirty="0"/>
              <a:t> </a:t>
            </a:r>
            <a:r>
              <a:rPr lang="lv-LV" sz="1200" dirty="0"/>
              <a:t>statuss –uz 31.12.2024.</a:t>
            </a:r>
            <a:endParaRPr lang="lv-LV" sz="1200" b="1" cap="none" dirty="0"/>
          </a:p>
        </p:txBody>
      </p:sp>
      <p:sp>
        <p:nvSpPr>
          <p:cNvPr id="10" name="TextBox 9">
            <a:extLst>
              <a:ext uri="{FF2B5EF4-FFF2-40B4-BE49-F238E27FC236}">
                <a16:creationId xmlns:a16="http://schemas.microsoft.com/office/drawing/2014/main" id="{12A1D968-14F8-4F92-9A96-686DE0AB48B0}"/>
              </a:ext>
            </a:extLst>
          </p:cNvPr>
          <p:cNvSpPr txBox="1"/>
          <p:nvPr/>
        </p:nvSpPr>
        <p:spPr>
          <a:xfrm>
            <a:off x="2313610" y="1945090"/>
            <a:ext cx="4274667" cy="492443"/>
          </a:xfrm>
          <a:prstGeom prst="rect">
            <a:avLst/>
          </a:prstGeom>
          <a:solidFill>
            <a:srgbClr val="6B6F7B"/>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200" b="1" i="0" u="none" strike="noStrike" kern="0" cap="none" spc="0" normalizeH="0" baseline="0" noProof="0" dirty="0">
                <a:ln>
                  <a:noFill/>
                </a:ln>
                <a:solidFill>
                  <a:schemeClr val="bg1"/>
                </a:solidFill>
                <a:effectLst/>
                <a:uLnTx/>
                <a:uFillTx/>
                <a:cs typeface="Times New Roman" panose="02020603050405020304" pitchFamily="18" charset="0"/>
              </a:rPr>
              <a:t>Uzsākta defektu novēršana un </a:t>
            </a:r>
            <a:r>
              <a:rPr kumimoji="0" lang="lv-LV" sz="1400" b="1" i="0" u="none" strike="noStrike" kern="0" cap="none" spc="0" normalizeH="0" baseline="0" noProof="0" dirty="0">
                <a:ln>
                  <a:noFill/>
                </a:ln>
                <a:solidFill>
                  <a:schemeClr val="bg1"/>
                </a:solidFill>
                <a:effectLst/>
                <a:uLnTx/>
                <a:uFillTx/>
                <a:cs typeface="Times New Roman" panose="02020603050405020304" pitchFamily="18" charset="0"/>
              </a:rPr>
              <a:t>nodošana</a:t>
            </a:r>
            <a:r>
              <a:rPr kumimoji="0" lang="lv-LV" sz="1200" b="1" i="0" u="none" strike="noStrike" kern="0" cap="none" spc="0" normalizeH="0" baseline="0" noProof="0" dirty="0">
                <a:ln>
                  <a:noFill/>
                </a:ln>
                <a:solidFill>
                  <a:schemeClr val="bg1"/>
                </a:solidFill>
                <a:effectLst/>
                <a:uLnTx/>
                <a:uFillTx/>
                <a:cs typeface="Times New Roman" panose="02020603050405020304" pitchFamily="18" charset="0"/>
              </a:rPr>
              <a:t> ekspluatācijā. Plānots nodrošināt līdz 2025. gada oktobra beigām</a:t>
            </a:r>
          </a:p>
        </p:txBody>
      </p:sp>
      <p:graphicFrame>
        <p:nvGraphicFramePr>
          <p:cNvPr id="12" name="Content Placeholder 6">
            <a:extLst>
              <a:ext uri="{FF2B5EF4-FFF2-40B4-BE49-F238E27FC236}">
                <a16:creationId xmlns:a16="http://schemas.microsoft.com/office/drawing/2014/main" id="{B1CED335-0893-4AE6-8EEE-AA48CDD953E6}"/>
              </a:ext>
            </a:extLst>
          </p:cNvPr>
          <p:cNvGraphicFramePr>
            <a:graphicFrameLocks/>
          </p:cNvGraphicFramePr>
          <p:nvPr>
            <p:extLst>
              <p:ext uri="{D42A27DB-BD31-4B8C-83A1-F6EECF244321}">
                <p14:modId xmlns:p14="http://schemas.microsoft.com/office/powerpoint/2010/main" val="2500801940"/>
              </p:ext>
            </p:extLst>
          </p:nvPr>
        </p:nvGraphicFramePr>
        <p:xfrm>
          <a:off x="2605238" y="3180900"/>
          <a:ext cx="1817686" cy="183709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7603D81F-20A8-465F-B497-72A0B411C005}"/>
              </a:ext>
            </a:extLst>
          </p:cNvPr>
          <p:cNvSpPr txBox="1"/>
          <p:nvPr/>
        </p:nvSpPr>
        <p:spPr>
          <a:xfrm>
            <a:off x="2313610" y="4848721"/>
            <a:ext cx="1817687" cy="338554"/>
          </a:xfrm>
          <a:prstGeom prst="rect">
            <a:avLst/>
          </a:prstGeom>
          <a:noFill/>
        </p:spPr>
        <p:txBody>
          <a:bodyPr wrap="square" rtlCol="0">
            <a:spAutoFit/>
          </a:bodyPr>
          <a:lstStyle/>
          <a:p>
            <a:pPr algn="ctr"/>
            <a:r>
              <a:rPr lang="lv-LV" sz="1600" b="1" dirty="0">
                <a:latin typeface="+mj-lt"/>
              </a:rPr>
              <a:t>no 179,26 km</a:t>
            </a:r>
          </a:p>
        </p:txBody>
      </p:sp>
      <p:sp>
        <p:nvSpPr>
          <p:cNvPr id="14" name="TextBox 13">
            <a:extLst>
              <a:ext uri="{FF2B5EF4-FFF2-40B4-BE49-F238E27FC236}">
                <a16:creationId xmlns:a16="http://schemas.microsoft.com/office/drawing/2014/main" id="{D31F51BF-7483-4CB8-BF22-6E6ED93F07FB}"/>
              </a:ext>
            </a:extLst>
          </p:cNvPr>
          <p:cNvSpPr txBox="1"/>
          <p:nvPr/>
        </p:nvSpPr>
        <p:spPr>
          <a:xfrm>
            <a:off x="4971461" y="4117213"/>
            <a:ext cx="1817687" cy="338554"/>
          </a:xfrm>
          <a:prstGeom prst="rect">
            <a:avLst/>
          </a:prstGeom>
          <a:noFill/>
        </p:spPr>
        <p:txBody>
          <a:bodyPr wrap="square" rtlCol="0">
            <a:spAutoFit/>
          </a:bodyPr>
          <a:lstStyle/>
          <a:p>
            <a:pPr algn="ctr" defTabSz="914400" eaLnBrk="1" fontAlgn="auto" hangingPunct="1">
              <a:spcBef>
                <a:spcPts val="0"/>
              </a:spcBef>
              <a:spcAft>
                <a:spcPts val="0"/>
              </a:spcAft>
            </a:pPr>
            <a:r>
              <a:rPr lang="lv-LV" sz="1600" b="1" dirty="0">
                <a:cs typeface="Times New Roman" panose="02020603050405020304" pitchFamily="18" charset="0"/>
              </a:rPr>
              <a:t>no 23,845</a:t>
            </a:r>
          </a:p>
        </p:txBody>
      </p:sp>
      <p:sp>
        <p:nvSpPr>
          <p:cNvPr id="15" name="TextBox 14">
            <a:extLst>
              <a:ext uri="{FF2B5EF4-FFF2-40B4-BE49-F238E27FC236}">
                <a16:creationId xmlns:a16="http://schemas.microsoft.com/office/drawing/2014/main" id="{394B8C2D-7AE7-4C82-8DE1-0E37855565BE}"/>
              </a:ext>
            </a:extLst>
          </p:cNvPr>
          <p:cNvSpPr txBox="1"/>
          <p:nvPr/>
        </p:nvSpPr>
        <p:spPr>
          <a:xfrm>
            <a:off x="3505769" y="4948803"/>
            <a:ext cx="3898568" cy="307777"/>
          </a:xfrm>
          <a:prstGeom prst="rect">
            <a:avLst/>
          </a:prstGeom>
          <a:solidFill>
            <a:srgbClr val="6B6F7B"/>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v-LV" sz="1400" b="1" i="0" u="none" strike="noStrike" kern="0" cap="none" spc="0" normalizeH="0" baseline="0" noProof="0" dirty="0">
                <a:ln>
                  <a:noFill/>
                </a:ln>
                <a:solidFill>
                  <a:schemeClr val="bg1"/>
                </a:solidFill>
                <a:effectLst/>
                <a:uLnTx/>
                <a:uFillTx/>
                <a:cs typeface="Times New Roman" panose="02020603050405020304" pitchFamily="18" charset="0"/>
              </a:rPr>
              <a:t>Plānots pabeigt līdz 2025. gada oktobra beigām</a:t>
            </a:r>
          </a:p>
        </p:txBody>
      </p:sp>
      <p:sp>
        <p:nvSpPr>
          <p:cNvPr id="19" name="Oval 18">
            <a:extLst>
              <a:ext uri="{FF2B5EF4-FFF2-40B4-BE49-F238E27FC236}">
                <a16:creationId xmlns:a16="http://schemas.microsoft.com/office/drawing/2014/main" id="{5C1818B2-0577-41DD-AA80-A51841B31893}"/>
              </a:ext>
            </a:extLst>
          </p:cNvPr>
          <p:cNvSpPr/>
          <p:nvPr/>
        </p:nvSpPr>
        <p:spPr>
          <a:xfrm>
            <a:off x="2941539" y="3548617"/>
            <a:ext cx="1142975" cy="1121211"/>
          </a:xfrm>
          <a:prstGeom prst="ellipse">
            <a:avLst/>
          </a:prstGeom>
          <a:solidFill>
            <a:srgbClr val="6B6F7B"/>
          </a:solidFill>
          <a:ln w="25400" cap="flat" cmpd="sng" algn="ctr">
            <a:solidFill>
              <a:srgbClr val="D5DE3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2CA6155C-8634-46E2-BB44-1D237E4D26B4}"/>
              </a:ext>
            </a:extLst>
          </p:cNvPr>
          <p:cNvPicPr>
            <a:picLocks noChangeAspect="1"/>
          </p:cNvPicPr>
          <p:nvPr/>
        </p:nvPicPr>
        <p:blipFill>
          <a:blip r:embed="rId5"/>
          <a:stretch>
            <a:fillRect/>
          </a:stretch>
        </p:blipFill>
        <p:spPr>
          <a:xfrm>
            <a:off x="3218399" y="3819366"/>
            <a:ext cx="591363" cy="646232"/>
          </a:xfrm>
          <a:prstGeom prst="rect">
            <a:avLst/>
          </a:prstGeom>
        </p:spPr>
      </p:pic>
      <p:sp>
        <p:nvSpPr>
          <p:cNvPr id="20" name="TextBox 19">
            <a:extLst>
              <a:ext uri="{FF2B5EF4-FFF2-40B4-BE49-F238E27FC236}">
                <a16:creationId xmlns:a16="http://schemas.microsoft.com/office/drawing/2014/main" id="{59DDE581-EB0F-44B4-AFA8-C52029FEC498}"/>
              </a:ext>
            </a:extLst>
          </p:cNvPr>
          <p:cNvSpPr txBox="1"/>
          <p:nvPr/>
        </p:nvSpPr>
        <p:spPr>
          <a:xfrm>
            <a:off x="2588342" y="2413019"/>
            <a:ext cx="1943755" cy="938719"/>
          </a:xfrm>
          <a:prstGeom prst="rect">
            <a:avLst/>
          </a:prstGeom>
          <a:noFill/>
        </p:spPr>
        <p:txBody>
          <a:bodyPr wrap="square" rtlCol="0">
            <a:spAutoFit/>
          </a:bodyPr>
          <a:lstStyle/>
          <a:p>
            <a:pPr algn="ctr">
              <a:spcAft>
                <a:spcPts val="600"/>
              </a:spcAft>
            </a:pPr>
            <a:endParaRPr lang="lv-LV" b="1" dirty="0">
              <a:solidFill>
                <a:schemeClr val="bg1">
                  <a:lumMod val="50000"/>
                </a:schemeClr>
              </a:solidFill>
              <a:latin typeface="+mj-lt"/>
            </a:endParaRPr>
          </a:p>
          <a:p>
            <a:pPr algn="ctr">
              <a:spcAft>
                <a:spcPts val="600"/>
              </a:spcAft>
            </a:pPr>
            <a:r>
              <a:rPr lang="lv-LV" sz="1600" b="1" dirty="0">
                <a:cs typeface="Times New Roman" panose="02020603050405020304" pitchFamily="18" charset="0"/>
              </a:rPr>
              <a:t>Izbūvēts žogs </a:t>
            </a:r>
            <a:r>
              <a:rPr kumimoji="0" lang="lv-LV" sz="1600" b="1" i="0" u="none" strike="noStrike" kern="1200" cap="none" spc="0" normalizeH="0" baseline="0" noProof="0" dirty="0">
                <a:ln>
                  <a:noFill/>
                </a:ln>
                <a:effectLst/>
                <a:uLnTx/>
                <a:uFillTx/>
                <a:cs typeface="Times New Roman" panose="02020603050405020304" pitchFamily="18" charset="0"/>
              </a:rPr>
              <a:t>150,91 km</a:t>
            </a:r>
            <a:endParaRPr lang="lv-LV" sz="1600" b="1" dirty="0">
              <a:cs typeface="Times New Roman" panose="02020603050405020304" pitchFamily="18" charset="0"/>
            </a:endParaRPr>
          </a:p>
        </p:txBody>
      </p:sp>
      <p:sp>
        <p:nvSpPr>
          <p:cNvPr id="22" name="TextBox 21">
            <a:extLst>
              <a:ext uri="{FF2B5EF4-FFF2-40B4-BE49-F238E27FC236}">
                <a16:creationId xmlns:a16="http://schemas.microsoft.com/office/drawing/2014/main" id="{FDF7E666-2034-4E6E-9F5F-B630C322A048}"/>
              </a:ext>
            </a:extLst>
          </p:cNvPr>
          <p:cNvSpPr txBox="1"/>
          <p:nvPr/>
        </p:nvSpPr>
        <p:spPr>
          <a:xfrm>
            <a:off x="239015" y="5605782"/>
            <a:ext cx="8403877" cy="954107"/>
          </a:xfrm>
          <a:prstGeom prst="rect">
            <a:avLst/>
          </a:prstGeom>
          <a:solidFill>
            <a:srgbClr val="6B6F7B"/>
          </a:solid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sz="1400" b="1" i="0" u="none" strike="noStrike" kern="0" cap="none" spc="0" normalizeH="0" baseline="0">
                <a:ln>
                  <a:noFill/>
                </a:ln>
                <a:solidFill>
                  <a:schemeClr val="bg1"/>
                </a:solidFill>
                <a:effectLst/>
                <a:uLnTx/>
                <a:uFillTx/>
                <a:cs typeface="Times New Roman" panose="02020603050405020304" pitchFamily="18" charset="0"/>
              </a:defRPr>
            </a:lvl1pPr>
          </a:lstStyle>
          <a:p>
            <a:r>
              <a:rPr lang="lv-LV" dirty="0"/>
              <a:t>2025. gadā paredzēts veikt cenu aptauju par infrastruktūras (izņemot žoga, kas izbūvēts) izbūvi posmos, kuros iepriekšējā periodā tā nebija izbūvēta, viena torņa ar pievedceļu izbūvi pie Zilezera, dzelzceļa pārejas/pārbrauktuves izbūvi robežas joslā un citu robežas apsardzības infrastruktūras elementu (piemēram, laivu piestātnes kuteru nolaišanai) izbūvi.</a:t>
            </a:r>
          </a:p>
        </p:txBody>
      </p:sp>
      <p:sp>
        <p:nvSpPr>
          <p:cNvPr id="23" name="Rectangle: Single Corner Rounded 22">
            <a:extLst>
              <a:ext uri="{FF2B5EF4-FFF2-40B4-BE49-F238E27FC236}">
                <a16:creationId xmlns:a16="http://schemas.microsoft.com/office/drawing/2014/main" id="{AA32528E-7F04-4F7B-B617-0347496FCCB6}"/>
              </a:ext>
            </a:extLst>
          </p:cNvPr>
          <p:cNvSpPr/>
          <p:nvPr/>
        </p:nvSpPr>
        <p:spPr>
          <a:xfrm>
            <a:off x="215010" y="3599136"/>
            <a:ext cx="1817686" cy="1141439"/>
          </a:xfrm>
          <a:prstGeom prst="round1Rect">
            <a:avLst/>
          </a:prstGeom>
          <a:solidFill>
            <a:srgbClr val="6B6F7B"/>
          </a:solidFill>
          <a:ln w="25400" cap="flat" cmpd="sng" algn="ctr">
            <a:noFill/>
            <a:prstDash val="solid"/>
          </a:ln>
          <a:effectLst/>
        </p:spPr>
        <p:txBody>
          <a:bodyPr wrap="square" lIns="144000" tIns="108000" rIns="144000" bIns="108000" rtlCol="0" anchor="ctr" anchorCtr="0">
            <a:spAutoFit/>
          </a:bodyPr>
          <a:lstStyle/>
          <a:p>
            <a:pPr defTabSz="914400" eaLnBrk="1" fontAlgn="auto" hangingPunct="1">
              <a:spcBef>
                <a:spcPts val="0"/>
              </a:spcBef>
              <a:spcAft>
                <a:spcPts val="0"/>
              </a:spcAft>
            </a:pPr>
            <a:r>
              <a:rPr lang="en-GB" sz="1200" b="1" kern="0" dirty="0" err="1">
                <a:solidFill>
                  <a:schemeClr val="bg1"/>
                </a:solidFill>
                <a:latin typeface="Times New Roman" panose="02020603050405020304" pitchFamily="18" charset="0"/>
                <a:cs typeface="Times New Roman" panose="02020603050405020304" pitchFamily="18" charset="0"/>
              </a:rPr>
              <a:t>Nepieciešams</a:t>
            </a:r>
            <a:r>
              <a:rPr lang="en-GB" sz="1200" b="1" kern="0" dirty="0">
                <a:solidFill>
                  <a:schemeClr val="bg1"/>
                </a:solidFill>
                <a:latin typeface="Times New Roman" panose="02020603050405020304" pitchFamily="18" charset="0"/>
                <a:cs typeface="Times New Roman" panose="02020603050405020304" pitchFamily="18" charset="0"/>
              </a:rPr>
              <a:t> </a:t>
            </a:r>
            <a:r>
              <a:rPr lang="en-GB" sz="1200" b="1" kern="0" dirty="0" err="1">
                <a:solidFill>
                  <a:schemeClr val="bg1"/>
                </a:solidFill>
                <a:latin typeface="Times New Roman" panose="02020603050405020304" pitchFamily="18" charset="0"/>
                <a:cs typeface="Times New Roman" panose="02020603050405020304" pitchFamily="18" charset="0"/>
              </a:rPr>
              <a:t>izbūvēt</a:t>
            </a:r>
            <a:r>
              <a:rPr lang="en-GB" sz="1200" b="1" kern="0" dirty="0">
                <a:solidFill>
                  <a:schemeClr val="bg1"/>
                </a:solidFill>
                <a:latin typeface="Times New Roman" panose="02020603050405020304" pitchFamily="18" charset="0"/>
                <a:cs typeface="Times New Roman" panose="02020603050405020304" pitchFamily="18" charset="0"/>
              </a:rPr>
              <a:t>:</a:t>
            </a:r>
            <a:endParaRPr lang="lv-LV" sz="1200" b="1" kern="0" dirty="0">
              <a:solidFill>
                <a:schemeClr val="bg1"/>
              </a:solidFill>
              <a:latin typeface="Times New Roman" panose="02020603050405020304" pitchFamily="18" charset="0"/>
              <a:cs typeface="Times New Roman" panose="02020603050405020304" pitchFamily="18" charset="0"/>
            </a:endParaRPr>
          </a:p>
          <a:p>
            <a:pPr defTabSz="914400" eaLnBrk="1" fontAlgn="auto" hangingPunct="1">
              <a:spcBef>
                <a:spcPts val="0"/>
              </a:spcBef>
              <a:spcAft>
                <a:spcPts val="0"/>
              </a:spcAft>
            </a:pPr>
            <a:r>
              <a:rPr lang="de-DE" sz="1200" b="1" kern="0" dirty="0">
                <a:solidFill>
                  <a:schemeClr val="bg1"/>
                </a:solidFill>
                <a:latin typeface="Times New Roman" panose="02020603050405020304" pitchFamily="18" charset="0"/>
                <a:cs typeface="Times New Roman" panose="02020603050405020304" pitchFamily="18" charset="0"/>
              </a:rPr>
              <a:t>~180 km – </a:t>
            </a:r>
            <a:r>
              <a:rPr lang="lv-LV" sz="1200" b="1" kern="0" dirty="0">
                <a:solidFill>
                  <a:schemeClr val="bg1"/>
                </a:solidFill>
                <a:latin typeface="Times New Roman" panose="02020603050405020304" pitchFamily="18" charset="0"/>
                <a:cs typeface="Times New Roman" panose="02020603050405020304" pitchFamily="18" charset="0"/>
              </a:rPr>
              <a:t> papildu </a:t>
            </a:r>
          </a:p>
          <a:p>
            <a:pPr defTabSz="914400" eaLnBrk="1" fontAlgn="auto" hangingPunct="1">
              <a:spcBef>
                <a:spcPts val="0"/>
              </a:spcBef>
              <a:spcAft>
                <a:spcPts val="0"/>
              </a:spcAft>
            </a:pPr>
            <a:r>
              <a:rPr lang="lv-LV" sz="1200" b="1" kern="0" dirty="0">
                <a:solidFill>
                  <a:schemeClr val="bg1"/>
                </a:solidFill>
                <a:latin typeface="Times New Roman" panose="02020603050405020304" pitchFamily="18" charset="0"/>
                <a:cs typeface="Times New Roman" panose="02020603050405020304" pitchFamily="18" charset="0"/>
              </a:rPr>
              <a:t>vismaz 53 km –</a:t>
            </a:r>
          </a:p>
          <a:p>
            <a:pPr defTabSz="914400" eaLnBrk="1" fontAlgn="auto" hangingPunct="1">
              <a:spcBef>
                <a:spcPts val="0"/>
              </a:spcBef>
              <a:spcAft>
                <a:spcPts val="0"/>
              </a:spcAft>
            </a:pPr>
            <a:r>
              <a:rPr lang="de-DE" sz="1200" b="1" kern="0" dirty="0">
                <a:solidFill>
                  <a:schemeClr val="bg1"/>
                </a:solidFill>
                <a:latin typeface="Times New Roman" panose="02020603050405020304" pitchFamily="18" charset="0"/>
                <a:cs typeface="Times New Roman" panose="02020603050405020304" pitchFamily="18" charset="0"/>
              </a:rPr>
              <a:t> </a:t>
            </a:r>
            <a:r>
              <a:rPr lang="de-DE" sz="1200" b="1" kern="0" dirty="0" err="1">
                <a:solidFill>
                  <a:schemeClr val="bg1"/>
                </a:solidFill>
                <a:latin typeface="Times New Roman" panose="02020603050405020304" pitchFamily="18" charset="0"/>
                <a:cs typeface="Times New Roman" panose="02020603050405020304" pitchFamily="18" charset="0"/>
              </a:rPr>
              <a:t>patruļtaka</a:t>
            </a:r>
            <a:r>
              <a:rPr lang="lv-LV" sz="1200" b="1" kern="0" dirty="0">
                <a:solidFill>
                  <a:schemeClr val="bg1"/>
                </a:solidFill>
                <a:latin typeface="Times New Roman" panose="02020603050405020304" pitchFamily="18" charset="0"/>
                <a:cs typeface="Times New Roman" panose="02020603050405020304" pitchFamily="18" charset="0"/>
              </a:rPr>
              <a:t> +</a:t>
            </a:r>
          </a:p>
          <a:p>
            <a:pPr defTabSz="914400" eaLnBrk="1" fontAlgn="auto" hangingPunct="1">
              <a:spcBef>
                <a:spcPts val="0"/>
              </a:spcBef>
              <a:spcAft>
                <a:spcPts val="0"/>
              </a:spcAft>
            </a:pPr>
            <a:r>
              <a:rPr lang="lv-LV" sz="1200" b="1" kern="0" dirty="0">
                <a:solidFill>
                  <a:schemeClr val="bg1"/>
                </a:solidFill>
                <a:latin typeface="Times New Roman" panose="02020603050405020304" pitchFamily="18" charset="0"/>
                <a:cs typeface="Times New Roman" panose="02020603050405020304" pitchFamily="18" charset="0"/>
              </a:rPr>
              <a:t> infrastruktūra</a:t>
            </a:r>
            <a:endParaRPr lang="de-DE" sz="1200" b="1" kern="0" dirty="0">
              <a:solidFill>
                <a:schemeClr val="bg1"/>
              </a:solidFill>
              <a:latin typeface="Times New Roman" panose="02020603050405020304" pitchFamily="18" charset="0"/>
              <a:cs typeface="Times New Roman" panose="02020603050405020304" pitchFamily="18" charset="0"/>
            </a:endParaRPr>
          </a:p>
        </p:txBody>
      </p:sp>
      <p:sp>
        <p:nvSpPr>
          <p:cNvPr id="24" name="Rectangle: Single Corner Rounded 23">
            <a:extLst>
              <a:ext uri="{FF2B5EF4-FFF2-40B4-BE49-F238E27FC236}">
                <a16:creationId xmlns:a16="http://schemas.microsoft.com/office/drawing/2014/main" id="{ACC80A2B-0E8F-40D6-91B1-CF88F5687D32}"/>
              </a:ext>
            </a:extLst>
          </p:cNvPr>
          <p:cNvSpPr/>
          <p:nvPr/>
        </p:nvSpPr>
        <p:spPr>
          <a:xfrm>
            <a:off x="242996" y="2353562"/>
            <a:ext cx="2058365" cy="1218383"/>
          </a:xfrm>
          <a:prstGeom prst="round1Rect">
            <a:avLst/>
          </a:prstGeom>
          <a:solidFill>
            <a:srgbClr val="6B6F7B"/>
          </a:solidFill>
          <a:ln w="25400" cap="flat" cmpd="sng" algn="ctr">
            <a:noFill/>
            <a:prstDash val="solid"/>
          </a:ln>
          <a:effectLst/>
        </p:spPr>
        <p:txBody>
          <a:bodyPr wrap="square" lIns="144000" tIns="108000" rIns="144000" bIns="108000" rtlCol="0" anchor="ctr" anchorCtr="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de-DE" sz="1200" b="1" i="0" u="none" strike="noStrike" kern="0" cap="none" spc="0" normalizeH="0" baseline="0" noProof="0" dirty="0">
                <a:ln>
                  <a:noFill/>
                </a:ln>
                <a:solidFill>
                  <a:schemeClr val="bg1"/>
                </a:solidFill>
                <a:effectLst/>
                <a:uLnTx/>
                <a:uFillTx/>
                <a:cs typeface="Times New Roman" panose="02020603050405020304" pitchFamily="18" charset="0"/>
              </a:rPr>
              <a:t>I</a:t>
            </a:r>
            <a:r>
              <a:rPr kumimoji="0" lang="lv-LV" sz="1200" b="1" i="0" u="none" strike="noStrike" kern="0" cap="none" spc="0" normalizeH="0" baseline="0" noProof="0" dirty="0" err="1">
                <a:ln>
                  <a:noFill/>
                </a:ln>
                <a:solidFill>
                  <a:schemeClr val="bg1"/>
                </a:solidFill>
                <a:effectLst/>
                <a:uLnTx/>
                <a:uFillTx/>
                <a:cs typeface="Times New Roman" panose="02020603050405020304" pitchFamily="18" charset="0"/>
              </a:rPr>
              <a:t>epriekšējā</a:t>
            </a:r>
            <a:r>
              <a:rPr kumimoji="0" lang="lv-LV" sz="1200" b="1" i="0" u="none" strike="noStrike" kern="0" cap="none" spc="0" normalizeH="0" baseline="0" noProof="0" dirty="0">
                <a:ln>
                  <a:noFill/>
                </a:ln>
                <a:solidFill>
                  <a:schemeClr val="bg1"/>
                </a:solidFill>
                <a:effectLst/>
                <a:uLnTx/>
                <a:uFillTx/>
                <a:cs typeface="Times New Roman" panose="02020603050405020304" pitchFamily="18" charset="0"/>
              </a:rPr>
              <a:t> periodā i</a:t>
            </a:r>
            <a:r>
              <a:rPr kumimoji="0" lang="de-DE" sz="1200" b="1" i="0" u="none" strike="noStrike" kern="0" cap="none" spc="0" normalizeH="0" baseline="0" noProof="0" dirty="0" err="1">
                <a:ln>
                  <a:noFill/>
                </a:ln>
                <a:solidFill>
                  <a:schemeClr val="bg1"/>
                </a:solidFill>
                <a:effectLst/>
                <a:uLnTx/>
                <a:uFillTx/>
                <a:cs typeface="Times New Roman" panose="02020603050405020304" pitchFamily="18" charset="0"/>
              </a:rPr>
              <a:t>zbūvēti</a:t>
            </a:r>
            <a:r>
              <a:rPr kumimoji="0" lang="de-DE" sz="1200" b="1" i="0" u="none" strike="noStrike" kern="0" cap="none" spc="0" normalizeH="0" baseline="0" noProof="0" dirty="0">
                <a:ln>
                  <a:noFill/>
                </a:ln>
                <a:solidFill>
                  <a:schemeClr val="bg1"/>
                </a:solidFill>
                <a:effectLst/>
                <a:uLnTx/>
                <a:uFillTx/>
                <a:cs typeface="Times New Roman" panose="02020603050405020304" pitchFamily="18" charset="0"/>
              </a:rPr>
              <a:t> ~ 230 km:</a:t>
            </a:r>
          </a:p>
          <a:p>
            <a:pPr marL="0" marR="0" lvl="0" indent="0" defTabSz="914400" eaLnBrk="1" fontAlgn="auto" latinLnBrk="0" hangingPunct="1">
              <a:lnSpc>
                <a:spcPct val="100000"/>
              </a:lnSpc>
              <a:spcBef>
                <a:spcPts val="0"/>
              </a:spcBef>
              <a:spcAft>
                <a:spcPts val="1200"/>
              </a:spcAft>
              <a:buClrTx/>
              <a:buSzTx/>
              <a:buFontTx/>
              <a:buNone/>
              <a:tabLst/>
              <a:defRPr/>
            </a:pPr>
            <a:r>
              <a:rPr kumimoji="0" lang="lv-LV" sz="1200" b="1" i="0" u="none" strike="noStrike" kern="0" cap="none" spc="0" normalizeH="0" baseline="0" noProof="0" dirty="0">
                <a:ln>
                  <a:noFill/>
                </a:ln>
                <a:solidFill>
                  <a:srgbClr val="FFFFFF"/>
                </a:solidFill>
                <a:effectLst/>
                <a:uLnTx/>
                <a:uFillTx/>
                <a:cs typeface="Times New Roman" panose="02020603050405020304" pitchFamily="18" charset="0"/>
              </a:rPr>
              <a:t>~</a:t>
            </a:r>
            <a:r>
              <a:rPr kumimoji="0" lang="de-DE" sz="1200" b="1" i="0" u="none" strike="noStrike" kern="0" cap="none" spc="0" normalizeH="0" baseline="0" noProof="0" dirty="0">
                <a:ln>
                  <a:noFill/>
                </a:ln>
                <a:solidFill>
                  <a:srgbClr val="FFFFFF"/>
                </a:solidFill>
                <a:effectLst/>
                <a:uLnTx/>
                <a:uFillTx/>
                <a:cs typeface="Times New Roman" panose="02020603050405020304" pitchFamily="18" charset="0"/>
              </a:rPr>
              <a:t>230 km </a:t>
            </a:r>
            <a:r>
              <a:rPr kumimoji="0" lang="lv-LV" sz="1200" b="1" i="0" u="none" strike="noStrike" kern="0" cap="none" spc="0" normalizeH="0" baseline="0" noProof="0" dirty="0">
                <a:ln>
                  <a:noFill/>
                </a:ln>
                <a:solidFill>
                  <a:srgbClr val="FFFFFF"/>
                </a:solidFill>
                <a:effectLst/>
                <a:uLnTx/>
                <a:uFillTx/>
                <a:cs typeface="Times New Roman" panose="02020603050405020304" pitchFamily="18" charset="0"/>
              </a:rPr>
              <a:t>– </a:t>
            </a:r>
            <a:r>
              <a:rPr kumimoji="0" lang="de-DE" sz="1200" b="1" i="0" u="none" strike="noStrike" kern="0" cap="none" spc="0" normalizeH="0" baseline="0" noProof="0" dirty="0" err="1">
                <a:ln>
                  <a:noFill/>
                </a:ln>
                <a:solidFill>
                  <a:srgbClr val="FFFFFF"/>
                </a:solidFill>
                <a:effectLst/>
                <a:uLnTx/>
                <a:uFillTx/>
                <a:cs typeface="Times New Roman" panose="02020603050405020304" pitchFamily="18" charset="0"/>
              </a:rPr>
              <a:t>patruļtaka</a:t>
            </a:r>
            <a:br>
              <a:rPr kumimoji="0" lang="lv-LV" sz="1200" b="1" i="0" u="none" strike="noStrike" kern="0" cap="none" spc="0" normalizeH="0" baseline="0" noProof="0" dirty="0">
                <a:ln>
                  <a:noFill/>
                </a:ln>
                <a:solidFill>
                  <a:srgbClr val="FFFFFF"/>
                </a:solidFill>
                <a:effectLst/>
                <a:uLnTx/>
                <a:uFillTx/>
                <a:cs typeface="Times New Roman" panose="02020603050405020304" pitchFamily="18" charset="0"/>
              </a:rPr>
            </a:br>
            <a:r>
              <a:rPr kumimoji="0" lang="de-DE" sz="1200" b="1" i="0" u="none" strike="noStrike" kern="0" cap="none" spc="0" normalizeH="0" baseline="0" noProof="0" dirty="0">
                <a:ln>
                  <a:noFill/>
                </a:ln>
                <a:solidFill>
                  <a:srgbClr val="D5DE3D"/>
                </a:solidFill>
                <a:effectLst/>
                <a:uLnTx/>
                <a:uFillTx/>
                <a:cs typeface="Times New Roman" panose="02020603050405020304" pitchFamily="18" charset="0"/>
              </a:rPr>
              <a:t>~ 99 km – </a:t>
            </a:r>
            <a:r>
              <a:rPr kumimoji="0" lang="de-DE" sz="1200" b="1" i="0" u="none" strike="noStrike" kern="0" cap="none" spc="0" normalizeH="0" baseline="0" noProof="0" dirty="0" err="1">
                <a:ln>
                  <a:noFill/>
                </a:ln>
                <a:solidFill>
                  <a:srgbClr val="D5DE3D"/>
                </a:solidFill>
                <a:effectLst/>
                <a:uLnTx/>
                <a:uFillTx/>
                <a:cs typeface="Times New Roman" panose="02020603050405020304" pitchFamily="18" charset="0"/>
              </a:rPr>
              <a:t>žogs</a:t>
            </a:r>
            <a:br>
              <a:rPr kumimoji="0" lang="lv-LV" sz="1200" b="1" i="0" u="none" strike="noStrike" kern="0" cap="none" spc="0" normalizeH="0" baseline="0" noProof="0" dirty="0">
                <a:ln>
                  <a:noFill/>
                </a:ln>
                <a:solidFill>
                  <a:srgbClr val="FFFFFF"/>
                </a:solidFill>
                <a:effectLst/>
                <a:uLnTx/>
                <a:uFillTx/>
                <a:cs typeface="Times New Roman" panose="02020603050405020304" pitchFamily="18" charset="0"/>
              </a:rPr>
            </a:br>
            <a:r>
              <a:rPr kumimoji="0" lang="de-DE" sz="1200" b="1" i="0" u="none" strike="noStrike" kern="0" cap="none" spc="0" normalizeH="0" baseline="0" noProof="0" dirty="0">
                <a:ln>
                  <a:noFill/>
                </a:ln>
                <a:solidFill>
                  <a:schemeClr val="bg1"/>
                </a:solidFill>
                <a:effectLst/>
                <a:uLnTx/>
                <a:uFillTx/>
                <a:cs typeface="Times New Roman" panose="02020603050405020304" pitchFamily="18" charset="0"/>
              </a:rPr>
              <a:t>4 </a:t>
            </a:r>
            <a:r>
              <a:rPr kumimoji="0" lang="de-DE" sz="1200" b="1" i="0" u="none" strike="noStrike" kern="0" cap="none" spc="0" normalizeH="0" baseline="0" noProof="0" dirty="0" err="1">
                <a:ln>
                  <a:noFill/>
                </a:ln>
                <a:solidFill>
                  <a:schemeClr val="bg1"/>
                </a:solidFill>
                <a:effectLst/>
                <a:uLnTx/>
                <a:uFillTx/>
                <a:cs typeface="Times New Roman" panose="02020603050405020304" pitchFamily="18" charset="0"/>
              </a:rPr>
              <a:t>trošu</a:t>
            </a:r>
            <a:r>
              <a:rPr kumimoji="0" lang="de-DE" sz="1200" b="1" i="0" u="none" strike="noStrike" kern="0" cap="none" spc="0" normalizeH="0" baseline="0" noProof="0" dirty="0">
                <a:ln>
                  <a:noFill/>
                </a:ln>
                <a:solidFill>
                  <a:schemeClr val="bg1"/>
                </a:solidFill>
                <a:effectLst/>
                <a:uLnTx/>
                <a:uFillTx/>
                <a:cs typeface="Times New Roman" panose="02020603050405020304" pitchFamily="18" charset="0"/>
              </a:rPr>
              <a:t> </a:t>
            </a:r>
            <a:r>
              <a:rPr kumimoji="0" lang="de-DE" sz="1200" b="1" i="0" u="none" strike="noStrike" kern="0" cap="none" spc="0" normalizeH="0" baseline="0" noProof="0" dirty="0" err="1">
                <a:ln>
                  <a:noFill/>
                </a:ln>
                <a:solidFill>
                  <a:schemeClr val="bg1"/>
                </a:solidFill>
                <a:effectLst/>
                <a:uLnTx/>
                <a:uFillTx/>
                <a:cs typeface="Times New Roman" panose="02020603050405020304" pitchFamily="18" charset="0"/>
              </a:rPr>
              <a:t>tilti</a:t>
            </a:r>
            <a:endParaRPr kumimoji="0" lang="lv-LV" sz="1200" b="1" i="0" u="none" strike="noStrike" kern="0" cap="none" spc="0" normalizeH="0" baseline="0" noProof="0" dirty="0">
              <a:ln>
                <a:noFill/>
              </a:ln>
              <a:solidFill>
                <a:schemeClr val="bg1"/>
              </a:solidFill>
              <a:effectLst/>
              <a:uLnTx/>
              <a:uFillTx/>
              <a:cs typeface="Times New Roman" panose="02020603050405020304" pitchFamily="18" charset="0"/>
            </a:endParaRPr>
          </a:p>
        </p:txBody>
      </p:sp>
      <p:sp>
        <p:nvSpPr>
          <p:cNvPr id="25" name="Oval 24">
            <a:extLst>
              <a:ext uri="{FF2B5EF4-FFF2-40B4-BE49-F238E27FC236}">
                <a16:creationId xmlns:a16="http://schemas.microsoft.com/office/drawing/2014/main" id="{73C4A82C-59B7-41F5-8E59-D9EE05BFEBB8}"/>
              </a:ext>
            </a:extLst>
          </p:cNvPr>
          <p:cNvSpPr/>
          <p:nvPr/>
        </p:nvSpPr>
        <p:spPr>
          <a:xfrm>
            <a:off x="5261559" y="2888107"/>
            <a:ext cx="1142975" cy="1121211"/>
          </a:xfrm>
          <a:prstGeom prst="ellipse">
            <a:avLst/>
          </a:prstGeom>
          <a:solidFill>
            <a:srgbClr val="6B6F7B"/>
          </a:solidFill>
          <a:ln w="25400" cap="flat" cmpd="sng" algn="ctr">
            <a:solidFill>
              <a:srgbClr val="D5DE3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FFFFFF"/>
              </a:solidFill>
              <a:effectLst/>
              <a:uLnTx/>
              <a:uFillTx/>
              <a:latin typeface="Calibri"/>
              <a:ea typeface="+mn-ea"/>
              <a:cs typeface="+mn-cs"/>
            </a:endParaRPr>
          </a:p>
        </p:txBody>
      </p:sp>
      <p:graphicFrame>
        <p:nvGraphicFramePr>
          <p:cNvPr id="27" name="Content Placeholder 6">
            <a:extLst>
              <a:ext uri="{FF2B5EF4-FFF2-40B4-BE49-F238E27FC236}">
                <a16:creationId xmlns:a16="http://schemas.microsoft.com/office/drawing/2014/main" id="{36756D87-E8C5-4F35-8C68-C5380D1E9DAB}"/>
              </a:ext>
            </a:extLst>
          </p:cNvPr>
          <p:cNvGraphicFramePr>
            <a:graphicFrameLocks/>
          </p:cNvGraphicFramePr>
          <p:nvPr>
            <p:extLst>
              <p:ext uri="{D42A27DB-BD31-4B8C-83A1-F6EECF244321}">
                <p14:modId xmlns:p14="http://schemas.microsoft.com/office/powerpoint/2010/main" val="2904598834"/>
              </p:ext>
            </p:extLst>
          </p:nvPr>
        </p:nvGraphicFramePr>
        <p:xfrm>
          <a:off x="4922772" y="2479457"/>
          <a:ext cx="1817687" cy="1938019"/>
        </p:xfrm>
        <a:graphic>
          <a:graphicData uri="http://schemas.openxmlformats.org/drawingml/2006/chart">
            <c:chart xmlns:c="http://schemas.openxmlformats.org/drawingml/2006/chart" xmlns:r="http://schemas.openxmlformats.org/officeDocument/2006/relationships" r:id="rId6"/>
          </a:graphicData>
        </a:graphic>
      </p:graphicFrame>
      <p:grpSp>
        <p:nvGrpSpPr>
          <p:cNvPr id="28" name="Group 27">
            <a:extLst>
              <a:ext uri="{FF2B5EF4-FFF2-40B4-BE49-F238E27FC236}">
                <a16:creationId xmlns:a16="http://schemas.microsoft.com/office/drawing/2014/main" id="{3E7AE857-C8EB-4F65-B6D3-030F9AEABB45}"/>
              </a:ext>
            </a:extLst>
          </p:cNvPr>
          <p:cNvGrpSpPr/>
          <p:nvPr/>
        </p:nvGrpSpPr>
        <p:grpSpPr>
          <a:xfrm>
            <a:off x="5520668" y="3109810"/>
            <a:ext cx="640925" cy="581651"/>
            <a:chOff x="7242128" y="3151421"/>
            <a:chExt cx="640925" cy="581651"/>
          </a:xfrm>
        </p:grpSpPr>
        <p:sp>
          <p:nvSpPr>
            <p:cNvPr id="29" name="Freeform: Shape 28">
              <a:extLst>
                <a:ext uri="{FF2B5EF4-FFF2-40B4-BE49-F238E27FC236}">
                  <a16:creationId xmlns:a16="http://schemas.microsoft.com/office/drawing/2014/main" id="{E0142A63-1F10-4ECF-9AC6-2744CF891EE4}"/>
                </a:ext>
              </a:extLst>
            </p:cNvPr>
            <p:cNvSpPr/>
            <p:nvPr/>
          </p:nvSpPr>
          <p:spPr>
            <a:xfrm>
              <a:off x="7242128" y="3606896"/>
              <a:ext cx="288916" cy="59175"/>
            </a:xfrm>
            <a:custGeom>
              <a:avLst/>
              <a:gdLst>
                <a:gd name="connsiteX0" fmla="*/ 0 w 288916"/>
                <a:gd name="connsiteY0" fmla="*/ 0 h 59175"/>
                <a:gd name="connsiteX1" fmla="*/ 288917 w 288916"/>
                <a:gd name="connsiteY1" fmla="*/ 0 h 59175"/>
                <a:gd name="connsiteX2" fmla="*/ 288917 w 288916"/>
                <a:gd name="connsiteY2" fmla="*/ 59176 h 59175"/>
              </a:gdLst>
              <a:ahLst/>
              <a:cxnLst>
                <a:cxn ang="0">
                  <a:pos x="connsiteX0" y="connsiteY0"/>
                </a:cxn>
                <a:cxn ang="0">
                  <a:pos x="connsiteX1" y="connsiteY1"/>
                </a:cxn>
                <a:cxn ang="0">
                  <a:pos x="connsiteX2" y="connsiteY2"/>
                </a:cxn>
              </a:cxnLst>
              <a:rect l="l" t="t" r="r" b="b"/>
              <a:pathLst>
                <a:path w="288916" h="59175">
                  <a:moveTo>
                    <a:pt x="0" y="0"/>
                  </a:moveTo>
                  <a:lnTo>
                    <a:pt x="288917" y="0"/>
                  </a:lnTo>
                  <a:lnTo>
                    <a:pt x="288917" y="59176"/>
                  </a:ln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0" name="Freeform: Shape 29">
              <a:extLst>
                <a:ext uri="{FF2B5EF4-FFF2-40B4-BE49-F238E27FC236}">
                  <a16:creationId xmlns:a16="http://schemas.microsoft.com/office/drawing/2014/main" id="{385AF958-3C99-4202-9414-E1B559D6B5FD}"/>
                </a:ext>
              </a:extLst>
            </p:cNvPr>
            <p:cNvSpPr/>
            <p:nvPr/>
          </p:nvSpPr>
          <p:spPr>
            <a:xfrm>
              <a:off x="7594136" y="3606889"/>
              <a:ext cx="110519" cy="59175"/>
            </a:xfrm>
            <a:custGeom>
              <a:avLst/>
              <a:gdLst>
                <a:gd name="connsiteX0" fmla="*/ 110519 w 110519"/>
                <a:gd name="connsiteY0" fmla="*/ 0 h 59175"/>
                <a:gd name="connsiteX1" fmla="*/ 0 w 110519"/>
                <a:gd name="connsiteY1" fmla="*/ 0 h 59175"/>
                <a:gd name="connsiteX2" fmla="*/ 0 w 110519"/>
                <a:gd name="connsiteY2" fmla="*/ 59176 h 59175"/>
              </a:gdLst>
              <a:ahLst/>
              <a:cxnLst>
                <a:cxn ang="0">
                  <a:pos x="connsiteX0" y="connsiteY0"/>
                </a:cxn>
                <a:cxn ang="0">
                  <a:pos x="connsiteX1" y="connsiteY1"/>
                </a:cxn>
                <a:cxn ang="0">
                  <a:pos x="connsiteX2" y="connsiteY2"/>
                </a:cxn>
              </a:cxnLst>
              <a:rect l="l" t="t" r="r" b="b"/>
              <a:pathLst>
                <a:path w="110519" h="59175">
                  <a:moveTo>
                    <a:pt x="110519" y="0"/>
                  </a:moveTo>
                  <a:lnTo>
                    <a:pt x="0" y="0"/>
                  </a:lnTo>
                  <a:lnTo>
                    <a:pt x="0" y="59176"/>
                  </a:ln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1" name="Freeform: Shape 30">
              <a:extLst>
                <a:ext uri="{FF2B5EF4-FFF2-40B4-BE49-F238E27FC236}">
                  <a16:creationId xmlns:a16="http://schemas.microsoft.com/office/drawing/2014/main" id="{B09DB3B9-7829-4A5F-8A70-1B9B40F08A30}"/>
                </a:ext>
              </a:extLst>
            </p:cNvPr>
            <p:cNvSpPr/>
            <p:nvPr/>
          </p:nvSpPr>
          <p:spPr>
            <a:xfrm>
              <a:off x="7772534" y="3606889"/>
              <a:ext cx="110519" cy="1740"/>
            </a:xfrm>
            <a:custGeom>
              <a:avLst/>
              <a:gdLst>
                <a:gd name="connsiteX0" fmla="*/ 110519 w 110519"/>
                <a:gd name="connsiteY0" fmla="*/ 0 h 1740"/>
                <a:gd name="connsiteX1" fmla="*/ 0 w 110519"/>
                <a:gd name="connsiteY1" fmla="*/ 0 h 1740"/>
              </a:gdLst>
              <a:ahLst/>
              <a:cxnLst>
                <a:cxn ang="0">
                  <a:pos x="connsiteX0" y="connsiteY0"/>
                </a:cxn>
                <a:cxn ang="0">
                  <a:pos x="connsiteX1" y="connsiteY1"/>
                </a:cxn>
              </a:cxnLst>
              <a:rect l="l" t="t" r="r" b="b"/>
              <a:pathLst>
                <a:path w="110519" h="1740">
                  <a:moveTo>
                    <a:pt x="110519" y="0"/>
                  </a:moveTo>
                  <a:lnTo>
                    <a:pt x="0" y="0"/>
                  </a:lnTo>
                </a:path>
              </a:pathLst>
            </a:custGeom>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2" name="Freeform: Shape 31">
              <a:extLst>
                <a:ext uri="{FF2B5EF4-FFF2-40B4-BE49-F238E27FC236}">
                  <a16:creationId xmlns:a16="http://schemas.microsoft.com/office/drawing/2014/main" id="{E452D32B-2BA4-4CCC-B01A-581587918A15}"/>
                </a:ext>
              </a:extLst>
            </p:cNvPr>
            <p:cNvSpPr/>
            <p:nvPr/>
          </p:nvSpPr>
          <p:spPr>
            <a:xfrm>
              <a:off x="7356020" y="3151421"/>
              <a:ext cx="74122" cy="84756"/>
            </a:xfrm>
            <a:custGeom>
              <a:avLst/>
              <a:gdLst>
                <a:gd name="connsiteX0" fmla="*/ 37061 w 74122"/>
                <a:gd name="connsiteY0" fmla="*/ 84757 h 84756"/>
                <a:gd name="connsiteX1" fmla="*/ 0 w 74122"/>
                <a:gd name="connsiteY1" fmla="*/ 48435 h 84756"/>
                <a:gd name="connsiteX2" fmla="*/ 0 w 74122"/>
                <a:gd name="connsiteY2" fmla="*/ 36322 h 84756"/>
                <a:gd name="connsiteX3" fmla="*/ 37061 w 74122"/>
                <a:gd name="connsiteY3" fmla="*/ 0 h 84756"/>
                <a:gd name="connsiteX4" fmla="*/ 74123 w 74122"/>
                <a:gd name="connsiteY4" fmla="*/ 36322 h 84756"/>
                <a:gd name="connsiteX5" fmla="*/ 74123 w 74122"/>
                <a:gd name="connsiteY5" fmla="*/ 48435 h 84756"/>
                <a:gd name="connsiteX6" fmla="*/ 37061 w 74122"/>
                <a:gd name="connsiteY6" fmla="*/ 84757 h 8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22" h="84756">
                  <a:moveTo>
                    <a:pt x="37061" y="84757"/>
                  </a:moveTo>
                  <a:cubicBezTo>
                    <a:pt x="15845" y="84757"/>
                    <a:pt x="0" y="68496"/>
                    <a:pt x="0" y="48435"/>
                  </a:cubicBezTo>
                  <a:lnTo>
                    <a:pt x="0" y="36322"/>
                  </a:lnTo>
                  <a:cubicBezTo>
                    <a:pt x="0" y="16263"/>
                    <a:pt x="15845" y="0"/>
                    <a:pt x="37061" y="0"/>
                  </a:cubicBezTo>
                  <a:cubicBezTo>
                    <a:pt x="58278" y="0"/>
                    <a:pt x="74123" y="16263"/>
                    <a:pt x="74123" y="36322"/>
                  </a:cubicBezTo>
                  <a:lnTo>
                    <a:pt x="74123" y="48435"/>
                  </a:lnTo>
                  <a:cubicBezTo>
                    <a:pt x="74123" y="68496"/>
                    <a:pt x="58278" y="84757"/>
                    <a:pt x="37061" y="84757"/>
                  </a:cubicBezTo>
                  <a:close/>
                </a:path>
              </a:pathLst>
            </a:custGeom>
            <a:noFill/>
            <a:ln w="22225" cap="rnd">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3" name="Freeform: Shape 32">
              <a:extLst>
                <a:ext uri="{FF2B5EF4-FFF2-40B4-BE49-F238E27FC236}">
                  <a16:creationId xmlns:a16="http://schemas.microsoft.com/office/drawing/2014/main" id="{36093E82-592E-4157-A4A0-45C12E416FA7}"/>
                </a:ext>
              </a:extLst>
            </p:cNvPr>
            <p:cNvSpPr/>
            <p:nvPr/>
          </p:nvSpPr>
          <p:spPr>
            <a:xfrm>
              <a:off x="7286590" y="3439619"/>
              <a:ext cx="72559" cy="167277"/>
            </a:xfrm>
            <a:custGeom>
              <a:avLst/>
              <a:gdLst>
                <a:gd name="connsiteX0" fmla="*/ 72560 w 72559"/>
                <a:gd name="connsiteY0" fmla="*/ 0 h 167277"/>
                <a:gd name="connsiteX1" fmla="*/ 0 w 72559"/>
                <a:gd name="connsiteY1" fmla="*/ 167277 h 167277"/>
              </a:gdLst>
              <a:ahLst/>
              <a:cxnLst>
                <a:cxn ang="0">
                  <a:pos x="connsiteX0" y="connsiteY0"/>
                </a:cxn>
                <a:cxn ang="0">
                  <a:pos x="connsiteX1" y="connsiteY1"/>
                </a:cxn>
              </a:cxnLst>
              <a:rect l="l" t="t" r="r" b="b"/>
              <a:pathLst>
                <a:path w="72559" h="167277">
                  <a:moveTo>
                    <a:pt x="72560" y="0"/>
                  </a:moveTo>
                  <a:lnTo>
                    <a:pt x="0" y="167277"/>
                  </a:lnTo>
                </a:path>
              </a:pathLst>
            </a:custGeom>
            <a:ln w="22225" cap="rnd">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4" name="Freeform: Shape 33">
              <a:extLst>
                <a:ext uri="{FF2B5EF4-FFF2-40B4-BE49-F238E27FC236}">
                  <a16:creationId xmlns:a16="http://schemas.microsoft.com/office/drawing/2014/main" id="{AD7516F5-9668-4D3A-A4E7-ECC783FAA523}"/>
                </a:ext>
              </a:extLst>
            </p:cNvPr>
            <p:cNvSpPr/>
            <p:nvPr/>
          </p:nvSpPr>
          <p:spPr>
            <a:xfrm>
              <a:off x="7332049" y="3480808"/>
              <a:ext cx="66692" cy="126087"/>
            </a:xfrm>
            <a:custGeom>
              <a:avLst/>
              <a:gdLst>
                <a:gd name="connsiteX0" fmla="*/ 66693 w 66692"/>
                <a:gd name="connsiteY0" fmla="*/ 0 h 126087"/>
                <a:gd name="connsiteX1" fmla="*/ 0 w 66692"/>
                <a:gd name="connsiteY1" fmla="*/ 126088 h 126087"/>
              </a:gdLst>
              <a:ahLst/>
              <a:cxnLst>
                <a:cxn ang="0">
                  <a:pos x="connsiteX0" y="connsiteY0"/>
                </a:cxn>
                <a:cxn ang="0">
                  <a:pos x="connsiteX1" y="connsiteY1"/>
                </a:cxn>
              </a:cxnLst>
              <a:rect l="l" t="t" r="r" b="b"/>
              <a:pathLst>
                <a:path w="66692" h="126087">
                  <a:moveTo>
                    <a:pt x="66693" y="0"/>
                  </a:moveTo>
                  <a:lnTo>
                    <a:pt x="0" y="126088"/>
                  </a:lnTo>
                </a:path>
              </a:pathLst>
            </a:custGeom>
            <a:ln w="22225" cap="rnd">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5" name="Freeform: Shape 34">
              <a:extLst>
                <a:ext uri="{FF2B5EF4-FFF2-40B4-BE49-F238E27FC236}">
                  <a16:creationId xmlns:a16="http://schemas.microsoft.com/office/drawing/2014/main" id="{F49C1A27-9ABE-4F13-82BD-5C3B348DF80C}"/>
                </a:ext>
              </a:extLst>
            </p:cNvPr>
            <p:cNvSpPr/>
            <p:nvPr/>
          </p:nvSpPr>
          <p:spPr>
            <a:xfrm>
              <a:off x="7350931" y="3416222"/>
              <a:ext cx="93974" cy="190674"/>
            </a:xfrm>
            <a:custGeom>
              <a:avLst/>
              <a:gdLst>
                <a:gd name="connsiteX0" fmla="*/ 93974 w 93974"/>
                <a:gd name="connsiteY0" fmla="*/ 190674 h 190674"/>
                <a:gd name="connsiteX1" fmla="*/ 77088 w 93974"/>
                <a:gd name="connsiteY1" fmla="*/ 94519 h 190674"/>
                <a:gd name="connsiteX2" fmla="*/ 15678 w 93974"/>
                <a:gd name="connsiteY2" fmla="*/ 31739 h 190674"/>
                <a:gd name="connsiteX3" fmla="*/ 0 w 93974"/>
                <a:gd name="connsiteY3" fmla="*/ 0 h 190674"/>
              </a:gdLst>
              <a:ahLst/>
              <a:cxnLst>
                <a:cxn ang="0">
                  <a:pos x="connsiteX0" y="connsiteY0"/>
                </a:cxn>
                <a:cxn ang="0">
                  <a:pos x="connsiteX1" y="connsiteY1"/>
                </a:cxn>
                <a:cxn ang="0">
                  <a:pos x="connsiteX2" y="connsiteY2"/>
                </a:cxn>
                <a:cxn ang="0">
                  <a:pos x="connsiteX3" y="connsiteY3"/>
                </a:cxn>
              </a:cxnLst>
              <a:rect l="l" t="t" r="r" b="b"/>
              <a:pathLst>
                <a:path w="93974" h="190674">
                  <a:moveTo>
                    <a:pt x="93974" y="190674"/>
                  </a:moveTo>
                  <a:lnTo>
                    <a:pt x="77088" y="94519"/>
                  </a:lnTo>
                  <a:lnTo>
                    <a:pt x="15678" y="31739"/>
                  </a:lnTo>
                  <a:cubicBezTo>
                    <a:pt x="7019" y="23080"/>
                    <a:pt x="0" y="14105"/>
                    <a:pt x="0" y="0"/>
                  </a:cubicBez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6" name="Freeform: Shape 35">
              <a:extLst>
                <a:ext uri="{FF2B5EF4-FFF2-40B4-BE49-F238E27FC236}">
                  <a16:creationId xmlns:a16="http://schemas.microsoft.com/office/drawing/2014/main" id="{900ED374-BE99-433D-9F65-F76BF7107075}"/>
                </a:ext>
              </a:extLst>
            </p:cNvPr>
            <p:cNvSpPr/>
            <p:nvPr/>
          </p:nvSpPr>
          <p:spPr>
            <a:xfrm>
              <a:off x="7297540" y="3267969"/>
              <a:ext cx="189993" cy="338926"/>
            </a:xfrm>
            <a:custGeom>
              <a:avLst/>
              <a:gdLst>
                <a:gd name="connsiteX0" fmla="*/ 189993 w 189993"/>
                <a:gd name="connsiteY0" fmla="*/ 338927 h 338926"/>
                <a:gd name="connsiteX1" fmla="*/ 186046 w 189993"/>
                <a:gd name="connsiteY1" fmla="*/ 234389 h 338926"/>
                <a:gd name="connsiteX2" fmla="*/ 179147 w 189993"/>
                <a:gd name="connsiteY2" fmla="*/ 215396 h 338926"/>
                <a:gd name="connsiteX3" fmla="*/ 132601 w 189993"/>
                <a:gd name="connsiteY3" fmla="*/ 153519 h 338926"/>
                <a:gd name="connsiteX4" fmla="*/ 132601 w 189993"/>
                <a:gd name="connsiteY4" fmla="*/ 50938 h 338926"/>
                <a:gd name="connsiteX5" fmla="*/ 76181 w 189993"/>
                <a:gd name="connsiteY5" fmla="*/ 0 h 338926"/>
                <a:gd name="connsiteX6" fmla="*/ 38023 w 189993"/>
                <a:gd name="connsiteY6" fmla="*/ 18527 h 338926"/>
                <a:gd name="connsiteX7" fmla="*/ 5819 w 189993"/>
                <a:gd name="connsiteY7" fmla="*/ 56441 h 338926"/>
                <a:gd name="connsiteX8" fmla="*/ 2067 w 189993"/>
                <a:gd name="connsiteY8" fmla="*/ 87843 h 338926"/>
                <a:gd name="connsiteX9" fmla="*/ 20872 w 189993"/>
                <a:gd name="connsiteY9" fmla="*/ 136974 h 338926"/>
                <a:gd name="connsiteX10" fmla="*/ 63100 w 189993"/>
                <a:gd name="connsiteY10" fmla="*/ 123519 h 338926"/>
                <a:gd name="connsiteX11" fmla="*/ 50255 w 189993"/>
                <a:gd name="connsiteY11" fmla="*/ 84068 h 338926"/>
                <a:gd name="connsiteX12" fmla="*/ 75942 w 189993"/>
                <a:gd name="connsiteY12" fmla="*/ 55860 h 33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993" h="338926">
                  <a:moveTo>
                    <a:pt x="189993" y="338927"/>
                  </a:moveTo>
                  <a:lnTo>
                    <a:pt x="186046" y="234389"/>
                  </a:lnTo>
                  <a:cubicBezTo>
                    <a:pt x="185630" y="227995"/>
                    <a:pt x="183553" y="221185"/>
                    <a:pt x="179147" y="215396"/>
                  </a:cubicBezTo>
                  <a:lnTo>
                    <a:pt x="132601" y="153519"/>
                  </a:lnTo>
                  <a:lnTo>
                    <a:pt x="132601" y="50938"/>
                  </a:lnTo>
                  <a:cubicBezTo>
                    <a:pt x="132601" y="23606"/>
                    <a:pt x="93450" y="0"/>
                    <a:pt x="76181" y="0"/>
                  </a:cubicBezTo>
                  <a:cubicBezTo>
                    <a:pt x="60299" y="0"/>
                    <a:pt x="50906" y="4349"/>
                    <a:pt x="38023" y="18527"/>
                  </a:cubicBezTo>
                  <a:cubicBezTo>
                    <a:pt x="28544" y="28958"/>
                    <a:pt x="5819" y="56441"/>
                    <a:pt x="5819" y="56441"/>
                  </a:cubicBezTo>
                  <a:cubicBezTo>
                    <a:pt x="-252" y="65159"/>
                    <a:pt x="-1694" y="76965"/>
                    <a:pt x="2067" y="87843"/>
                  </a:cubicBezTo>
                  <a:lnTo>
                    <a:pt x="20872" y="136974"/>
                  </a:lnTo>
                  <a:cubicBezTo>
                    <a:pt x="31942" y="164312"/>
                    <a:pt x="70886" y="149549"/>
                    <a:pt x="63100" y="123519"/>
                  </a:cubicBezTo>
                  <a:lnTo>
                    <a:pt x="50255" y="84068"/>
                  </a:lnTo>
                  <a:lnTo>
                    <a:pt x="75942" y="55860"/>
                  </a:ln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7" name="Freeform: Shape 36">
              <a:extLst>
                <a:ext uri="{FF2B5EF4-FFF2-40B4-BE49-F238E27FC236}">
                  <a16:creationId xmlns:a16="http://schemas.microsoft.com/office/drawing/2014/main" id="{A891A1E4-DFF9-4A00-9D92-62B63DC06C69}"/>
                </a:ext>
              </a:extLst>
            </p:cNvPr>
            <p:cNvSpPr/>
            <p:nvPr/>
          </p:nvSpPr>
          <p:spPr>
            <a:xfrm>
              <a:off x="7356020" y="3151421"/>
              <a:ext cx="74122" cy="84756"/>
            </a:xfrm>
            <a:custGeom>
              <a:avLst/>
              <a:gdLst>
                <a:gd name="connsiteX0" fmla="*/ 37061 w 74122"/>
                <a:gd name="connsiteY0" fmla="*/ 84757 h 84756"/>
                <a:gd name="connsiteX1" fmla="*/ 0 w 74122"/>
                <a:gd name="connsiteY1" fmla="*/ 48435 h 84756"/>
                <a:gd name="connsiteX2" fmla="*/ 0 w 74122"/>
                <a:gd name="connsiteY2" fmla="*/ 36322 h 84756"/>
                <a:gd name="connsiteX3" fmla="*/ 37061 w 74122"/>
                <a:gd name="connsiteY3" fmla="*/ 0 h 84756"/>
                <a:gd name="connsiteX4" fmla="*/ 74123 w 74122"/>
                <a:gd name="connsiteY4" fmla="*/ 36322 h 84756"/>
                <a:gd name="connsiteX5" fmla="*/ 74123 w 74122"/>
                <a:gd name="connsiteY5" fmla="*/ 48435 h 84756"/>
                <a:gd name="connsiteX6" fmla="*/ 37061 w 74122"/>
                <a:gd name="connsiteY6" fmla="*/ 84757 h 84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22" h="84756">
                  <a:moveTo>
                    <a:pt x="37061" y="84757"/>
                  </a:moveTo>
                  <a:cubicBezTo>
                    <a:pt x="15845" y="84757"/>
                    <a:pt x="0" y="68496"/>
                    <a:pt x="0" y="48435"/>
                  </a:cubicBezTo>
                  <a:lnTo>
                    <a:pt x="0" y="36322"/>
                  </a:lnTo>
                  <a:cubicBezTo>
                    <a:pt x="0" y="16263"/>
                    <a:pt x="15845" y="0"/>
                    <a:pt x="37061" y="0"/>
                  </a:cubicBezTo>
                  <a:cubicBezTo>
                    <a:pt x="58278" y="0"/>
                    <a:pt x="74123" y="16263"/>
                    <a:pt x="74123" y="36322"/>
                  </a:cubicBezTo>
                  <a:lnTo>
                    <a:pt x="74123" y="48435"/>
                  </a:lnTo>
                  <a:cubicBezTo>
                    <a:pt x="74123" y="68496"/>
                    <a:pt x="58278" y="84757"/>
                    <a:pt x="37061" y="84757"/>
                  </a:cubicBezTo>
                  <a:close/>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8" name="Freeform: Shape 37">
              <a:extLst>
                <a:ext uri="{FF2B5EF4-FFF2-40B4-BE49-F238E27FC236}">
                  <a16:creationId xmlns:a16="http://schemas.microsoft.com/office/drawing/2014/main" id="{9B2C9129-2DA8-4354-9144-DD391509CF08}"/>
                </a:ext>
              </a:extLst>
            </p:cNvPr>
            <p:cNvSpPr/>
            <p:nvPr/>
          </p:nvSpPr>
          <p:spPr>
            <a:xfrm>
              <a:off x="7286590" y="3439619"/>
              <a:ext cx="72559" cy="167277"/>
            </a:xfrm>
            <a:custGeom>
              <a:avLst/>
              <a:gdLst>
                <a:gd name="connsiteX0" fmla="*/ 72560 w 72559"/>
                <a:gd name="connsiteY0" fmla="*/ 0 h 167277"/>
                <a:gd name="connsiteX1" fmla="*/ 0 w 72559"/>
                <a:gd name="connsiteY1" fmla="*/ 167277 h 167277"/>
              </a:gdLst>
              <a:ahLst/>
              <a:cxnLst>
                <a:cxn ang="0">
                  <a:pos x="connsiteX0" y="connsiteY0"/>
                </a:cxn>
                <a:cxn ang="0">
                  <a:pos x="connsiteX1" y="connsiteY1"/>
                </a:cxn>
              </a:cxnLst>
              <a:rect l="l" t="t" r="r" b="b"/>
              <a:pathLst>
                <a:path w="72559" h="167277">
                  <a:moveTo>
                    <a:pt x="72560" y="0"/>
                  </a:moveTo>
                  <a:lnTo>
                    <a:pt x="0" y="167277"/>
                  </a:lnTo>
                </a:path>
              </a:pathLst>
            </a:custGeom>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39" name="Freeform: Shape 38">
              <a:extLst>
                <a:ext uri="{FF2B5EF4-FFF2-40B4-BE49-F238E27FC236}">
                  <a16:creationId xmlns:a16="http://schemas.microsoft.com/office/drawing/2014/main" id="{421BFACE-9346-48DD-AC93-CAE340A7B776}"/>
                </a:ext>
              </a:extLst>
            </p:cNvPr>
            <p:cNvSpPr/>
            <p:nvPr/>
          </p:nvSpPr>
          <p:spPr>
            <a:xfrm>
              <a:off x="7332049" y="3480808"/>
              <a:ext cx="66692" cy="126087"/>
            </a:xfrm>
            <a:custGeom>
              <a:avLst/>
              <a:gdLst>
                <a:gd name="connsiteX0" fmla="*/ 66693 w 66692"/>
                <a:gd name="connsiteY0" fmla="*/ 0 h 126087"/>
                <a:gd name="connsiteX1" fmla="*/ 0 w 66692"/>
                <a:gd name="connsiteY1" fmla="*/ 126088 h 126087"/>
              </a:gdLst>
              <a:ahLst/>
              <a:cxnLst>
                <a:cxn ang="0">
                  <a:pos x="connsiteX0" y="connsiteY0"/>
                </a:cxn>
                <a:cxn ang="0">
                  <a:pos x="connsiteX1" y="connsiteY1"/>
                </a:cxn>
              </a:cxnLst>
              <a:rect l="l" t="t" r="r" b="b"/>
              <a:pathLst>
                <a:path w="66692" h="126087">
                  <a:moveTo>
                    <a:pt x="66693" y="0"/>
                  </a:moveTo>
                  <a:lnTo>
                    <a:pt x="0" y="126088"/>
                  </a:lnTo>
                </a:path>
              </a:pathLst>
            </a:custGeom>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40" name="Freeform: Shape 39">
              <a:extLst>
                <a:ext uri="{FF2B5EF4-FFF2-40B4-BE49-F238E27FC236}">
                  <a16:creationId xmlns:a16="http://schemas.microsoft.com/office/drawing/2014/main" id="{5DEAE571-08BC-4E59-828C-1233680F902A}"/>
                </a:ext>
              </a:extLst>
            </p:cNvPr>
            <p:cNvSpPr/>
            <p:nvPr/>
          </p:nvSpPr>
          <p:spPr>
            <a:xfrm>
              <a:off x="7350931" y="3416222"/>
              <a:ext cx="93974" cy="190674"/>
            </a:xfrm>
            <a:custGeom>
              <a:avLst/>
              <a:gdLst>
                <a:gd name="connsiteX0" fmla="*/ 93974 w 93974"/>
                <a:gd name="connsiteY0" fmla="*/ 190674 h 190674"/>
                <a:gd name="connsiteX1" fmla="*/ 77088 w 93974"/>
                <a:gd name="connsiteY1" fmla="*/ 94519 h 190674"/>
                <a:gd name="connsiteX2" fmla="*/ 15678 w 93974"/>
                <a:gd name="connsiteY2" fmla="*/ 31739 h 190674"/>
                <a:gd name="connsiteX3" fmla="*/ 0 w 93974"/>
                <a:gd name="connsiteY3" fmla="*/ 0 h 190674"/>
              </a:gdLst>
              <a:ahLst/>
              <a:cxnLst>
                <a:cxn ang="0">
                  <a:pos x="connsiteX0" y="connsiteY0"/>
                </a:cxn>
                <a:cxn ang="0">
                  <a:pos x="connsiteX1" y="connsiteY1"/>
                </a:cxn>
                <a:cxn ang="0">
                  <a:pos x="connsiteX2" y="connsiteY2"/>
                </a:cxn>
                <a:cxn ang="0">
                  <a:pos x="connsiteX3" y="connsiteY3"/>
                </a:cxn>
              </a:cxnLst>
              <a:rect l="l" t="t" r="r" b="b"/>
              <a:pathLst>
                <a:path w="93974" h="190674">
                  <a:moveTo>
                    <a:pt x="93974" y="190674"/>
                  </a:moveTo>
                  <a:lnTo>
                    <a:pt x="77088" y="94519"/>
                  </a:lnTo>
                  <a:lnTo>
                    <a:pt x="15678" y="31739"/>
                  </a:lnTo>
                  <a:cubicBezTo>
                    <a:pt x="7019" y="23080"/>
                    <a:pt x="0" y="14105"/>
                    <a:pt x="0" y="0"/>
                  </a:cubicBez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41" name="Freeform: Shape 40">
              <a:extLst>
                <a:ext uri="{FF2B5EF4-FFF2-40B4-BE49-F238E27FC236}">
                  <a16:creationId xmlns:a16="http://schemas.microsoft.com/office/drawing/2014/main" id="{3BB6A90D-D633-4A95-9D39-A3521E23EE9F}"/>
                </a:ext>
              </a:extLst>
            </p:cNvPr>
            <p:cNvSpPr/>
            <p:nvPr/>
          </p:nvSpPr>
          <p:spPr>
            <a:xfrm>
              <a:off x="7297540" y="3267969"/>
              <a:ext cx="189993" cy="338926"/>
            </a:xfrm>
            <a:custGeom>
              <a:avLst/>
              <a:gdLst>
                <a:gd name="connsiteX0" fmla="*/ 189993 w 189993"/>
                <a:gd name="connsiteY0" fmla="*/ 338927 h 338926"/>
                <a:gd name="connsiteX1" fmla="*/ 186046 w 189993"/>
                <a:gd name="connsiteY1" fmla="*/ 234389 h 338926"/>
                <a:gd name="connsiteX2" fmla="*/ 179147 w 189993"/>
                <a:gd name="connsiteY2" fmla="*/ 215396 h 338926"/>
                <a:gd name="connsiteX3" fmla="*/ 132601 w 189993"/>
                <a:gd name="connsiteY3" fmla="*/ 153519 h 338926"/>
                <a:gd name="connsiteX4" fmla="*/ 132601 w 189993"/>
                <a:gd name="connsiteY4" fmla="*/ 50938 h 338926"/>
                <a:gd name="connsiteX5" fmla="*/ 76181 w 189993"/>
                <a:gd name="connsiteY5" fmla="*/ 0 h 338926"/>
                <a:gd name="connsiteX6" fmla="*/ 38023 w 189993"/>
                <a:gd name="connsiteY6" fmla="*/ 18527 h 338926"/>
                <a:gd name="connsiteX7" fmla="*/ 5819 w 189993"/>
                <a:gd name="connsiteY7" fmla="*/ 56441 h 338926"/>
                <a:gd name="connsiteX8" fmla="*/ 2067 w 189993"/>
                <a:gd name="connsiteY8" fmla="*/ 87843 h 338926"/>
                <a:gd name="connsiteX9" fmla="*/ 20872 w 189993"/>
                <a:gd name="connsiteY9" fmla="*/ 136974 h 338926"/>
                <a:gd name="connsiteX10" fmla="*/ 63100 w 189993"/>
                <a:gd name="connsiteY10" fmla="*/ 123519 h 338926"/>
                <a:gd name="connsiteX11" fmla="*/ 50255 w 189993"/>
                <a:gd name="connsiteY11" fmla="*/ 84068 h 338926"/>
                <a:gd name="connsiteX12" fmla="*/ 75942 w 189993"/>
                <a:gd name="connsiteY12" fmla="*/ 55860 h 33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993" h="338926">
                  <a:moveTo>
                    <a:pt x="189993" y="338927"/>
                  </a:moveTo>
                  <a:lnTo>
                    <a:pt x="186046" y="234389"/>
                  </a:lnTo>
                  <a:cubicBezTo>
                    <a:pt x="185630" y="227995"/>
                    <a:pt x="183553" y="221185"/>
                    <a:pt x="179147" y="215396"/>
                  </a:cubicBezTo>
                  <a:lnTo>
                    <a:pt x="132601" y="153519"/>
                  </a:lnTo>
                  <a:lnTo>
                    <a:pt x="132601" y="50938"/>
                  </a:lnTo>
                  <a:cubicBezTo>
                    <a:pt x="132601" y="23606"/>
                    <a:pt x="93450" y="0"/>
                    <a:pt x="76181" y="0"/>
                  </a:cubicBezTo>
                  <a:cubicBezTo>
                    <a:pt x="60299" y="0"/>
                    <a:pt x="50906" y="4349"/>
                    <a:pt x="38023" y="18527"/>
                  </a:cubicBezTo>
                  <a:cubicBezTo>
                    <a:pt x="28544" y="28958"/>
                    <a:pt x="5819" y="56441"/>
                    <a:pt x="5819" y="56441"/>
                  </a:cubicBezTo>
                  <a:cubicBezTo>
                    <a:pt x="-252" y="65159"/>
                    <a:pt x="-1694" y="76965"/>
                    <a:pt x="2067" y="87843"/>
                  </a:cubicBezTo>
                  <a:lnTo>
                    <a:pt x="20872" y="136974"/>
                  </a:lnTo>
                  <a:cubicBezTo>
                    <a:pt x="31942" y="164312"/>
                    <a:pt x="70886" y="149549"/>
                    <a:pt x="63100" y="123519"/>
                  </a:cubicBezTo>
                  <a:lnTo>
                    <a:pt x="50255" y="84068"/>
                  </a:lnTo>
                  <a:lnTo>
                    <a:pt x="75942" y="55860"/>
                  </a:ln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42" name="Freeform: Shape 41">
              <a:extLst>
                <a:ext uri="{FF2B5EF4-FFF2-40B4-BE49-F238E27FC236}">
                  <a16:creationId xmlns:a16="http://schemas.microsoft.com/office/drawing/2014/main" id="{84677794-A461-4C49-AFB6-B14A1705F29E}"/>
                </a:ext>
              </a:extLst>
            </p:cNvPr>
            <p:cNvSpPr/>
            <p:nvPr/>
          </p:nvSpPr>
          <p:spPr>
            <a:xfrm>
              <a:off x="7704656" y="3404996"/>
              <a:ext cx="67877" cy="328076"/>
            </a:xfrm>
            <a:custGeom>
              <a:avLst/>
              <a:gdLst>
                <a:gd name="connsiteX0" fmla="*/ 67878 w 67877"/>
                <a:gd name="connsiteY0" fmla="*/ 300229 h 328076"/>
                <a:gd name="connsiteX1" fmla="*/ 67878 w 67877"/>
                <a:gd name="connsiteY1" fmla="*/ 0 h 328076"/>
                <a:gd name="connsiteX2" fmla="*/ 0 w 67877"/>
                <a:gd name="connsiteY2" fmla="*/ 0 h 328076"/>
                <a:gd name="connsiteX3" fmla="*/ 0 w 67877"/>
                <a:gd name="connsiteY3" fmla="*/ 328077 h 328076"/>
              </a:gdLst>
              <a:ahLst/>
              <a:cxnLst>
                <a:cxn ang="0">
                  <a:pos x="connsiteX0" y="connsiteY0"/>
                </a:cxn>
                <a:cxn ang="0">
                  <a:pos x="connsiteX1" y="connsiteY1"/>
                </a:cxn>
                <a:cxn ang="0">
                  <a:pos x="connsiteX2" y="connsiteY2"/>
                </a:cxn>
                <a:cxn ang="0">
                  <a:pos x="connsiteX3" y="connsiteY3"/>
                </a:cxn>
              </a:cxnLst>
              <a:rect l="l" t="t" r="r" b="b"/>
              <a:pathLst>
                <a:path w="67877" h="328076">
                  <a:moveTo>
                    <a:pt x="67878" y="300229"/>
                  </a:moveTo>
                  <a:lnTo>
                    <a:pt x="67878" y="0"/>
                  </a:lnTo>
                  <a:lnTo>
                    <a:pt x="0" y="0"/>
                  </a:lnTo>
                  <a:lnTo>
                    <a:pt x="0" y="328077"/>
                  </a:lnTo>
                </a:path>
              </a:pathLst>
            </a:custGeom>
            <a:noFill/>
            <a:ln w="22225" cap="rnd">
              <a:solidFill>
                <a:srgbClr val="FFFF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sp>
          <p:nvSpPr>
            <p:cNvPr id="43" name="Freeform: Shape 42">
              <a:extLst>
                <a:ext uri="{FF2B5EF4-FFF2-40B4-BE49-F238E27FC236}">
                  <a16:creationId xmlns:a16="http://schemas.microsoft.com/office/drawing/2014/main" id="{82D81283-9C07-4610-9EC4-D2A746BE15B5}"/>
                </a:ext>
              </a:extLst>
            </p:cNvPr>
            <p:cNvSpPr/>
            <p:nvPr/>
          </p:nvSpPr>
          <p:spPr>
            <a:xfrm>
              <a:off x="7242130" y="3704362"/>
              <a:ext cx="640922" cy="27847"/>
            </a:xfrm>
            <a:custGeom>
              <a:avLst/>
              <a:gdLst>
                <a:gd name="connsiteX0" fmla="*/ 640923 w 640922"/>
                <a:gd name="connsiteY0" fmla="*/ 23496 h 27847"/>
                <a:gd name="connsiteX1" fmla="*/ 618210 w 640922"/>
                <a:gd name="connsiteY1" fmla="*/ 27847 h 27847"/>
                <a:gd name="connsiteX2" fmla="*/ 537453 w 640922"/>
                <a:gd name="connsiteY2" fmla="*/ 0 h 27847"/>
                <a:gd name="connsiteX3" fmla="*/ 456695 w 640922"/>
                <a:gd name="connsiteY3" fmla="*/ 27847 h 27847"/>
                <a:gd name="connsiteX4" fmla="*/ 375938 w 640922"/>
                <a:gd name="connsiteY4" fmla="*/ 0 h 27847"/>
                <a:gd name="connsiteX5" fmla="*/ 295180 w 640922"/>
                <a:gd name="connsiteY5" fmla="*/ 27847 h 27847"/>
                <a:gd name="connsiteX6" fmla="*/ 214423 w 640922"/>
                <a:gd name="connsiteY6" fmla="*/ 0 h 27847"/>
                <a:gd name="connsiteX7" fmla="*/ 133666 w 640922"/>
                <a:gd name="connsiteY7" fmla="*/ 27847 h 27847"/>
                <a:gd name="connsiteX8" fmla="*/ 52908 w 640922"/>
                <a:gd name="connsiteY8" fmla="*/ 0 h 27847"/>
                <a:gd name="connsiteX9" fmla="*/ 0 w 640922"/>
                <a:gd name="connsiteY9" fmla="*/ 21169 h 2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0922" h="27847">
                  <a:moveTo>
                    <a:pt x="640923" y="23496"/>
                  </a:moveTo>
                  <a:cubicBezTo>
                    <a:pt x="634473" y="26107"/>
                    <a:pt x="627184" y="27847"/>
                    <a:pt x="618210" y="27847"/>
                  </a:cubicBezTo>
                  <a:cubicBezTo>
                    <a:pt x="582318" y="27847"/>
                    <a:pt x="573344" y="0"/>
                    <a:pt x="537453" y="0"/>
                  </a:cubicBezTo>
                  <a:cubicBezTo>
                    <a:pt x="501561" y="0"/>
                    <a:pt x="492587" y="27847"/>
                    <a:pt x="456695" y="27847"/>
                  </a:cubicBezTo>
                  <a:cubicBezTo>
                    <a:pt x="420803" y="27847"/>
                    <a:pt x="411830" y="0"/>
                    <a:pt x="375938" y="0"/>
                  </a:cubicBezTo>
                  <a:cubicBezTo>
                    <a:pt x="340046" y="0"/>
                    <a:pt x="331072" y="27847"/>
                    <a:pt x="295180" y="27847"/>
                  </a:cubicBezTo>
                  <a:cubicBezTo>
                    <a:pt x="259289" y="27847"/>
                    <a:pt x="250315" y="0"/>
                    <a:pt x="214423" y="0"/>
                  </a:cubicBezTo>
                  <a:cubicBezTo>
                    <a:pt x="178531" y="0"/>
                    <a:pt x="169557" y="27847"/>
                    <a:pt x="133666" y="27847"/>
                  </a:cubicBezTo>
                  <a:cubicBezTo>
                    <a:pt x="97774" y="27847"/>
                    <a:pt x="88800" y="0"/>
                    <a:pt x="52908" y="0"/>
                  </a:cubicBezTo>
                  <a:cubicBezTo>
                    <a:pt x="28451" y="0"/>
                    <a:pt x="16493" y="12930"/>
                    <a:pt x="0" y="21169"/>
                  </a:cubicBezTo>
                </a:path>
              </a:pathLst>
            </a:custGeom>
            <a:noFill/>
            <a:ln w="22225" cap="rnd">
              <a:solidFill>
                <a:srgbClr val="00B4FF"/>
              </a:solidFill>
              <a:prstDash val="solid"/>
              <a:round/>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lv-LV" sz="1800" b="0" i="0" u="none" strike="noStrike" kern="0" cap="none" spc="0" normalizeH="0" baseline="0" noProof="0">
                <a:ln>
                  <a:noFill/>
                </a:ln>
                <a:solidFill>
                  <a:srgbClr val="6B6F7B">
                    <a:lumMod val="50000"/>
                  </a:srgbClr>
                </a:solidFill>
                <a:effectLst/>
                <a:uLnTx/>
                <a:uFillTx/>
                <a:latin typeface="Calibri"/>
                <a:cs typeface="+mn-cs"/>
              </a:endParaRPr>
            </a:p>
          </p:txBody>
        </p:sp>
      </p:grpSp>
      <p:sp>
        <p:nvSpPr>
          <p:cNvPr id="44" name="TextBox 43">
            <a:extLst>
              <a:ext uri="{FF2B5EF4-FFF2-40B4-BE49-F238E27FC236}">
                <a16:creationId xmlns:a16="http://schemas.microsoft.com/office/drawing/2014/main" id="{628EF2E6-4F90-4C2B-A00C-717D067AC2FB}"/>
              </a:ext>
            </a:extLst>
          </p:cNvPr>
          <p:cNvSpPr txBox="1"/>
          <p:nvPr/>
        </p:nvSpPr>
        <p:spPr>
          <a:xfrm>
            <a:off x="6036338" y="2193695"/>
            <a:ext cx="1817687" cy="938719"/>
          </a:xfrm>
          <a:prstGeom prst="rect">
            <a:avLst/>
          </a:prstGeom>
          <a:noFill/>
        </p:spPr>
        <p:txBody>
          <a:bodyPr wrap="square" rtlCol="0">
            <a:spAutoFit/>
          </a:bodyPr>
          <a:lstStyle/>
          <a:p>
            <a:pPr algn="ctr">
              <a:spcAft>
                <a:spcPts val="600"/>
              </a:spcAft>
            </a:pPr>
            <a:endParaRPr lang="lv-LV" b="1" dirty="0">
              <a:solidFill>
                <a:schemeClr val="bg1">
                  <a:lumMod val="50000"/>
                </a:schemeClr>
              </a:solidFill>
              <a:latin typeface="+mj-lt"/>
            </a:endParaRPr>
          </a:p>
          <a:p>
            <a:pPr algn="ctr">
              <a:spcAft>
                <a:spcPts val="600"/>
              </a:spcAft>
            </a:pPr>
            <a:r>
              <a:rPr lang="lv-LV" sz="1600" b="1" dirty="0">
                <a:cs typeface="Times New Roman" panose="02020603050405020304" pitchFamily="18" charset="0"/>
              </a:rPr>
              <a:t>Izbūvēti pontoni 9,035</a:t>
            </a:r>
            <a:r>
              <a:rPr kumimoji="0" lang="lv-LV" sz="1600" b="1" i="0" u="none" strike="noStrike" kern="1200" cap="none" spc="0" normalizeH="0" baseline="0" noProof="0" dirty="0">
                <a:ln>
                  <a:noFill/>
                </a:ln>
                <a:effectLst/>
                <a:uLnTx/>
                <a:uFillTx/>
                <a:cs typeface="Times New Roman" panose="02020603050405020304" pitchFamily="18" charset="0"/>
              </a:rPr>
              <a:t> km</a:t>
            </a:r>
            <a:endParaRPr lang="lv-LV" sz="1600" b="1" dirty="0">
              <a:cs typeface="Times New Roman" panose="02020603050405020304" pitchFamily="18" charset="0"/>
            </a:endParaRPr>
          </a:p>
        </p:txBody>
      </p:sp>
    </p:spTree>
    <p:extLst>
      <p:ext uri="{BB962C8B-B14F-4D97-AF65-F5344CB8AC3E}">
        <p14:creationId xmlns:p14="http://schemas.microsoft.com/office/powerpoint/2010/main" val="3261211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31</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273958"/>
            <a:ext cx="7091574" cy="488589"/>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7. EFEKTĪVA RESURSU IZMANTOŠANA FUNKCIJU IZPILDĒ, KĀ ARĪ AUGSTA PAKALPOJUMA SNIEGŠANAS KVALITĀTE</a:t>
            </a:r>
            <a:endParaRPr lang="lv-LV" sz="1400" u="sng" dirty="0">
              <a:solidFill>
                <a:srgbClr val="04046C"/>
              </a:solidFill>
            </a:endParaRPr>
          </a:p>
        </p:txBody>
      </p:sp>
      <p:sp>
        <p:nvSpPr>
          <p:cNvPr id="2" name="AutoShape 2" descr="KPC būvniecība turpinās">
            <a:extLst>
              <a:ext uri="{FF2B5EF4-FFF2-40B4-BE49-F238E27FC236}">
                <a16:creationId xmlns:a16="http://schemas.microsoft.com/office/drawing/2014/main" id="{9B94ED7D-4AC8-41A0-82FF-56CA3376320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
        <p:nvSpPr>
          <p:cNvPr id="7" name="Title 1">
            <a:extLst>
              <a:ext uri="{FF2B5EF4-FFF2-40B4-BE49-F238E27FC236}">
                <a16:creationId xmlns:a16="http://schemas.microsoft.com/office/drawing/2014/main" id="{C6B58065-AD37-49EB-BEFA-CE1E2C7B0E0F}"/>
              </a:ext>
            </a:extLst>
          </p:cNvPr>
          <p:cNvSpPr txBox="1">
            <a:spLocks/>
          </p:cNvSpPr>
          <p:nvPr/>
        </p:nvSpPr>
        <p:spPr>
          <a:xfrm>
            <a:off x="1938661" y="942775"/>
            <a:ext cx="5571478" cy="550699"/>
          </a:xfrm>
          <a:prstGeom prst="rect">
            <a:avLst/>
          </a:prstGeom>
        </p:spPr>
        <p:txBody>
          <a:bodyPr lIns="0" tIns="0" rIns="0" bIns="180000"/>
          <a:lstStyle>
            <a:lvl1pPr marL="0" indent="0" algn="l" defTabSz="914400" rtl="0" eaLnBrk="1" latinLnBrk="0" hangingPunct="1">
              <a:spcBef>
                <a:spcPct val="0"/>
              </a:spcBef>
              <a:buNone/>
              <a:defRPr sz="2600" b="0" kern="1200" cap="all" baseline="0">
                <a:solidFill>
                  <a:schemeClr val="tx1"/>
                </a:solidFill>
                <a:latin typeface="+mj-lt"/>
                <a:ea typeface="+mj-ea"/>
                <a:cs typeface="+mj-cs"/>
              </a:defRPr>
            </a:lvl1pPr>
          </a:lstStyle>
          <a:p>
            <a:pPr>
              <a:tabLst>
                <a:tab pos="361950" algn="l"/>
              </a:tabLst>
            </a:pPr>
            <a:r>
              <a:rPr lang="lv-LV" sz="1600" b="1" cap="none" dirty="0"/>
              <a:t>Katastrofu pārvaldības centru izbūve</a:t>
            </a:r>
          </a:p>
        </p:txBody>
      </p:sp>
      <p:grpSp>
        <p:nvGrpSpPr>
          <p:cNvPr id="10" name="Group 3">
            <a:extLst>
              <a:ext uri="{FF2B5EF4-FFF2-40B4-BE49-F238E27FC236}">
                <a16:creationId xmlns:a16="http://schemas.microsoft.com/office/drawing/2014/main" id="{66B5DC16-992C-43F8-B753-ABFE6E53D80E}"/>
              </a:ext>
            </a:extLst>
          </p:cNvPr>
          <p:cNvGrpSpPr>
            <a:grpSpLocks/>
          </p:cNvGrpSpPr>
          <p:nvPr/>
        </p:nvGrpSpPr>
        <p:grpSpPr bwMode="auto">
          <a:xfrm>
            <a:off x="592795" y="4981026"/>
            <a:ext cx="5633997" cy="1508582"/>
            <a:chOff x="402432" y="4990070"/>
            <a:chExt cx="6338295" cy="1749204"/>
          </a:xfrm>
        </p:grpSpPr>
        <p:grpSp>
          <p:nvGrpSpPr>
            <p:cNvPr id="11" name="Grupa 15">
              <a:extLst>
                <a:ext uri="{FF2B5EF4-FFF2-40B4-BE49-F238E27FC236}">
                  <a16:creationId xmlns:a16="http://schemas.microsoft.com/office/drawing/2014/main" id="{F50E3E1D-8753-49F3-B382-D13FDBD51E6E}"/>
                </a:ext>
              </a:extLst>
            </p:cNvPr>
            <p:cNvGrpSpPr>
              <a:grpSpLocks/>
            </p:cNvGrpSpPr>
            <p:nvPr/>
          </p:nvGrpSpPr>
          <p:grpSpPr bwMode="auto">
            <a:xfrm>
              <a:off x="405607" y="4990070"/>
              <a:ext cx="6335120" cy="1176325"/>
              <a:chOff x="2127985" y="5088068"/>
              <a:chExt cx="6334921" cy="1175235"/>
            </a:xfrm>
          </p:grpSpPr>
          <p:grpSp>
            <p:nvGrpSpPr>
              <p:cNvPr id="17" name="Group 8">
                <a:extLst>
                  <a:ext uri="{FF2B5EF4-FFF2-40B4-BE49-F238E27FC236}">
                    <a16:creationId xmlns:a16="http://schemas.microsoft.com/office/drawing/2014/main" id="{19F22E9C-91AD-4808-A5EE-2F1816E614B7}"/>
                  </a:ext>
                </a:extLst>
              </p:cNvPr>
              <p:cNvGrpSpPr>
                <a:grpSpLocks/>
              </p:cNvGrpSpPr>
              <p:nvPr/>
            </p:nvGrpSpPr>
            <p:grpSpPr bwMode="auto">
              <a:xfrm>
                <a:off x="2127985" y="5088068"/>
                <a:ext cx="6334921" cy="901019"/>
                <a:chOff x="2930625" y="5291262"/>
                <a:chExt cx="6334921" cy="901016"/>
              </a:xfrm>
            </p:grpSpPr>
            <p:grpSp>
              <p:nvGrpSpPr>
                <p:cNvPr id="19" name="Grupa 5">
                  <a:extLst>
                    <a:ext uri="{FF2B5EF4-FFF2-40B4-BE49-F238E27FC236}">
                      <a16:creationId xmlns:a16="http://schemas.microsoft.com/office/drawing/2014/main" id="{4F7CC170-E075-409B-9858-083B93A91F77}"/>
                    </a:ext>
                  </a:extLst>
                </p:cNvPr>
                <p:cNvGrpSpPr>
                  <a:grpSpLocks/>
                </p:cNvGrpSpPr>
                <p:nvPr/>
              </p:nvGrpSpPr>
              <p:grpSpPr bwMode="auto">
                <a:xfrm>
                  <a:off x="2935388" y="5559630"/>
                  <a:ext cx="6322194" cy="632648"/>
                  <a:chOff x="2524225" y="5542377"/>
                  <a:chExt cx="6322194" cy="632649"/>
                </a:xfrm>
              </p:grpSpPr>
              <p:sp>
                <p:nvSpPr>
                  <p:cNvPr id="23" name="Ovāls 8">
                    <a:extLst>
                      <a:ext uri="{FF2B5EF4-FFF2-40B4-BE49-F238E27FC236}">
                        <a16:creationId xmlns:a16="http://schemas.microsoft.com/office/drawing/2014/main" id="{4738FC3B-35E1-4EA8-B273-EA7CE606CB05}"/>
                      </a:ext>
                    </a:extLst>
                  </p:cNvPr>
                  <p:cNvSpPr/>
                  <p:nvPr/>
                </p:nvSpPr>
                <p:spPr>
                  <a:xfrm>
                    <a:off x="2524225" y="5619208"/>
                    <a:ext cx="179404" cy="179219"/>
                  </a:xfrm>
                  <a:prstGeom prst="ellipse">
                    <a:avLst/>
                  </a:prstGeom>
                  <a:solidFill>
                    <a:srgbClr val="DDA9A3"/>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4" name="Ovāls 9">
                    <a:extLst>
                      <a:ext uri="{FF2B5EF4-FFF2-40B4-BE49-F238E27FC236}">
                        <a16:creationId xmlns:a16="http://schemas.microsoft.com/office/drawing/2014/main" id="{2EF952E1-5DDB-4C61-AC91-448D9C2CB90D}"/>
                      </a:ext>
                    </a:extLst>
                  </p:cNvPr>
                  <p:cNvSpPr/>
                  <p:nvPr/>
                </p:nvSpPr>
                <p:spPr>
                  <a:xfrm>
                    <a:off x="2524225" y="5871384"/>
                    <a:ext cx="179404" cy="180806"/>
                  </a:xfrm>
                  <a:prstGeom prst="ellipse">
                    <a:avLst/>
                  </a:prstGeom>
                  <a:solidFill>
                    <a:srgbClr val="A7152B"/>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5" name="TextBox 15">
                    <a:extLst>
                      <a:ext uri="{FF2B5EF4-FFF2-40B4-BE49-F238E27FC236}">
                        <a16:creationId xmlns:a16="http://schemas.microsoft.com/office/drawing/2014/main" id="{8B18E260-5C19-4E42-82FC-24AD1104232F}"/>
                      </a:ext>
                    </a:extLst>
                  </p:cNvPr>
                  <p:cNvSpPr txBox="1">
                    <a:spLocks noChangeArrowheads="1"/>
                  </p:cNvSpPr>
                  <p:nvPr/>
                </p:nvSpPr>
                <p:spPr bwMode="auto">
                  <a:xfrm>
                    <a:off x="2695680" y="5542377"/>
                    <a:ext cx="6149165" cy="35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400" dirty="0">
                        <a:ea typeface="Arial Unicode MS"/>
                        <a:cs typeface="Times New Roman" panose="02020603050405020304" pitchFamily="18" charset="0"/>
                      </a:rPr>
                      <a:t>Augstas gatavības projektu un pasākumu finansējums </a:t>
                    </a:r>
                    <a:r>
                      <a:rPr lang="lv-LV" altLang="lv-LV" sz="1400" b="1" dirty="0">
                        <a:ea typeface="Arial Unicode MS"/>
                        <a:cs typeface="Times New Roman" panose="02020603050405020304" pitchFamily="18" charset="0"/>
                      </a:rPr>
                      <a:t>(8)</a:t>
                    </a:r>
                    <a:endParaRPr lang="en-GB" altLang="lv-LV" sz="1400" b="1" dirty="0">
                      <a:ea typeface="Arial Unicode MS"/>
                      <a:cs typeface="Times New Roman" panose="02020603050405020304" pitchFamily="18" charset="0"/>
                    </a:endParaRPr>
                  </a:p>
                </p:txBody>
              </p:sp>
              <p:sp>
                <p:nvSpPr>
                  <p:cNvPr id="26" name="TextBox 16">
                    <a:extLst>
                      <a:ext uri="{FF2B5EF4-FFF2-40B4-BE49-F238E27FC236}">
                        <a16:creationId xmlns:a16="http://schemas.microsoft.com/office/drawing/2014/main" id="{DA89E392-DAD3-4548-9D3A-0F4387F7AD5E}"/>
                      </a:ext>
                    </a:extLst>
                  </p:cNvPr>
                  <p:cNvSpPr txBox="1">
                    <a:spLocks noChangeArrowheads="1"/>
                  </p:cNvSpPr>
                  <p:nvPr/>
                </p:nvSpPr>
                <p:spPr bwMode="auto">
                  <a:xfrm>
                    <a:off x="2697256" y="5818489"/>
                    <a:ext cx="6149163" cy="35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400" dirty="0">
                        <a:ea typeface="Arial Unicode MS"/>
                        <a:cs typeface="Times New Roman" panose="02020603050405020304" pitchFamily="18" charset="0"/>
                      </a:rPr>
                      <a:t>Atveseļošanas un noturības mehānisma finansējums </a:t>
                    </a:r>
                    <a:r>
                      <a:rPr lang="lv-LV" altLang="lv-LV" sz="1400" b="1" dirty="0">
                        <a:ea typeface="Arial Unicode MS"/>
                        <a:cs typeface="Times New Roman" panose="02020603050405020304" pitchFamily="18" charset="0"/>
                      </a:rPr>
                      <a:t>(9)</a:t>
                    </a:r>
                    <a:endParaRPr lang="en-GB" altLang="lv-LV" sz="1400" b="1" dirty="0">
                      <a:ea typeface="Arial Unicode MS"/>
                      <a:cs typeface="Times New Roman" panose="02020603050405020304" pitchFamily="18" charset="0"/>
                    </a:endParaRPr>
                  </a:p>
                </p:txBody>
              </p:sp>
            </p:grpSp>
            <p:sp>
              <p:nvSpPr>
                <p:cNvPr id="21" name="Ovāls 5">
                  <a:extLst>
                    <a:ext uri="{FF2B5EF4-FFF2-40B4-BE49-F238E27FC236}">
                      <a16:creationId xmlns:a16="http://schemas.microsoft.com/office/drawing/2014/main" id="{943A4DDA-5C1F-4D92-95A9-8E244D8FE905}"/>
                    </a:ext>
                  </a:extLst>
                </p:cNvPr>
                <p:cNvSpPr/>
                <p:nvPr/>
              </p:nvSpPr>
              <p:spPr>
                <a:xfrm>
                  <a:off x="2930625" y="5371593"/>
                  <a:ext cx="179405" cy="180806"/>
                </a:xfrm>
                <a:prstGeom prst="ellipse">
                  <a:avLst/>
                </a:prstGeom>
                <a:solidFill>
                  <a:srgbClr val="525A72"/>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22" name="TextBox 12">
                  <a:extLst>
                    <a:ext uri="{FF2B5EF4-FFF2-40B4-BE49-F238E27FC236}">
                      <a16:creationId xmlns:a16="http://schemas.microsoft.com/office/drawing/2014/main" id="{DBF24463-75EE-4463-A7BF-C57577E13629}"/>
                    </a:ext>
                  </a:extLst>
                </p:cNvPr>
                <p:cNvSpPr txBox="1">
                  <a:spLocks noChangeArrowheads="1"/>
                </p:cNvSpPr>
                <p:nvPr/>
              </p:nvSpPr>
              <p:spPr bwMode="auto">
                <a:xfrm>
                  <a:off x="3116382" y="5291262"/>
                  <a:ext cx="6149164" cy="35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400" dirty="0">
                      <a:ea typeface="Arial Unicode MS"/>
                      <a:cs typeface="Times New Roman" panose="02020603050405020304" pitchFamily="18" charset="0"/>
                    </a:rPr>
                    <a:t>No jauna uzbūvētie ugunsdzēsības depo (kopš 2014. gada)</a:t>
                  </a:r>
                  <a:endParaRPr lang="en-GB" altLang="lv-LV" sz="1400" dirty="0">
                    <a:ea typeface="Arial Unicode MS"/>
                    <a:cs typeface="Times New Roman" panose="02020603050405020304" pitchFamily="18" charset="0"/>
                  </a:endParaRPr>
                </a:p>
              </p:txBody>
            </p:sp>
          </p:grpSp>
          <p:sp>
            <p:nvSpPr>
              <p:cNvPr id="18" name="TextBox 9">
                <a:extLst>
                  <a:ext uri="{FF2B5EF4-FFF2-40B4-BE49-F238E27FC236}">
                    <a16:creationId xmlns:a16="http://schemas.microsoft.com/office/drawing/2014/main" id="{F171A310-A154-4831-9283-F5D88C4B20E9}"/>
                  </a:ext>
                </a:extLst>
              </p:cNvPr>
              <p:cNvSpPr txBox="1">
                <a:spLocks noChangeArrowheads="1"/>
              </p:cNvSpPr>
              <p:nvPr/>
            </p:nvSpPr>
            <p:spPr bwMode="auto">
              <a:xfrm>
                <a:off x="2308160" y="5906765"/>
                <a:ext cx="5368945" cy="35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400" dirty="0">
                    <a:ea typeface="Arial Unicode MS"/>
                    <a:cs typeface="Times New Roman" panose="02020603050405020304" pitchFamily="18" charset="0"/>
                  </a:rPr>
                  <a:t>Drošības stiprināšanas pasākumu finansējums </a:t>
                </a:r>
                <a:r>
                  <a:rPr lang="lv-LV" altLang="lv-LV" sz="1400" b="1" dirty="0">
                    <a:ea typeface="Arial Unicode MS"/>
                    <a:cs typeface="Times New Roman" panose="02020603050405020304" pitchFamily="18" charset="0"/>
                  </a:rPr>
                  <a:t>(4)</a:t>
                </a:r>
                <a:endParaRPr lang="en-GB" altLang="lv-LV" sz="1400" b="1" dirty="0">
                  <a:ea typeface="Arial Unicode MS"/>
                  <a:cs typeface="Times New Roman" panose="02020603050405020304" pitchFamily="18" charset="0"/>
                </a:endParaRPr>
              </a:p>
            </p:txBody>
          </p:sp>
        </p:grpSp>
        <p:sp>
          <p:nvSpPr>
            <p:cNvPr id="12" name="Ovāls 14">
              <a:extLst>
                <a:ext uri="{FF2B5EF4-FFF2-40B4-BE49-F238E27FC236}">
                  <a16:creationId xmlns:a16="http://schemas.microsoft.com/office/drawing/2014/main" id="{9A63F036-B51D-4386-9FE0-2D6A785265F5}"/>
                </a:ext>
              </a:extLst>
            </p:cNvPr>
            <p:cNvSpPr/>
            <p:nvPr/>
          </p:nvSpPr>
          <p:spPr>
            <a:xfrm>
              <a:off x="410371" y="5857873"/>
              <a:ext cx="180998" cy="179387"/>
            </a:xfrm>
            <a:prstGeom prst="ellipse">
              <a:avLst/>
            </a:prstGeom>
            <a:solidFill>
              <a:srgbClr val="B7FFFF"/>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3" name="TextBox 9">
              <a:extLst>
                <a:ext uri="{FF2B5EF4-FFF2-40B4-BE49-F238E27FC236}">
                  <a16:creationId xmlns:a16="http://schemas.microsoft.com/office/drawing/2014/main" id="{5767A928-25A9-4677-8756-20A2A33DB85E}"/>
                </a:ext>
              </a:extLst>
            </p:cNvPr>
            <p:cNvSpPr txBox="1">
              <a:spLocks noChangeArrowheads="1"/>
            </p:cNvSpPr>
            <p:nvPr/>
          </p:nvSpPr>
          <p:spPr bwMode="auto">
            <a:xfrm>
              <a:off x="583406" y="6087794"/>
              <a:ext cx="5369114" cy="35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400" dirty="0">
                  <a:ea typeface="Arial Unicode MS"/>
                  <a:cs typeface="Times New Roman" panose="02020603050405020304" pitchFamily="18" charset="0"/>
                </a:rPr>
                <a:t>ERAF </a:t>
              </a:r>
              <a:r>
                <a:rPr lang="lv-LV" altLang="lv-LV" sz="1400" b="1" dirty="0">
                  <a:ea typeface="Arial Unicode MS"/>
                  <a:cs typeface="Times New Roman" panose="02020603050405020304" pitchFamily="18" charset="0"/>
                </a:rPr>
                <a:t>(11)</a:t>
              </a:r>
              <a:endParaRPr lang="en-GB" altLang="lv-LV" sz="1400" b="1" dirty="0">
                <a:ea typeface="Arial Unicode MS"/>
                <a:cs typeface="Times New Roman" panose="02020603050405020304" pitchFamily="18" charset="0"/>
              </a:endParaRPr>
            </a:p>
          </p:txBody>
        </p:sp>
        <p:sp>
          <p:nvSpPr>
            <p:cNvPr id="14" name="TextBox 9">
              <a:extLst>
                <a:ext uri="{FF2B5EF4-FFF2-40B4-BE49-F238E27FC236}">
                  <a16:creationId xmlns:a16="http://schemas.microsoft.com/office/drawing/2014/main" id="{C0188062-F669-4C60-8283-5EDBFBF3362D}"/>
                </a:ext>
              </a:extLst>
            </p:cNvPr>
            <p:cNvSpPr txBox="1">
              <a:spLocks noChangeArrowheads="1"/>
            </p:cNvSpPr>
            <p:nvPr/>
          </p:nvSpPr>
          <p:spPr bwMode="auto">
            <a:xfrm>
              <a:off x="583406" y="6382406"/>
              <a:ext cx="5369114" cy="35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lv-LV" altLang="lv-LV" sz="1400" dirty="0">
                  <a:ea typeface="Arial Unicode MS"/>
                  <a:cs typeface="Times New Roman" panose="02020603050405020304" pitchFamily="18" charset="0"/>
                </a:rPr>
                <a:t>Šobrīd nav rasts avots</a:t>
              </a:r>
              <a:endParaRPr lang="en-GB" altLang="lv-LV" sz="1400" dirty="0">
                <a:ea typeface="Arial Unicode MS"/>
                <a:cs typeface="Times New Roman" panose="02020603050405020304" pitchFamily="18" charset="0"/>
              </a:endParaRPr>
            </a:p>
          </p:txBody>
        </p:sp>
        <p:sp>
          <p:nvSpPr>
            <p:cNvPr id="15" name="Ovāls 14">
              <a:extLst>
                <a:ext uri="{FF2B5EF4-FFF2-40B4-BE49-F238E27FC236}">
                  <a16:creationId xmlns:a16="http://schemas.microsoft.com/office/drawing/2014/main" id="{AD5548A9-EA76-4B1E-9D0A-FA26103E391C}"/>
                </a:ext>
              </a:extLst>
            </p:cNvPr>
            <p:cNvSpPr/>
            <p:nvPr/>
          </p:nvSpPr>
          <p:spPr>
            <a:xfrm>
              <a:off x="404020" y="6145209"/>
              <a:ext cx="180998" cy="179386"/>
            </a:xfrm>
            <a:prstGeom prst="ellipse">
              <a:avLst/>
            </a:prstGeom>
            <a:solidFill>
              <a:schemeClr val="accent4">
                <a:lumMod val="40000"/>
                <a:lumOff val="60000"/>
              </a:schemeClr>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16" name="Ovāls 14">
              <a:extLst>
                <a:ext uri="{FF2B5EF4-FFF2-40B4-BE49-F238E27FC236}">
                  <a16:creationId xmlns:a16="http://schemas.microsoft.com/office/drawing/2014/main" id="{6BC7832D-C4EC-44BE-9153-C7E106A6B007}"/>
                </a:ext>
              </a:extLst>
            </p:cNvPr>
            <p:cNvSpPr/>
            <p:nvPr/>
          </p:nvSpPr>
          <p:spPr>
            <a:xfrm>
              <a:off x="402432" y="6429369"/>
              <a:ext cx="180998" cy="179387"/>
            </a:xfrm>
            <a:prstGeom prst="ellipse">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200" b="1" dirty="0">
                <a:solidFill>
                  <a:srgbClr val="92D050"/>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grpSp>
      <p:pic>
        <p:nvPicPr>
          <p:cNvPr id="27" name="Picture 1">
            <a:extLst>
              <a:ext uri="{FF2B5EF4-FFF2-40B4-BE49-F238E27FC236}">
                <a16:creationId xmlns:a16="http://schemas.microsoft.com/office/drawing/2014/main" id="{24A9CDA3-CA18-4934-8E01-3BAC06F9A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52" y="812064"/>
            <a:ext cx="8416734" cy="504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ight Brace 27">
            <a:extLst>
              <a:ext uri="{FF2B5EF4-FFF2-40B4-BE49-F238E27FC236}">
                <a16:creationId xmlns:a16="http://schemas.microsoft.com/office/drawing/2014/main" id="{3936EAC8-F3EE-4E90-B784-5431DF9CD6B4}"/>
              </a:ext>
            </a:extLst>
          </p:cNvPr>
          <p:cNvSpPr/>
          <p:nvPr/>
        </p:nvSpPr>
        <p:spPr>
          <a:xfrm>
            <a:off x="5173166" y="5128410"/>
            <a:ext cx="179387" cy="1141413"/>
          </a:xfrm>
          <a:prstGeom prst="rightBrace">
            <a:avLst/>
          </a:prstGeom>
        </p:spPr>
        <p:style>
          <a:lnRef idx="3">
            <a:schemeClr val="accent1"/>
          </a:lnRef>
          <a:fillRef idx="0">
            <a:schemeClr val="accent1"/>
          </a:fillRef>
          <a:effectRef idx="2">
            <a:schemeClr val="accent1"/>
          </a:effectRef>
          <a:fontRef idx="minor">
            <a:schemeClr val="tx1"/>
          </a:fontRef>
        </p:style>
        <p:txBody>
          <a:bodyPr anchor="ctr"/>
          <a:lstStyle/>
          <a:p>
            <a:pPr algn="ctr">
              <a:defRPr/>
            </a:pPr>
            <a:endParaRPr lang="lv-LV"/>
          </a:p>
        </p:txBody>
      </p:sp>
      <p:sp>
        <p:nvSpPr>
          <p:cNvPr id="29" name="Dodecagon 28">
            <a:extLst>
              <a:ext uri="{FF2B5EF4-FFF2-40B4-BE49-F238E27FC236}">
                <a16:creationId xmlns:a16="http://schemas.microsoft.com/office/drawing/2014/main" id="{F888406B-2C74-4A3E-A485-878A623E4BF2}"/>
              </a:ext>
            </a:extLst>
          </p:cNvPr>
          <p:cNvSpPr/>
          <p:nvPr/>
        </p:nvSpPr>
        <p:spPr>
          <a:xfrm>
            <a:off x="5421679" y="5471348"/>
            <a:ext cx="588962" cy="454025"/>
          </a:xfrm>
          <a:prstGeom prst="dodecag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lv-LV" b="1" dirty="0"/>
              <a:t>32</a:t>
            </a:r>
          </a:p>
        </p:txBody>
      </p:sp>
    </p:spTree>
    <p:extLst>
      <p:ext uri="{BB962C8B-B14F-4D97-AF65-F5344CB8AC3E}">
        <p14:creationId xmlns:p14="http://schemas.microsoft.com/office/powerpoint/2010/main" val="312666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32</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806766" y="273958"/>
            <a:ext cx="7091574" cy="488589"/>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7. EFEKTĪVA RESURSU IZMANTOŠANA FUNKCIJU IZPILDĒ, KĀ ARĪ AUGSTA PAKALPOJUMA SNIEGŠANAS KVALITĀTE</a:t>
            </a:r>
            <a:endParaRPr lang="lv-LV" sz="1400" u="sng" dirty="0">
              <a:solidFill>
                <a:srgbClr val="04046C"/>
              </a:solidFill>
            </a:endParaRPr>
          </a:p>
        </p:txBody>
      </p:sp>
      <p:sp>
        <p:nvSpPr>
          <p:cNvPr id="7" name="Title 1">
            <a:extLst>
              <a:ext uri="{FF2B5EF4-FFF2-40B4-BE49-F238E27FC236}">
                <a16:creationId xmlns:a16="http://schemas.microsoft.com/office/drawing/2014/main" id="{3AE2E501-DD5E-429E-AB4A-0F44A804A6B5}"/>
              </a:ext>
            </a:extLst>
          </p:cNvPr>
          <p:cNvSpPr txBox="1">
            <a:spLocks/>
          </p:cNvSpPr>
          <p:nvPr/>
        </p:nvSpPr>
        <p:spPr bwMode="auto">
          <a:xfrm>
            <a:off x="1849099" y="931957"/>
            <a:ext cx="3352800" cy="725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r>
              <a:rPr lang="lv-LV" altLang="lv-LV" sz="1600" dirty="0">
                <a:latin typeface="Times New Roman" panose="02020603050405020304" pitchFamily="18" charset="0"/>
                <a:cs typeface="Times New Roman" panose="02020603050405020304" pitchFamily="18" charset="0"/>
              </a:rPr>
              <a:t>Katastrofu pārvaldes centru būvniecība </a:t>
            </a:r>
          </a:p>
        </p:txBody>
      </p:sp>
      <p:sp>
        <p:nvSpPr>
          <p:cNvPr id="8" name="Content Placeholder 2">
            <a:extLst>
              <a:ext uri="{FF2B5EF4-FFF2-40B4-BE49-F238E27FC236}">
                <a16:creationId xmlns:a16="http://schemas.microsoft.com/office/drawing/2014/main" id="{6CF3EE73-A03B-4C22-9D6F-AFE350CF490E}"/>
              </a:ext>
            </a:extLst>
          </p:cNvPr>
          <p:cNvSpPr>
            <a:spLocks noGrp="1"/>
          </p:cNvSpPr>
          <p:nvPr>
            <p:ph sz="half" idx="1"/>
          </p:nvPr>
        </p:nvSpPr>
        <p:spPr>
          <a:xfrm>
            <a:off x="482600" y="1667557"/>
            <a:ext cx="3352800" cy="339043"/>
          </a:xfrm>
        </p:spPr>
        <p:txBody>
          <a:bodyPr>
            <a:normAutofit/>
          </a:bodyPr>
          <a:lstStyle/>
          <a:p>
            <a:pPr marL="0" indent="0" algn="ctr">
              <a:buFont typeface="Arial" panose="020B0604020202020204" pitchFamily="34" charset="0"/>
              <a:buNone/>
            </a:pPr>
            <a:r>
              <a:rPr lang="lv-LV" altLang="lv-LV" sz="1400" dirty="0"/>
              <a:t>«</a:t>
            </a:r>
            <a:r>
              <a:rPr lang="lv-LV" altLang="lv-LV" sz="1400" b="1" dirty="0">
                <a:latin typeface="Times New Roman" panose="02020603050405020304" pitchFamily="18" charset="0"/>
                <a:cs typeface="Times New Roman" panose="02020603050405020304" pitchFamily="18" charset="0"/>
              </a:rPr>
              <a:t>Augstas</a:t>
            </a:r>
            <a:r>
              <a:rPr lang="lv-LV" altLang="lv-LV" sz="1400" dirty="0">
                <a:latin typeface="Times New Roman" panose="02020603050405020304" pitchFamily="18" charset="0"/>
                <a:cs typeface="Times New Roman" panose="02020603050405020304" pitchFamily="18" charset="0"/>
              </a:rPr>
              <a:t> </a:t>
            </a:r>
            <a:r>
              <a:rPr lang="lv-LV" altLang="lv-LV" sz="1400" b="1" dirty="0">
                <a:latin typeface="Times New Roman" panose="02020603050405020304" pitchFamily="18" charset="0"/>
                <a:cs typeface="Times New Roman" panose="02020603050405020304" pitchFamily="18" charset="0"/>
              </a:rPr>
              <a:t>gatavības» projekti</a:t>
            </a:r>
          </a:p>
        </p:txBody>
      </p:sp>
      <p:sp>
        <p:nvSpPr>
          <p:cNvPr id="11" name="Content Placeholder 3">
            <a:extLst>
              <a:ext uri="{FF2B5EF4-FFF2-40B4-BE49-F238E27FC236}">
                <a16:creationId xmlns:a16="http://schemas.microsoft.com/office/drawing/2014/main" id="{F9278798-37A0-4D26-B4AE-395559831860}"/>
              </a:ext>
            </a:extLst>
          </p:cNvPr>
          <p:cNvSpPr>
            <a:spLocks noGrp="1"/>
          </p:cNvSpPr>
          <p:nvPr>
            <p:ph sz="half" idx="2"/>
          </p:nvPr>
        </p:nvSpPr>
        <p:spPr>
          <a:xfrm>
            <a:off x="4346887" y="1707851"/>
            <a:ext cx="2584947" cy="339043"/>
          </a:xfrm>
        </p:spPr>
        <p:txBody>
          <a:bodyPr>
            <a:normAutofit/>
          </a:bodyPr>
          <a:lstStyle/>
          <a:p>
            <a:pPr marL="0" indent="0" algn="ctr">
              <a:buFont typeface="Arial" panose="020B0604020202020204" pitchFamily="34" charset="0"/>
              <a:buNone/>
            </a:pPr>
            <a:r>
              <a:rPr lang="lv-LV" altLang="lv-LV" sz="1400" b="1" dirty="0">
                <a:latin typeface="Times New Roman" panose="02020603050405020304" pitchFamily="18" charset="0"/>
                <a:cs typeface="Times New Roman" panose="02020603050405020304" pitchFamily="18" charset="0"/>
              </a:rPr>
              <a:t>ANM projekti</a:t>
            </a:r>
          </a:p>
        </p:txBody>
      </p:sp>
      <p:sp>
        <p:nvSpPr>
          <p:cNvPr id="12" name="Arrow: Down 11">
            <a:extLst>
              <a:ext uri="{FF2B5EF4-FFF2-40B4-BE49-F238E27FC236}">
                <a16:creationId xmlns:a16="http://schemas.microsoft.com/office/drawing/2014/main" id="{E7CC63EF-0DB9-4499-80A9-DE37A7ECFF84}"/>
              </a:ext>
            </a:extLst>
          </p:cNvPr>
          <p:cNvSpPr/>
          <p:nvPr/>
        </p:nvSpPr>
        <p:spPr>
          <a:xfrm>
            <a:off x="914400" y="2006600"/>
            <a:ext cx="322263" cy="3381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13" name="Arrow: Down 12">
            <a:extLst>
              <a:ext uri="{FF2B5EF4-FFF2-40B4-BE49-F238E27FC236}">
                <a16:creationId xmlns:a16="http://schemas.microsoft.com/office/drawing/2014/main" id="{F71BEBD7-6E9B-4F78-A8F9-4FA874BE8B07}"/>
              </a:ext>
            </a:extLst>
          </p:cNvPr>
          <p:cNvSpPr/>
          <p:nvPr/>
        </p:nvSpPr>
        <p:spPr>
          <a:xfrm>
            <a:off x="2374900" y="2025425"/>
            <a:ext cx="322262" cy="3397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graphicFrame>
        <p:nvGraphicFramePr>
          <p:cNvPr id="14" name="Table 13">
            <a:extLst>
              <a:ext uri="{FF2B5EF4-FFF2-40B4-BE49-F238E27FC236}">
                <a16:creationId xmlns:a16="http://schemas.microsoft.com/office/drawing/2014/main" id="{0DE65031-0343-47DB-AFD1-ED7298000F32}"/>
              </a:ext>
            </a:extLst>
          </p:cNvPr>
          <p:cNvGraphicFramePr>
            <a:graphicFrameLocks noGrp="1"/>
          </p:cNvGraphicFramePr>
          <p:nvPr>
            <p:extLst>
              <p:ext uri="{D42A27DB-BD31-4B8C-83A1-F6EECF244321}">
                <p14:modId xmlns:p14="http://schemas.microsoft.com/office/powerpoint/2010/main" val="2476893197"/>
              </p:ext>
            </p:extLst>
          </p:nvPr>
        </p:nvGraphicFramePr>
        <p:xfrm>
          <a:off x="228600" y="2385184"/>
          <a:ext cx="3894667" cy="3787016"/>
        </p:xfrm>
        <a:graphic>
          <a:graphicData uri="http://schemas.openxmlformats.org/drawingml/2006/table">
            <a:tbl>
              <a:tblPr firstRow="1" firstCol="1" bandRow="1"/>
              <a:tblGrid>
                <a:gridCol w="491865">
                  <a:extLst>
                    <a:ext uri="{9D8B030D-6E8A-4147-A177-3AD203B41FA5}">
                      <a16:colId xmlns:a16="http://schemas.microsoft.com/office/drawing/2014/main" val="20000"/>
                    </a:ext>
                  </a:extLst>
                </a:gridCol>
                <a:gridCol w="703090">
                  <a:extLst>
                    <a:ext uri="{9D8B030D-6E8A-4147-A177-3AD203B41FA5}">
                      <a16:colId xmlns:a16="http://schemas.microsoft.com/office/drawing/2014/main" val="20001"/>
                    </a:ext>
                  </a:extLst>
                </a:gridCol>
                <a:gridCol w="1146810">
                  <a:extLst>
                    <a:ext uri="{9D8B030D-6E8A-4147-A177-3AD203B41FA5}">
                      <a16:colId xmlns:a16="http://schemas.microsoft.com/office/drawing/2014/main" val="20004"/>
                    </a:ext>
                  </a:extLst>
                </a:gridCol>
                <a:gridCol w="1552902">
                  <a:extLst>
                    <a:ext uri="{9D8B030D-6E8A-4147-A177-3AD203B41FA5}">
                      <a16:colId xmlns:a16="http://schemas.microsoft.com/office/drawing/2014/main" val="20005"/>
                    </a:ext>
                  </a:extLst>
                </a:gridCol>
              </a:tblGrid>
              <a:tr h="344988">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Nr. p.k.</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Vieta</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Iestādes</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Panāktais progress (14.04.2025.)</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518687">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Kandava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VP; VUGD; NMPD</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 </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pasūtītājiem, uzsākuši lietot VP un VUGD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1820">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Saulkrasti</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VUGD</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 </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pasūtītājam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341820">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3.</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Dagda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VP; </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VUGD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 </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pasūtītājam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518687">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Iecava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39575" rtl="0" eaLnBrk="1" latinLnBrk="0" hangingPunct="1">
                        <a:lnSpc>
                          <a:spcPct val="107000"/>
                        </a:lnSpc>
                        <a:spcAft>
                          <a:spcPts val="800"/>
                        </a:spcAft>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nodots pasūtītājam un lietotājiem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341820">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Ilūkste</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 </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 pasūtītājam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518687">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Priekule</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nodots pasūtītājam un lietotājiem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341820">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Rūjiena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 NMPD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Noris konstatēto defektu novēršana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518687">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8.</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Aizpute</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VP; VUGD; NMPD</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Nodots ekspluatācijā</a:t>
                      </a:r>
                      <a:r>
                        <a:rPr lang="lv-LV" sz="1000"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un pasūtītājam, uzsākuši lietot VP , VUGD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9"/>
                  </a:ext>
                </a:extLst>
              </a:tr>
            </a:tbl>
          </a:graphicData>
        </a:graphic>
      </p:graphicFrame>
      <p:sp>
        <p:nvSpPr>
          <p:cNvPr id="15" name="Arrow: Down 14">
            <a:extLst>
              <a:ext uri="{FF2B5EF4-FFF2-40B4-BE49-F238E27FC236}">
                <a16:creationId xmlns:a16="http://schemas.microsoft.com/office/drawing/2014/main" id="{E9292BF2-E6F4-4454-8EBD-A1EAE23743F4}"/>
              </a:ext>
            </a:extLst>
          </p:cNvPr>
          <p:cNvSpPr/>
          <p:nvPr/>
        </p:nvSpPr>
        <p:spPr>
          <a:xfrm>
            <a:off x="5318686" y="2025425"/>
            <a:ext cx="320675" cy="292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sp>
        <p:nvSpPr>
          <p:cNvPr id="16" name="Arrow: Down 15">
            <a:extLst>
              <a:ext uri="{FF2B5EF4-FFF2-40B4-BE49-F238E27FC236}">
                <a16:creationId xmlns:a16="http://schemas.microsoft.com/office/drawing/2014/main" id="{4E6FFE50-CD90-40B8-AC7A-E8C1415E1E7F}"/>
              </a:ext>
            </a:extLst>
          </p:cNvPr>
          <p:cNvSpPr/>
          <p:nvPr/>
        </p:nvSpPr>
        <p:spPr>
          <a:xfrm>
            <a:off x="6011646" y="1979388"/>
            <a:ext cx="320675" cy="338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a:p>
        </p:txBody>
      </p:sp>
      <p:graphicFrame>
        <p:nvGraphicFramePr>
          <p:cNvPr id="17" name="Table 16">
            <a:extLst>
              <a:ext uri="{FF2B5EF4-FFF2-40B4-BE49-F238E27FC236}">
                <a16:creationId xmlns:a16="http://schemas.microsoft.com/office/drawing/2014/main" id="{199049F0-69BA-4E76-841A-E27E403AE2B4}"/>
              </a:ext>
            </a:extLst>
          </p:cNvPr>
          <p:cNvGraphicFramePr>
            <a:graphicFrameLocks noGrp="1"/>
          </p:cNvGraphicFramePr>
          <p:nvPr>
            <p:extLst>
              <p:ext uri="{D42A27DB-BD31-4B8C-83A1-F6EECF244321}">
                <p14:modId xmlns:p14="http://schemas.microsoft.com/office/powerpoint/2010/main" val="1324256437"/>
              </p:ext>
            </p:extLst>
          </p:nvPr>
        </p:nvGraphicFramePr>
        <p:xfrm>
          <a:off x="4630643" y="2344738"/>
          <a:ext cx="4028766" cy="3918742"/>
        </p:xfrm>
        <a:graphic>
          <a:graphicData uri="http://schemas.openxmlformats.org/drawingml/2006/table">
            <a:tbl>
              <a:tblPr firstRow="1" firstCol="1" bandRow="1"/>
              <a:tblGrid>
                <a:gridCol w="348948">
                  <a:extLst>
                    <a:ext uri="{9D8B030D-6E8A-4147-A177-3AD203B41FA5}">
                      <a16:colId xmlns:a16="http://schemas.microsoft.com/office/drawing/2014/main" val="20000"/>
                    </a:ext>
                  </a:extLst>
                </a:gridCol>
                <a:gridCol w="848579">
                  <a:extLst>
                    <a:ext uri="{9D8B030D-6E8A-4147-A177-3AD203B41FA5}">
                      <a16:colId xmlns:a16="http://schemas.microsoft.com/office/drawing/2014/main" val="20001"/>
                    </a:ext>
                  </a:extLst>
                </a:gridCol>
                <a:gridCol w="1657504">
                  <a:extLst>
                    <a:ext uri="{9D8B030D-6E8A-4147-A177-3AD203B41FA5}">
                      <a16:colId xmlns:a16="http://schemas.microsoft.com/office/drawing/2014/main" val="20004"/>
                    </a:ext>
                  </a:extLst>
                </a:gridCol>
                <a:gridCol w="1173735">
                  <a:extLst>
                    <a:ext uri="{9D8B030D-6E8A-4147-A177-3AD203B41FA5}">
                      <a16:colId xmlns:a16="http://schemas.microsoft.com/office/drawing/2014/main" val="20005"/>
                    </a:ext>
                  </a:extLst>
                </a:gridCol>
              </a:tblGrid>
              <a:tr h="540143">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Nr. p.k.</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Vieta</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lv-LV"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Iestādes</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Plānotais būvdarbu pabeigšanas termiņš/progress</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174012">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1.</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Liepāja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VUGD, VSC</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07.11.2025</a:t>
                      </a:r>
                      <a:r>
                        <a:rPr lang="lv-LV" sz="1000" b="0" i="0" u="none" strike="noStrike" kern="1200" baseline="0" dirty="0">
                          <a:solidFill>
                            <a:schemeClr val="tx1"/>
                          </a:solidFill>
                          <a:effectLst/>
                          <a:latin typeface="+mj-lt"/>
                          <a:ea typeface="+mn-ea"/>
                          <a:cs typeface="+mn-cs"/>
                        </a:rPr>
                        <a:t>.</a:t>
                      </a:r>
                      <a:endParaRPr lang="lv-LV" sz="1000" b="0" i="0" u="none" strike="noStrike" kern="1200" baseline="0" dirty="0">
                        <a:solidFill>
                          <a:schemeClr val="tx1"/>
                        </a:solidFill>
                        <a:latin typeface="+mj-lt"/>
                        <a:ea typeface="+mn-ea"/>
                        <a:cs typeface="+mn-cs"/>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53799">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2.</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Daugavpils</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VUGD, IC, VSC</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b="1" kern="1200" dirty="0">
                          <a:solidFill>
                            <a:schemeClr val="tx1"/>
                          </a:solidFill>
                          <a:effectLst/>
                          <a:latin typeface="+mj-lt"/>
                          <a:ea typeface="Calibri" panose="020F0502020204030204" pitchFamily="34" charset="0"/>
                          <a:cs typeface="Times New Roman" panose="02020603050405020304" pitchFamily="18" charset="0"/>
                        </a:rPr>
                        <a:t>Nodots ekspluatācijā </a:t>
                      </a:r>
                      <a:r>
                        <a:rPr lang="lv-LV" sz="1000" kern="1200" dirty="0">
                          <a:solidFill>
                            <a:schemeClr val="tx1"/>
                          </a:solidFill>
                          <a:effectLst/>
                          <a:latin typeface="+mj-lt"/>
                          <a:ea typeface="Calibri" panose="020F0502020204030204" pitchFamily="34" charset="0"/>
                          <a:cs typeface="Times New Roman" panose="02020603050405020304" pitchFamily="18" charset="0"/>
                        </a:rPr>
                        <a:t>un pasūtītājam</a:t>
                      </a: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429705">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3.</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Madona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VUGD, NMPD, NVA</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Noris pieņemšana ekspluatācijā</a:t>
                      </a: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r h="357078">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4.</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Alūksne</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VP, VUGD, VRS, NVA, IC, NMPD</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12.02.2026. </a:t>
                      </a: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5"/>
                  </a:ext>
                </a:extLst>
              </a:tr>
              <a:tr h="238108">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5.</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Līvāni</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 PMLP</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02.03.2025. </a:t>
                      </a: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6"/>
                  </a:ext>
                </a:extLst>
              </a:tr>
              <a:tr h="174012">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6.</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Salacgrīva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 VRS, NMPD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08.11.2025. </a:t>
                      </a: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7"/>
                  </a:ext>
                </a:extLst>
              </a:tr>
              <a:tr h="357078">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7.</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Talsi</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 VRS, IC, PMLP, NMPD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800"/>
                        </a:spcAft>
                      </a:pPr>
                      <a:r>
                        <a:rPr lang="lv-LV" sz="1000" kern="1200" dirty="0">
                          <a:solidFill>
                            <a:schemeClr val="tx1"/>
                          </a:solidFill>
                          <a:effectLst/>
                          <a:latin typeface="+mj-lt"/>
                          <a:ea typeface="Calibri" panose="020F0502020204030204" pitchFamily="34" charset="0"/>
                          <a:cs typeface="Times New Roman" panose="02020603050405020304" pitchFamily="18" charset="0"/>
                        </a:rPr>
                        <a:t>12.12.2025.</a:t>
                      </a:r>
                      <a:endParaRPr lang="lv-LV" sz="1000" dirty="0">
                        <a:effectLst/>
                        <a:latin typeface="+mj-lt"/>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8"/>
                  </a:ext>
                </a:extLst>
              </a:tr>
              <a:tr h="654202">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8.</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Tukums</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VP, VUGD, VRS, IC, PMLP, NMPD</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(valsts budžeta līdzekļi)</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ct val="107000"/>
                        </a:lnSpc>
                        <a:spcAft>
                          <a:spcPts val="800"/>
                        </a:spcAft>
                      </a:pP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4012">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Viļāni</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VP, VUGD, NMPD</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08.11.2025.</a:t>
                      </a:r>
                      <a:endParaRPr lang="lv-LV" sz="1000" dirty="0">
                        <a:effectLst/>
                        <a:latin typeface="+mj-lt"/>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0"/>
                  </a:ext>
                </a:extLst>
              </a:tr>
              <a:tr h="238108">
                <a:tc>
                  <a:txBody>
                    <a:bodyPr/>
                    <a:lstStyle/>
                    <a:p>
                      <a:pPr algn="ctr">
                        <a:lnSpc>
                          <a:spcPct val="107000"/>
                        </a:lnSpc>
                        <a:spcAft>
                          <a:spcPts val="800"/>
                        </a:spcAft>
                      </a:pPr>
                      <a:r>
                        <a:rPr lang="lv-LV" sz="1000">
                          <a:effectLst/>
                          <a:latin typeface="Times New Roman" panose="02020603050405020304" pitchFamily="18" charset="0"/>
                          <a:ea typeface="Calibri" panose="020F0502020204030204" pitchFamily="34" charset="0"/>
                          <a:cs typeface="Times New Roman" panose="02020603050405020304" pitchFamily="18" charset="0"/>
                        </a:rPr>
                        <a:t>10.</a:t>
                      </a:r>
                      <a:endParaRPr lang="lv-LV" sz="100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lv-LV" sz="1000" b="1" dirty="0">
                          <a:effectLst/>
                          <a:latin typeface="Times New Roman" panose="02020603050405020304" pitchFamily="18" charset="0"/>
                          <a:ea typeface="Calibri" panose="020F0502020204030204" pitchFamily="34" charset="0"/>
                          <a:cs typeface="Times New Roman" panose="02020603050405020304" pitchFamily="18" charset="0"/>
                        </a:rPr>
                        <a:t>Alsunga</a:t>
                      </a:r>
                      <a:endParaRPr lang="lv-LV" sz="1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07000"/>
                        </a:lnSpc>
                        <a:spcAft>
                          <a:spcPts val="800"/>
                        </a:spcAft>
                      </a:pPr>
                      <a:r>
                        <a:rPr lang="lv-LV" sz="1000" dirty="0">
                          <a:effectLst/>
                          <a:latin typeface="Times New Roman" panose="02020603050405020304" pitchFamily="18" charset="0"/>
                          <a:ea typeface="Calibri" panose="020F0502020204030204" pitchFamily="34" charset="0"/>
                          <a:cs typeface="Times New Roman" panose="02020603050405020304" pitchFamily="18" charset="0"/>
                        </a:rPr>
                        <a:t>VUGD, NMPD</a:t>
                      </a:r>
                      <a:endParaRPr lang="lv-LV"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39575" rtl="0" eaLnBrk="1" fontAlgn="auto" latinLnBrk="0" hangingPunct="1">
                        <a:lnSpc>
                          <a:spcPct val="107000"/>
                        </a:lnSpc>
                        <a:spcBef>
                          <a:spcPts val="0"/>
                        </a:spcBef>
                        <a:spcAft>
                          <a:spcPts val="800"/>
                        </a:spcAft>
                        <a:buClrTx/>
                        <a:buSzTx/>
                        <a:buFontTx/>
                        <a:buNone/>
                        <a:tabLst/>
                        <a:defRPr/>
                      </a:pPr>
                      <a:r>
                        <a:rPr lang="lv-LV" sz="1000" kern="1200" dirty="0">
                          <a:solidFill>
                            <a:schemeClr val="tx1"/>
                          </a:solidFill>
                          <a:effectLst/>
                          <a:latin typeface="+mj-lt"/>
                          <a:ea typeface="Calibri" panose="020F0502020204030204" pitchFamily="34" charset="0"/>
                          <a:cs typeface="Times New Roman" panose="02020603050405020304" pitchFamily="18" charset="0"/>
                        </a:rPr>
                        <a:t>07.12.2025. </a:t>
                      </a:r>
                      <a:endParaRPr lang="lv-LV" sz="1000" dirty="0">
                        <a:effectLst/>
                        <a:latin typeface="+mj-lt"/>
                        <a:ea typeface="Calibri" panose="020F0502020204030204" pitchFamily="34" charset="0"/>
                        <a:cs typeface="Times New Roman" panose="02020603050405020304" pitchFamily="18" charset="0"/>
                      </a:endParaRPr>
                    </a:p>
                  </a:txBody>
                  <a:tcPr marL="68585" marR="685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1"/>
                  </a:ext>
                </a:extLst>
              </a:tr>
            </a:tbl>
          </a:graphicData>
        </a:graphic>
      </p:graphicFrame>
      <p:sp>
        <p:nvSpPr>
          <p:cNvPr id="2" name="AutoShape 2" descr="KPC būvniecība turpinās">
            <a:extLst>
              <a:ext uri="{FF2B5EF4-FFF2-40B4-BE49-F238E27FC236}">
                <a16:creationId xmlns:a16="http://schemas.microsoft.com/office/drawing/2014/main" id="{9B94ED7D-4AC8-41A0-82FF-56CA3376320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pic>
        <p:nvPicPr>
          <p:cNvPr id="3" name="Picture 2">
            <a:extLst>
              <a:ext uri="{FF2B5EF4-FFF2-40B4-BE49-F238E27FC236}">
                <a16:creationId xmlns:a16="http://schemas.microsoft.com/office/drawing/2014/main" id="{F2C48D9C-C2E2-411F-982D-DFEB9C525F54}"/>
              </a:ext>
            </a:extLst>
          </p:cNvPr>
          <p:cNvPicPr>
            <a:picLocks noChangeAspect="1"/>
          </p:cNvPicPr>
          <p:nvPr/>
        </p:nvPicPr>
        <p:blipFill>
          <a:blip r:embed="rId3"/>
          <a:stretch>
            <a:fillRect/>
          </a:stretch>
        </p:blipFill>
        <p:spPr>
          <a:xfrm>
            <a:off x="6367514" y="594519"/>
            <a:ext cx="2536641" cy="1454341"/>
          </a:xfrm>
          <a:prstGeom prst="rect">
            <a:avLst/>
          </a:prstGeom>
        </p:spPr>
      </p:pic>
    </p:spTree>
    <p:extLst>
      <p:ext uri="{BB962C8B-B14F-4D97-AF65-F5344CB8AC3E}">
        <p14:creationId xmlns:p14="http://schemas.microsoft.com/office/powerpoint/2010/main" val="1789904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33</a:t>
            </a:fld>
            <a:endParaRPr lang="en-US" altLang="lv-LV" dirty="0"/>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937394" y="274738"/>
            <a:ext cx="7091574" cy="488589"/>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8. NOZARU VADĪBA UN IEKŠLIETU POLITIKAS PLĀNOŠANA</a:t>
            </a:r>
            <a:endParaRPr lang="lv-LV" sz="1400" u="sng" dirty="0">
              <a:solidFill>
                <a:srgbClr val="04046C"/>
              </a:solidFill>
            </a:endParaRPr>
          </a:p>
        </p:txBody>
      </p:sp>
      <p:sp>
        <p:nvSpPr>
          <p:cNvPr id="5" name="TextBox 4">
            <a:extLst>
              <a:ext uri="{FF2B5EF4-FFF2-40B4-BE49-F238E27FC236}">
                <a16:creationId xmlns:a16="http://schemas.microsoft.com/office/drawing/2014/main" id="{518E21B6-FBB1-406B-8B4B-56FE8A3FB15C}"/>
              </a:ext>
            </a:extLst>
          </p:cNvPr>
          <p:cNvSpPr txBox="1"/>
          <p:nvPr/>
        </p:nvSpPr>
        <p:spPr>
          <a:xfrm>
            <a:off x="1703380" y="974375"/>
            <a:ext cx="6719167" cy="830997"/>
          </a:xfrm>
          <a:prstGeom prst="rect">
            <a:avLst/>
          </a:prstGeom>
          <a:noFill/>
        </p:spPr>
        <p:txBody>
          <a:bodyPr wrap="square">
            <a:spAutoFit/>
          </a:bodyPr>
          <a:lstStyle/>
          <a:p>
            <a:pPr algn="just"/>
            <a:r>
              <a:rPr lang="lv-LV" sz="1200" b="1" i="0" u="sng" dirty="0">
                <a:solidFill>
                  <a:srgbClr val="212529"/>
                </a:solidFill>
                <a:effectLst/>
                <a:cs typeface="Times New Roman" panose="02020603050405020304" pitchFamily="18" charset="0"/>
              </a:rPr>
              <a:t>Politikas mērķis</a:t>
            </a:r>
            <a:r>
              <a:rPr lang="lv-LV" sz="1200" b="1" i="0" dirty="0">
                <a:solidFill>
                  <a:srgbClr val="212529"/>
                </a:solidFill>
                <a:effectLst/>
                <a:cs typeface="Times New Roman" panose="02020603050405020304" pitchFamily="18" charset="0"/>
              </a:rPr>
              <a:t>: </a:t>
            </a:r>
            <a:r>
              <a:rPr lang="lv-LV" sz="1200" b="1" dirty="0">
                <a:ea typeface="Times New Roman" panose="02020603050405020304" pitchFamily="18" charset="0"/>
              </a:rPr>
              <a:t>izstrādāt, organizēt un koordinēt </a:t>
            </a:r>
            <a:r>
              <a:rPr lang="lv-LV" sz="1200" b="1" dirty="0" err="1">
                <a:ea typeface="Times New Roman" panose="02020603050405020304" pitchFamily="18" charset="0"/>
              </a:rPr>
              <a:t>iekšlietu</a:t>
            </a:r>
            <a:r>
              <a:rPr lang="lv-LV" sz="1200" b="1" dirty="0">
                <a:ea typeface="Times New Roman" panose="02020603050405020304" pitchFamily="18" charset="0"/>
              </a:rPr>
              <a:t> politiku, kā arī saistošo likumu un citu ārējo normatīvo aktu īstenošanu sabiedriskās kārtības un drošības, valsts robežas drošības, noziedzības novēršanas un apkarošanas, civilās aizsardzības, ugunsdrošības, ugunsdzēsības un glābšanas, pilsonības, iedzīvotāju uzskaites un dokumentēšanas, un migrācijas jomās </a:t>
            </a:r>
            <a:endParaRPr lang="lv-LV" sz="1200" b="1" dirty="0">
              <a:highlight>
                <a:srgbClr val="FFFF00"/>
              </a:highlight>
              <a:cs typeface="Times New Roman" panose="02020603050405020304" pitchFamily="18" charset="0"/>
            </a:endParaRPr>
          </a:p>
        </p:txBody>
      </p:sp>
      <p:sp>
        <p:nvSpPr>
          <p:cNvPr id="7" name="TextBox 6">
            <a:extLst>
              <a:ext uri="{FF2B5EF4-FFF2-40B4-BE49-F238E27FC236}">
                <a16:creationId xmlns:a16="http://schemas.microsoft.com/office/drawing/2014/main" id="{82D0188E-C9AF-4F97-BD5A-AA549B1F6FD3}"/>
              </a:ext>
            </a:extLst>
          </p:cNvPr>
          <p:cNvSpPr txBox="1"/>
          <p:nvPr/>
        </p:nvSpPr>
        <p:spPr>
          <a:xfrm>
            <a:off x="1868843" y="624047"/>
            <a:ext cx="4572000" cy="276999"/>
          </a:xfrm>
          <a:prstGeom prst="rect">
            <a:avLst/>
          </a:prstGeom>
          <a:noFill/>
        </p:spPr>
        <p:txBody>
          <a:bodyPr wrap="square">
            <a:spAutoFit/>
          </a:bodyPr>
          <a:lstStyle/>
          <a:p>
            <a:r>
              <a:rPr lang="lv-LV" sz="1200" b="1" u="sng" dirty="0">
                <a:cs typeface="Times New Roman" panose="02020603050405020304" pitchFamily="18" charset="0"/>
              </a:rPr>
              <a:t>Jomā iesaistītā iestāde</a:t>
            </a:r>
            <a:r>
              <a:rPr lang="lv-LV" sz="1200" b="1" dirty="0">
                <a:cs typeface="Times New Roman" panose="02020603050405020304" pitchFamily="18" charset="0"/>
              </a:rPr>
              <a:t>: </a:t>
            </a:r>
            <a:r>
              <a:rPr lang="lv-LV" sz="1200" b="1" i="1" dirty="0">
                <a:solidFill>
                  <a:srgbClr val="FF0000"/>
                </a:solidFill>
                <a:cs typeface="Times New Roman" panose="02020603050405020304" pitchFamily="18" charset="0"/>
              </a:rPr>
              <a:t>Iekšlietu ministrija</a:t>
            </a:r>
          </a:p>
        </p:txBody>
      </p:sp>
      <p:sp>
        <p:nvSpPr>
          <p:cNvPr id="8" name="TextBox 7">
            <a:extLst>
              <a:ext uri="{FF2B5EF4-FFF2-40B4-BE49-F238E27FC236}">
                <a16:creationId xmlns:a16="http://schemas.microsoft.com/office/drawing/2014/main" id="{666AA582-4597-4F65-83EF-9FEE1AFD0881}"/>
              </a:ext>
            </a:extLst>
          </p:cNvPr>
          <p:cNvSpPr txBox="1"/>
          <p:nvPr/>
        </p:nvSpPr>
        <p:spPr>
          <a:xfrm>
            <a:off x="5211892" y="1721884"/>
            <a:ext cx="3610535" cy="2862322"/>
          </a:xfrm>
          <a:prstGeom prst="rect">
            <a:avLst/>
          </a:prstGeom>
          <a:noFill/>
        </p:spPr>
        <p:txBody>
          <a:bodyPr wrap="square">
            <a:spAutoFit/>
          </a:bodyPr>
          <a:lstStyle/>
          <a:p>
            <a:endParaRPr lang="lv-LV" sz="1200" b="1" u="sng" dirty="0"/>
          </a:p>
          <a:p>
            <a:r>
              <a:rPr lang="lv-LV" sz="1400" b="1" u="sng" dirty="0"/>
              <a:t>2024. gada izdevumi – 17,2 milj. EUR:</a:t>
            </a:r>
          </a:p>
          <a:p>
            <a:endParaRPr lang="lv-LV" sz="1400" b="1" u="sng" dirty="0"/>
          </a:p>
          <a:p>
            <a:pPr marL="171450" indent="-171450">
              <a:buFont typeface="Wingdings" panose="05000000000000000000" pitchFamily="2" charset="2"/>
              <a:buChar char="Ø"/>
            </a:pPr>
            <a:r>
              <a:rPr lang="lv-LV" sz="1400" b="1" u="sng" dirty="0"/>
              <a:t> </a:t>
            </a:r>
            <a:r>
              <a:rPr lang="lv-LV" sz="1400" b="1" u="sng" dirty="0">
                <a:solidFill>
                  <a:schemeClr val="tx2"/>
                </a:solidFill>
              </a:rPr>
              <a:t>5,6 milj. EUR – Iekšlietu ministrijas darbības nodrošināšana</a:t>
            </a:r>
          </a:p>
          <a:p>
            <a:endParaRPr lang="lv-LV" sz="1400" b="1" u="sng" dirty="0"/>
          </a:p>
          <a:p>
            <a:pPr marL="171450" indent="-171450">
              <a:buFont typeface="Wingdings" panose="05000000000000000000" pitchFamily="2" charset="2"/>
              <a:buChar char="Ø"/>
            </a:pPr>
            <a:r>
              <a:rPr lang="lv-LV" sz="1400" b="1" u="sng" dirty="0">
                <a:solidFill>
                  <a:srgbClr val="00B050"/>
                </a:solidFill>
              </a:rPr>
              <a:t>2,8 milj. EUR – ES projektu īstenošana</a:t>
            </a:r>
            <a:r>
              <a:rPr lang="lv-LV" sz="1400" b="1" u="sng" dirty="0"/>
              <a:t>, t.sk. vadošās, atbildīgās iestādes vai </a:t>
            </a:r>
            <a:r>
              <a:rPr lang="lv-LV" sz="1400" b="1" u="sng" dirty="0" err="1"/>
              <a:t>apsaimniekotaja</a:t>
            </a:r>
            <a:r>
              <a:rPr lang="lv-LV" sz="1400" b="1" u="sng" dirty="0"/>
              <a:t> funkcijas veikšana</a:t>
            </a:r>
          </a:p>
          <a:p>
            <a:endParaRPr lang="lv-LV" sz="1400" b="1" u="sng" dirty="0"/>
          </a:p>
          <a:p>
            <a:pPr marL="171450" indent="-171450">
              <a:buFont typeface="Wingdings" panose="05000000000000000000" pitchFamily="2" charset="2"/>
              <a:buChar char="Ø"/>
            </a:pPr>
            <a:r>
              <a:rPr lang="lv-LV" sz="1400" b="1" u="sng" dirty="0"/>
              <a:t>8,8 milj. EUR -  atmaksu pamatbudžetā veikšana par iepriekšējos gados veiktajiem attiecināmiem izdevumiem </a:t>
            </a:r>
            <a:endParaRPr lang="lv-LV" sz="1400" b="1" dirty="0"/>
          </a:p>
        </p:txBody>
      </p:sp>
      <p:graphicFrame>
        <p:nvGraphicFramePr>
          <p:cNvPr id="10" name="Chart 9">
            <a:extLst>
              <a:ext uri="{FF2B5EF4-FFF2-40B4-BE49-F238E27FC236}">
                <a16:creationId xmlns:a16="http://schemas.microsoft.com/office/drawing/2014/main" id="{ABFCA4FB-2A08-4AB1-99F1-B23B91AABFF6}"/>
              </a:ext>
            </a:extLst>
          </p:cNvPr>
          <p:cNvGraphicFramePr>
            <a:graphicFrameLocks/>
          </p:cNvGraphicFramePr>
          <p:nvPr>
            <p:extLst>
              <p:ext uri="{D42A27DB-BD31-4B8C-83A1-F6EECF244321}">
                <p14:modId xmlns:p14="http://schemas.microsoft.com/office/powerpoint/2010/main" val="781419450"/>
              </p:ext>
            </p:extLst>
          </p:nvPr>
        </p:nvGraphicFramePr>
        <p:xfrm>
          <a:off x="321574" y="5021584"/>
          <a:ext cx="4659500" cy="1561678"/>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E7FE95F8-89D7-465A-B603-82A9D62094B1}"/>
              </a:ext>
            </a:extLst>
          </p:cNvPr>
          <p:cNvSpPr txBox="1"/>
          <p:nvPr/>
        </p:nvSpPr>
        <p:spPr>
          <a:xfrm>
            <a:off x="321573" y="1984076"/>
            <a:ext cx="5173214" cy="2862322"/>
          </a:xfrm>
          <a:prstGeom prst="rect">
            <a:avLst/>
          </a:prstGeom>
          <a:noFill/>
        </p:spPr>
        <p:txBody>
          <a:bodyPr wrap="square">
            <a:spAutoFit/>
          </a:bodyPr>
          <a:lstStyle/>
          <a:p>
            <a:r>
              <a:rPr lang="lv-LV" sz="1200" b="1" u="sng" dirty="0"/>
              <a:t>2024. gadā nodrošināta:</a:t>
            </a:r>
          </a:p>
          <a:p>
            <a:pPr marL="171450" indent="-171450">
              <a:buFont typeface="Wingdings" panose="05000000000000000000" pitchFamily="2" charset="2"/>
              <a:buChar char="Ø"/>
            </a:pPr>
            <a:r>
              <a:rPr lang="lv-LV" sz="1200" dirty="0"/>
              <a:t>Iekšlietu nozares vadība un politikas plānošana:</a:t>
            </a:r>
          </a:p>
          <a:p>
            <a:pPr marL="639763" lvl="1" indent="-171450">
              <a:buFont typeface="Wingdings" panose="05000000000000000000" pitchFamily="2" charset="2"/>
              <a:buChar char="ü"/>
            </a:pPr>
            <a:r>
              <a:rPr lang="lv-LV" sz="1200" dirty="0" err="1"/>
              <a:t>iekšlietu</a:t>
            </a:r>
            <a:r>
              <a:rPr lang="lv-LV" sz="1200" dirty="0"/>
              <a:t> nozares vadība, politikas izstrāde, politikas īstenošanas organizēšana un koordinēšana 5 milj. EUR (t.sk. atlīdzības nodrošināšana Iekšlietu ministrijas nodarbinātajiem 4,8 </a:t>
            </a:r>
            <a:r>
              <a:rPr lang="lv-LV" sz="1200" dirty="0" err="1"/>
              <a:t>milj.EUR</a:t>
            </a:r>
            <a:r>
              <a:rPr lang="lv-LV" sz="1200" dirty="0"/>
              <a:t>);</a:t>
            </a:r>
          </a:p>
          <a:p>
            <a:pPr marL="639763" lvl="1" indent="-171450">
              <a:buFont typeface="Wingdings" panose="05000000000000000000" pitchFamily="2" charset="2"/>
              <a:buChar char="ü"/>
            </a:pPr>
            <a:r>
              <a:rPr lang="lv-LV" sz="1200" dirty="0"/>
              <a:t>RVS «</a:t>
            </a:r>
            <a:r>
              <a:rPr lang="lv-LV" sz="1200" dirty="0" err="1"/>
              <a:t>Horizon</a:t>
            </a:r>
            <a:r>
              <a:rPr lang="lv-LV" sz="1200" dirty="0"/>
              <a:t>» uzturēšana (visam resoram) (0,25 milj. EUR);</a:t>
            </a:r>
          </a:p>
          <a:p>
            <a:pPr marL="639763" lvl="1" indent="-171450">
              <a:buFont typeface="Wingdings" panose="05000000000000000000" pitchFamily="2" charset="2"/>
              <a:buChar char="ü"/>
            </a:pPr>
            <a:r>
              <a:rPr lang="lv-LV" sz="1200" dirty="0"/>
              <a:t>Iekšlietu ministrijas pastāvīgās pārstāvniecības Eiropas Savienībā nodrošināšana, nodarbinot Briselē 2 nozares padomniekus (0,2 milj. EUR)</a:t>
            </a:r>
          </a:p>
          <a:p>
            <a:pPr marL="171450" indent="-171450">
              <a:buFont typeface="Wingdings" panose="05000000000000000000" pitchFamily="2" charset="2"/>
              <a:buChar char="Ø"/>
            </a:pPr>
            <a:r>
              <a:rPr lang="lv-LV" sz="1200" dirty="0"/>
              <a:t>Latvijas nacionālo pozīciju izstrāde un saskaņošana ar līdzatbildīgajām institūcijām, kā arī pārstāvības Eiropas Savienības Padomes darba grupas un citu starpvalstu institūciju sanāksmēs nodrošināšana Iekšlietu ministrijas kompetencē esošajos jautājumos; </a:t>
            </a:r>
          </a:p>
          <a:p>
            <a:pPr marL="171450" indent="-171450">
              <a:buFont typeface="Wingdings" panose="05000000000000000000" pitchFamily="2" charset="2"/>
              <a:buChar char="Ø"/>
            </a:pPr>
            <a:r>
              <a:rPr lang="lv-LV" sz="1200" dirty="0"/>
              <a:t>ES politiku instrumentu un citu ārvalstu finanšu palīdzības programmu vadošās, atbildīgās iestādes vai </a:t>
            </a:r>
            <a:r>
              <a:rPr lang="lv-LV" sz="1200" dirty="0" err="1"/>
              <a:t>apsaimniekotaja</a:t>
            </a:r>
            <a:r>
              <a:rPr lang="lv-LV" sz="1200" dirty="0"/>
              <a:t> funkcijas veikšana</a:t>
            </a:r>
          </a:p>
        </p:txBody>
      </p:sp>
      <p:pic>
        <p:nvPicPr>
          <p:cNvPr id="9" name="Picture 4">
            <a:extLst>
              <a:ext uri="{FF2B5EF4-FFF2-40B4-BE49-F238E27FC236}">
                <a16:creationId xmlns:a16="http://schemas.microsoft.com/office/drawing/2014/main" id="{C6B58140-0A16-4276-8C76-D23DDBB20D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442306">
            <a:off x="8254623" y="1848974"/>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Latvijas Republikas Iekšlietu ministrija — Vikipēdija">
            <a:extLst>
              <a:ext uri="{FF2B5EF4-FFF2-40B4-BE49-F238E27FC236}">
                <a16:creationId xmlns:a16="http://schemas.microsoft.com/office/drawing/2014/main" id="{5C403AE5-58B8-40D6-915C-5BFD654616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4433545"/>
            <a:ext cx="2771855" cy="20762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499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34</a:t>
            </a:fld>
            <a:endParaRPr lang="en-US" altLang="lv-LV"/>
          </a:p>
        </p:txBody>
      </p:sp>
      <p:sp>
        <p:nvSpPr>
          <p:cNvPr id="6" name="Title 1">
            <a:extLst>
              <a:ext uri="{FF2B5EF4-FFF2-40B4-BE49-F238E27FC236}">
                <a16:creationId xmlns:a16="http://schemas.microsoft.com/office/drawing/2014/main" id="{6F114DB2-A888-4AA2-BE60-047CEE708EE3}"/>
              </a:ext>
            </a:extLst>
          </p:cNvPr>
          <p:cNvSpPr>
            <a:spLocks noGrp="1"/>
          </p:cNvSpPr>
          <p:nvPr>
            <p:ph type="title"/>
          </p:nvPr>
        </p:nvSpPr>
        <p:spPr>
          <a:xfrm>
            <a:off x="1625600" y="273958"/>
            <a:ext cx="7377144" cy="404769"/>
          </a:xfrm>
        </p:spPr>
        <p:txBody>
          <a:bodyPr>
            <a:noAutofit/>
          </a:bodyPr>
          <a:lstStyle/>
          <a:p>
            <a:r>
              <a:rPr lang="lv-LV" sz="1400" u="sng" dirty="0">
                <a:solidFill>
                  <a:srgbClr val="04046C"/>
                </a:solidFill>
                <a:latin typeface="Times New Roman" panose="02020603050405020304" pitchFamily="18" charset="0"/>
                <a:cs typeface="Times New Roman" panose="02020603050405020304" pitchFamily="18" charset="0"/>
              </a:rPr>
              <a:t>9. KVALIFICĒTU SPECIĀLISTU SAGATAVOŠANA TIESĪBAIZSARDZĪBAS IESTĀDĒM</a:t>
            </a:r>
            <a:endParaRPr lang="lv-LV" sz="1400" u="sng" dirty="0">
              <a:solidFill>
                <a:srgbClr val="04046C"/>
              </a:solidFill>
            </a:endParaRPr>
          </a:p>
        </p:txBody>
      </p:sp>
      <p:sp>
        <p:nvSpPr>
          <p:cNvPr id="5" name="TextBox 4">
            <a:extLst>
              <a:ext uri="{FF2B5EF4-FFF2-40B4-BE49-F238E27FC236}">
                <a16:creationId xmlns:a16="http://schemas.microsoft.com/office/drawing/2014/main" id="{28B975DF-19DD-49EB-A2A7-F3C9FA4F5E6C}"/>
              </a:ext>
            </a:extLst>
          </p:cNvPr>
          <p:cNvSpPr txBox="1"/>
          <p:nvPr/>
        </p:nvSpPr>
        <p:spPr>
          <a:xfrm>
            <a:off x="1698403" y="708672"/>
            <a:ext cx="3272505" cy="1384995"/>
          </a:xfrm>
          <a:prstGeom prst="rect">
            <a:avLst/>
          </a:prstGeom>
          <a:noFill/>
        </p:spPr>
        <p:txBody>
          <a:bodyPr wrap="square">
            <a:spAutoFit/>
          </a:bodyPr>
          <a:lstStyle/>
          <a:p>
            <a:r>
              <a:rPr lang="lv-LV" sz="1200" b="1" u="sng" dirty="0"/>
              <a:t>Jomā iesaistītās iestādes</a:t>
            </a:r>
            <a:r>
              <a:rPr lang="lv-LV" sz="1200" b="1" dirty="0"/>
              <a:t>:  konsorcija </a:t>
            </a:r>
            <a:r>
              <a:rPr lang="lv-LV" sz="1200" b="1" dirty="0">
                <a:solidFill>
                  <a:srgbClr val="FF0000"/>
                </a:solidFill>
              </a:rPr>
              <a:t>«Iekšējās drošības akadēmija» </a:t>
            </a:r>
            <a:r>
              <a:rPr lang="lv-LV" sz="1200" b="1" dirty="0"/>
              <a:t>ietvaros nodrošinātas studijas</a:t>
            </a:r>
            <a:r>
              <a:rPr lang="lv-LV" sz="1200" b="1" dirty="0">
                <a:solidFill>
                  <a:srgbClr val="FF0000"/>
                </a:solidFill>
              </a:rPr>
              <a:t> </a:t>
            </a:r>
            <a:r>
              <a:rPr lang="lv-LV" sz="1200" b="1" dirty="0"/>
              <a:t>Valsts policijas, Valsts ugunsdzēsības un glābšanas dienesta, Iekšējās drošības biroja, Valsts robežsardzes, Valsts ieņēmumu dienesta, Ieslodzījuma vietu pārvaldes, KNAB, LR Prokuratūras amatpersonām</a:t>
            </a:r>
          </a:p>
        </p:txBody>
      </p:sp>
      <p:pic>
        <p:nvPicPr>
          <p:cNvPr id="7" name="Picture Placeholder 3">
            <a:extLst>
              <a:ext uri="{FF2B5EF4-FFF2-40B4-BE49-F238E27FC236}">
                <a16:creationId xmlns:a16="http://schemas.microsoft.com/office/drawing/2014/main" id="{B86C9008-936B-46D8-91D8-B35FF6BFFF45}"/>
              </a:ext>
            </a:extLst>
          </p:cNvPr>
          <p:cNvPicPr>
            <a:picLocks noChangeAspect="1"/>
          </p:cNvPicPr>
          <p:nvPr/>
        </p:nvPicPr>
        <p:blipFill>
          <a:blip r:embed="rId3"/>
          <a:srcRect/>
          <a:stretch>
            <a:fillRect/>
          </a:stretch>
        </p:blipFill>
        <p:spPr bwMode="auto">
          <a:xfrm>
            <a:off x="4862544" y="528647"/>
            <a:ext cx="4140200" cy="2421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0D08193-F9F7-44FC-8DC2-AE9C56B1944B}"/>
              </a:ext>
            </a:extLst>
          </p:cNvPr>
          <p:cNvPicPr>
            <a:picLocks noChangeAspect="1"/>
          </p:cNvPicPr>
          <p:nvPr/>
        </p:nvPicPr>
        <p:blipFill>
          <a:blip r:embed="rId4"/>
          <a:stretch>
            <a:fillRect/>
          </a:stretch>
        </p:blipFill>
        <p:spPr>
          <a:xfrm>
            <a:off x="15258" y="2358646"/>
            <a:ext cx="2514777" cy="2514777"/>
          </a:xfrm>
          <a:prstGeom prst="rect">
            <a:avLst/>
          </a:prstGeom>
        </p:spPr>
      </p:pic>
      <p:sp>
        <p:nvSpPr>
          <p:cNvPr id="9" name="TextBox 8">
            <a:extLst>
              <a:ext uri="{FF2B5EF4-FFF2-40B4-BE49-F238E27FC236}">
                <a16:creationId xmlns:a16="http://schemas.microsoft.com/office/drawing/2014/main" id="{4CB7186D-A150-4414-BBB5-30B8BE1372D5}"/>
              </a:ext>
            </a:extLst>
          </p:cNvPr>
          <p:cNvSpPr txBox="1"/>
          <p:nvPr/>
        </p:nvSpPr>
        <p:spPr>
          <a:xfrm>
            <a:off x="2179476" y="2123612"/>
            <a:ext cx="4140201" cy="1200329"/>
          </a:xfrm>
          <a:prstGeom prst="rect">
            <a:avLst/>
          </a:prstGeom>
          <a:noFill/>
        </p:spPr>
        <p:txBody>
          <a:bodyPr wrap="square">
            <a:spAutoFit/>
          </a:bodyPr>
          <a:lstStyle/>
          <a:p>
            <a:r>
              <a:rPr lang="lv-LV" sz="1200" b="1" u="sng" dirty="0"/>
              <a:t>Politikas mērķis</a:t>
            </a:r>
            <a:r>
              <a:rPr lang="lv-LV" sz="1200" b="1" dirty="0"/>
              <a:t>: izveidot mūsdienīgu, tiesībaizsardzības iestāžu prasībām, sabiedrības interesēm un mūžizglītības interesēm atbilstošu pēctecīgu izglītības modeli, kura ietvaros tiktu īstenota zinātnē un izcilībā balstītu studiju īstenošana augsti kvalificētu speciālistu sagatavošanā iekšējās drošības un noziedzības apkarošanas jomā </a:t>
            </a:r>
          </a:p>
        </p:txBody>
      </p:sp>
      <p:sp>
        <p:nvSpPr>
          <p:cNvPr id="10" name="TextBox 9">
            <a:extLst>
              <a:ext uri="{FF2B5EF4-FFF2-40B4-BE49-F238E27FC236}">
                <a16:creationId xmlns:a16="http://schemas.microsoft.com/office/drawing/2014/main" id="{93609BBD-5C3E-43DA-BCE7-5BEA0221EF8D}"/>
              </a:ext>
            </a:extLst>
          </p:cNvPr>
          <p:cNvSpPr txBox="1"/>
          <p:nvPr/>
        </p:nvSpPr>
        <p:spPr>
          <a:xfrm>
            <a:off x="2115703" y="3982997"/>
            <a:ext cx="3112962" cy="1015663"/>
          </a:xfrm>
          <a:prstGeom prst="rect">
            <a:avLst/>
          </a:prstGeom>
          <a:noFill/>
        </p:spPr>
        <p:txBody>
          <a:bodyPr wrap="square">
            <a:spAutoFit/>
          </a:bodyPr>
          <a:lstStyle/>
          <a:p>
            <a:r>
              <a:rPr lang="lv-LV" sz="1200" b="1" u="sng" dirty="0"/>
              <a:t>2024. gadā:</a:t>
            </a:r>
          </a:p>
          <a:p>
            <a:r>
              <a:rPr lang="lv-LV" sz="1200" b="1" u="sng" dirty="0"/>
              <a:t>6 studiju programmas – vidēji 269 studējošie gadā</a:t>
            </a:r>
          </a:p>
          <a:p>
            <a:endParaRPr lang="lv-LV" sz="1200" b="1" u="sng" dirty="0"/>
          </a:p>
          <a:p>
            <a:endParaRPr lang="lv-LV" sz="1200" b="1" u="sng" dirty="0"/>
          </a:p>
        </p:txBody>
      </p:sp>
      <p:sp>
        <p:nvSpPr>
          <p:cNvPr id="11" name="TextBox 10">
            <a:extLst>
              <a:ext uri="{FF2B5EF4-FFF2-40B4-BE49-F238E27FC236}">
                <a16:creationId xmlns:a16="http://schemas.microsoft.com/office/drawing/2014/main" id="{E4832D12-387F-4B46-909F-5FCA2F5DE9A7}"/>
              </a:ext>
            </a:extLst>
          </p:cNvPr>
          <p:cNvSpPr txBox="1"/>
          <p:nvPr/>
        </p:nvSpPr>
        <p:spPr>
          <a:xfrm>
            <a:off x="5228665" y="3429000"/>
            <a:ext cx="3610535" cy="2215991"/>
          </a:xfrm>
          <a:prstGeom prst="rect">
            <a:avLst/>
          </a:prstGeom>
          <a:noFill/>
        </p:spPr>
        <p:txBody>
          <a:bodyPr wrap="square">
            <a:spAutoFit/>
          </a:bodyPr>
          <a:lstStyle/>
          <a:p>
            <a:endParaRPr lang="lv-LV" sz="1200" b="1" u="sng" dirty="0"/>
          </a:p>
          <a:p>
            <a:r>
              <a:rPr lang="lv-LV" sz="1400" b="1" u="sng" dirty="0"/>
              <a:t>2024. gada izdevumi – 1,58 milj. EUR:</a:t>
            </a:r>
          </a:p>
          <a:p>
            <a:endParaRPr lang="lv-LV" sz="1400" b="1" u="sng" dirty="0"/>
          </a:p>
          <a:p>
            <a:pPr marL="171450" indent="-171450">
              <a:buFont typeface="Wingdings" panose="05000000000000000000" pitchFamily="2" charset="2"/>
              <a:buChar char="Ø"/>
            </a:pPr>
            <a:r>
              <a:rPr lang="lv-LV" sz="1400" b="1" dirty="0"/>
              <a:t> </a:t>
            </a:r>
            <a:r>
              <a:rPr lang="lv-LV" sz="1400" b="1" dirty="0">
                <a:solidFill>
                  <a:schemeClr val="tx2"/>
                </a:solidFill>
              </a:rPr>
              <a:t>1,54 milj. EUR – studiju konsorcijā «Iekšējās drošības akadēmija» nodrošināšana</a:t>
            </a:r>
          </a:p>
          <a:p>
            <a:endParaRPr lang="lv-LV" sz="1400" b="1" dirty="0"/>
          </a:p>
          <a:p>
            <a:pPr marL="171450" indent="-171450">
              <a:buFont typeface="Wingdings" panose="05000000000000000000" pitchFamily="2" charset="2"/>
              <a:buChar char="Ø"/>
            </a:pPr>
            <a:r>
              <a:rPr lang="lv-LV" sz="1400" b="1" dirty="0">
                <a:solidFill>
                  <a:schemeClr val="tx2"/>
                </a:solidFill>
              </a:rPr>
              <a:t>0,04 milj. EUR – Valsts policijas koledžas īstenotie kvalifikācijas paaugstināšanas pasākumi</a:t>
            </a:r>
          </a:p>
        </p:txBody>
      </p:sp>
      <p:pic>
        <p:nvPicPr>
          <p:cNvPr id="12" name="Picture 4">
            <a:extLst>
              <a:ext uri="{FF2B5EF4-FFF2-40B4-BE49-F238E27FC236}">
                <a16:creationId xmlns:a16="http://schemas.microsoft.com/office/drawing/2014/main" id="{1EC64828-265A-4095-9D4A-661226197E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442306">
            <a:off x="7892976" y="3177163"/>
            <a:ext cx="752502" cy="60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4A608F5D-D7F6-4FF5-B162-C766636305D7}"/>
              </a:ext>
            </a:extLst>
          </p:cNvPr>
          <p:cNvSpPr txBox="1"/>
          <p:nvPr/>
        </p:nvSpPr>
        <p:spPr>
          <a:xfrm>
            <a:off x="328028" y="5481115"/>
            <a:ext cx="8094519" cy="276999"/>
          </a:xfrm>
          <a:prstGeom prst="rect">
            <a:avLst/>
          </a:prstGeom>
          <a:noFill/>
        </p:spPr>
        <p:txBody>
          <a:bodyPr wrap="square">
            <a:spAutoFit/>
          </a:bodyPr>
          <a:lstStyle/>
          <a:p>
            <a:endParaRPr lang="lv-LV" sz="1200" b="1" dirty="0"/>
          </a:p>
        </p:txBody>
      </p:sp>
    </p:spTree>
    <p:extLst>
      <p:ext uri="{BB962C8B-B14F-4D97-AF65-F5344CB8AC3E}">
        <p14:creationId xmlns:p14="http://schemas.microsoft.com/office/powerpoint/2010/main" val="455303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E953A4-6F43-4689-9208-031C9ED70300}"/>
              </a:ext>
            </a:extLst>
          </p:cNvPr>
          <p:cNvSpPr>
            <a:spLocks noGrp="1"/>
          </p:cNvSpPr>
          <p:nvPr>
            <p:ph type="title"/>
          </p:nvPr>
        </p:nvSpPr>
        <p:spPr>
          <a:xfrm>
            <a:off x="765672" y="2768767"/>
            <a:ext cx="7612655" cy="960442"/>
          </a:xfrm>
        </p:spPr>
        <p:txBody>
          <a:bodyPr>
            <a:normAutofit/>
          </a:bodyPr>
          <a:lstStyle/>
          <a:p>
            <a:r>
              <a:rPr lang="lv-LV" sz="2000" dirty="0">
                <a:solidFill>
                  <a:srgbClr val="04046C"/>
                </a:solidFill>
                <a:latin typeface="Times New Roman" panose="02020603050405020304" pitchFamily="18" charset="0"/>
                <a:cs typeface="Times New Roman" panose="02020603050405020304" pitchFamily="18" charset="0"/>
              </a:rPr>
              <a:t>III. sadaļa</a:t>
            </a:r>
            <a:br>
              <a:rPr lang="en-US" sz="2000" dirty="0">
                <a:solidFill>
                  <a:srgbClr val="04046C"/>
                </a:solidFill>
                <a:latin typeface="Times New Roman" panose="02020603050405020304" pitchFamily="18" charset="0"/>
                <a:cs typeface="Times New Roman" panose="02020603050405020304" pitchFamily="18" charset="0"/>
              </a:rPr>
            </a:br>
            <a:r>
              <a:rPr lang="lv-LV" sz="2000" dirty="0">
                <a:solidFill>
                  <a:srgbClr val="04046C"/>
                </a:solidFill>
                <a:latin typeface="Times New Roman" panose="02020603050405020304" pitchFamily="18" charset="0"/>
                <a:cs typeface="Times New Roman" panose="02020603050405020304" pitchFamily="18" charset="0"/>
              </a:rPr>
              <a:t>Reformas</a:t>
            </a:r>
            <a:endParaRPr lang="lv-LV" sz="2000" dirty="0">
              <a:solidFill>
                <a:srgbClr val="04046C"/>
              </a:solidFill>
            </a:endParaRPr>
          </a:p>
        </p:txBody>
      </p:sp>
    </p:spTree>
    <p:extLst>
      <p:ext uri="{BB962C8B-B14F-4D97-AF65-F5344CB8AC3E}">
        <p14:creationId xmlns:p14="http://schemas.microsoft.com/office/powerpoint/2010/main" val="399710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7347-8235-441C-96EB-A98212CEAB29}"/>
              </a:ext>
            </a:extLst>
          </p:cNvPr>
          <p:cNvSpPr>
            <a:spLocks noGrp="1"/>
          </p:cNvSpPr>
          <p:nvPr>
            <p:ph type="title"/>
          </p:nvPr>
        </p:nvSpPr>
        <p:spPr>
          <a:xfrm>
            <a:off x="1710267" y="304801"/>
            <a:ext cx="7366000" cy="1066799"/>
          </a:xfrm>
        </p:spPr>
        <p:txBody>
          <a:bodyPr>
            <a:normAutofit/>
          </a:bodyPr>
          <a:lstStyle/>
          <a:p>
            <a:r>
              <a:rPr lang="lv-LV" sz="2000" dirty="0">
                <a:solidFill>
                  <a:srgbClr val="002086"/>
                </a:solidFill>
                <a:latin typeface="Times New Roman" panose="02020603050405020304" pitchFamily="18" charset="0"/>
                <a:cs typeface="Times New Roman" panose="02020603050405020304" pitchFamily="18" charset="0"/>
              </a:rPr>
              <a:t>BŪTISKĀKIE ATTĪSTĪBAS PROJEKTI – REFORMAS</a:t>
            </a:r>
            <a:endParaRPr lang="lv-LV" sz="2000" dirty="0"/>
          </a:p>
        </p:txBody>
      </p:sp>
      <p:sp>
        <p:nvSpPr>
          <p:cNvPr id="7" name="Slide Number Placeholder 6">
            <a:extLst>
              <a:ext uri="{FF2B5EF4-FFF2-40B4-BE49-F238E27FC236}">
                <a16:creationId xmlns:a16="http://schemas.microsoft.com/office/drawing/2014/main" id="{8EDC5D02-5378-422E-BB94-E2C68C03836A}"/>
              </a:ext>
            </a:extLst>
          </p:cNvPr>
          <p:cNvSpPr>
            <a:spLocks noGrp="1"/>
          </p:cNvSpPr>
          <p:nvPr>
            <p:ph type="sldNum" sz="quarter" idx="13"/>
          </p:nvPr>
        </p:nvSpPr>
        <p:spPr>
          <a:xfrm>
            <a:off x="8432800" y="6324600"/>
            <a:ext cx="406400" cy="304800"/>
          </a:xfrm>
        </p:spPr>
        <p:txBody>
          <a:bodyPr/>
          <a:lstStyle/>
          <a:p>
            <a:pPr>
              <a:defRPr/>
            </a:pPr>
            <a:fld id="{EF7A2CA5-84BD-4DCD-B33C-6E7D15DE8FBE}" type="slidenum">
              <a:rPr lang="en-US" altLang="lv-LV" smtClean="0"/>
              <a:pPr>
                <a:defRPr/>
              </a:pPr>
              <a:t>36</a:t>
            </a:fld>
            <a:endParaRPr lang="en-US" altLang="lv-LV"/>
          </a:p>
        </p:txBody>
      </p:sp>
      <p:pic>
        <p:nvPicPr>
          <p:cNvPr id="8" name="Picture 7">
            <a:extLst>
              <a:ext uri="{FF2B5EF4-FFF2-40B4-BE49-F238E27FC236}">
                <a16:creationId xmlns:a16="http://schemas.microsoft.com/office/drawing/2014/main" id="{B7803E15-0C7D-4233-B467-40027CBF98AF}"/>
              </a:ext>
            </a:extLst>
          </p:cNvPr>
          <p:cNvPicPr>
            <a:picLocks noChangeAspect="1"/>
          </p:cNvPicPr>
          <p:nvPr/>
        </p:nvPicPr>
        <p:blipFill>
          <a:blip r:embed="rId2"/>
          <a:stretch>
            <a:fillRect/>
          </a:stretch>
        </p:blipFill>
        <p:spPr>
          <a:xfrm>
            <a:off x="342524" y="1953389"/>
            <a:ext cx="2895851" cy="4371211"/>
          </a:xfrm>
          <a:prstGeom prst="rect">
            <a:avLst/>
          </a:prstGeom>
        </p:spPr>
      </p:pic>
      <p:sp>
        <p:nvSpPr>
          <p:cNvPr id="9" name="Rectangle: Rounded Corners 8">
            <a:extLst>
              <a:ext uri="{FF2B5EF4-FFF2-40B4-BE49-F238E27FC236}">
                <a16:creationId xmlns:a16="http://schemas.microsoft.com/office/drawing/2014/main" id="{0C86601F-5409-499D-951D-43D91291881F}"/>
              </a:ext>
            </a:extLst>
          </p:cNvPr>
          <p:cNvSpPr/>
          <p:nvPr/>
        </p:nvSpPr>
        <p:spPr>
          <a:xfrm>
            <a:off x="423458" y="1701728"/>
            <a:ext cx="8305800" cy="426234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lv-LV" sz="1000" b="1" dirty="0">
              <a:solidFill>
                <a:srgbClr val="FF0000"/>
              </a:solidFill>
            </a:endParaRPr>
          </a:p>
          <a:p>
            <a:pPr algn="ctr"/>
            <a:endParaRPr lang="lv-LV" sz="1400" b="1" dirty="0">
              <a:solidFill>
                <a:srgbClr val="FF0000"/>
              </a:solidFill>
            </a:endParaRPr>
          </a:p>
          <a:p>
            <a:pPr algn="ctr"/>
            <a:endParaRPr lang="lv-LV" sz="1400" b="1" dirty="0">
              <a:solidFill>
                <a:srgbClr val="FF0000"/>
              </a:solidFill>
            </a:endParaRPr>
          </a:p>
          <a:p>
            <a:pPr algn="ctr"/>
            <a:r>
              <a:rPr lang="lv-LV" sz="1400" b="1" dirty="0">
                <a:solidFill>
                  <a:srgbClr val="FF0000"/>
                </a:solidFill>
              </a:rPr>
              <a:t>Projekta 1. posms (SRAP 1) </a:t>
            </a:r>
          </a:p>
          <a:p>
            <a:pPr algn="ctr"/>
            <a:endParaRPr lang="lv-LV" sz="1400" b="1" dirty="0">
              <a:solidFill>
                <a:srgbClr val="FF0000"/>
              </a:solidFill>
            </a:endParaRPr>
          </a:p>
          <a:p>
            <a:pPr algn="just"/>
            <a:r>
              <a:rPr lang="lv-LV" sz="1400" dirty="0">
                <a:effectLst/>
                <a:ea typeface="Times New Roman" panose="02020603050405020304" pitchFamily="18" charset="0"/>
              </a:rPr>
              <a:t>Analizēta VP, VUGD un PMLP </a:t>
            </a:r>
            <a:r>
              <a:rPr lang="lv-LV" sz="1400" b="1" dirty="0">
                <a:effectLst/>
                <a:ea typeface="Times New Roman" panose="02020603050405020304" pitchFamily="18" charset="0"/>
              </a:rPr>
              <a:t>struktūru, darba organizācijas, resursu pārvaldības un sniegto pakalpojumu efektivitāte un kvalitāte.</a:t>
            </a:r>
          </a:p>
          <a:p>
            <a:pPr algn="just"/>
            <a:r>
              <a:rPr lang="lv-LV" sz="1400" b="0" i="0" u="none" strike="noStrike" baseline="0" dirty="0">
                <a:solidFill>
                  <a:srgbClr val="000000"/>
                </a:solidFill>
              </a:rPr>
              <a:t>Sniegtas rekomendācijas, lai nodrošinātu </a:t>
            </a:r>
            <a:r>
              <a:rPr lang="lv-LV" sz="1400" b="1" strike="noStrike" baseline="0" dirty="0">
                <a:solidFill>
                  <a:srgbClr val="000000"/>
                </a:solidFill>
              </a:rPr>
              <a:t>ilgtspējīgu un konkurētspējīgu valsts pārvaldes modeļa ieviešanu iekšlietu nozarē un uzlabotu vispārējo drošības līmeni valstī un iedzīvotāju drošības sajūtu</a:t>
            </a:r>
            <a:r>
              <a:rPr lang="lv-LV" sz="1400" dirty="0">
                <a:solidFill>
                  <a:srgbClr val="000000"/>
                </a:solidFill>
              </a:rPr>
              <a:t>.</a:t>
            </a:r>
          </a:p>
          <a:p>
            <a:pPr algn="ctr"/>
            <a:endParaRPr lang="lv-LV" sz="1400" u="sng" dirty="0"/>
          </a:p>
          <a:p>
            <a:pPr algn="ctr"/>
            <a:r>
              <a:rPr lang="lv-LV" sz="1400" u="sng" dirty="0"/>
              <a:t>Īstenotie pasākumi:</a:t>
            </a:r>
          </a:p>
          <a:p>
            <a:pPr marL="171450" indent="-171450" algn="just">
              <a:buFont typeface="Wingdings" panose="05000000000000000000" pitchFamily="2" charset="2"/>
              <a:buChar char="§"/>
            </a:pPr>
            <a:r>
              <a:rPr lang="lv-LV" altLang="lv-LV" sz="1400" i="1" u="sng" dirty="0">
                <a:ea typeface="Times New Roman" panose="02020603050405020304" pitchFamily="18" charset="0"/>
                <a:cs typeface="Verdana" panose="020B0604030504040204" pitchFamily="34" charset="0"/>
              </a:rPr>
              <a:t>VP reorganizētas centrālā aparāta struktūrvienības </a:t>
            </a:r>
            <a:r>
              <a:rPr lang="lv-LV" altLang="lv-LV" sz="1400" dirty="0">
                <a:ea typeface="Times New Roman" panose="02020603050405020304" pitchFamily="18" charset="0"/>
                <a:cs typeface="Verdana" panose="020B0604030504040204" pitchFamily="34" charset="0"/>
              </a:rPr>
              <a:t>(reglamentu, pavēļu, amatu aprakstu sagatavošana) ar mērķi samazināt VP priekšniekam tieši padoto nodarbināto skaitu.</a:t>
            </a:r>
          </a:p>
          <a:p>
            <a:pPr marL="171450" indent="-171450" algn="just">
              <a:buFont typeface="Wingdings" panose="05000000000000000000" pitchFamily="2" charset="2"/>
              <a:buChar char="§"/>
            </a:pPr>
            <a:r>
              <a:rPr lang="lv-LV" altLang="lv-LV" sz="1400" dirty="0">
                <a:ea typeface="Times New Roman" panose="02020603050405020304" pitchFamily="18" charset="0"/>
                <a:cs typeface="Verdana" panose="020B0604030504040204" pitchFamily="34" charset="0"/>
              </a:rPr>
              <a:t>Nokartēts VUGD </a:t>
            </a:r>
            <a:r>
              <a:rPr lang="lv-LV" altLang="lv-LV" sz="1400" i="1" u="sng" dirty="0">
                <a:ea typeface="Times New Roman" panose="02020603050405020304" pitchFamily="18" charset="0"/>
                <a:cs typeface="Verdana" panose="020B0604030504040204" pitchFamily="34" charset="0"/>
              </a:rPr>
              <a:t>depo izvietojums </a:t>
            </a:r>
            <a:r>
              <a:rPr lang="lv-LV" altLang="lv-LV" sz="1400" dirty="0">
                <a:ea typeface="Times New Roman" panose="02020603050405020304" pitchFamily="18" charset="0"/>
                <a:cs typeface="Verdana" panose="020B0604030504040204" pitchFamily="34" charset="0"/>
              </a:rPr>
              <a:t>un izbraukuma rajoni.</a:t>
            </a:r>
          </a:p>
          <a:p>
            <a:pPr marL="171450" indent="-171450" algn="just">
              <a:buFont typeface="Wingdings" panose="05000000000000000000" pitchFamily="2" charset="2"/>
              <a:buChar char="§"/>
            </a:pPr>
            <a:r>
              <a:rPr lang="lv-LV" altLang="lv-LV" sz="1400" i="1" u="sng" dirty="0">
                <a:ea typeface="Times New Roman" panose="02020603050405020304" pitchFamily="18" charset="0"/>
                <a:cs typeface="Verdana" panose="020B0604030504040204" pitchFamily="34" charset="0"/>
              </a:rPr>
              <a:t>Vienkāršoti un digitalizēti PMLP procesi.</a:t>
            </a:r>
          </a:p>
          <a:p>
            <a:pPr marL="171450" indent="-171450" algn="just">
              <a:buFont typeface="Wingdings" panose="05000000000000000000" pitchFamily="2" charset="2"/>
              <a:buChar char="§"/>
            </a:pPr>
            <a:r>
              <a:rPr lang="lv-LV" altLang="lv-LV" sz="1400" dirty="0">
                <a:cs typeface="Times New Roman" panose="02020603050405020304" pitchFamily="18" charset="0"/>
              </a:rPr>
              <a:t>Reorganizēti VP </a:t>
            </a:r>
            <a:r>
              <a:rPr lang="lv-LV" altLang="lv-LV" sz="1400" dirty="0">
                <a:ea typeface="Times New Roman" panose="02020603050405020304" pitchFamily="18" charset="0"/>
                <a:cs typeface="Verdana" panose="020B0604030504040204" pitchFamily="34" charset="0"/>
              </a:rPr>
              <a:t>administratīvie, finanšu un personāla plānošanas jautājumi, kas tiks deleģēti GAP (nākotnes perspektīvā GAVAP, iekļaujot tā struktūrā VP Finanšu pārvaldi un  VP Personāla pārvaldi), tādējādi paplašinot pārvaldei noteiktās funkcijas.</a:t>
            </a:r>
          </a:p>
          <a:p>
            <a:pPr marL="171450" indent="-171450" algn="just">
              <a:buFont typeface="Wingdings" panose="05000000000000000000" pitchFamily="2" charset="2"/>
              <a:buChar char="§"/>
            </a:pPr>
            <a:r>
              <a:rPr lang="lv-LV" altLang="lv-LV" sz="1400" dirty="0">
                <a:ea typeface="Times New Roman" panose="02020603050405020304" pitchFamily="18" charset="0"/>
                <a:cs typeface="Verdana" panose="020B0604030504040204" pitchFamily="34" charset="0"/>
              </a:rPr>
              <a:t>Izstrādāts PMLP iekšējais normatīvais akts “Informācijas un komunikācijas tehnoloģiju projektu vadības vadlīnijas iekšējās kontroles sistēmas nodrošināšanai”.</a:t>
            </a:r>
          </a:p>
          <a:p>
            <a:pPr marL="171450" indent="-171450" algn="just">
              <a:buFont typeface="Wingdings" panose="05000000000000000000" pitchFamily="2" charset="2"/>
              <a:buChar char="§"/>
            </a:pPr>
            <a:r>
              <a:rPr lang="lv-LV" altLang="lv-LV" sz="1400" dirty="0">
                <a:ea typeface="Times New Roman" panose="02020603050405020304" pitchFamily="18" charset="0"/>
                <a:cs typeface="Verdana" panose="020B0604030504040204" pitchFamily="34" charset="0"/>
              </a:rPr>
              <a:t>Izstrādāti iekšlietu nozares personāla stratēģijas pamatprincipi 2024. – 2027. gadam.</a:t>
            </a:r>
          </a:p>
          <a:p>
            <a:endParaRPr lang="lv-LV" sz="1100" b="1" u="sng" dirty="0"/>
          </a:p>
          <a:p>
            <a:endParaRPr lang="lv-LV" u="sng" dirty="0"/>
          </a:p>
        </p:txBody>
      </p:sp>
      <p:sp>
        <p:nvSpPr>
          <p:cNvPr id="12" name="TextBox 11">
            <a:extLst>
              <a:ext uri="{FF2B5EF4-FFF2-40B4-BE49-F238E27FC236}">
                <a16:creationId xmlns:a16="http://schemas.microsoft.com/office/drawing/2014/main" id="{4AD2A029-FE87-4DA3-B156-02ED6194E47B}"/>
              </a:ext>
            </a:extLst>
          </p:cNvPr>
          <p:cNvSpPr txBox="1"/>
          <p:nvPr/>
        </p:nvSpPr>
        <p:spPr>
          <a:xfrm>
            <a:off x="1845733" y="745064"/>
            <a:ext cx="6908800" cy="923330"/>
          </a:xfrm>
          <a:prstGeom prst="rect">
            <a:avLst/>
          </a:prstGeom>
          <a:noFill/>
        </p:spPr>
        <p:txBody>
          <a:bodyPr wrap="square" rtlCol="0">
            <a:spAutoFit/>
          </a:bodyPr>
          <a:lstStyle/>
          <a:p>
            <a:pPr algn="just"/>
            <a:r>
              <a:rPr lang="lv-LV" altLang="lv-LV" sz="1800" dirty="0">
                <a:latin typeface="Times New Roman" panose="02020603050405020304" pitchFamily="18" charset="0"/>
                <a:cs typeface="Times New Roman" panose="02020603050405020304" pitchFamily="18" charset="0"/>
              </a:rPr>
              <a:t>EIROPAS KOMISIJAS STRUKTURĀLO REFORMU ATBALSTA PROGRAMMAS PROJEKTS (SRAP)</a:t>
            </a:r>
            <a:r>
              <a:rPr lang="lv-LV" sz="1800" b="1" dirty="0">
                <a:effectLst/>
                <a:latin typeface="Times New Roman" panose="02020603050405020304" pitchFamily="18" charset="0"/>
                <a:ea typeface="Times New Roman" panose="02020603050405020304" pitchFamily="18" charset="0"/>
              </a:rPr>
              <a:t> “Iekšlietu nozares iestāžu efektivitātes paaugstināšana</a:t>
            </a:r>
            <a:r>
              <a:rPr lang="lv-LV" sz="1800" dirty="0">
                <a:effectLst/>
                <a:latin typeface="Times New Roman" panose="02020603050405020304" pitchFamily="18" charset="0"/>
                <a:ea typeface="Times New Roman" panose="02020603050405020304" pitchFamily="18" charset="0"/>
              </a:rPr>
              <a:t>”</a:t>
            </a:r>
            <a:endParaRPr lang="lv-LV" sz="1800" dirty="0"/>
          </a:p>
        </p:txBody>
      </p:sp>
      <p:sp>
        <p:nvSpPr>
          <p:cNvPr id="15" name="Scroll: Horizontal 14">
            <a:extLst>
              <a:ext uri="{FF2B5EF4-FFF2-40B4-BE49-F238E27FC236}">
                <a16:creationId xmlns:a16="http://schemas.microsoft.com/office/drawing/2014/main" id="{B2059883-ED75-4060-80EC-6159A36A0979}"/>
              </a:ext>
            </a:extLst>
          </p:cNvPr>
          <p:cNvSpPr/>
          <p:nvPr/>
        </p:nvSpPr>
        <p:spPr>
          <a:xfrm>
            <a:off x="215900" y="6027806"/>
            <a:ext cx="8318500" cy="804332"/>
          </a:xfrm>
          <a:prstGeom prst="horizontalScroll">
            <a:avLst/>
          </a:prstGeom>
        </p:spPr>
        <p:style>
          <a:lnRef idx="0">
            <a:schemeClr val="accent1"/>
          </a:lnRef>
          <a:fillRef idx="3">
            <a:schemeClr val="accent1"/>
          </a:fillRef>
          <a:effectRef idx="3">
            <a:schemeClr val="accent1"/>
          </a:effectRef>
          <a:fontRef idx="minor">
            <a:schemeClr val="lt1"/>
          </a:fontRef>
        </p:style>
        <p:txBody>
          <a:bodyPr rtlCol="0" anchor="ctr"/>
          <a:lstStyle/>
          <a:p>
            <a:pPr algn="just">
              <a:lnSpc>
                <a:spcPct val="115000"/>
              </a:lnSpc>
              <a:spcAft>
                <a:spcPts val="0"/>
              </a:spcAft>
            </a:pPr>
            <a:r>
              <a:rPr lang="lv-LV" sz="1000" b="1" kern="1200" dirty="0">
                <a:effectLst/>
              </a:rPr>
              <a:t>              </a:t>
            </a:r>
            <a:endParaRPr lang="lv-LV" sz="1200" b="1" dirty="0">
              <a:effectLst/>
            </a:endParaRPr>
          </a:p>
        </p:txBody>
      </p:sp>
      <p:pic>
        <p:nvPicPr>
          <p:cNvPr id="16" name="Picture 15">
            <a:extLst>
              <a:ext uri="{FF2B5EF4-FFF2-40B4-BE49-F238E27FC236}">
                <a16:creationId xmlns:a16="http://schemas.microsoft.com/office/drawing/2014/main" id="{7A67EBEC-CDF1-46C1-AD87-49554AB1E6BF}"/>
              </a:ext>
            </a:extLst>
          </p:cNvPr>
          <p:cNvPicPr/>
          <p:nvPr/>
        </p:nvPicPr>
        <p:blipFill>
          <a:blip r:embed="rId3">
            <a:extLst>
              <a:ext uri="{28A0092B-C50C-407E-A947-70E740481C1C}">
                <a14:useLocalDpi xmlns:a14="http://schemas.microsoft.com/office/drawing/2010/main" val="0"/>
              </a:ext>
            </a:extLst>
          </a:blip>
          <a:stretch>
            <a:fillRect/>
          </a:stretch>
        </p:blipFill>
        <p:spPr>
          <a:xfrm>
            <a:off x="423458" y="6133639"/>
            <a:ext cx="609599" cy="575286"/>
          </a:xfrm>
          <a:prstGeom prst="rect">
            <a:avLst/>
          </a:prstGeom>
        </p:spPr>
      </p:pic>
      <p:sp>
        <p:nvSpPr>
          <p:cNvPr id="17" name="TextBox 16">
            <a:extLst>
              <a:ext uri="{FF2B5EF4-FFF2-40B4-BE49-F238E27FC236}">
                <a16:creationId xmlns:a16="http://schemas.microsoft.com/office/drawing/2014/main" id="{FC7F0298-1A16-4583-8522-411A894906D8}"/>
              </a:ext>
            </a:extLst>
          </p:cNvPr>
          <p:cNvSpPr txBox="1"/>
          <p:nvPr/>
        </p:nvSpPr>
        <p:spPr>
          <a:xfrm>
            <a:off x="1270125" y="6197138"/>
            <a:ext cx="7264275" cy="432106"/>
          </a:xfrm>
          <a:prstGeom prst="rect">
            <a:avLst/>
          </a:prstGeom>
          <a:noFill/>
        </p:spPr>
        <p:txBody>
          <a:bodyPr wrap="square" rtlCol="0">
            <a:spAutoFit/>
          </a:bodyPr>
          <a:lstStyle/>
          <a:p>
            <a:pPr algn="just">
              <a:lnSpc>
                <a:spcPct val="115000"/>
              </a:lnSpc>
              <a:spcAft>
                <a:spcPts val="0"/>
              </a:spcAft>
            </a:pPr>
            <a:r>
              <a:rPr lang="lv-LV" sz="1000" b="1" kern="1200" dirty="0">
                <a:solidFill>
                  <a:schemeClr val="bg1"/>
                </a:solidFill>
                <a:effectLst/>
              </a:rPr>
              <a:t>Iekšlietu nozarē īstenotās strukturālās reformas, lai nodrošinātu ērtāku, kvalitatīvāku un ekonomiskāku pakalpojumu iedzīvotājiem, uzlabotu plānošanas un rezultātu uzraudzības procesus, kā arī veicinātu iekšējo procesu digitalizāciju.</a:t>
            </a:r>
            <a:endParaRPr lang="lv-LV" sz="1000" b="1" dirty="0">
              <a:solidFill>
                <a:schemeClr val="bg1"/>
              </a:solidFill>
              <a:effectLst/>
            </a:endParaRPr>
          </a:p>
        </p:txBody>
      </p:sp>
      <p:pic>
        <p:nvPicPr>
          <p:cNvPr id="18" name="Picture 17">
            <a:extLst>
              <a:ext uri="{FF2B5EF4-FFF2-40B4-BE49-F238E27FC236}">
                <a16:creationId xmlns:a16="http://schemas.microsoft.com/office/drawing/2014/main" id="{BBE3B759-B209-45B6-8D8E-1E3DBA983AD5}"/>
              </a:ext>
            </a:extLst>
          </p:cNvPr>
          <p:cNvPicPr>
            <a:picLocks noChangeAspect="1"/>
          </p:cNvPicPr>
          <p:nvPr/>
        </p:nvPicPr>
        <p:blipFill>
          <a:blip r:embed="rId4">
            <a:alphaModFix amt="20000"/>
          </a:blip>
          <a:stretch>
            <a:fillRect/>
          </a:stretch>
        </p:blipFill>
        <p:spPr>
          <a:xfrm>
            <a:off x="5477353" y="25863"/>
            <a:ext cx="3598914" cy="2209338"/>
          </a:xfrm>
          <a:prstGeom prst="rect">
            <a:avLst/>
          </a:prstGeom>
        </p:spPr>
      </p:pic>
    </p:spTree>
    <p:extLst>
      <p:ext uri="{BB962C8B-B14F-4D97-AF65-F5344CB8AC3E}">
        <p14:creationId xmlns:p14="http://schemas.microsoft.com/office/powerpoint/2010/main" val="4027936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7347-8235-441C-96EB-A98212CEAB29}"/>
              </a:ext>
            </a:extLst>
          </p:cNvPr>
          <p:cNvSpPr>
            <a:spLocks noGrp="1"/>
          </p:cNvSpPr>
          <p:nvPr>
            <p:ph type="title"/>
          </p:nvPr>
        </p:nvSpPr>
        <p:spPr>
          <a:xfrm>
            <a:off x="1710267" y="304801"/>
            <a:ext cx="7366000" cy="1066799"/>
          </a:xfrm>
        </p:spPr>
        <p:txBody>
          <a:bodyPr>
            <a:normAutofit/>
          </a:bodyPr>
          <a:lstStyle/>
          <a:p>
            <a:r>
              <a:rPr lang="lv-LV" sz="2000" dirty="0">
                <a:solidFill>
                  <a:srgbClr val="002086"/>
                </a:solidFill>
                <a:latin typeface="Times New Roman" panose="02020603050405020304" pitchFamily="18" charset="0"/>
                <a:cs typeface="Times New Roman" panose="02020603050405020304" pitchFamily="18" charset="0"/>
              </a:rPr>
              <a:t>BŪTISKĀKIE ATTĪSTĪBAS PROJEKTI – REFORMAS</a:t>
            </a:r>
            <a:endParaRPr lang="lv-LV" sz="2000" dirty="0"/>
          </a:p>
        </p:txBody>
      </p:sp>
      <p:sp>
        <p:nvSpPr>
          <p:cNvPr id="7" name="Slide Number Placeholder 6">
            <a:extLst>
              <a:ext uri="{FF2B5EF4-FFF2-40B4-BE49-F238E27FC236}">
                <a16:creationId xmlns:a16="http://schemas.microsoft.com/office/drawing/2014/main" id="{8EDC5D02-5378-422E-BB94-E2C68C03836A}"/>
              </a:ext>
            </a:extLst>
          </p:cNvPr>
          <p:cNvSpPr>
            <a:spLocks noGrp="1"/>
          </p:cNvSpPr>
          <p:nvPr>
            <p:ph type="sldNum" sz="quarter" idx="13"/>
          </p:nvPr>
        </p:nvSpPr>
        <p:spPr>
          <a:xfrm>
            <a:off x="8382000" y="6324600"/>
            <a:ext cx="457200" cy="304800"/>
          </a:xfrm>
        </p:spPr>
        <p:txBody>
          <a:bodyPr/>
          <a:lstStyle/>
          <a:p>
            <a:pPr>
              <a:defRPr/>
            </a:pPr>
            <a:fld id="{EF7A2CA5-84BD-4DCD-B33C-6E7D15DE8FBE}" type="slidenum">
              <a:rPr lang="en-US" altLang="lv-LV" smtClean="0"/>
              <a:pPr>
                <a:defRPr/>
              </a:pPr>
              <a:t>37</a:t>
            </a:fld>
            <a:endParaRPr lang="en-US" altLang="lv-LV" dirty="0"/>
          </a:p>
        </p:txBody>
      </p:sp>
      <p:pic>
        <p:nvPicPr>
          <p:cNvPr id="8" name="Picture 7">
            <a:extLst>
              <a:ext uri="{FF2B5EF4-FFF2-40B4-BE49-F238E27FC236}">
                <a16:creationId xmlns:a16="http://schemas.microsoft.com/office/drawing/2014/main" id="{B7803E15-0C7D-4233-B467-40027CBF98AF}"/>
              </a:ext>
            </a:extLst>
          </p:cNvPr>
          <p:cNvPicPr>
            <a:picLocks noChangeAspect="1"/>
          </p:cNvPicPr>
          <p:nvPr/>
        </p:nvPicPr>
        <p:blipFill>
          <a:blip r:embed="rId2"/>
          <a:stretch>
            <a:fillRect/>
          </a:stretch>
        </p:blipFill>
        <p:spPr>
          <a:xfrm>
            <a:off x="342524" y="1953389"/>
            <a:ext cx="2895851" cy="4371211"/>
          </a:xfrm>
          <a:prstGeom prst="rect">
            <a:avLst/>
          </a:prstGeom>
        </p:spPr>
      </p:pic>
      <p:sp>
        <p:nvSpPr>
          <p:cNvPr id="10" name="Rectangle: Rounded Corners 9">
            <a:extLst>
              <a:ext uri="{FF2B5EF4-FFF2-40B4-BE49-F238E27FC236}">
                <a16:creationId xmlns:a16="http://schemas.microsoft.com/office/drawing/2014/main" id="{A2DB354B-5715-4AD0-9AD8-B31693C3E971}"/>
              </a:ext>
            </a:extLst>
          </p:cNvPr>
          <p:cNvSpPr/>
          <p:nvPr/>
        </p:nvSpPr>
        <p:spPr>
          <a:xfrm>
            <a:off x="423457" y="1837268"/>
            <a:ext cx="8170209" cy="42164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lv-LV" sz="1000" b="1" dirty="0">
              <a:solidFill>
                <a:srgbClr val="FF0000"/>
              </a:solidFill>
            </a:endParaRPr>
          </a:p>
          <a:p>
            <a:pPr algn="ctr"/>
            <a:endParaRPr lang="lv-LV" sz="1000" b="1" dirty="0">
              <a:solidFill>
                <a:srgbClr val="FF0000"/>
              </a:solidFill>
            </a:endParaRPr>
          </a:p>
          <a:p>
            <a:pPr algn="ctr"/>
            <a:endParaRPr lang="lv-LV" sz="1400" b="1" dirty="0">
              <a:solidFill>
                <a:srgbClr val="FF0000"/>
              </a:solidFill>
            </a:endParaRPr>
          </a:p>
          <a:p>
            <a:pPr algn="ctr"/>
            <a:r>
              <a:rPr lang="lv-LV" sz="1400" b="1" dirty="0">
                <a:solidFill>
                  <a:srgbClr val="FF0000"/>
                </a:solidFill>
              </a:rPr>
              <a:t>Projekta 2.posms (SRAP 2) </a:t>
            </a:r>
          </a:p>
          <a:p>
            <a:pPr algn="just"/>
            <a:endParaRPr lang="lv-LV" sz="1400" b="1" dirty="0">
              <a:solidFill>
                <a:srgbClr val="FF0000"/>
              </a:solidFill>
            </a:endParaRPr>
          </a:p>
          <a:p>
            <a:pPr algn="just"/>
            <a:r>
              <a:rPr lang="lv-LV" sz="1400" b="1" dirty="0">
                <a:ea typeface="Times New Roman" panose="02020603050405020304" pitchFamily="18" charset="0"/>
                <a:cs typeface="Times New Roman" panose="02020603050405020304" pitchFamily="18" charset="0"/>
              </a:rPr>
              <a:t>P</a:t>
            </a:r>
            <a:r>
              <a:rPr lang="lv-LV" sz="1400" b="1" dirty="0">
                <a:effectLst/>
                <a:ea typeface="Times New Roman" panose="02020603050405020304" pitchFamily="18" charset="0"/>
                <a:cs typeface="Times New Roman" panose="02020603050405020304" pitchFamily="18" charset="0"/>
              </a:rPr>
              <a:t>ilnveidot VUGD un VP procesu vadību un metodiku, lai sniegtu sabiedrībai maksimāli kvalitatīvu un ekonomisku pakalpojumu</a:t>
            </a:r>
            <a:r>
              <a:rPr lang="lv-LV" sz="1400" dirty="0">
                <a:effectLst/>
                <a:ea typeface="Times New Roman" panose="02020603050405020304" pitchFamily="18" charset="0"/>
                <a:cs typeface="Times New Roman" panose="02020603050405020304" pitchFamily="18" charset="0"/>
              </a:rPr>
              <a:t>. </a:t>
            </a:r>
          </a:p>
          <a:p>
            <a:pPr lvl="0" algn="just">
              <a:lnSpc>
                <a:spcPct val="115000"/>
              </a:lnSpc>
            </a:pPr>
            <a:r>
              <a:rPr lang="lv-LV" sz="1400" dirty="0">
                <a:effectLst/>
                <a:ea typeface="Times New Roman" panose="02020603050405020304" pitchFamily="18" charset="0"/>
                <a:cs typeface="Times New Roman" panose="02020603050405020304" pitchFamily="18" charset="0"/>
              </a:rPr>
              <a:t>Izvērtēti trīs VP un VUGD biznesa procesi: </a:t>
            </a:r>
            <a:endParaRPr lang="lv-LV" sz="1400" dirty="0">
              <a:ea typeface="Calibri" panose="020F0502020204030204" pitchFamily="34" charset="0"/>
              <a:cs typeface="Times New Roman" panose="02020603050405020304" pitchFamily="18" charset="0"/>
            </a:endParaRPr>
          </a:p>
          <a:p>
            <a:pPr marL="171450" lvl="0" indent="-171450" algn="just">
              <a:lnSpc>
                <a:spcPct val="115000"/>
              </a:lnSpc>
              <a:buFont typeface="Wingdings" panose="05000000000000000000" pitchFamily="2" charset="2"/>
              <a:buChar char="v"/>
            </a:pPr>
            <a:r>
              <a:rPr lang="lv-LV" sz="1400" dirty="0" err="1">
                <a:effectLst/>
                <a:ea typeface="Times New Roman" panose="02020603050405020304" pitchFamily="18" charset="0"/>
                <a:cs typeface="Times New Roman" panose="02020603050405020304" pitchFamily="18" charset="0"/>
              </a:rPr>
              <a:t>pirmstiesas</a:t>
            </a:r>
            <a:r>
              <a:rPr lang="lv-LV" sz="1400" dirty="0">
                <a:effectLst/>
                <a:ea typeface="Times New Roman" panose="02020603050405020304" pitchFamily="18" charset="0"/>
                <a:cs typeface="Times New Roman" panose="02020603050405020304" pitchFamily="18" charset="0"/>
              </a:rPr>
              <a:t> izmeklēšana; </a:t>
            </a:r>
            <a:endParaRPr lang="lv-LV" sz="1400" dirty="0">
              <a:ea typeface="Calibri" panose="020F0502020204030204" pitchFamily="34" charset="0"/>
              <a:cs typeface="Times New Roman" panose="02020603050405020304" pitchFamily="18" charset="0"/>
            </a:endParaRPr>
          </a:p>
          <a:p>
            <a:pPr marL="171450" lvl="0" indent="-171450" algn="just">
              <a:lnSpc>
                <a:spcPct val="115000"/>
              </a:lnSpc>
              <a:buFont typeface="Wingdings" panose="05000000000000000000" pitchFamily="2" charset="2"/>
              <a:buChar char="v"/>
            </a:pPr>
            <a:r>
              <a:rPr lang="lv-LV" sz="1400" dirty="0">
                <a:effectLst/>
                <a:ea typeface="Times New Roman" panose="02020603050405020304" pitchFamily="18" charset="0"/>
                <a:cs typeface="Times New Roman" panose="02020603050405020304" pitchFamily="18" charset="0"/>
              </a:rPr>
              <a:t>licencēšana un ieroču atļauju izsniegšana; </a:t>
            </a:r>
            <a:endParaRPr lang="lv-LV" sz="1400" dirty="0">
              <a:ea typeface="Calibri" panose="020F0502020204030204" pitchFamily="34" charset="0"/>
              <a:cs typeface="Times New Roman" panose="02020603050405020304" pitchFamily="18" charset="0"/>
            </a:endParaRPr>
          </a:p>
          <a:p>
            <a:pPr marL="171450" lvl="0" indent="-171450" algn="just">
              <a:lnSpc>
                <a:spcPct val="115000"/>
              </a:lnSpc>
              <a:buFont typeface="Wingdings" panose="05000000000000000000" pitchFamily="2" charset="2"/>
              <a:buChar char="v"/>
            </a:pPr>
            <a:r>
              <a:rPr lang="lv-LV" sz="1400" dirty="0">
                <a:effectLst/>
                <a:ea typeface="Times New Roman" panose="02020603050405020304" pitchFamily="18" charset="0"/>
                <a:cs typeface="Times New Roman" panose="02020603050405020304" pitchFamily="18" charset="0"/>
              </a:rPr>
              <a:t>ugunsdzēsības uzraudzība.</a:t>
            </a:r>
          </a:p>
          <a:p>
            <a:pPr lvl="0" algn="just">
              <a:lnSpc>
                <a:spcPct val="115000"/>
              </a:lnSpc>
            </a:pPr>
            <a:endParaRPr lang="lv-LV" sz="1400" dirty="0">
              <a:ea typeface="Calibri" panose="020F0502020204030204" pitchFamily="34" charset="0"/>
              <a:cs typeface="Times New Roman" panose="02020603050405020304" pitchFamily="18" charset="0"/>
            </a:endParaRPr>
          </a:p>
          <a:p>
            <a:pPr lvl="0" algn="ctr">
              <a:lnSpc>
                <a:spcPct val="115000"/>
              </a:lnSpc>
            </a:pPr>
            <a:r>
              <a:rPr lang="lv-LV" sz="1400" u="sng" dirty="0">
                <a:effectLst/>
                <a:ea typeface="Calibri" panose="020F0502020204030204" pitchFamily="34" charset="0"/>
                <a:cs typeface="Times New Roman" panose="02020603050405020304" pitchFamily="18" charset="0"/>
              </a:rPr>
              <a:t>Īstenotie pasākumi</a:t>
            </a:r>
            <a:r>
              <a:rPr lang="lv-LV" sz="1400" dirty="0">
                <a:effectLst/>
                <a:ea typeface="Calibri" panose="020F0502020204030204" pitchFamily="34" charset="0"/>
                <a:cs typeface="Times New Roman" panose="02020603050405020304" pitchFamily="18" charset="0"/>
              </a:rPr>
              <a:t>: </a:t>
            </a:r>
          </a:p>
          <a:p>
            <a:pPr marL="171450" lvl="0" indent="-171450" algn="just">
              <a:lnSpc>
                <a:spcPct val="115000"/>
              </a:lnSpc>
              <a:buFont typeface="Arial" panose="020B0604020202020204" pitchFamily="34" charset="0"/>
              <a:buChar char="•"/>
            </a:pPr>
            <a:r>
              <a:rPr lang="lv-LV" sz="1400" dirty="0">
                <a:effectLst/>
                <a:ea typeface="Calibri" panose="020F0502020204030204" pitchFamily="34" charset="0"/>
                <a:cs typeface="Times New Roman" panose="02020603050405020304" pitchFamily="18" charset="0"/>
              </a:rPr>
              <a:t>Izstrādāti KPL un citu saistošo normatīvo aktu grozījumi, lai </a:t>
            </a:r>
            <a:r>
              <a:rPr lang="lv-LV" sz="1400" i="1" u="sng" dirty="0">
                <a:effectLst/>
                <a:ea typeface="Calibri" panose="020F0502020204030204" pitchFamily="34" charset="0"/>
                <a:cs typeface="Times New Roman" panose="02020603050405020304" pitchFamily="18" charset="0"/>
              </a:rPr>
              <a:t>ieviestu izmeklētāja palīga institūtu</a:t>
            </a:r>
            <a:r>
              <a:rPr lang="lv-LV" sz="1400" dirty="0">
                <a:effectLst/>
                <a:ea typeface="Calibri" panose="020F0502020204030204" pitchFamily="34" charset="0"/>
                <a:cs typeface="Times New Roman" panose="02020603050405020304" pitchFamily="18" charset="0"/>
              </a:rPr>
              <a:t>. </a:t>
            </a:r>
          </a:p>
          <a:p>
            <a:pPr marL="171450" lvl="0" indent="-171450" algn="just">
              <a:lnSpc>
                <a:spcPct val="115000"/>
              </a:lnSpc>
              <a:buFont typeface="Arial" panose="020B0604020202020204" pitchFamily="34" charset="0"/>
              <a:buChar char="•"/>
            </a:pPr>
            <a:r>
              <a:rPr lang="lv-LV" sz="1400" dirty="0">
                <a:effectLst/>
                <a:ea typeface="Calibri" panose="020F0502020204030204" pitchFamily="34" charset="0"/>
                <a:cs typeface="Times New Roman" panose="02020603050405020304" pitchFamily="18" charset="0"/>
              </a:rPr>
              <a:t>Izstrādāts </a:t>
            </a:r>
            <a:r>
              <a:rPr lang="lv-LV" sz="1400" i="1" u="sng" dirty="0">
                <a:effectLst/>
                <a:ea typeface="Calibri" panose="020F0502020204030204" pitchFamily="34" charset="0"/>
                <a:cs typeface="Times New Roman" panose="02020603050405020304" pitchFamily="18" charset="0"/>
              </a:rPr>
              <a:t>pārmaiņu vadības plāns </a:t>
            </a:r>
            <a:r>
              <a:rPr lang="lv-LV" sz="1400" dirty="0">
                <a:effectLst/>
                <a:ea typeface="Calibri" panose="020F0502020204030204" pitchFamily="34" charset="0"/>
                <a:cs typeface="Times New Roman" panose="02020603050405020304" pitchFamily="18" charset="0"/>
              </a:rPr>
              <a:t>E-lietas ieviešanai, nosakot pārmaiņu vadības mērķus un sasniedzamos rezultātus.</a:t>
            </a:r>
          </a:p>
          <a:p>
            <a:pPr marL="171450" indent="-171450" algn="just">
              <a:buFont typeface="Wingdings" panose="05000000000000000000" pitchFamily="2" charset="2"/>
              <a:buChar char="§"/>
            </a:pPr>
            <a:r>
              <a:rPr lang="lv-LV" altLang="lv-LV" sz="1400" dirty="0">
                <a:solidFill>
                  <a:schemeClr val="tx1"/>
                </a:solidFill>
                <a:ea typeface="Verdana" panose="020B0604030504040204" pitchFamily="34" charset="0"/>
                <a:cs typeface="Verdana" panose="020B0604030504040204" pitchFamily="34" charset="0"/>
              </a:rPr>
              <a:t>Ieviesta </a:t>
            </a:r>
            <a:r>
              <a:rPr lang="lv-LV" altLang="lv-LV" sz="1400" i="1" u="sng" dirty="0">
                <a:solidFill>
                  <a:schemeClr val="tx1"/>
                </a:solidFill>
                <a:ea typeface="Verdana" panose="020B0604030504040204" pitchFamily="34" charset="0"/>
                <a:cs typeface="Verdana" panose="020B0604030504040204" pitchFamily="34" charset="0"/>
              </a:rPr>
              <a:t>ugunsdrošības pārbaužu dokumentācijas standartizācija</a:t>
            </a:r>
            <a:r>
              <a:rPr lang="lv-LV" altLang="lv-LV" sz="1400" dirty="0">
                <a:solidFill>
                  <a:schemeClr val="tx1"/>
                </a:solidFill>
                <a:ea typeface="Verdana" panose="020B0604030504040204" pitchFamily="34" charset="0"/>
                <a:cs typeface="Verdana" panose="020B0604030504040204" pitchFamily="34" charset="0"/>
              </a:rPr>
              <a:t>.</a:t>
            </a:r>
          </a:p>
          <a:p>
            <a:pPr marL="171450" indent="-171450" algn="just">
              <a:buFont typeface="Wingdings" panose="05000000000000000000" pitchFamily="2" charset="2"/>
              <a:buChar char="§"/>
            </a:pPr>
            <a:r>
              <a:rPr lang="lv-LV" altLang="lv-LV" sz="1400" dirty="0">
                <a:solidFill>
                  <a:schemeClr val="tx1"/>
                </a:solidFill>
                <a:ea typeface="Verdana" panose="020B0604030504040204" pitchFamily="34" charset="0"/>
                <a:cs typeface="Verdana" panose="020B0604030504040204" pitchFamily="34" charset="0"/>
              </a:rPr>
              <a:t>Ieviesta </a:t>
            </a:r>
            <a:r>
              <a:rPr lang="lv-LV" altLang="lv-LV" sz="1400" i="1" u="sng" dirty="0">
                <a:solidFill>
                  <a:schemeClr val="tx1"/>
                </a:solidFill>
                <a:ea typeface="Verdana" panose="020B0604030504040204" pitchFamily="34" charset="0"/>
                <a:cs typeface="Verdana" panose="020B0604030504040204" pitchFamily="34" charset="0"/>
              </a:rPr>
              <a:t>rotācijas pieeja </a:t>
            </a:r>
            <a:r>
              <a:rPr lang="lv-LV" altLang="lv-LV" sz="1400" dirty="0">
                <a:solidFill>
                  <a:schemeClr val="tx1"/>
                </a:solidFill>
                <a:ea typeface="Verdana" panose="020B0604030504040204" pitchFamily="34" charset="0"/>
                <a:cs typeface="Verdana" panose="020B0604030504040204" pitchFamily="34" charset="0"/>
              </a:rPr>
              <a:t>objektu ugunsdrošības uzraudzība, pamatojoties uz dokumentu aprites un iekšējās komunikācijas digitālajiem risinājumiem.</a:t>
            </a:r>
            <a:endParaRPr lang="lv-LV" sz="1400" b="1" u="sng" dirty="0">
              <a:solidFill>
                <a:srgbClr val="FF0000"/>
              </a:solidFill>
              <a:cs typeface="Times New Roman" panose="02020603050405020304" pitchFamily="18" charset="0"/>
            </a:endParaRPr>
          </a:p>
          <a:p>
            <a:pPr marL="457200" lvl="1" indent="0" algn="just">
              <a:lnSpc>
                <a:spcPct val="115000"/>
              </a:lnSpc>
              <a:spcAft>
                <a:spcPts val="800"/>
              </a:spcAft>
            </a:pPr>
            <a:endParaRPr lang="lv-LV" sz="900" dirty="0">
              <a:effectLst/>
              <a:ea typeface="Calibri" panose="020F0502020204030204" pitchFamily="34" charset="0"/>
              <a:cs typeface="Times New Roman" panose="02020603050405020304" pitchFamily="18" charset="0"/>
            </a:endParaRPr>
          </a:p>
          <a:p>
            <a:pPr marL="457200" lvl="1" indent="0" algn="just">
              <a:lnSpc>
                <a:spcPct val="115000"/>
              </a:lnSpc>
              <a:spcAft>
                <a:spcPts val="800"/>
              </a:spcAft>
            </a:pPr>
            <a:endParaRPr lang="lv-LV" sz="900" dirty="0">
              <a:effectLst/>
              <a:latin typeface="+mj-lt"/>
              <a:ea typeface="Calibri" panose="020F0502020204030204" pitchFamily="34" charset="0"/>
              <a:cs typeface="Times New Roman" panose="02020603050405020304" pitchFamily="18" charset="0"/>
            </a:endParaRPr>
          </a:p>
          <a:p>
            <a:pPr algn="ctr"/>
            <a:endParaRPr lang="lv-LV" sz="1000" dirty="0">
              <a:effectLst/>
              <a:latin typeface="+mj-lt"/>
              <a:ea typeface="Calibri" panose="020F0502020204030204" pitchFamily="34" charset="0"/>
              <a:cs typeface="Times New Roman" panose="02020603050405020304" pitchFamily="18" charset="0"/>
            </a:endParaRPr>
          </a:p>
          <a:p>
            <a:pPr algn="ctr"/>
            <a:endParaRPr lang="lv-LV" dirty="0"/>
          </a:p>
        </p:txBody>
      </p:sp>
      <p:sp>
        <p:nvSpPr>
          <p:cNvPr id="12" name="TextBox 11">
            <a:extLst>
              <a:ext uri="{FF2B5EF4-FFF2-40B4-BE49-F238E27FC236}">
                <a16:creationId xmlns:a16="http://schemas.microsoft.com/office/drawing/2014/main" id="{4AD2A029-FE87-4DA3-B156-02ED6194E47B}"/>
              </a:ext>
            </a:extLst>
          </p:cNvPr>
          <p:cNvSpPr txBox="1"/>
          <p:nvPr/>
        </p:nvSpPr>
        <p:spPr>
          <a:xfrm>
            <a:off x="1845733" y="804333"/>
            <a:ext cx="6908800" cy="923330"/>
          </a:xfrm>
          <a:prstGeom prst="rect">
            <a:avLst/>
          </a:prstGeom>
          <a:noFill/>
        </p:spPr>
        <p:txBody>
          <a:bodyPr wrap="square" rtlCol="0">
            <a:spAutoFit/>
          </a:bodyPr>
          <a:lstStyle/>
          <a:p>
            <a:pPr algn="just"/>
            <a:r>
              <a:rPr lang="lv-LV" altLang="lv-LV" sz="1800" dirty="0">
                <a:latin typeface="Times New Roman" panose="02020603050405020304" pitchFamily="18" charset="0"/>
                <a:cs typeface="Times New Roman" panose="02020603050405020304" pitchFamily="18" charset="0"/>
              </a:rPr>
              <a:t>EIROPAS KOMISIJAS STRUKTURĀLO REFORMU ATBALSTA PROGRAMMAS PROJEKTS (SRAP)</a:t>
            </a:r>
            <a:r>
              <a:rPr lang="lv-LV" sz="1800" b="1" dirty="0">
                <a:effectLst/>
                <a:latin typeface="Times New Roman" panose="02020603050405020304" pitchFamily="18" charset="0"/>
                <a:ea typeface="Times New Roman" panose="02020603050405020304" pitchFamily="18" charset="0"/>
              </a:rPr>
              <a:t> “Iekšlietu nozares iestāžu efektivitātes paaugstināšana</a:t>
            </a:r>
            <a:r>
              <a:rPr lang="lv-LV" sz="1800" dirty="0">
                <a:effectLst/>
                <a:latin typeface="Times New Roman" panose="02020603050405020304" pitchFamily="18" charset="0"/>
                <a:ea typeface="Times New Roman" panose="02020603050405020304" pitchFamily="18" charset="0"/>
              </a:rPr>
              <a:t>”</a:t>
            </a:r>
            <a:endParaRPr lang="lv-LV" sz="1800" dirty="0"/>
          </a:p>
        </p:txBody>
      </p:sp>
      <p:pic>
        <p:nvPicPr>
          <p:cNvPr id="16" name="Picture 15">
            <a:extLst>
              <a:ext uri="{FF2B5EF4-FFF2-40B4-BE49-F238E27FC236}">
                <a16:creationId xmlns:a16="http://schemas.microsoft.com/office/drawing/2014/main" id="{7A67EBEC-CDF1-46C1-AD87-49554AB1E6BF}"/>
              </a:ext>
            </a:extLst>
          </p:cNvPr>
          <p:cNvPicPr/>
          <p:nvPr/>
        </p:nvPicPr>
        <p:blipFill>
          <a:blip r:embed="rId3">
            <a:extLst>
              <a:ext uri="{28A0092B-C50C-407E-A947-70E740481C1C}">
                <a14:useLocalDpi xmlns:a14="http://schemas.microsoft.com/office/drawing/2010/main" val="0"/>
              </a:ext>
            </a:extLst>
          </a:blip>
          <a:stretch>
            <a:fillRect/>
          </a:stretch>
        </p:blipFill>
        <p:spPr>
          <a:xfrm>
            <a:off x="423458" y="6133639"/>
            <a:ext cx="609599" cy="575286"/>
          </a:xfrm>
          <a:prstGeom prst="rect">
            <a:avLst/>
          </a:prstGeom>
        </p:spPr>
      </p:pic>
      <p:sp>
        <p:nvSpPr>
          <p:cNvPr id="17" name="TextBox 16">
            <a:extLst>
              <a:ext uri="{FF2B5EF4-FFF2-40B4-BE49-F238E27FC236}">
                <a16:creationId xmlns:a16="http://schemas.microsoft.com/office/drawing/2014/main" id="{FC7F0298-1A16-4583-8522-411A894906D8}"/>
              </a:ext>
            </a:extLst>
          </p:cNvPr>
          <p:cNvSpPr txBox="1"/>
          <p:nvPr/>
        </p:nvSpPr>
        <p:spPr>
          <a:xfrm>
            <a:off x="1270125" y="6197138"/>
            <a:ext cx="7264275" cy="432106"/>
          </a:xfrm>
          <a:prstGeom prst="rect">
            <a:avLst/>
          </a:prstGeom>
          <a:noFill/>
        </p:spPr>
        <p:txBody>
          <a:bodyPr wrap="square" rtlCol="0">
            <a:spAutoFit/>
          </a:bodyPr>
          <a:lstStyle/>
          <a:p>
            <a:pPr algn="just">
              <a:lnSpc>
                <a:spcPct val="115000"/>
              </a:lnSpc>
              <a:spcAft>
                <a:spcPts val="0"/>
              </a:spcAft>
            </a:pPr>
            <a:r>
              <a:rPr lang="lv-LV" sz="1000" b="1" kern="1200" dirty="0">
                <a:solidFill>
                  <a:schemeClr val="bg1"/>
                </a:solidFill>
                <a:effectLst/>
              </a:rPr>
              <a:t>Iekšlietu nozarē īstenotās strukturālās reformas, lai nodrošinātu ērtāku, kvalitatīvāku un ekonomiskāku pakalpojumu iedzīvotājiem, uzlabotu plānošanas un rezultātu uzraudzības procesus, kā arī veicinātu iekšējo procesu digitalizāciju.</a:t>
            </a:r>
            <a:endParaRPr lang="lv-LV" sz="1000" b="1" dirty="0">
              <a:solidFill>
                <a:schemeClr val="bg1"/>
              </a:solidFill>
              <a:effectLst/>
            </a:endParaRPr>
          </a:p>
        </p:txBody>
      </p:sp>
      <p:pic>
        <p:nvPicPr>
          <p:cNvPr id="18" name="Picture 17">
            <a:extLst>
              <a:ext uri="{FF2B5EF4-FFF2-40B4-BE49-F238E27FC236}">
                <a16:creationId xmlns:a16="http://schemas.microsoft.com/office/drawing/2014/main" id="{BBE3B759-B209-45B6-8D8E-1E3DBA983AD5}"/>
              </a:ext>
            </a:extLst>
          </p:cNvPr>
          <p:cNvPicPr>
            <a:picLocks noChangeAspect="1"/>
          </p:cNvPicPr>
          <p:nvPr/>
        </p:nvPicPr>
        <p:blipFill>
          <a:blip r:embed="rId4">
            <a:alphaModFix amt="20000"/>
          </a:blip>
          <a:stretch>
            <a:fillRect/>
          </a:stretch>
        </p:blipFill>
        <p:spPr>
          <a:xfrm>
            <a:off x="5477353" y="25863"/>
            <a:ext cx="3598914" cy="2209338"/>
          </a:xfrm>
          <a:prstGeom prst="rect">
            <a:avLst/>
          </a:prstGeom>
        </p:spPr>
      </p:pic>
    </p:spTree>
    <p:extLst>
      <p:ext uri="{BB962C8B-B14F-4D97-AF65-F5344CB8AC3E}">
        <p14:creationId xmlns:p14="http://schemas.microsoft.com/office/powerpoint/2010/main" val="3054183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07347-8235-441C-96EB-A98212CEAB29}"/>
              </a:ext>
            </a:extLst>
          </p:cNvPr>
          <p:cNvSpPr>
            <a:spLocks noGrp="1"/>
          </p:cNvSpPr>
          <p:nvPr>
            <p:ph type="title"/>
          </p:nvPr>
        </p:nvSpPr>
        <p:spPr>
          <a:xfrm>
            <a:off x="1710267" y="304801"/>
            <a:ext cx="7366000" cy="1066799"/>
          </a:xfrm>
        </p:spPr>
        <p:txBody>
          <a:bodyPr>
            <a:normAutofit/>
          </a:bodyPr>
          <a:lstStyle/>
          <a:p>
            <a:r>
              <a:rPr lang="lv-LV" sz="2000" dirty="0">
                <a:solidFill>
                  <a:srgbClr val="002086"/>
                </a:solidFill>
                <a:latin typeface="Times New Roman" panose="02020603050405020304" pitchFamily="18" charset="0"/>
                <a:cs typeface="Times New Roman" panose="02020603050405020304" pitchFamily="18" charset="0"/>
              </a:rPr>
              <a:t>BŪTISKĀKIE ATTĪSTĪBAS PROJEKTI – REFORMAS</a:t>
            </a:r>
            <a:endParaRPr lang="lv-LV" sz="2000" dirty="0"/>
          </a:p>
        </p:txBody>
      </p:sp>
      <p:sp>
        <p:nvSpPr>
          <p:cNvPr id="7" name="Slide Number Placeholder 6">
            <a:extLst>
              <a:ext uri="{FF2B5EF4-FFF2-40B4-BE49-F238E27FC236}">
                <a16:creationId xmlns:a16="http://schemas.microsoft.com/office/drawing/2014/main" id="{8EDC5D02-5378-422E-BB94-E2C68C03836A}"/>
              </a:ext>
            </a:extLst>
          </p:cNvPr>
          <p:cNvSpPr>
            <a:spLocks noGrp="1"/>
          </p:cNvSpPr>
          <p:nvPr>
            <p:ph type="sldNum" sz="quarter" idx="13"/>
          </p:nvPr>
        </p:nvSpPr>
        <p:spPr>
          <a:xfrm>
            <a:off x="8271933" y="6324600"/>
            <a:ext cx="567267" cy="304800"/>
          </a:xfrm>
        </p:spPr>
        <p:txBody>
          <a:bodyPr/>
          <a:lstStyle/>
          <a:p>
            <a:pPr>
              <a:defRPr/>
            </a:pPr>
            <a:fld id="{EF7A2CA5-84BD-4DCD-B33C-6E7D15DE8FBE}" type="slidenum">
              <a:rPr lang="en-US" altLang="lv-LV" smtClean="0"/>
              <a:pPr>
                <a:defRPr/>
              </a:pPr>
              <a:t>38</a:t>
            </a:fld>
            <a:endParaRPr lang="en-US" altLang="lv-LV"/>
          </a:p>
        </p:txBody>
      </p:sp>
      <p:sp>
        <p:nvSpPr>
          <p:cNvPr id="11" name="Rectangle: Rounded Corners 10">
            <a:extLst>
              <a:ext uri="{FF2B5EF4-FFF2-40B4-BE49-F238E27FC236}">
                <a16:creationId xmlns:a16="http://schemas.microsoft.com/office/drawing/2014/main" id="{2DE3B32C-F94D-4193-88D9-6840DEC806B8}"/>
              </a:ext>
            </a:extLst>
          </p:cNvPr>
          <p:cNvSpPr/>
          <p:nvPr/>
        </p:nvSpPr>
        <p:spPr>
          <a:xfrm>
            <a:off x="844550" y="2378981"/>
            <a:ext cx="7454900" cy="31834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lv-LV" sz="1400" b="1" dirty="0">
                <a:solidFill>
                  <a:srgbClr val="FF0000"/>
                </a:solidFill>
                <a:latin typeface="Times New Roman" panose="02020603050405020304" pitchFamily="18" charset="0"/>
                <a:cs typeface="Times New Roman" panose="02020603050405020304" pitchFamily="18" charset="0"/>
              </a:rPr>
              <a:t>Projekta 3.posms (SRAP 3) </a:t>
            </a:r>
          </a:p>
          <a:p>
            <a:pPr algn="ctr"/>
            <a:endParaRPr lang="lv-LV" sz="1400" b="1" dirty="0">
              <a:solidFill>
                <a:srgbClr val="FF0000"/>
              </a:solidFill>
              <a:latin typeface="Times New Roman" panose="02020603050405020304" pitchFamily="18" charset="0"/>
              <a:cs typeface="Times New Roman" panose="02020603050405020304" pitchFamily="18" charset="0"/>
            </a:endParaRPr>
          </a:p>
          <a:p>
            <a:pPr algn="just"/>
            <a:r>
              <a:rPr lang="lv-LV" sz="1400" b="1" dirty="0">
                <a:latin typeface="Times New Roman" panose="02020603050405020304" pitchFamily="18" charset="0"/>
                <a:ea typeface="Times New Roman" panose="02020603050405020304" pitchFamily="18" charset="0"/>
                <a:cs typeface="Times New Roman" panose="02020603050405020304" pitchFamily="18" charset="0"/>
              </a:rPr>
              <a:t>I</a:t>
            </a:r>
            <a:r>
              <a:rPr lang="lv-LV" sz="1400" b="1" dirty="0">
                <a:effectLst/>
                <a:latin typeface="Times New Roman" panose="02020603050405020304" pitchFamily="18" charset="0"/>
                <a:ea typeface="Times New Roman" panose="02020603050405020304" pitchFamily="18" charset="0"/>
                <a:cs typeface="Times New Roman" panose="02020603050405020304" pitchFamily="18" charset="0"/>
              </a:rPr>
              <a:t>zvērtēti un pilnveidoti iekšlietu nozares stratēģiskās plānošanas un snieguma uzraudzības procesi</a:t>
            </a:r>
            <a:r>
              <a:rPr lang="lv-LV"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lv-LV" altLang="lv-LV" sz="14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Izstrādāts </a:t>
            </a:r>
            <a:r>
              <a:rPr lang="lv-LV" altLang="lv-LV" sz="1400" b="1"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jauns stratēģiskās plānošanas modelis</a:t>
            </a:r>
            <a:r>
              <a:rPr lang="lv-LV" altLang="lv-LV" sz="14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rPr>
              <a:t> iekšlietu nozarē, kas ir gan salāgots ar spēkā esošo normatīvo regulējumu, gan paredz uzlabojumus plānošanas procesā, maksimāli veicinot reālistisku, bet vienlaikus uz attīstību vērstu stratēģisko plānošanu.</a:t>
            </a:r>
          </a:p>
          <a:p>
            <a:pPr algn="just"/>
            <a:endParaRPr lang="lv-LV" altLang="lv-LV" sz="1400" dirty="0">
              <a:solidFill>
                <a:schemeClr val="tx1"/>
              </a:solidFill>
              <a:latin typeface="Times New Roman" panose="02020603050405020304" pitchFamily="18" charset="0"/>
              <a:ea typeface="Verdana" panose="020B0604030504040204" pitchFamily="34" charset="0"/>
              <a:cs typeface="Times New Roman" panose="02020603050405020304" pitchFamily="18" charset="0"/>
            </a:endParaRPr>
          </a:p>
          <a:p>
            <a:pPr algn="ctr">
              <a:defRPr/>
            </a:pPr>
            <a:r>
              <a:rPr lang="lv-LV" sz="1400" u="sng" dirty="0">
                <a:solidFill>
                  <a:schemeClr val="tx1"/>
                </a:solidFill>
                <a:latin typeface="Times New Roman" panose="02020603050405020304" pitchFamily="18" charset="0"/>
                <a:cs typeface="Times New Roman" panose="02020603050405020304" pitchFamily="18" charset="0"/>
              </a:rPr>
              <a:t>Īstenotie pasākumi:</a:t>
            </a:r>
          </a:p>
          <a:p>
            <a:pPr>
              <a:defRPr/>
            </a:pPr>
            <a:endParaRPr lang="lv-LV" sz="1400" b="1" u="sng" dirty="0">
              <a:solidFill>
                <a:schemeClr val="tx1"/>
              </a:solidFill>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
              <a:defRPr/>
            </a:pPr>
            <a:r>
              <a:rPr lang="lv-LV" altLang="lv-LV" sz="1400" dirty="0">
                <a:solidFill>
                  <a:schemeClr val="tx1"/>
                </a:solidFill>
                <a:latin typeface="Times New Roman" panose="02020603050405020304" pitchFamily="18" charset="0"/>
                <a:cs typeface="Times New Roman" panose="02020603050405020304" pitchFamily="18" charset="0"/>
              </a:rPr>
              <a:t>Izstrādāta un apstiprināta </a:t>
            </a:r>
            <a:r>
              <a:rPr lang="lv-LV" altLang="lv-LV" sz="1400" i="1" u="sng" dirty="0">
                <a:solidFill>
                  <a:schemeClr val="tx1"/>
                </a:solidFill>
                <a:latin typeface="Times New Roman" panose="02020603050405020304" pitchFamily="18" charset="0"/>
                <a:cs typeface="Times New Roman" panose="02020603050405020304" pitchFamily="18" charset="0"/>
              </a:rPr>
              <a:t>Iekšlietu nozares stratēģija 2023.-2027. gadam</a:t>
            </a:r>
            <a:r>
              <a:rPr lang="lv-LV" altLang="lv-LV" sz="1400" dirty="0">
                <a:solidFill>
                  <a:schemeClr val="tx1"/>
                </a:solidFill>
                <a:latin typeface="Times New Roman" panose="02020603050405020304" pitchFamily="18" charset="0"/>
                <a:cs typeface="Times New Roman" panose="02020603050405020304" pitchFamily="18" charset="0"/>
              </a:rPr>
              <a:t>.</a:t>
            </a:r>
          </a:p>
          <a:p>
            <a:pPr marL="171450" indent="-171450">
              <a:buFont typeface="Wingdings" panose="05000000000000000000" pitchFamily="2" charset="2"/>
              <a:buChar char="§"/>
              <a:defRPr/>
            </a:pPr>
            <a:r>
              <a:rPr lang="lv-LV" altLang="lv-LV" sz="1400" dirty="0">
                <a:solidFill>
                  <a:schemeClr val="tx1"/>
                </a:solidFill>
                <a:latin typeface="Times New Roman" panose="02020603050405020304" pitchFamily="18" charset="0"/>
                <a:cs typeface="Times New Roman" panose="02020603050405020304" pitchFamily="18" charset="0"/>
              </a:rPr>
              <a:t>Izstrādāta un apstiprināta </a:t>
            </a:r>
            <a:r>
              <a:rPr lang="lv-LV" altLang="lv-LV" sz="1400" i="1" u="sng" dirty="0">
                <a:solidFill>
                  <a:schemeClr val="tx1"/>
                </a:solidFill>
                <a:latin typeface="Times New Roman" panose="02020603050405020304" pitchFamily="18" charset="0"/>
                <a:cs typeface="Times New Roman" panose="02020603050405020304" pitchFamily="18" charset="0"/>
              </a:rPr>
              <a:t>Iekšlietu ministrijas stratēģija 2023.-2027. gadam</a:t>
            </a:r>
            <a:r>
              <a:rPr lang="lv-LV" altLang="lv-LV" sz="1400" dirty="0">
                <a:solidFill>
                  <a:schemeClr val="tx1"/>
                </a:solidFill>
                <a:latin typeface="Times New Roman" panose="02020603050405020304" pitchFamily="18" charset="0"/>
                <a:cs typeface="Times New Roman" panose="02020603050405020304" pitchFamily="18" charset="0"/>
              </a:rPr>
              <a:t>.</a:t>
            </a:r>
          </a:p>
          <a:p>
            <a:pPr marL="171450" indent="-171450">
              <a:buFont typeface="Wingdings" panose="05000000000000000000" pitchFamily="2" charset="2"/>
              <a:buChar char="§"/>
              <a:defRPr/>
            </a:pPr>
            <a:r>
              <a:rPr lang="lv-LV" altLang="lv-LV" sz="1400" dirty="0">
                <a:solidFill>
                  <a:schemeClr val="tx1"/>
                </a:solidFill>
                <a:latin typeface="Times New Roman" panose="02020603050405020304" pitchFamily="18" charset="0"/>
                <a:cs typeface="Times New Roman" panose="02020603050405020304" pitchFamily="18" charset="0"/>
              </a:rPr>
              <a:t>Iekšlietu ministrijas padotības </a:t>
            </a:r>
            <a:r>
              <a:rPr lang="lv-LV" altLang="lv-LV" sz="1400" i="1" u="sng" dirty="0">
                <a:solidFill>
                  <a:schemeClr val="tx1"/>
                </a:solidFill>
                <a:latin typeface="Times New Roman" panose="02020603050405020304" pitchFamily="18" charset="0"/>
                <a:cs typeface="Times New Roman" panose="02020603050405020304" pitchFamily="18" charset="0"/>
              </a:rPr>
              <a:t>iestādes izstrādājušas darbības stratēģijas 2023.-2027. gadam</a:t>
            </a:r>
            <a:r>
              <a:rPr lang="lv-LV" altLang="lv-LV" sz="1400" dirty="0">
                <a:solidFill>
                  <a:schemeClr val="tx1"/>
                </a:solidFill>
                <a:latin typeface="Times New Roman" panose="02020603050405020304" pitchFamily="18" charset="0"/>
                <a:cs typeface="Times New Roman" panose="02020603050405020304" pitchFamily="18" charset="0"/>
              </a:rPr>
              <a:t>.</a:t>
            </a:r>
          </a:p>
          <a:p>
            <a:pPr algn="ctr"/>
            <a:endParaRPr lang="lv-LV" sz="1000" dirty="0"/>
          </a:p>
        </p:txBody>
      </p:sp>
      <p:sp>
        <p:nvSpPr>
          <p:cNvPr id="12" name="TextBox 11">
            <a:extLst>
              <a:ext uri="{FF2B5EF4-FFF2-40B4-BE49-F238E27FC236}">
                <a16:creationId xmlns:a16="http://schemas.microsoft.com/office/drawing/2014/main" id="{4AD2A029-FE87-4DA3-B156-02ED6194E47B}"/>
              </a:ext>
            </a:extLst>
          </p:cNvPr>
          <p:cNvSpPr txBox="1"/>
          <p:nvPr/>
        </p:nvSpPr>
        <p:spPr>
          <a:xfrm>
            <a:off x="1845733" y="804333"/>
            <a:ext cx="6908800" cy="923330"/>
          </a:xfrm>
          <a:prstGeom prst="rect">
            <a:avLst/>
          </a:prstGeom>
          <a:noFill/>
        </p:spPr>
        <p:txBody>
          <a:bodyPr wrap="square" rtlCol="0">
            <a:spAutoFit/>
          </a:bodyPr>
          <a:lstStyle/>
          <a:p>
            <a:pPr algn="just"/>
            <a:r>
              <a:rPr lang="lv-LV" altLang="lv-LV" sz="1800" dirty="0">
                <a:latin typeface="Times New Roman" panose="02020603050405020304" pitchFamily="18" charset="0"/>
                <a:cs typeface="Times New Roman" panose="02020603050405020304" pitchFamily="18" charset="0"/>
              </a:rPr>
              <a:t>EIROPAS KOMISIJAS STRUKTURĀLO REFORMU ATBALSTA PROGRAMMAS PROJEKTS (SRAP)</a:t>
            </a:r>
            <a:r>
              <a:rPr lang="lv-LV" sz="1800" b="1" dirty="0">
                <a:effectLst/>
                <a:latin typeface="Times New Roman" panose="02020603050405020304" pitchFamily="18" charset="0"/>
                <a:ea typeface="Times New Roman" panose="02020603050405020304" pitchFamily="18" charset="0"/>
              </a:rPr>
              <a:t> “Iekšlietu nozares iestāžu efektivitātes paaugstināšana</a:t>
            </a:r>
            <a:r>
              <a:rPr lang="lv-LV" sz="1800" dirty="0">
                <a:effectLst/>
                <a:latin typeface="Times New Roman" panose="02020603050405020304" pitchFamily="18" charset="0"/>
                <a:ea typeface="Times New Roman" panose="02020603050405020304" pitchFamily="18" charset="0"/>
              </a:rPr>
              <a:t>”</a:t>
            </a:r>
            <a:endParaRPr lang="lv-LV" sz="1800" dirty="0"/>
          </a:p>
        </p:txBody>
      </p:sp>
      <p:pic>
        <p:nvPicPr>
          <p:cNvPr id="18" name="Picture 17">
            <a:extLst>
              <a:ext uri="{FF2B5EF4-FFF2-40B4-BE49-F238E27FC236}">
                <a16:creationId xmlns:a16="http://schemas.microsoft.com/office/drawing/2014/main" id="{BBE3B759-B209-45B6-8D8E-1E3DBA983AD5}"/>
              </a:ext>
            </a:extLst>
          </p:cNvPr>
          <p:cNvPicPr>
            <a:picLocks noChangeAspect="1"/>
          </p:cNvPicPr>
          <p:nvPr/>
        </p:nvPicPr>
        <p:blipFill>
          <a:blip r:embed="rId2">
            <a:alphaModFix amt="20000"/>
          </a:blip>
          <a:stretch>
            <a:fillRect/>
          </a:stretch>
        </p:blipFill>
        <p:spPr>
          <a:xfrm>
            <a:off x="5545086" y="93596"/>
            <a:ext cx="3598914" cy="2209338"/>
          </a:xfrm>
          <a:prstGeom prst="rect">
            <a:avLst/>
          </a:prstGeom>
        </p:spPr>
      </p:pic>
      <p:pic>
        <p:nvPicPr>
          <p:cNvPr id="13" name="Picture 12">
            <a:extLst>
              <a:ext uri="{FF2B5EF4-FFF2-40B4-BE49-F238E27FC236}">
                <a16:creationId xmlns:a16="http://schemas.microsoft.com/office/drawing/2014/main" id="{7011C9CA-2DA1-4308-B972-6F39B78F016D}"/>
              </a:ext>
            </a:extLst>
          </p:cNvPr>
          <p:cNvPicPr/>
          <p:nvPr/>
        </p:nvPicPr>
        <p:blipFill>
          <a:blip r:embed="rId3">
            <a:extLst>
              <a:ext uri="{28A0092B-C50C-407E-A947-70E740481C1C}">
                <a14:useLocalDpi xmlns:a14="http://schemas.microsoft.com/office/drawing/2010/main" val="0"/>
              </a:ext>
            </a:extLst>
          </a:blip>
          <a:stretch>
            <a:fillRect/>
          </a:stretch>
        </p:blipFill>
        <p:spPr>
          <a:xfrm>
            <a:off x="423458" y="6133639"/>
            <a:ext cx="609599" cy="575286"/>
          </a:xfrm>
          <a:prstGeom prst="rect">
            <a:avLst/>
          </a:prstGeom>
        </p:spPr>
      </p:pic>
    </p:spTree>
    <p:extLst>
      <p:ext uri="{BB962C8B-B14F-4D97-AF65-F5344CB8AC3E}">
        <p14:creationId xmlns:p14="http://schemas.microsoft.com/office/powerpoint/2010/main" val="375664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9EFA7712-14CD-4034-BAFE-CC20E4063204}"/>
              </a:ext>
            </a:extLst>
          </p:cNvPr>
          <p:cNvSpPr txBox="1">
            <a:spLocks/>
          </p:cNvSpPr>
          <p:nvPr/>
        </p:nvSpPr>
        <p:spPr bwMode="auto">
          <a:xfrm>
            <a:off x="839788" y="3403600"/>
            <a:ext cx="723741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lstStyle>
            <a:lvl1pPr>
              <a:spcBef>
                <a:spcPct val="20000"/>
              </a:spcBef>
              <a:buFont typeface="Arial" panose="020B0604020202020204" pitchFamily="34" charset="0"/>
              <a:buChar char="•"/>
              <a:defRPr sz="3300">
                <a:solidFill>
                  <a:schemeClr val="tx1"/>
                </a:solidFill>
                <a:latin typeface="Times New Roman" panose="02020603050405020304" pitchFamily="18" charset="0"/>
              </a:defRPr>
            </a:lvl1pPr>
            <a:lvl2pPr marL="762000" indent="-292100">
              <a:spcBef>
                <a:spcPct val="20000"/>
              </a:spcBef>
              <a:buFont typeface="Arial" panose="020B0604020202020204" pitchFamily="34" charset="0"/>
              <a:buChar char="–"/>
              <a:defRPr sz="2900">
                <a:solidFill>
                  <a:schemeClr val="tx1"/>
                </a:solidFill>
                <a:latin typeface="Times New Roman" panose="02020603050405020304" pitchFamily="18" charset="0"/>
              </a:defRPr>
            </a:lvl2pPr>
            <a:lvl3pPr marL="1173163" indent="-233363">
              <a:spcBef>
                <a:spcPct val="20000"/>
              </a:spcBef>
              <a:buFont typeface="Arial" panose="020B0604020202020204" pitchFamily="34" charset="0"/>
              <a:buChar char="•"/>
              <a:defRPr sz="2500">
                <a:solidFill>
                  <a:schemeClr val="tx1"/>
                </a:solidFill>
                <a:latin typeface="Times New Roman" panose="02020603050405020304" pitchFamily="18" charset="0"/>
              </a:defRPr>
            </a:lvl3pPr>
            <a:lvl4pPr marL="16430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4pPr>
            <a:lvl5pPr marL="2112963" indent="-233363">
              <a:spcBef>
                <a:spcPct val="20000"/>
              </a:spcBef>
              <a:buFont typeface="Arial" panose="020B0604020202020204" pitchFamily="34" charset="0"/>
              <a:buChar char="»"/>
              <a:defRPr sz="1900">
                <a:solidFill>
                  <a:schemeClr val="tx1"/>
                </a:solidFill>
                <a:latin typeface="Times New Roman" panose="02020603050405020304" pitchFamily="18" charset="0"/>
              </a:defRPr>
            </a:lvl5pPr>
            <a:lvl6pPr marL="25701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6pPr>
            <a:lvl7pPr marL="30273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7pPr>
            <a:lvl8pPr marL="34845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8pPr>
            <a:lvl9pPr marL="3941763" indent="-233363" defTabSz="938213" eaLnBrk="0" fontAlgn="base" hangingPunct="0">
              <a:spcBef>
                <a:spcPct val="20000"/>
              </a:spcBef>
              <a:spcAft>
                <a:spcPct val="0"/>
              </a:spcAft>
              <a:buFont typeface="Arial" panose="020B0604020202020204" pitchFamily="34" charset="0"/>
              <a:buChar char="»"/>
              <a:defRPr sz="1900">
                <a:solidFill>
                  <a:schemeClr val="tx1"/>
                </a:solidFill>
                <a:latin typeface="Times New Roman" panose="02020603050405020304" pitchFamily="18" charset="0"/>
              </a:defRPr>
            </a:lvl9pPr>
          </a:lstStyle>
          <a:p>
            <a:pPr algn="ctr">
              <a:spcBef>
                <a:spcPct val="0"/>
              </a:spcBef>
              <a:buFontTx/>
              <a:buNone/>
            </a:pPr>
            <a:r>
              <a:rPr lang="lv-LV" altLang="lv-LV" sz="2000" b="1">
                <a:solidFill>
                  <a:srgbClr val="04046C"/>
                </a:solidFill>
                <a:ea typeface="Verdana" panose="020B0604030504040204" pitchFamily="34" charset="0"/>
                <a:cs typeface="Times New Roman" panose="02020603050405020304" pitchFamily="18" charset="0"/>
              </a:rPr>
              <a:t>Paldies par uzmanību!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035971-390E-4D1A-99A1-27E0F7A81EB8}"/>
              </a:ext>
            </a:extLst>
          </p:cNvPr>
          <p:cNvSpPr txBox="1">
            <a:spLocks/>
          </p:cNvSpPr>
          <p:nvPr/>
        </p:nvSpPr>
        <p:spPr bwMode="auto">
          <a:xfrm>
            <a:off x="1248919" y="266016"/>
            <a:ext cx="7590281" cy="53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norm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defRPr/>
            </a:pPr>
            <a:r>
              <a:rPr lang="lv-LV" sz="1400" dirty="0">
                <a:solidFill>
                  <a:srgbClr val="04046C"/>
                </a:solidFill>
                <a:latin typeface="Times New Roman" panose="02020603050405020304" pitchFamily="18" charset="0"/>
                <a:cs typeface="Times New Roman" panose="02020603050405020304" pitchFamily="18" charset="0"/>
              </a:rPr>
              <a:t>BŪTISKĀKAIS PAVEIKTAIS</a:t>
            </a:r>
            <a:endParaRPr lang="lv-LV" altLang="lv-LV" sz="1400" dirty="0">
              <a:solidFill>
                <a:srgbClr val="04046C"/>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4</a:t>
            </a:fld>
            <a:endParaRPr lang="en-US" altLang="lv-LV"/>
          </a:p>
        </p:txBody>
      </p:sp>
      <p:sp>
        <p:nvSpPr>
          <p:cNvPr id="5" name="Title 1">
            <a:extLst>
              <a:ext uri="{FF2B5EF4-FFF2-40B4-BE49-F238E27FC236}">
                <a16:creationId xmlns:a16="http://schemas.microsoft.com/office/drawing/2014/main" id="{E4927A6F-59EA-409C-A9E4-0D40E3B045E6}"/>
              </a:ext>
            </a:extLst>
          </p:cNvPr>
          <p:cNvSpPr txBox="1">
            <a:spLocks/>
          </p:cNvSpPr>
          <p:nvPr/>
        </p:nvSpPr>
        <p:spPr>
          <a:xfrm>
            <a:off x="1820869" y="575688"/>
            <a:ext cx="4082313" cy="5207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38213" eaLnBrk="0" hangingPunct="0">
              <a:defRPr/>
            </a:pPr>
            <a:r>
              <a:rPr lang="lv-LV" sz="1400" b="1" dirty="0">
                <a:solidFill>
                  <a:srgbClr val="04046C"/>
                </a:solidFill>
                <a:latin typeface="Times New Roman" panose="02020603050405020304" pitchFamily="18" charset="0"/>
                <a:ea typeface="Verdana" panose="020B0604030504040204" pitchFamily="34" charset="0"/>
                <a:cs typeface="Times New Roman" panose="02020603050405020304" pitchFamily="18" charset="0"/>
              </a:rPr>
              <a:t>Iekšlietu ministrijas kopēj</a:t>
            </a:r>
            <a:r>
              <a:rPr lang="en-US" sz="1400" b="1" dirty="0" err="1">
                <a:solidFill>
                  <a:srgbClr val="04046C"/>
                </a:solidFill>
                <a:latin typeface="Times New Roman" panose="02020603050405020304" pitchFamily="18" charset="0"/>
                <a:ea typeface="Verdana" panose="020B0604030504040204" pitchFamily="34" charset="0"/>
                <a:cs typeface="Times New Roman" panose="02020603050405020304" pitchFamily="18" charset="0"/>
              </a:rPr>
              <a:t>ie</a:t>
            </a:r>
            <a:r>
              <a:rPr lang="lv-LV" sz="1400" b="1" dirty="0">
                <a:solidFill>
                  <a:srgbClr val="04046C"/>
                </a:solidFill>
                <a:latin typeface="Times New Roman" panose="02020603050405020304" pitchFamily="18" charset="0"/>
                <a:ea typeface="Verdana" panose="020B0604030504040204" pitchFamily="34" charset="0"/>
                <a:cs typeface="Times New Roman" panose="02020603050405020304" pitchFamily="18" charset="0"/>
              </a:rPr>
              <a:t> izdevum</a:t>
            </a:r>
            <a:r>
              <a:rPr lang="en-US" sz="1400" b="1" dirty="0">
                <a:solidFill>
                  <a:srgbClr val="04046C"/>
                </a:solidFill>
                <a:latin typeface="Times New Roman" panose="02020603050405020304" pitchFamily="18" charset="0"/>
                <a:ea typeface="Verdana" panose="020B0604030504040204" pitchFamily="34" charset="0"/>
                <a:cs typeface="Times New Roman" panose="02020603050405020304" pitchFamily="18" charset="0"/>
              </a:rPr>
              <a:t>i</a:t>
            </a:r>
            <a:r>
              <a:rPr lang="lv-LV" sz="1400" b="1" dirty="0">
                <a:solidFill>
                  <a:srgbClr val="04046C"/>
                </a:solidFill>
                <a:latin typeface="Times New Roman" panose="02020603050405020304" pitchFamily="18" charset="0"/>
                <a:ea typeface="Verdana" panose="020B0604030504040204" pitchFamily="34" charset="0"/>
                <a:cs typeface="Times New Roman" panose="02020603050405020304" pitchFamily="18" charset="0"/>
              </a:rPr>
              <a:t> (milj. </a:t>
            </a:r>
            <a:r>
              <a:rPr lang="lv-LV" sz="1400" b="1" i="1" dirty="0" err="1">
                <a:solidFill>
                  <a:srgbClr val="04046C"/>
                </a:solidFill>
                <a:latin typeface="Times New Roman" panose="02020603050405020304" pitchFamily="18" charset="0"/>
                <a:ea typeface="Verdana" panose="020B0604030504040204" pitchFamily="34" charset="0"/>
                <a:cs typeface="Times New Roman" panose="02020603050405020304" pitchFamily="18" charset="0"/>
              </a:rPr>
              <a:t>euro</a:t>
            </a:r>
            <a:r>
              <a:rPr lang="lv-LV" sz="1400" b="1" dirty="0">
                <a:solidFill>
                  <a:srgbClr val="04046C"/>
                </a:solidFill>
                <a:latin typeface="Times New Roman" panose="02020603050405020304" pitchFamily="18" charset="0"/>
                <a:ea typeface="Verdana" panose="020B0604030504040204" pitchFamily="34" charset="0"/>
                <a:cs typeface="Times New Roman" panose="02020603050405020304" pitchFamily="18" charset="0"/>
              </a:rPr>
              <a:t>) un izdevumu izmaiņas pret iepriekšējo gadu (%)</a:t>
            </a:r>
          </a:p>
        </p:txBody>
      </p:sp>
      <p:graphicFrame>
        <p:nvGraphicFramePr>
          <p:cNvPr id="9" name="Table 8">
            <a:extLst>
              <a:ext uri="{FF2B5EF4-FFF2-40B4-BE49-F238E27FC236}">
                <a16:creationId xmlns:a16="http://schemas.microsoft.com/office/drawing/2014/main" id="{B1CACB1D-2F94-4ECF-96C7-8E4DF9BBCCA5}"/>
              </a:ext>
            </a:extLst>
          </p:cNvPr>
          <p:cNvGraphicFramePr>
            <a:graphicFrameLocks noGrp="1"/>
          </p:cNvGraphicFramePr>
          <p:nvPr>
            <p:extLst>
              <p:ext uri="{D42A27DB-BD31-4B8C-83A1-F6EECF244321}">
                <p14:modId xmlns:p14="http://schemas.microsoft.com/office/powerpoint/2010/main" val="229788290"/>
              </p:ext>
            </p:extLst>
          </p:nvPr>
        </p:nvGraphicFramePr>
        <p:xfrm>
          <a:off x="326467" y="4066086"/>
          <a:ext cx="8333752" cy="2103120"/>
        </p:xfrm>
        <a:graphic>
          <a:graphicData uri="http://schemas.openxmlformats.org/drawingml/2006/table">
            <a:tbl>
              <a:tblPr firstRow="1" bandRow="1">
                <a:tableStyleId>{C083E6E3-FA7D-4D7B-A595-EF9225AFEA82}</a:tableStyleId>
              </a:tblPr>
              <a:tblGrid>
                <a:gridCol w="1553133">
                  <a:extLst>
                    <a:ext uri="{9D8B030D-6E8A-4147-A177-3AD203B41FA5}">
                      <a16:colId xmlns:a16="http://schemas.microsoft.com/office/drawing/2014/main" val="3386235749"/>
                    </a:ext>
                  </a:extLst>
                </a:gridCol>
                <a:gridCol w="4498526">
                  <a:extLst>
                    <a:ext uri="{9D8B030D-6E8A-4147-A177-3AD203B41FA5}">
                      <a16:colId xmlns:a16="http://schemas.microsoft.com/office/drawing/2014/main" val="437883261"/>
                    </a:ext>
                  </a:extLst>
                </a:gridCol>
                <a:gridCol w="1436607">
                  <a:extLst>
                    <a:ext uri="{9D8B030D-6E8A-4147-A177-3AD203B41FA5}">
                      <a16:colId xmlns:a16="http://schemas.microsoft.com/office/drawing/2014/main" val="471072945"/>
                    </a:ext>
                  </a:extLst>
                </a:gridCol>
                <a:gridCol w="845486">
                  <a:extLst>
                    <a:ext uri="{9D8B030D-6E8A-4147-A177-3AD203B41FA5}">
                      <a16:colId xmlns:a16="http://schemas.microsoft.com/office/drawing/2014/main" val="1489810906"/>
                    </a:ext>
                  </a:extLst>
                </a:gridCol>
              </a:tblGrid>
              <a:tr h="153019">
                <a:tc>
                  <a:txBody>
                    <a:bodyPr/>
                    <a:lstStyle/>
                    <a:p>
                      <a:pPr algn="ctr"/>
                      <a:r>
                        <a:rPr lang="lv-LV" sz="800" dirty="0">
                          <a:solidFill>
                            <a:schemeClr val="tx1"/>
                          </a:solidFill>
                          <a:latin typeface="Times New Roman" panose="02020603050405020304" pitchFamily="18" charset="0"/>
                          <a:cs typeface="Times New Roman" panose="02020603050405020304" pitchFamily="18" charset="0"/>
                        </a:rPr>
                        <a:t>Pasākums/</a:t>
                      </a:r>
                    </a:p>
                    <a:p>
                      <a:pPr algn="ctr"/>
                      <a:r>
                        <a:rPr lang="lv-LV" sz="800" dirty="0">
                          <a:solidFill>
                            <a:schemeClr val="tx1"/>
                          </a:solidFill>
                          <a:latin typeface="Times New Roman" panose="02020603050405020304" pitchFamily="18" charset="0"/>
                          <a:cs typeface="Times New Roman" panose="02020603050405020304" pitchFamily="18" charset="0"/>
                        </a:rPr>
                        <a:t>Sasniegums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lv-LV" sz="800" dirty="0">
                          <a:solidFill>
                            <a:schemeClr val="tx1"/>
                          </a:solidFill>
                          <a:latin typeface="Times New Roman" panose="02020603050405020304" pitchFamily="18" charset="0"/>
                          <a:cs typeface="Times New Roman" panose="02020603050405020304" pitchFamily="18" charset="0"/>
                        </a:rPr>
                        <a:t>Sasniegtais rezultāts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lv-LV" sz="800" dirty="0">
                          <a:solidFill>
                            <a:schemeClr val="tx1"/>
                          </a:solidFill>
                          <a:latin typeface="Times New Roman" panose="02020603050405020304" pitchFamily="18" charset="0"/>
                          <a:cs typeface="Times New Roman" panose="02020603050405020304" pitchFamily="18" charset="0"/>
                        </a:rPr>
                        <a:t>Izlietotais finansējums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lv-LV" sz="800" dirty="0">
                          <a:solidFill>
                            <a:schemeClr val="tx1"/>
                          </a:solidFill>
                          <a:latin typeface="Times New Roman" panose="02020603050405020304" pitchFamily="18" charset="0"/>
                          <a:cs typeface="Times New Roman" panose="02020603050405020304" pitchFamily="18" charset="0"/>
                        </a:rPr>
                        <a:t>Izdevumi pret kopējiem izdevumiem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90924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000" b="1" dirty="0">
                          <a:solidFill>
                            <a:schemeClr val="tx1"/>
                          </a:solidFill>
                          <a:latin typeface="Times New Roman" panose="02020603050405020304" pitchFamily="18" charset="0"/>
                          <a:cs typeface="Times New Roman" panose="02020603050405020304" pitchFamily="18" charset="0"/>
                        </a:rPr>
                        <a:t>Valsts robežas infrastruktūras izveide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dirty="0">
                          <a:solidFill>
                            <a:schemeClr val="tx1"/>
                          </a:solidFill>
                          <a:latin typeface="Times New Roman" panose="02020603050405020304" pitchFamily="18" charset="0"/>
                          <a:cs typeface="Times New Roman" panose="02020603050405020304" pitchFamily="18" charset="0"/>
                        </a:rPr>
                        <a:t>Pabeigta žoga būvniecība gar BR (izbūvēts žogs 144,46 km) un izbūvēta lielāka daļa žoga gar KF, izbūvētas </a:t>
                      </a:r>
                      <a:r>
                        <a:rPr lang="lv-LV" sz="1000" dirty="0" err="1">
                          <a:solidFill>
                            <a:schemeClr val="tx1"/>
                          </a:solidFill>
                          <a:latin typeface="Times New Roman" panose="02020603050405020304" pitchFamily="18" charset="0"/>
                          <a:cs typeface="Times New Roman" panose="02020603050405020304" pitchFamily="18" charset="0"/>
                        </a:rPr>
                        <a:t>patruļtakas</a:t>
                      </a:r>
                      <a:r>
                        <a:rPr lang="lv-LV" sz="1000" dirty="0">
                          <a:solidFill>
                            <a:schemeClr val="tx1"/>
                          </a:solidFill>
                          <a:latin typeface="Times New Roman" panose="02020603050405020304" pitchFamily="18" charset="0"/>
                          <a:cs typeface="Times New Roman" panose="02020603050405020304" pitchFamily="18" charset="0"/>
                        </a:rPr>
                        <a:t> 111 km garumā (no 119,8 km), izbūvētas laipu </a:t>
                      </a:r>
                      <a:r>
                        <a:rPr lang="lv-LV" sz="1000" dirty="0" err="1">
                          <a:solidFill>
                            <a:schemeClr val="tx1"/>
                          </a:solidFill>
                          <a:latin typeface="Times New Roman" panose="02020603050405020304" pitchFamily="18" charset="0"/>
                          <a:cs typeface="Times New Roman" panose="02020603050405020304" pitchFamily="18" charset="0"/>
                        </a:rPr>
                        <a:t>patruļtakas</a:t>
                      </a:r>
                      <a:r>
                        <a:rPr lang="lv-LV" sz="1000" dirty="0">
                          <a:solidFill>
                            <a:schemeClr val="tx1"/>
                          </a:solidFill>
                          <a:latin typeface="Times New Roman" panose="02020603050405020304" pitchFamily="18" charset="0"/>
                          <a:cs typeface="Times New Roman" panose="02020603050405020304" pitchFamily="18" charset="0"/>
                        </a:rPr>
                        <a:t> 26,68 km (no 27,19 km), pabeigta pontonu izbūve (1,75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lv-LV" sz="1000" b="1" dirty="0">
                          <a:solidFill>
                            <a:schemeClr val="tx1"/>
                          </a:solidFill>
                          <a:latin typeface="Times New Roman" panose="02020603050405020304" pitchFamily="18" charset="0"/>
                          <a:cs typeface="Times New Roman" panose="02020603050405020304" pitchFamily="18" charset="0"/>
                        </a:rPr>
                        <a:t>195,9 milj. EUR </a:t>
                      </a:r>
                    </a:p>
                    <a:p>
                      <a:pPr algn="l"/>
                      <a:r>
                        <a:rPr lang="lv-LV" sz="1000" kern="1200" dirty="0">
                          <a:solidFill>
                            <a:schemeClr val="tx1"/>
                          </a:solidFill>
                          <a:latin typeface="Times New Roman" panose="02020603050405020304" pitchFamily="18" charset="0"/>
                          <a:ea typeface="+mn-ea"/>
                          <a:cs typeface="Times New Roman" panose="02020603050405020304" pitchFamily="18" charset="0"/>
                        </a:rPr>
                        <a:t>(t.sk. 35,8 milj. EUR no ĀFP) </a:t>
                      </a:r>
                      <a:endParaRPr lang="lv-LV" sz="10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lv-LV" sz="1000" dirty="0">
                          <a:solidFill>
                            <a:schemeClr val="tx1"/>
                          </a:solidFill>
                          <a:latin typeface="Times New Roman" panose="02020603050405020304" pitchFamily="18" charset="0"/>
                          <a:cs typeface="Times New Roman" panose="02020603050405020304" pitchFamily="18" charset="0"/>
                        </a:rPr>
                        <a:t>21,9%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4869335"/>
                  </a:ext>
                </a:extLst>
              </a:tr>
              <a:tr h="0">
                <a:tc>
                  <a:txBody>
                    <a:bodyPr/>
                    <a:lstStyle/>
                    <a:p>
                      <a:pPr marL="0" marR="0" lvl="0" indent="0" algn="l" defTabSz="939575" rtl="0" eaLnBrk="1" fontAlgn="auto" latinLnBrk="0" hangingPunct="1">
                        <a:lnSpc>
                          <a:spcPct val="100000"/>
                        </a:lnSpc>
                        <a:spcBef>
                          <a:spcPts val="0"/>
                        </a:spcBef>
                        <a:spcAft>
                          <a:spcPts val="0"/>
                        </a:spcAft>
                        <a:buClrTx/>
                        <a:buSzTx/>
                        <a:buFontTx/>
                        <a:buNone/>
                        <a:tabLst/>
                        <a:defRPr/>
                      </a:pPr>
                      <a:r>
                        <a:rPr lang="lv-LV" sz="1000" b="1" kern="1200" dirty="0">
                          <a:solidFill>
                            <a:schemeClr val="tx1"/>
                          </a:solidFill>
                          <a:latin typeface="Times New Roman" panose="02020603050405020304" pitchFamily="18" charset="0"/>
                          <a:ea typeface="+mn-ea"/>
                          <a:cs typeface="Times New Roman" panose="02020603050405020304" pitchFamily="18" charset="0"/>
                        </a:rPr>
                        <a:t>VUGD KPC būvniecība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39575" rtl="0" eaLnBrk="1" latinLnBrk="0" hangingPunct="1"/>
                      <a:r>
                        <a:rPr lang="lv-LV" sz="1000" kern="1200" dirty="0">
                          <a:solidFill>
                            <a:schemeClr val="tx1"/>
                          </a:solidFill>
                          <a:latin typeface="Times New Roman" panose="02020603050405020304" pitchFamily="18" charset="0"/>
                          <a:ea typeface="+mn-ea"/>
                          <a:cs typeface="Times New Roman" panose="02020603050405020304" pitchFamily="18" charset="0"/>
                        </a:rPr>
                        <a:t>Turpinās darbs pie KPC izbūves (pabeigti 6 KPC (t.sk. 2 nodoti ekspluatācijā), turpinās 12 KPC būvniecība, noslēgti 5 līgumi par izbūvi, turpinās 9 iepirkuma procedūras)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l" defTabSz="939575" rtl="0" eaLnBrk="1" latinLnBrk="0" hangingPunct="1"/>
                      <a:r>
                        <a:rPr lang="lv-LV" sz="1000" b="1" kern="1200" dirty="0">
                          <a:solidFill>
                            <a:schemeClr val="tx1"/>
                          </a:solidFill>
                          <a:latin typeface="Times New Roman" panose="02020603050405020304" pitchFamily="18" charset="0"/>
                          <a:ea typeface="+mn-ea"/>
                          <a:cs typeface="Times New Roman" panose="02020603050405020304" pitchFamily="18" charset="0"/>
                        </a:rPr>
                        <a:t>19,7 milj. EUR </a:t>
                      </a:r>
                    </a:p>
                    <a:p>
                      <a:pPr marL="0" algn="l" defTabSz="939575" rtl="0" eaLnBrk="1" latinLnBrk="0" hangingPunct="1"/>
                      <a:r>
                        <a:rPr lang="lv-LV" sz="1000" kern="1200" dirty="0">
                          <a:solidFill>
                            <a:schemeClr val="tx1"/>
                          </a:solidFill>
                          <a:latin typeface="Times New Roman" panose="02020603050405020304" pitchFamily="18" charset="0"/>
                          <a:ea typeface="+mn-ea"/>
                          <a:cs typeface="Times New Roman" panose="02020603050405020304" pitchFamily="18" charset="0"/>
                        </a:rPr>
                        <a:t>(t.sk. 14,0 milj. EUR no ĀFP)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algn="ctr" defTabSz="939575" rtl="0" eaLnBrk="1" latinLnBrk="0" hangingPunct="1"/>
                      <a:r>
                        <a:rPr lang="lv-LV" sz="1000" kern="1200" dirty="0">
                          <a:solidFill>
                            <a:schemeClr val="tx1"/>
                          </a:solidFill>
                          <a:latin typeface="Times New Roman" panose="02020603050405020304" pitchFamily="18" charset="0"/>
                          <a:ea typeface="+mn-ea"/>
                          <a:cs typeface="Times New Roman" panose="02020603050405020304" pitchFamily="18"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124724578"/>
                  </a:ext>
                </a:extLst>
              </a:tr>
              <a:tr h="517045">
                <a:tc>
                  <a:txBody>
                    <a:bodyPr/>
                    <a:lstStyle/>
                    <a:p>
                      <a:r>
                        <a:rPr lang="lv-LV" sz="1000" b="1" dirty="0">
                          <a:solidFill>
                            <a:schemeClr val="tx1"/>
                          </a:solidFill>
                          <a:latin typeface="Times New Roman" panose="02020603050405020304" pitchFamily="18" charset="0"/>
                          <a:cs typeface="Times New Roman" panose="02020603050405020304" pitchFamily="18" charset="0"/>
                        </a:rPr>
                        <a:t>Speciālo ugunsdzēsības un glābšanas transportlīdzekļu iegāde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dirty="0">
                          <a:solidFill>
                            <a:schemeClr val="tx1"/>
                          </a:solidFill>
                          <a:latin typeface="Times New Roman" panose="02020603050405020304" pitchFamily="18" charset="0"/>
                          <a:cs typeface="Times New Roman" panose="02020603050405020304" pitchFamily="18" charset="0"/>
                        </a:rPr>
                        <a:t>Piegādāti 217 transportlīdzekļi (90 ugunsdzēsības auto, 25 </a:t>
                      </a:r>
                      <a:r>
                        <a:rPr lang="lv-LV" sz="1000" dirty="0" err="1">
                          <a:solidFill>
                            <a:schemeClr val="tx1"/>
                          </a:solidFill>
                          <a:latin typeface="Times New Roman" panose="02020603050405020304" pitchFamily="18" charset="0"/>
                          <a:cs typeface="Times New Roman" panose="02020603050405020304" pitchFamily="18" charset="0"/>
                        </a:rPr>
                        <a:t>kvadracikli</a:t>
                      </a:r>
                      <a:r>
                        <a:rPr lang="lv-LV" sz="1000" dirty="0">
                          <a:solidFill>
                            <a:schemeClr val="tx1"/>
                          </a:solidFill>
                          <a:latin typeface="Times New Roman" panose="02020603050405020304" pitchFamily="18" charset="0"/>
                          <a:cs typeface="Times New Roman" panose="02020603050405020304" pitchFamily="18" charset="0"/>
                        </a:rPr>
                        <a:t>, 36 vieglie auto, 18 apvidus auto, 48 laivas)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lv-LV" sz="1000" b="1" dirty="0">
                          <a:solidFill>
                            <a:schemeClr val="tx1"/>
                          </a:solidFill>
                          <a:latin typeface="Times New Roman" panose="02020603050405020304" pitchFamily="18" charset="0"/>
                          <a:cs typeface="Times New Roman" panose="02020603050405020304" pitchFamily="18" charset="0"/>
                        </a:rPr>
                        <a:t>45,4 milj. EUR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lv-LV" sz="1000" dirty="0">
                          <a:solidFill>
                            <a:schemeClr val="tx1"/>
                          </a:solidFill>
                          <a:latin typeface="Times New Roman" panose="02020603050405020304" pitchFamily="18" charset="0"/>
                          <a:cs typeface="Times New Roman" panose="02020603050405020304" pitchFamily="18" charset="0"/>
                        </a:rPr>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2791793"/>
                  </a:ext>
                </a:extLst>
              </a:tr>
            </a:tbl>
          </a:graphicData>
        </a:graphic>
      </p:graphicFrame>
      <p:sp>
        <p:nvSpPr>
          <p:cNvPr id="10" name="Content Placeholder 3">
            <a:extLst>
              <a:ext uri="{FF2B5EF4-FFF2-40B4-BE49-F238E27FC236}">
                <a16:creationId xmlns:a16="http://schemas.microsoft.com/office/drawing/2014/main" id="{1220C37A-AFC4-48DF-96ED-426336D1293B}"/>
              </a:ext>
            </a:extLst>
          </p:cNvPr>
          <p:cNvSpPr>
            <a:spLocks noGrp="1"/>
          </p:cNvSpPr>
          <p:nvPr>
            <p:ph sz="half" idx="2"/>
          </p:nvPr>
        </p:nvSpPr>
        <p:spPr>
          <a:xfrm>
            <a:off x="6753635" y="1155878"/>
            <a:ext cx="2202426" cy="2641179"/>
          </a:xfrm>
          <a:ln>
            <a:solidFill>
              <a:schemeClr val="accent1"/>
            </a:solidFill>
          </a:ln>
        </p:spPr>
        <p:txBody>
          <a:bodyPr>
            <a:normAutofit fontScale="92500"/>
          </a:bodyPr>
          <a:lstStyle/>
          <a:p>
            <a:pPr marL="0" indent="0" algn="just">
              <a:buNone/>
            </a:pPr>
            <a:r>
              <a:rPr lang="lv-LV" sz="1400" i="1" dirty="0">
                <a:solidFill>
                  <a:srgbClr val="002060"/>
                </a:solidFill>
                <a:latin typeface="Times New Roman" panose="02020603050405020304" pitchFamily="18" charset="0"/>
                <a:cs typeface="Times New Roman" panose="02020603050405020304" pitchFamily="18" charset="0"/>
              </a:rPr>
              <a:t>2024. gada </a:t>
            </a:r>
            <a:r>
              <a:rPr lang="lv-LV" sz="1400" i="1" u="sng" dirty="0">
                <a:solidFill>
                  <a:srgbClr val="002060"/>
                </a:solidFill>
                <a:latin typeface="Times New Roman" panose="02020603050405020304" pitchFamily="18" charset="0"/>
                <a:cs typeface="Times New Roman" panose="02020603050405020304" pitchFamily="18" charset="0"/>
              </a:rPr>
              <a:t>izdevumu palielinājums</a:t>
            </a:r>
            <a:r>
              <a:rPr lang="lv-LV" sz="1400" i="1" dirty="0">
                <a:solidFill>
                  <a:srgbClr val="002060"/>
                </a:solidFill>
                <a:latin typeface="Times New Roman" panose="02020603050405020304" pitchFamily="18" charset="0"/>
                <a:cs typeface="Times New Roman" panose="02020603050405020304" pitchFamily="18" charset="0"/>
              </a:rPr>
              <a:t> saistīts ar papildu finansējuma piešķiršanu  </a:t>
            </a:r>
          </a:p>
          <a:p>
            <a:pPr>
              <a:buFont typeface="Wingdings" panose="05000000000000000000" pitchFamily="2" charset="2"/>
              <a:buChar char="Ø"/>
            </a:pPr>
            <a:r>
              <a:rPr lang="lv-LV" altLang="lv-LV" sz="1400" dirty="0">
                <a:solidFill>
                  <a:srgbClr val="002060"/>
                </a:solidFill>
                <a:latin typeface="Times New Roman" panose="02020603050405020304" pitchFamily="18" charset="0"/>
                <a:cs typeface="Times New Roman" panose="02020603050405020304" pitchFamily="18" charset="0"/>
              </a:rPr>
              <a:t>valsts robežas infrastruktūras izveidei</a:t>
            </a:r>
          </a:p>
          <a:p>
            <a:pPr>
              <a:buFont typeface="Wingdings" panose="05000000000000000000" pitchFamily="2" charset="2"/>
              <a:buChar char="Ø"/>
            </a:pPr>
            <a:r>
              <a:rPr lang="lv-LV" sz="1400" dirty="0">
                <a:solidFill>
                  <a:srgbClr val="002060"/>
                </a:solidFill>
                <a:latin typeface="Times New Roman" panose="02020603050405020304" pitchFamily="18" charset="0"/>
                <a:cs typeface="Times New Roman" panose="02020603050405020304" pitchFamily="18" charset="0"/>
              </a:rPr>
              <a:t>speciālo ugunsdzēsības un glābšanas transportlīdzekļu iegādei</a:t>
            </a:r>
          </a:p>
          <a:p>
            <a:pPr>
              <a:buFont typeface="Wingdings" panose="05000000000000000000" pitchFamily="2" charset="2"/>
              <a:buChar char="Ø"/>
            </a:pPr>
            <a:r>
              <a:rPr lang="lv-LV" sz="1400" dirty="0">
                <a:solidFill>
                  <a:srgbClr val="002060"/>
                </a:solidFill>
                <a:latin typeface="Times New Roman" panose="02020603050405020304" pitchFamily="18" charset="0"/>
                <a:cs typeface="Times New Roman" panose="02020603050405020304" pitchFamily="18" charset="0"/>
              </a:rPr>
              <a:t>katastrofu pārvaldības centru (KPC) būvniecībai</a:t>
            </a:r>
          </a:p>
          <a:p>
            <a:endParaRPr lang="lv-LV" altLang="lv-LV" dirty="0">
              <a:latin typeface="Times New Roman" panose="02020603050405020304" pitchFamily="18" charset="0"/>
              <a:cs typeface="Times New Roman" panose="02020603050405020304" pitchFamily="18" charset="0"/>
            </a:endParaRPr>
          </a:p>
        </p:txBody>
      </p:sp>
      <p:graphicFrame>
        <p:nvGraphicFramePr>
          <p:cNvPr id="11" name="Chart 10">
            <a:extLst>
              <a:ext uri="{FF2B5EF4-FFF2-40B4-BE49-F238E27FC236}">
                <a16:creationId xmlns:a16="http://schemas.microsoft.com/office/drawing/2014/main" id="{22E329ED-5FE1-4792-AAC1-9199B8670915}"/>
              </a:ext>
            </a:extLst>
          </p:cNvPr>
          <p:cNvGraphicFramePr>
            <a:graphicFrameLocks/>
          </p:cNvGraphicFramePr>
          <p:nvPr>
            <p:extLst>
              <p:ext uri="{D42A27DB-BD31-4B8C-83A1-F6EECF244321}">
                <p14:modId xmlns:p14="http://schemas.microsoft.com/office/powerpoint/2010/main" val="2937628295"/>
              </p:ext>
            </p:extLst>
          </p:nvPr>
        </p:nvGraphicFramePr>
        <p:xfrm>
          <a:off x="187569" y="1044222"/>
          <a:ext cx="6861907" cy="3021864"/>
        </p:xfrm>
        <a:graphic>
          <a:graphicData uri="http://schemas.openxmlformats.org/drawingml/2006/chart">
            <c:chart xmlns:c="http://schemas.openxmlformats.org/drawingml/2006/chart" xmlns:r="http://schemas.openxmlformats.org/officeDocument/2006/relationships" r:id="rId3"/>
          </a:graphicData>
        </a:graphic>
      </p:graphicFrame>
      <p:sp>
        <p:nvSpPr>
          <p:cNvPr id="12" name="Content Placeholder 3">
            <a:extLst>
              <a:ext uri="{FF2B5EF4-FFF2-40B4-BE49-F238E27FC236}">
                <a16:creationId xmlns:a16="http://schemas.microsoft.com/office/drawing/2014/main" id="{EA6B482D-8A1F-4782-9AD5-602DAA815A53}"/>
              </a:ext>
            </a:extLst>
          </p:cNvPr>
          <p:cNvSpPr txBox="1">
            <a:spLocks/>
          </p:cNvSpPr>
          <p:nvPr/>
        </p:nvSpPr>
        <p:spPr bwMode="auto">
          <a:xfrm>
            <a:off x="202564" y="6160607"/>
            <a:ext cx="8941436" cy="65831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3957" tIns="46979" rIns="93957" bIns="46979" numCol="1" anchor="t" anchorCtr="0" compatLnSpc="1">
            <a:prstTxWarp prst="textNoShape">
              <a:avLst/>
            </a:prstTxWarp>
            <a:normAutofit/>
          </a:bodyPr>
          <a:lstStyle>
            <a:lvl1pPr marL="350838" indent="-350838"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731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430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29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83835"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0" indent="0">
              <a:buNone/>
            </a:pPr>
            <a:r>
              <a:rPr lang="lv-LV" sz="1000" i="1" dirty="0">
                <a:solidFill>
                  <a:schemeClr val="tx2">
                    <a:lumMod val="75000"/>
                  </a:schemeClr>
                </a:solidFill>
                <a:latin typeface="Times New Roman" panose="02020603050405020304" pitchFamily="18" charset="0"/>
                <a:cs typeface="Times New Roman" panose="02020603050405020304" pitchFamily="18" charset="0"/>
              </a:rPr>
              <a:t>*  IKP prognozes atbilstoši Latvijas Fiskāli strukturālā plāna 2025.-2028. gadam 2025. gada Progresa ziņojumā norādītajām prognozēm (pieņemts Ministru kabineta 2025. gada 15. aprīļa sēdē (prot.Nr.15 36.</a:t>
            </a:r>
            <a:r>
              <a:rPr lang="lv-LV" sz="1000" dirty="0">
                <a:solidFill>
                  <a:srgbClr val="002060"/>
                </a:solidFill>
                <a:latin typeface="Times New Roman" panose="02020603050405020304" pitchFamily="18" charset="0"/>
                <a:cs typeface="Times New Roman" panose="02020603050405020304" pitchFamily="18" charset="0"/>
              </a:rPr>
              <a:t>§</a:t>
            </a:r>
            <a:r>
              <a:rPr lang="lv-LV" sz="1000" i="1" dirty="0">
                <a:solidFill>
                  <a:schemeClr val="tx2">
                    <a:lumMod val="75000"/>
                  </a:schemeClr>
                </a:solidFill>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lv-LV" sz="1000" i="1" dirty="0">
                <a:solidFill>
                  <a:schemeClr val="tx2">
                    <a:lumMod val="75000"/>
                  </a:schemeClr>
                </a:solidFill>
                <a:latin typeface="Times New Roman" panose="02020603050405020304" pitchFamily="18" charset="0"/>
                <a:cs typeface="Times New Roman" panose="02020603050405020304" pitchFamily="18" charset="0"/>
              </a:rPr>
              <a:t>**2025. gadā Iekšlietu ministrijai ir rezervēts finansējums, kas tiks pieprasīts papildus no 74.resora programmām (centralizētas budžeta programmas) </a:t>
            </a:r>
            <a:endParaRPr lang="lv-LV" sz="1000" dirty="0">
              <a:solidFill>
                <a:schemeClr val="tx2">
                  <a:lumMod val="75000"/>
                </a:schemeClr>
              </a:solidFill>
            </a:endParaRPr>
          </a:p>
        </p:txBody>
      </p:sp>
    </p:spTree>
    <p:extLst>
      <p:ext uri="{BB962C8B-B14F-4D97-AF65-F5344CB8AC3E}">
        <p14:creationId xmlns:p14="http://schemas.microsoft.com/office/powerpoint/2010/main" val="1843086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035971-390E-4D1A-99A1-27E0F7A81EB8}"/>
              </a:ext>
            </a:extLst>
          </p:cNvPr>
          <p:cNvSpPr txBox="1">
            <a:spLocks/>
          </p:cNvSpPr>
          <p:nvPr/>
        </p:nvSpPr>
        <p:spPr bwMode="auto">
          <a:xfrm>
            <a:off x="1455997" y="204900"/>
            <a:ext cx="7590281" cy="39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57" tIns="46979" rIns="93957" bIns="46979">
            <a:noAutofit/>
          </a:bodyPr>
          <a:lstStyle>
            <a:lvl1pPr algn="l" defTabSz="938213" rtl="0" eaLnBrk="0" fontAlgn="base" hangingPunct="0">
              <a:spcBef>
                <a:spcPct val="0"/>
              </a:spcBef>
              <a:spcAft>
                <a:spcPct val="0"/>
              </a:spcAft>
              <a:defRPr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pPr algn="ctr">
              <a:defRPr/>
            </a:pPr>
            <a:r>
              <a:rPr lang="lv-LV" sz="1400" dirty="0">
                <a:solidFill>
                  <a:srgbClr val="04046C"/>
                </a:solidFill>
                <a:latin typeface="Times New Roman" panose="02020603050405020304" pitchFamily="18" charset="0"/>
                <a:cs typeface="Times New Roman" panose="02020603050405020304" pitchFamily="18" charset="0"/>
              </a:rPr>
              <a:t>2024. GADĀ VEIKTI IZDEVUMI SADALĪJUMĀ PA IZDEVUMU VEIDIEM (milj. </a:t>
            </a:r>
            <a:r>
              <a:rPr lang="lv-LV" sz="1400" i="1" dirty="0" err="1">
                <a:solidFill>
                  <a:srgbClr val="04046C"/>
                </a:solidFill>
                <a:latin typeface="Times New Roman" panose="02020603050405020304" pitchFamily="18" charset="0"/>
                <a:cs typeface="Times New Roman" panose="02020603050405020304" pitchFamily="18" charset="0"/>
              </a:rPr>
              <a:t>euro</a:t>
            </a:r>
            <a:r>
              <a:rPr lang="lv-LV" sz="1400" i="1" dirty="0">
                <a:solidFill>
                  <a:srgbClr val="04046C"/>
                </a:solidFill>
                <a:latin typeface="Times New Roman" panose="02020603050405020304" pitchFamily="18" charset="0"/>
                <a:cs typeface="Times New Roman" panose="02020603050405020304" pitchFamily="18" charset="0"/>
              </a:rPr>
              <a:t>)</a:t>
            </a:r>
            <a:endParaRPr lang="lv-LV" altLang="lv-LV" sz="1400" i="1" dirty="0">
              <a:solidFill>
                <a:srgbClr val="04046C"/>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5</a:t>
            </a:fld>
            <a:endParaRPr lang="en-US" altLang="lv-LV"/>
          </a:p>
        </p:txBody>
      </p:sp>
      <p:sp>
        <p:nvSpPr>
          <p:cNvPr id="3" name="Arrow: Right 2">
            <a:extLst>
              <a:ext uri="{FF2B5EF4-FFF2-40B4-BE49-F238E27FC236}">
                <a16:creationId xmlns:a16="http://schemas.microsoft.com/office/drawing/2014/main" id="{C4F04C88-69CE-4B93-8E1E-43A9820ACC21}"/>
              </a:ext>
            </a:extLst>
          </p:cNvPr>
          <p:cNvSpPr/>
          <p:nvPr/>
        </p:nvSpPr>
        <p:spPr>
          <a:xfrm rot="7965240">
            <a:off x="2759885" y="2960458"/>
            <a:ext cx="685800" cy="538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2" name="Arrow: Right 11">
            <a:extLst>
              <a:ext uri="{FF2B5EF4-FFF2-40B4-BE49-F238E27FC236}">
                <a16:creationId xmlns:a16="http://schemas.microsoft.com/office/drawing/2014/main" id="{119A26C7-EE16-427E-B087-B7C51F097011}"/>
              </a:ext>
            </a:extLst>
          </p:cNvPr>
          <p:cNvSpPr/>
          <p:nvPr/>
        </p:nvSpPr>
        <p:spPr>
          <a:xfrm rot="3154525">
            <a:off x="6316165" y="2992148"/>
            <a:ext cx="685800" cy="5385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3" name="TextBox 12">
            <a:extLst>
              <a:ext uri="{FF2B5EF4-FFF2-40B4-BE49-F238E27FC236}">
                <a16:creationId xmlns:a16="http://schemas.microsoft.com/office/drawing/2014/main" id="{0D28998F-3ABF-48F8-A439-98BA3344D971}"/>
              </a:ext>
            </a:extLst>
          </p:cNvPr>
          <p:cNvSpPr txBox="1"/>
          <p:nvPr/>
        </p:nvSpPr>
        <p:spPr>
          <a:xfrm>
            <a:off x="7000046" y="2860032"/>
            <a:ext cx="1839154" cy="523220"/>
          </a:xfrm>
          <a:prstGeom prst="rect">
            <a:avLst/>
          </a:prstGeom>
          <a:noFill/>
        </p:spPr>
        <p:txBody>
          <a:bodyPr wrap="square" rtlCol="0">
            <a:spAutoFit/>
          </a:bodyPr>
          <a:lstStyle/>
          <a:p>
            <a:r>
              <a:rPr lang="lv-LV" sz="1400" b="1" dirty="0">
                <a:solidFill>
                  <a:srgbClr val="04046C"/>
                </a:solidFill>
              </a:rPr>
              <a:t>ES projektu īstenošana</a:t>
            </a:r>
          </a:p>
        </p:txBody>
      </p:sp>
      <p:sp>
        <p:nvSpPr>
          <p:cNvPr id="14" name="TextBox 13">
            <a:extLst>
              <a:ext uri="{FF2B5EF4-FFF2-40B4-BE49-F238E27FC236}">
                <a16:creationId xmlns:a16="http://schemas.microsoft.com/office/drawing/2014/main" id="{6C420AF3-3FC3-4EE3-862A-259530E3C2D5}"/>
              </a:ext>
            </a:extLst>
          </p:cNvPr>
          <p:cNvSpPr txBox="1"/>
          <p:nvPr/>
        </p:nvSpPr>
        <p:spPr>
          <a:xfrm>
            <a:off x="499041" y="2967754"/>
            <a:ext cx="2223789" cy="523220"/>
          </a:xfrm>
          <a:prstGeom prst="rect">
            <a:avLst/>
          </a:prstGeom>
          <a:noFill/>
        </p:spPr>
        <p:txBody>
          <a:bodyPr wrap="square" rtlCol="0">
            <a:spAutoFit/>
          </a:bodyPr>
          <a:lstStyle/>
          <a:p>
            <a:pPr algn="ctr">
              <a:defRPr/>
            </a:pPr>
            <a:r>
              <a:rPr lang="lv-LV" sz="1400" b="1" dirty="0">
                <a:solidFill>
                  <a:srgbClr val="04046C"/>
                </a:solidFill>
                <a:ea typeface="Verdana" panose="020B0604030504040204" pitchFamily="34" charset="0"/>
                <a:cs typeface="Times New Roman" panose="02020603050405020304" pitchFamily="18" charset="0"/>
              </a:rPr>
              <a:t>Valsts pamatfunkciju īstenošana</a:t>
            </a:r>
          </a:p>
        </p:txBody>
      </p:sp>
      <p:graphicFrame>
        <p:nvGraphicFramePr>
          <p:cNvPr id="15" name="Chart 14">
            <a:extLst>
              <a:ext uri="{FF2B5EF4-FFF2-40B4-BE49-F238E27FC236}">
                <a16:creationId xmlns:a16="http://schemas.microsoft.com/office/drawing/2014/main" id="{8C927490-53EA-4531-9041-7AD668A2B341}"/>
              </a:ext>
            </a:extLst>
          </p:cNvPr>
          <p:cNvGraphicFramePr>
            <a:graphicFrameLocks/>
          </p:cNvGraphicFramePr>
          <p:nvPr>
            <p:extLst>
              <p:ext uri="{D42A27DB-BD31-4B8C-83A1-F6EECF244321}">
                <p14:modId xmlns:p14="http://schemas.microsoft.com/office/powerpoint/2010/main" val="821051253"/>
              </p:ext>
            </p:extLst>
          </p:nvPr>
        </p:nvGraphicFramePr>
        <p:xfrm>
          <a:off x="2509307" y="611059"/>
          <a:ext cx="4572000" cy="24350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234C8843-A010-4164-BD72-71A8ADFBF884}"/>
              </a:ext>
            </a:extLst>
          </p:cNvPr>
          <p:cNvGraphicFramePr>
            <a:graphicFrameLocks/>
          </p:cNvGraphicFramePr>
          <p:nvPr>
            <p:extLst>
              <p:ext uri="{D42A27DB-BD31-4B8C-83A1-F6EECF244321}">
                <p14:modId xmlns:p14="http://schemas.microsoft.com/office/powerpoint/2010/main" val="260289295"/>
              </p:ext>
            </p:extLst>
          </p:nvPr>
        </p:nvGraphicFramePr>
        <p:xfrm>
          <a:off x="91244" y="3325806"/>
          <a:ext cx="4704063" cy="29211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6D44FC89-ACB2-485E-8DFB-01EB2A3BB6EF}"/>
              </a:ext>
            </a:extLst>
          </p:cNvPr>
          <p:cNvGraphicFramePr>
            <a:graphicFrameLocks/>
          </p:cNvGraphicFramePr>
          <p:nvPr>
            <p:extLst>
              <p:ext uri="{D42A27DB-BD31-4B8C-83A1-F6EECF244321}">
                <p14:modId xmlns:p14="http://schemas.microsoft.com/office/powerpoint/2010/main" val="4042282468"/>
              </p:ext>
            </p:extLst>
          </p:nvPr>
        </p:nvGraphicFramePr>
        <p:xfrm>
          <a:off x="4572000" y="3476747"/>
          <a:ext cx="4474278" cy="270391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41230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6</a:t>
            </a:fld>
            <a:endParaRPr lang="en-US" altLang="lv-LV"/>
          </a:p>
        </p:txBody>
      </p:sp>
      <p:sp>
        <p:nvSpPr>
          <p:cNvPr id="2" name="TextBox 1">
            <a:extLst>
              <a:ext uri="{FF2B5EF4-FFF2-40B4-BE49-F238E27FC236}">
                <a16:creationId xmlns:a16="http://schemas.microsoft.com/office/drawing/2014/main" id="{C8D5608C-26CA-4830-9BAF-FAACAA63307D}"/>
              </a:ext>
            </a:extLst>
          </p:cNvPr>
          <p:cNvSpPr txBox="1"/>
          <p:nvPr/>
        </p:nvSpPr>
        <p:spPr>
          <a:xfrm>
            <a:off x="304800" y="6362020"/>
            <a:ext cx="7811588" cy="215444"/>
          </a:xfrm>
          <a:prstGeom prst="rect">
            <a:avLst/>
          </a:prstGeom>
          <a:noFill/>
        </p:spPr>
        <p:txBody>
          <a:bodyPr wrap="square" rtlCol="0">
            <a:spAutoFit/>
          </a:bodyPr>
          <a:lstStyle/>
          <a:p>
            <a:r>
              <a:rPr lang="lv-LV" sz="800" i="1" dirty="0"/>
              <a:t>*IeM Latvijas iedzīvotāju aptauja «Sabiedrības viedoklis par drošības jautājumiem</a:t>
            </a:r>
            <a:r>
              <a:rPr lang="lv-LV" sz="800" b="1" dirty="0"/>
              <a:t>»</a:t>
            </a:r>
          </a:p>
        </p:txBody>
      </p:sp>
      <p:graphicFrame>
        <p:nvGraphicFramePr>
          <p:cNvPr id="10" name="Chart 9">
            <a:extLst>
              <a:ext uri="{FF2B5EF4-FFF2-40B4-BE49-F238E27FC236}">
                <a16:creationId xmlns:a16="http://schemas.microsoft.com/office/drawing/2014/main" id="{836D9F5E-6D09-49B4-97F5-0C55AB4B5415}"/>
              </a:ext>
            </a:extLst>
          </p:cNvPr>
          <p:cNvGraphicFramePr>
            <a:graphicFrameLocks/>
          </p:cNvGraphicFramePr>
          <p:nvPr>
            <p:extLst>
              <p:ext uri="{D42A27DB-BD31-4B8C-83A1-F6EECF244321}">
                <p14:modId xmlns:p14="http://schemas.microsoft.com/office/powerpoint/2010/main" val="4138139356"/>
              </p:ext>
            </p:extLst>
          </p:nvPr>
        </p:nvGraphicFramePr>
        <p:xfrm>
          <a:off x="1668462" y="1039096"/>
          <a:ext cx="5807075" cy="227032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3E70256D-9481-4A86-BFD3-860E9FACD9E7}"/>
              </a:ext>
            </a:extLst>
          </p:cNvPr>
          <p:cNvSpPr txBox="1"/>
          <p:nvPr/>
        </p:nvSpPr>
        <p:spPr>
          <a:xfrm>
            <a:off x="1994330" y="448064"/>
            <a:ext cx="4572000" cy="307777"/>
          </a:xfrm>
          <a:prstGeom prst="rect">
            <a:avLst/>
          </a:prstGeom>
          <a:noFill/>
        </p:spPr>
        <p:txBody>
          <a:bodyPr wrap="square">
            <a:spAutoFit/>
          </a:bodyPr>
          <a:lstStyle/>
          <a:p>
            <a:r>
              <a:rPr lang="lv-LV" sz="1400" b="1" dirty="0">
                <a:solidFill>
                  <a:srgbClr val="04046C"/>
                </a:solidFill>
              </a:rPr>
              <a:t>IEDZĪVOTĀJU DROŠĪBAS SAJŪTA *</a:t>
            </a:r>
          </a:p>
        </p:txBody>
      </p:sp>
      <p:graphicFrame>
        <p:nvGraphicFramePr>
          <p:cNvPr id="12" name="Chart 11">
            <a:extLst>
              <a:ext uri="{FF2B5EF4-FFF2-40B4-BE49-F238E27FC236}">
                <a16:creationId xmlns:a16="http://schemas.microsoft.com/office/drawing/2014/main" id="{CE149A13-3D1C-4C44-BCE0-5A1A1DD3948B}"/>
              </a:ext>
            </a:extLst>
          </p:cNvPr>
          <p:cNvGraphicFramePr>
            <a:graphicFrameLocks/>
          </p:cNvGraphicFramePr>
          <p:nvPr>
            <p:extLst>
              <p:ext uri="{D42A27DB-BD31-4B8C-83A1-F6EECF244321}">
                <p14:modId xmlns:p14="http://schemas.microsoft.com/office/powerpoint/2010/main" val="1580085629"/>
              </p:ext>
            </p:extLst>
          </p:nvPr>
        </p:nvGraphicFramePr>
        <p:xfrm>
          <a:off x="138112" y="3429000"/>
          <a:ext cx="8284436" cy="3041634"/>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12">
            <a:extLst>
              <a:ext uri="{FF2B5EF4-FFF2-40B4-BE49-F238E27FC236}">
                <a16:creationId xmlns:a16="http://schemas.microsoft.com/office/drawing/2014/main" id="{7087F417-BB70-43E9-916F-B4017B2AD5E5}"/>
              </a:ext>
            </a:extLst>
          </p:cNvPr>
          <p:cNvSpPr/>
          <p:nvPr/>
        </p:nvSpPr>
        <p:spPr>
          <a:xfrm>
            <a:off x="758825" y="3197376"/>
            <a:ext cx="2940677" cy="276999"/>
          </a:xfrm>
          <a:prstGeom prst="rect">
            <a:avLst/>
          </a:prstGeom>
        </p:spPr>
        <p:txBody>
          <a:bodyPr wrap="none">
            <a:spAutoFit/>
          </a:bodyPr>
          <a:lstStyle/>
          <a:p>
            <a:r>
              <a:rPr lang="lv-LV" sz="1200" b="1" dirty="0"/>
              <a:t>Iedzīvotāju drošības sajūta dažādās vietās</a:t>
            </a:r>
            <a:endParaRPr lang="lv-LV" sz="1200" dirty="0"/>
          </a:p>
        </p:txBody>
      </p:sp>
    </p:spTree>
    <p:extLst>
      <p:ext uri="{BB962C8B-B14F-4D97-AF65-F5344CB8AC3E}">
        <p14:creationId xmlns:p14="http://schemas.microsoft.com/office/powerpoint/2010/main" val="978596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7</a:t>
            </a:fld>
            <a:endParaRPr lang="en-US" altLang="lv-LV"/>
          </a:p>
        </p:txBody>
      </p:sp>
      <p:sp>
        <p:nvSpPr>
          <p:cNvPr id="2" name="TextBox 1">
            <a:extLst>
              <a:ext uri="{FF2B5EF4-FFF2-40B4-BE49-F238E27FC236}">
                <a16:creationId xmlns:a16="http://schemas.microsoft.com/office/drawing/2014/main" id="{C8D5608C-26CA-4830-9BAF-FAACAA63307D}"/>
              </a:ext>
            </a:extLst>
          </p:cNvPr>
          <p:cNvSpPr txBox="1"/>
          <p:nvPr/>
        </p:nvSpPr>
        <p:spPr>
          <a:xfrm>
            <a:off x="304800" y="6493433"/>
            <a:ext cx="7811588" cy="215444"/>
          </a:xfrm>
          <a:prstGeom prst="rect">
            <a:avLst/>
          </a:prstGeom>
          <a:noFill/>
        </p:spPr>
        <p:txBody>
          <a:bodyPr wrap="square" rtlCol="0">
            <a:spAutoFit/>
          </a:bodyPr>
          <a:lstStyle/>
          <a:p>
            <a:r>
              <a:rPr lang="lv-LV" sz="800" i="1" dirty="0"/>
              <a:t>*IeM Latvijas iedzīvotāju aptauja «Sabiedrības viedoklis par drošības jautājumiem</a:t>
            </a:r>
            <a:r>
              <a:rPr lang="lv-LV" sz="800" b="1" dirty="0"/>
              <a:t>»</a:t>
            </a:r>
          </a:p>
        </p:txBody>
      </p:sp>
      <p:sp>
        <p:nvSpPr>
          <p:cNvPr id="11" name="TextBox 10">
            <a:extLst>
              <a:ext uri="{FF2B5EF4-FFF2-40B4-BE49-F238E27FC236}">
                <a16:creationId xmlns:a16="http://schemas.microsoft.com/office/drawing/2014/main" id="{3E70256D-9481-4A86-BFD3-860E9FACD9E7}"/>
              </a:ext>
            </a:extLst>
          </p:cNvPr>
          <p:cNvSpPr txBox="1"/>
          <p:nvPr/>
        </p:nvSpPr>
        <p:spPr>
          <a:xfrm>
            <a:off x="2032000" y="384751"/>
            <a:ext cx="6299200" cy="307777"/>
          </a:xfrm>
          <a:prstGeom prst="rect">
            <a:avLst/>
          </a:prstGeom>
          <a:noFill/>
        </p:spPr>
        <p:txBody>
          <a:bodyPr wrap="square">
            <a:spAutoFit/>
          </a:bodyPr>
          <a:lstStyle/>
          <a:p>
            <a:r>
              <a:rPr lang="lv-LV" sz="1400" b="1" dirty="0">
                <a:solidFill>
                  <a:srgbClr val="04046C"/>
                </a:solidFill>
              </a:rPr>
              <a:t>IEDZĪVOTĀJU UZTICĒŠANĀS IEKŠLIETU DIENESTIEM*</a:t>
            </a:r>
          </a:p>
        </p:txBody>
      </p:sp>
      <p:sp>
        <p:nvSpPr>
          <p:cNvPr id="13" name="Rectangle 12">
            <a:extLst>
              <a:ext uri="{FF2B5EF4-FFF2-40B4-BE49-F238E27FC236}">
                <a16:creationId xmlns:a16="http://schemas.microsoft.com/office/drawing/2014/main" id="{7087F417-BB70-43E9-916F-B4017B2AD5E5}"/>
              </a:ext>
            </a:extLst>
          </p:cNvPr>
          <p:cNvSpPr/>
          <p:nvPr/>
        </p:nvSpPr>
        <p:spPr>
          <a:xfrm>
            <a:off x="593725" y="3016367"/>
            <a:ext cx="3411511" cy="276999"/>
          </a:xfrm>
          <a:prstGeom prst="rect">
            <a:avLst/>
          </a:prstGeom>
        </p:spPr>
        <p:txBody>
          <a:bodyPr wrap="none">
            <a:spAutoFit/>
          </a:bodyPr>
          <a:lstStyle/>
          <a:p>
            <a:r>
              <a:rPr lang="lv-LV" sz="1200" b="1" dirty="0"/>
              <a:t>Iedzīvotāju uzticēšanās dažādām valsts  iestādēm</a:t>
            </a:r>
            <a:endParaRPr lang="lv-LV" sz="1200" dirty="0"/>
          </a:p>
        </p:txBody>
      </p:sp>
      <p:graphicFrame>
        <p:nvGraphicFramePr>
          <p:cNvPr id="9" name="Chart 8">
            <a:extLst>
              <a:ext uri="{FF2B5EF4-FFF2-40B4-BE49-F238E27FC236}">
                <a16:creationId xmlns:a16="http://schemas.microsoft.com/office/drawing/2014/main" id="{12FEED80-EFC9-4C1D-8C89-348EC1CB4215}"/>
              </a:ext>
            </a:extLst>
          </p:cNvPr>
          <p:cNvGraphicFramePr>
            <a:graphicFrameLocks/>
          </p:cNvGraphicFramePr>
          <p:nvPr>
            <p:extLst>
              <p:ext uri="{D42A27DB-BD31-4B8C-83A1-F6EECF244321}">
                <p14:modId xmlns:p14="http://schemas.microsoft.com/office/powerpoint/2010/main" val="2711278498"/>
              </p:ext>
            </p:extLst>
          </p:nvPr>
        </p:nvGraphicFramePr>
        <p:xfrm>
          <a:off x="1801449" y="798636"/>
          <a:ext cx="6123351" cy="23461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78ED3E06-E25C-4D33-911A-3493855AE7F4}"/>
              </a:ext>
            </a:extLst>
          </p:cNvPr>
          <p:cNvGraphicFramePr>
            <a:graphicFrameLocks/>
          </p:cNvGraphicFramePr>
          <p:nvPr>
            <p:extLst>
              <p:ext uri="{D42A27DB-BD31-4B8C-83A1-F6EECF244321}">
                <p14:modId xmlns:p14="http://schemas.microsoft.com/office/powerpoint/2010/main" val="2616548201"/>
              </p:ext>
            </p:extLst>
          </p:nvPr>
        </p:nvGraphicFramePr>
        <p:xfrm>
          <a:off x="71701" y="3264649"/>
          <a:ext cx="8492597" cy="32336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292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1E953A4-6F43-4689-9208-031C9ED70300}"/>
              </a:ext>
            </a:extLst>
          </p:cNvPr>
          <p:cNvSpPr>
            <a:spLocks noGrp="1"/>
          </p:cNvSpPr>
          <p:nvPr>
            <p:ph type="title"/>
          </p:nvPr>
        </p:nvSpPr>
        <p:spPr>
          <a:xfrm>
            <a:off x="765672" y="2768767"/>
            <a:ext cx="7612655" cy="960442"/>
          </a:xfrm>
        </p:spPr>
        <p:txBody>
          <a:bodyPr>
            <a:normAutofit/>
          </a:bodyPr>
          <a:lstStyle/>
          <a:p>
            <a:r>
              <a:rPr lang="lv-LV" sz="2000" dirty="0">
                <a:solidFill>
                  <a:srgbClr val="04046C"/>
                </a:solidFill>
                <a:latin typeface="Times New Roman" panose="02020603050405020304" pitchFamily="18" charset="0"/>
                <a:cs typeface="Times New Roman" panose="02020603050405020304" pitchFamily="18" charset="0"/>
              </a:rPr>
              <a:t>II. SADAĻA</a:t>
            </a:r>
            <a:br>
              <a:rPr lang="en-US" sz="2000" dirty="0">
                <a:solidFill>
                  <a:srgbClr val="04046C"/>
                </a:solidFill>
                <a:latin typeface="Times New Roman" panose="02020603050405020304" pitchFamily="18" charset="0"/>
                <a:cs typeface="Times New Roman" panose="02020603050405020304" pitchFamily="18" charset="0"/>
              </a:rPr>
            </a:br>
            <a:r>
              <a:rPr lang="lv-LV" sz="2000" dirty="0">
                <a:solidFill>
                  <a:srgbClr val="04046C"/>
                </a:solidFill>
                <a:latin typeface="Times New Roman" panose="02020603050405020304" pitchFamily="18" charset="0"/>
                <a:cs typeface="Times New Roman" panose="02020603050405020304" pitchFamily="18" charset="0"/>
              </a:rPr>
              <a:t>INFORMĀCIJA</a:t>
            </a:r>
            <a:r>
              <a:rPr lang="en-US" sz="2000" dirty="0">
                <a:solidFill>
                  <a:srgbClr val="04046C"/>
                </a:solidFill>
                <a:latin typeface="Times New Roman" panose="02020603050405020304" pitchFamily="18" charset="0"/>
                <a:cs typeface="Times New Roman" panose="02020603050405020304" pitchFamily="18" charset="0"/>
              </a:rPr>
              <a:t> PAR </a:t>
            </a:r>
            <a:r>
              <a:rPr lang="lv-LV" sz="2000" dirty="0">
                <a:solidFill>
                  <a:srgbClr val="04046C"/>
                </a:solidFill>
                <a:latin typeface="Times New Roman" panose="02020603050405020304" pitchFamily="18" charset="0"/>
                <a:cs typeface="Times New Roman" panose="02020603050405020304" pitchFamily="18" charset="0"/>
              </a:rPr>
              <a:t>POLITIKAS</a:t>
            </a:r>
            <a:r>
              <a:rPr lang="en-US" sz="2000" dirty="0">
                <a:solidFill>
                  <a:srgbClr val="04046C"/>
                </a:solidFill>
                <a:latin typeface="Times New Roman" panose="02020603050405020304" pitchFamily="18" charset="0"/>
                <a:cs typeface="Times New Roman" panose="02020603050405020304" pitchFamily="18" charset="0"/>
              </a:rPr>
              <a:t> UN </a:t>
            </a:r>
            <a:r>
              <a:rPr lang="lv-LV" sz="2000" dirty="0">
                <a:solidFill>
                  <a:srgbClr val="04046C"/>
                </a:solidFill>
                <a:latin typeface="Times New Roman" panose="02020603050405020304" pitchFamily="18" charset="0"/>
                <a:cs typeface="Times New Roman" panose="02020603050405020304" pitchFamily="18" charset="0"/>
              </a:rPr>
              <a:t>DARBĪBAS</a:t>
            </a:r>
            <a:r>
              <a:rPr lang="en-US" sz="2000" dirty="0">
                <a:solidFill>
                  <a:srgbClr val="04046C"/>
                </a:solidFill>
                <a:latin typeface="Times New Roman" panose="02020603050405020304" pitchFamily="18" charset="0"/>
                <a:cs typeface="Times New Roman" panose="02020603050405020304" pitchFamily="18" charset="0"/>
              </a:rPr>
              <a:t> </a:t>
            </a:r>
            <a:r>
              <a:rPr lang="lv-LV" sz="2000" dirty="0">
                <a:solidFill>
                  <a:srgbClr val="04046C"/>
                </a:solidFill>
                <a:latin typeface="Times New Roman" panose="02020603050405020304" pitchFamily="18" charset="0"/>
                <a:cs typeface="Times New Roman" panose="02020603050405020304" pitchFamily="18" charset="0"/>
              </a:rPr>
              <a:t>JOMĀM</a:t>
            </a:r>
            <a:endParaRPr lang="lv-LV" sz="2000" dirty="0">
              <a:solidFill>
                <a:srgbClr val="04046C"/>
              </a:solidFill>
            </a:endParaRPr>
          </a:p>
        </p:txBody>
      </p:sp>
    </p:spTree>
    <p:extLst>
      <p:ext uri="{BB962C8B-B14F-4D97-AF65-F5344CB8AC3E}">
        <p14:creationId xmlns:p14="http://schemas.microsoft.com/office/powerpoint/2010/main" val="718060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B3F4031-5E3E-4BD2-B659-EFC5D2225EB8}"/>
              </a:ext>
            </a:extLst>
          </p:cNvPr>
          <p:cNvSpPr>
            <a:spLocks noGrp="1"/>
          </p:cNvSpPr>
          <p:nvPr>
            <p:ph type="sldNum" sz="quarter" idx="13"/>
          </p:nvPr>
        </p:nvSpPr>
        <p:spPr>
          <a:xfrm>
            <a:off x="8422547" y="6324600"/>
            <a:ext cx="416653" cy="304800"/>
          </a:xfrm>
        </p:spPr>
        <p:txBody>
          <a:bodyPr/>
          <a:lstStyle/>
          <a:p>
            <a:pPr>
              <a:defRPr/>
            </a:pPr>
            <a:fld id="{04B6ED29-4716-4D18-BCAA-2503C8CA31C8}" type="slidenum">
              <a:rPr lang="en-US" altLang="lv-LV" smtClean="0"/>
              <a:pPr>
                <a:defRPr/>
              </a:pPr>
              <a:t>9</a:t>
            </a:fld>
            <a:endParaRPr lang="en-US" altLang="lv-LV"/>
          </a:p>
        </p:txBody>
      </p:sp>
      <p:sp>
        <p:nvSpPr>
          <p:cNvPr id="13" name="Content Placeholder 3">
            <a:extLst>
              <a:ext uri="{FF2B5EF4-FFF2-40B4-BE49-F238E27FC236}">
                <a16:creationId xmlns:a16="http://schemas.microsoft.com/office/drawing/2014/main" id="{B710B359-D1D9-496D-B6CD-570EA12B7B40}"/>
              </a:ext>
            </a:extLst>
          </p:cNvPr>
          <p:cNvSpPr txBox="1">
            <a:spLocks/>
          </p:cNvSpPr>
          <p:nvPr/>
        </p:nvSpPr>
        <p:spPr bwMode="auto">
          <a:xfrm>
            <a:off x="6256073" y="795224"/>
            <a:ext cx="2798123" cy="3482094"/>
          </a:xfrm>
          <a:prstGeom prst="rect">
            <a:avLst/>
          </a:prstGeom>
          <a:noFill/>
          <a:ln>
            <a:noFill/>
          </a:ln>
          <a:extLst>
            <a:ext uri="{909E8E84-426E-40DD-AFC4-6F175D3DCCD1}">
              <a14:hiddenFill xmlns:a14="http://schemas.microsoft.com/office/drawing/2010/main">
                <a:solidFill>
                  <a:srgbClr val="FFFFFF"/>
                </a:solidFill>
              </a14:hiddenFill>
            </a:ext>
          </a:extLst>
        </p:spPr>
        <p:txBody>
          <a:bodyPr vert="horz" wrap="square" lIns="93957" tIns="46979" rIns="93957" bIns="46979" numCol="1" anchor="t" anchorCtr="0" compatLnSpc="1">
            <a:prstTxWarp prst="textNoShape">
              <a:avLst/>
            </a:prstTxWarp>
            <a:normAutofit/>
          </a:bodyPr>
          <a:lstStyle>
            <a:lvl1pPr marL="350838" indent="-350838"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731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430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112963" indent="-233363" algn="l" defTabSz="938213" rtl="0" eaLnBrk="0" fontAlgn="base" hangingPunct="0">
              <a:spcBef>
                <a:spcPct val="20000"/>
              </a:spcBef>
              <a:spcAft>
                <a:spcPct val="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83835"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a:buFont typeface="Wingdings" panose="05000000000000000000" pitchFamily="2" charset="2"/>
              <a:buChar char="Ø"/>
            </a:pPr>
            <a:r>
              <a:rPr lang="lv-LV" sz="1600" dirty="0">
                <a:solidFill>
                  <a:srgbClr val="04046C"/>
                </a:solidFill>
                <a:latin typeface="Times New Roman" panose="02020603050405020304" pitchFamily="18" charset="0"/>
                <a:cs typeface="Times New Roman" panose="02020603050405020304" pitchFamily="18" charset="0"/>
              </a:rPr>
              <a:t>Iekšlietu ministrijas 2024. gada budžeta paskaidrojumā ir noteiktas </a:t>
            </a:r>
            <a:r>
              <a:rPr lang="lv-LV" sz="1600" b="1" dirty="0">
                <a:solidFill>
                  <a:srgbClr val="04046C"/>
                </a:solidFill>
                <a:latin typeface="Times New Roman" panose="02020603050405020304" pitchFamily="18" charset="0"/>
                <a:cs typeface="Times New Roman" panose="02020603050405020304" pitchFamily="18" charset="0"/>
              </a:rPr>
              <a:t>10 jomas</a:t>
            </a:r>
            <a:r>
              <a:rPr lang="lv-LV" sz="1600" dirty="0">
                <a:solidFill>
                  <a:srgbClr val="04046C"/>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lv-LV" sz="1600" b="1" dirty="0">
                <a:solidFill>
                  <a:srgbClr val="04046C"/>
                </a:solidFill>
                <a:latin typeface="Times New Roman" panose="02020603050405020304" pitchFamily="18" charset="0"/>
                <a:cs typeface="Times New Roman" panose="02020603050405020304" pitchFamily="18" charset="0"/>
              </a:rPr>
              <a:t>Vislielākie izdevumi 2024. gadā sabiedriskās kārtības un drošības, noziedzības novēršanas un apkarošanas jomai</a:t>
            </a:r>
            <a:r>
              <a:rPr lang="lv-LV" sz="1600" dirty="0">
                <a:solidFill>
                  <a:srgbClr val="04046C"/>
                </a:solidFill>
                <a:latin typeface="Times New Roman" panose="02020603050405020304" pitchFamily="18" charset="0"/>
                <a:cs typeface="Times New Roman" panose="02020603050405020304" pitchFamily="18" charset="0"/>
              </a:rPr>
              <a:t>, kuru īsteno Valsts policija, Iekšējās drošības birojs un Finanšu izlūkošanas dienests.</a:t>
            </a:r>
          </a:p>
        </p:txBody>
      </p:sp>
      <p:sp>
        <p:nvSpPr>
          <p:cNvPr id="16" name="Title 1">
            <a:extLst>
              <a:ext uri="{FF2B5EF4-FFF2-40B4-BE49-F238E27FC236}">
                <a16:creationId xmlns:a16="http://schemas.microsoft.com/office/drawing/2014/main" id="{E7AC5919-35FF-4676-997C-8580E53A1621}"/>
              </a:ext>
            </a:extLst>
          </p:cNvPr>
          <p:cNvSpPr>
            <a:spLocks noGrp="1"/>
          </p:cNvSpPr>
          <p:nvPr>
            <p:ph type="title"/>
          </p:nvPr>
        </p:nvSpPr>
        <p:spPr>
          <a:xfrm>
            <a:off x="1306174" y="303374"/>
            <a:ext cx="7533026" cy="997410"/>
          </a:xfrm>
        </p:spPr>
        <p:txBody>
          <a:bodyPr>
            <a:noAutofit/>
          </a:bodyPr>
          <a:lstStyle/>
          <a:p>
            <a:pPr algn="ctr">
              <a:defRPr/>
            </a:pPr>
            <a:r>
              <a:rPr lang="lv-LV" sz="1400" dirty="0">
                <a:solidFill>
                  <a:srgbClr val="04046C"/>
                </a:solidFill>
                <a:latin typeface="Times New Roman" panose="02020603050405020304" pitchFamily="18" charset="0"/>
                <a:cs typeface="Times New Roman" panose="02020603050405020304" pitchFamily="18" charset="0"/>
              </a:rPr>
              <a:t>2024. GADA IZDEVUMI SADALĪJUMĀ PA POLITIKAS UN DARBĪBAS JOMĀM</a:t>
            </a:r>
            <a:br>
              <a:rPr lang="lv-LV" sz="1600" dirty="0">
                <a:solidFill>
                  <a:srgbClr val="04046C"/>
                </a:solidFill>
                <a:latin typeface="Times New Roman" panose="02020603050405020304" pitchFamily="18" charset="0"/>
                <a:cs typeface="Times New Roman" panose="02020603050405020304" pitchFamily="18" charset="0"/>
              </a:rPr>
            </a:br>
            <a:endParaRPr lang="lv-LV" altLang="lv-LV" sz="1400" i="1" dirty="0">
              <a:solidFill>
                <a:srgbClr val="04046C"/>
              </a:solidFill>
              <a:latin typeface="Times New Roman" panose="02020603050405020304" pitchFamily="18" charset="0"/>
              <a:cs typeface="Times New Roman" panose="02020603050405020304" pitchFamily="18" charset="0"/>
            </a:endParaRPr>
          </a:p>
        </p:txBody>
      </p:sp>
      <p:graphicFrame>
        <p:nvGraphicFramePr>
          <p:cNvPr id="8" name="Chart 7">
            <a:extLst>
              <a:ext uri="{FF2B5EF4-FFF2-40B4-BE49-F238E27FC236}">
                <a16:creationId xmlns:a16="http://schemas.microsoft.com/office/drawing/2014/main" id="{3E6B65B9-B991-47DC-891C-DC63A12236AE}"/>
              </a:ext>
            </a:extLst>
          </p:cNvPr>
          <p:cNvGraphicFramePr>
            <a:graphicFrameLocks/>
          </p:cNvGraphicFramePr>
          <p:nvPr>
            <p:extLst>
              <p:ext uri="{D42A27DB-BD31-4B8C-83A1-F6EECF244321}">
                <p14:modId xmlns:p14="http://schemas.microsoft.com/office/powerpoint/2010/main" val="848782427"/>
              </p:ext>
            </p:extLst>
          </p:nvPr>
        </p:nvGraphicFramePr>
        <p:xfrm>
          <a:off x="465342" y="915845"/>
          <a:ext cx="6910016" cy="57135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4933201"/>
      </p:ext>
    </p:extLst>
  </p:cSld>
  <p:clrMapOvr>
    <a:masterClrMapping/>
  </p:clrMapOvr>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VNĪ">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0000FF"/>
    </a:hlink>
    <a:folHlink>
      <a:srgbClr val="800080"/>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VNĪ">
    <a:dk1>
      <a:srgbClr val="6B6F7B"/>
    </a:dk1>
    <a:lt1>
      <a:srgbClr val="FFFFFF"/>
    </a:lt1>
    <a:dk2>
      <a:srgbClr val="6B6F7B"/>
    </a:dk2>
    <a:lt2>
      <a:srgbClr val="FFFFFF"/>
    </a:lt2>
    <a:accent1>
      <a:srgbClr val="D5DE3D"/>
    </a:accent1>
    <a:accent2>
      <a:srgbClr val="FFFFFF"/>
    </a:accent2>
    <a:accent3>
      <a:srgbClr val="F0E8D7"/>
    </a:accent3>
    <a:accent4>
      <a:srgbClr val="D1DDDF"/>
    </a:accent4>
    <a:accent5>
      <a:srgbClr val="00B4FF"/>
    </a:accent5>
    <a:accent6>
      <a:srgbClr val="B2E9FF"/>
    </a:accent6>
    <a:hlink>
      <a:srgbClr val="0000FF"/>
    </a:hlink>
    <a:folHlink>
      <a:srgbClr val="800080"/>
    </a:folHlink>
  </a:clrScheme>
  <a:fontScheme name="VNĪ">
    <a:majorFont>
      <a:latin typeface="Roboto Slab"/>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TM04033917[[fn=Berlin]]</Template>
  <TotalTime>23470</TotalTime>
  <Words>4897</Words>
  <Application>Microsoft Office PowerPoint</Application>
  <PresentationFormat>On-screen Show (4:3)</PresentationFormat>
  <Paragraphs>698</Paragraphs>
  <Slides>39</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 Unicode MS</vt:lpstr>
      <vt:lpstr>Arial</vt:lpstr>
      <vt:lpstr>Calibri</vt:lpstr>
      <vt:lpstr>Symbol</vt:lpstr>
      <vt:lpstr>Times New Roman</vt:lpstr>
      <vt:lpstr>Verdana</vt:lpstr>
      <vt:lpstr>Wingdings</vt:lpstr>
      <vt:lpstr>89_Prezentacija_templateLV</vt:lpstr>
      <vt:lpstr>IEKŠLIETU MINISTRIJA           </vt:lpstr>
      <vt:lpstr>I. SADAĻA VISPĀRĪGĀ INFORMĀCIJA</vt:lpstr>
      <vt:lpstr>2024.-2026.GADA VIDĒJA TERMIŅA BUDŽETA POLITIKAS PRIORITĀRIE ATTĪSTĪBAS VIRZIENI</vt:lpstr>
      <vt:lpstr>PowerPoint Presentation</vt:lpstr>
      <vt:lpstr>PowerPoint Presentation</vt:lpstr>
      <vt:lpstr>PowerPoint Presentation</vt:lpstr>
      <vt:lpstr>PowerPoint Presentation</vt:lpstr>
      <vt:lpstr>II. SADAĻA INFORMĀCIJA PAR POLITIKAS UN DARBĪBAS JOMĀM</vt:lpstr>
      <vt:lpstr>2024. GADA IZDEVUMI SADALĪJUMĀ PA POLITIKAS UN DARBĪBAS JOMĀM </vt:lpstr>
      <vt:lpstr>2024. GADA IZDEVUMI SADALĪJUMĀ PA POLITIKAS UN DARBĪBAS JOMĀM</vt:lpstr>
      <vt:lpstr>2024. GADA PRIORITĀRIE PASĀKUMI* SADALĪJUMĀ PA POLITIKAS UN DARBĪBAS JOMĀM (milj. euro)</vt:lpstr>
      <vt:lpstr> 1. SABIEDRISKĀ KĀRTĪBA UN DROŠĪBA, NOZIEDZĪBAS NOVĒRŠANA UN APKAROŠANA</vt:lpstr>
      <vt:lpstr> 1. SABIEDRISKĀ KĀRTĪBA UN DROŠĪBA, NOZIEDZĪBAS NOVĒRŠANA UN APKAROŠANA</vt:lpstr>
      <vt:lpstr>Kriminālvajāšanas uzsākšanai nosūtīti kriminālprocesi</vt:lpstr>
      <vt:lpstr>2. VALSTS ROBEŽAS DROŠĪBA</vt:lpstr>
      <vt:lpstr> 2. VALSTS ROBEŽAS DROŠĪBA</vt:lpstr>
      <vt:lpstr> 2. VALSTS ROBEŽAS DROŠĪBA</vt:lpstr>
      <vt:lpstr>PowerPoint Presentation</vt:lpstr>
      <vt:lpstr> 3. CIVILĀ AIZSARDZĪBA, UGUNSDROŠĪBA, UGUNSDZĒSĪBA UN GLĀBŠANA</vt:lpstr>
      <vt:lpstr>4. PILSONĪBA, MIGRĀCIJA, PERSONU APLIECINOŠI DOKUMENTI UN IEDZĪVOTĀJU UZSKAITE</vt:lpstr>
      <vt:lpstr> 4. PILSONĪBA, MIGRĀCIJA, PERSONU APLIECINOŠI DOKUMENTI UN IEDZĪVOTĀJU UZSKAITE</vt:lpstr>
      <vt:lpstr> 4. PILSONĪBA, MIGRĀCIJA, PERSONU APLIECINOŠI DOKUMENTI UN IEDZĪVOTĀJU UZSKAITE</vt:lpstr>
      <vt:lpstr> 4. PILSONĪBA, MIGRĀCIJA, PERSONU APLIECINOŠI DOKUMENTI UN IEDZĪVOTĀJU UZSKAITE</vt:lpstr>
      <vt:lpstr>5. VIENOTĀS SAKARU UN INFORMĀCIJAS SISTĒMAS NODROŠINĀŠANA</vt:lpstr>
      <vt:lpstr> 5. VIENOTĀS SAKARU UN INFORMĀCIJAS SISTĒMAS NODROŠINĀŠANA </vt:lpstr>
      <vt:lpstr>6. PERSONĀLA FIZISKĀ SAGATAVOTĪBA, VESELĪBAS UN SOCIĀLĀ APRŪPE</vt:lpstr>
      <vt:lpstr>6. PERSONĀLA FIZISKĀ SAGATAVOTĪBA, VESELĪBAS UN SOCIĀLĀ APRŪPE</vt:lpstr>
      <vt:lpstr>7. EFEKTĪVA RESURSU IZMANTOŠANA FUNKCIJU IZPILDĒ, KĀ ARĪ AUGSTA PAKALPOJUMA SNIEGŠANAS KVALITĀTE</vt:lpstr>
      <vt:lpstr>7. EFEKTĪVA RESURSU IZMANTOŠANA FUNKCIJU IZPILDĒ, KĀ ARĪ AUGSTA PAKALPOJUMA SNIEGŠANAS KVALITĀTE</vt:lpstr>
      <vt:lpstr>7. EFEKTĪVA RESURSU IZMANTOŠANA FUNKCIJU IZPILDĒ, KĀ ARĪ AUGSTA PAKALPOJUMA SNIEGŠANAS KVALITĀTE</vt:lpstr>
      <vt:lpstr>7. EFEKTĪVA RESURSU IZMANTOŠANA FUNKCIJU IZPILDĒ, KĀ ARĪ AUGSTA PAKALPOJUMA SNIEGŠANAS KVALITĀTE</vt:lpstr>
      <vt:lpstr>7. EFEKTĪVA RESURSU IZMANTOŠANA FUNKCIJU IZPILDĒ, KĀ ARĪ AUGSTA PAKALPOJUMA SNIEGŠANAS KVALITĀTE</vt:lpstr>
      <vt:lpstr>8. NOZARU VADĪBA UN IEKŠLIETU POLITIKAS PLĀNOŠANA</vt:lpstr>
      <vt:lpstr>9. KVALIFICĒTU SPECIĀLISTU SAGATAVOŠANA TIESĪBAIZSARDZĪBAS IESTĀDĒM</vt:lpstr>
      <vt:lpstr>III. sadaļa Reformas</vt:lpstr>
      <vt:lpstr>BŪTISKĀKIE ATTĪSTĪBAS PROJEKTI – REFORMAS</vt:lpstr>
      <vt:lpstr>BŪTISKĀKIE ATTĪSTĪBAS PROJEKTI – REFORMAS</vt:lpstr>
      <vt:lpstr>BŪTISKĀKIE ATTĪSTĪBAS PROJEKTI – REFORMAS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Dagnija</dc:creator>
  <cp:lastModifiedBy>Gunita Kogane</cp:lastModifiedBy>
  <cp:revision>1666</cp:revision>
  <cp:lastPrinted>2024-10-17T07:17:01Z</cp:lastPrinted>
  <dcterms:created xsi:type="dcterms:W3CDTF">2014-11-20T14:46:47Z</dcterms:created>
  <dcterms:modified xsi:type="dcterms:W3CDTF">2025-04-30T07:15:01Z</dcterms:modified>
</cp:coreProperties>
</file>