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drawings/drawing1.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drawings/drawing2.xml" ContentType="application/vnd.openxmlformats-officedocument.drawingml.chartshapes+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theme/themeOverride8.xml" ContentType="application/vnd.openxmlformats-officedocument.themeOverride+xml"/>
  <Override PartName="/ppt/charts/chart23.xml" ContentType="application/vnd.openxmlformats-officedocument.drawingml.chart+xml"/>
  <Override PartName="/ppt/theme/themeOverride9.xml" ContentType="application/vnd.openxmlformats-officedocument.themeOverride+xml"/>
  <Override PartName="/ppt/charts/chart24.xml" ContentType="application/vnd.openxmlformats-officedocument.drawingml.chart+xml"/>
  <Override PartName="/ppt/theme/themeOverride10.xml" ContentType="application/vnd.openxmlformats-officedocument.themeOverride+xml"/>
  <Override PartName="/ppt/drawings/drawing3.xml" ContentType="application/vnd.openxmlformats-officedocument.drawingml.chartshapes+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theme/themeOverride11.xml" ContentType="application/vnd.openxmlformats-officedocument.themeOverride+xml"/>
  <Override PartName="/ppt/charts/chart39.xml" ContentType="application/vnd.openxmlformats-officedocument.drawingml.chart+xml"/>
  <Override PartName="/ppt/theme/themeOverride12.xml" ContentType="application/vnd.openxmlformats-officedocument.themeOverride+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theme/themeOverride13.xml" ContentType="application/vnd.openxmlformats-officedocument.themeOverride+xml"/>
  <Override PartName="/ppt/charts/chart53.xml" ContentType="application/vnd.openxmlformats-officedocument.drawingml.chart+xml"/>
  <Override PartName="/ppt/theme/themeOverride14.xml" ContentType="application/vnd.openxmlformats-officedocument.themeOverride+xml"/>
  <Override PartName="/ppt/charts/chart54.xml" ContentType="application/vnd.openxmlformats-officedocument.drawingml.chart+xml"/>
  <Override PartName="/ppt/theme/themeOverride15.xml" ContentType="application/vnd.openxmlformats-officedocument.themeOverride+xml"/>
  <Override PartName="/ppt/charts/chart55.xml" ContentType="application/vnd.openxmlformats-officedocument.drawingml.chart+xml"/>
  <Override PartName="/ppt/theme/themeOverride16.xml" ContentType="application/vnd.openxmlformats-officedocument.themeOverride+xml"/>
  <Override PartName="/ppt/charts/chart56.xml" ContentType="application/vnd.openxmlformats-officedocument.drawingml.chart+xml"/>
  <Override PartName="/ppt/theme/themeOverride17.xml" ContentType="application/vnd.openxmlformats-officedocument.themeOverride+xml"/>
  <Override PartName="/ppt/charts/chart57.xml" ContentType="application/vnd.openxmlformats-officedocument.drawingml.chart+xml"/>
  <Override PartName="/ppt/theme/themeOverride18.xml" ContentType="application/vnd.openxmlformats-officedocument.themeOverride+xml"/>
  <Override PartName="/ppt/charts/chart58.xml" ContentType="application/vnd.openxmlformats-officedocument.drawingml.chart+xml"/>
  <Override PartName="/ppt/theme/themeOverride19.xml" ContentType="application/vnd.openxmlformats-officedocument.themeOverr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ppt/charts/chart66.xml" ContentType="application/vnd.openxmlformats-officedocument.drawingml.chart+xml"/>
  <Override PartName="/ppt/theme/themeOverride20.xml" ContentType="application/vnd.openxmlformats-officedocument.themeOverride+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theme/themeOverride21.xml" ContentType="application/vnd.openxmlformats-officedocument.themeOverr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charts/chart92.xml" ContentType="application/vnd.openxmlformats-officedocument.drawingml.chart+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charts/chart96.xml" ContentType="application/vnd.openxmlformats-officedocument.drawingml.chart+xml"/>
  <Override PartName="/ppt/theme/themeOverride22.xml" ContentType="application/vnd.openxmlformats-officedocument.themeOverride+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charts/chart100.xml" ContentType="application/vnd.openxmlformats-officedocument.drawingml.chart+xml"/>
  <Override PartName="/ppt/charts/chart101.xml" ContentType="application/vnd.openxmlformats-officedocument.drawingml.chart+xml"/>
  <Override PartName="/ppt/charts/chart102.xml" ContentType="application/vnd.openxmlformats-officedocument.drawingml.chart+xml"/>
  <Override PartName="/ppt/theme/themeOverride23.xml" ContentType="application/vnd.openxmlformats-officedocument.themeOverride+xml"/>
  <Override PartName="/ppt/charts/chart103.xml" ContentType="application/vnd.openxmlformats-officedocument.drawingml.chart+xml"/>
  <Override PartName="/ppt/charts/chart104.xml" ContentType="application/vnd.openxmlformats-officedocument.drawingml.chart+xml"/>
  <Override PartName="/ppt/charts/chart105.xml" ContentType="application/vnd.openxmlformats-officedocument.drawingml.chart+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theme/themeOverride24.xml" ContentType="application/vnd.openxmlformats-officedocument.themeOverride+xml"/>
  <Override PartName="/ppt/charts/chart110.xml" ContentType="application/vnd.openxmlformats-officedocument.drawingml.chart+xml"/>
  <Override PartName="/ppt/theme/themeOverride25.xml" ContentType="application/vnd.openxmlformats-officedocument.themeOverride+xml"/>
  <Override PartName="/ppt/charts/chart111.xml" ContentType="application/vnd.openxmlformats-officedocument.drawingml.chart+xml"/>
  <Override PartName="/ppt/theme/themeOverride26.xml" ContentType="application/vnd.openxmlformats-officedocument.themeOverride+xml"/>
  <Override PartName="/ppt/charts/chart112.xml" ContentType="application/vnd.openxmlformats-officedocument.drawingml.chart+xml"/>
  <Override PartName="/ppt/theme/themeOverride27.xml" ContentType="application/vnd.openxmlformats-officedocument.themeOverride+xml"/>
  <Override PartName="/ppt/charts/chart113.xml" ContentType="application/vnd.openxmlformats-officedocument.drawingml.chart+xml"/>
  <Override PartName="/ppt/theme/themeOverride2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317" r:id="rId4"/>
    <p:sldId id="318" r:id="rId5"/>
    <p:sldId id="345" r:id="rId6"/>
    <p:sldId id="319" r:id="rId7"/>
    <p:sldId id="372" r:id="rId8"/>
    <p:sldId id="373" r:id="rId9"/>
    <p:sldId id="374" r:id="rId10"/>
    <p:sldId id="321" r:id="rId11"/>
    <p:sldId id="351" r:id="rId12"/>
    <p:sldId id="258" r:id="rId13"/>
    <p:sldId id="293" r:id="rId14"/>
    <p:sldId id="260" r:id="rId15"/>
    <p:sldId id="261" r:id="rId16"/>
    <p:sldId id="262" r:id="rId17"/>
    <p:sldId id="355" r:id="rId18"/>
    <p:sldId id="263" r:id="rId19"/>
    <p:sldId id="296" r:id="rId20"/>
    <p:sldId id="357" r:id="rId21"/>
    <p:sldId id="358" r:id="rId22"/>
    <p:sldId id="297" r:id="rId23"/>
    <p:sldId id="298" r:id="rId24"/>
    <p:sldId id="299" r:id="rId25"/>
    <p:sldId id="300" r:id="rId26"/>
    <p:sldId id="301" r:id="rId27"/>
    <p:sldId id="304" r:id="rId28"/>
    <p:sldId id="356" r:id="rId29"/>
    <p:sldId id="346" r:id="rId30"/>
    <p:sldId id="264" r:id="rId31"/>
    <p:sldId id="265" r:id="rId32"/>
    <p:sldId id="266" r:id="rId33"/>
    <p:sldId id="295" r:id="rId34"/>
    <p:sldId id="306" r:id="rId35"/>
    <p:sldId id="307" r:id="rId36"/>
    <p:sldId id="309" r:id="rId37"/>
    <p:sldId id="310" r:id="rId38"/>
    <p:sldId id="361" r:id="rId39"/>
    <p:sldId id="311" r:id="rId40"/>
    <p:sldId id="362" r:id="rId41"/>
    <p:sldId id="312" r:id="rId42"/>
    <p:sldId id="315" r:id="rId43"/>
    <p:sldId id="359" r:id="rId44"/>
    <p:sldId id="360" r:id="rId45"/>
    <p:sldId id="347" r:id="rId46"/>
    <p:sldId id="352" r:id="rId47"/>
    <p:sldId id="353" r:id="rId48"/>
    <p:sldId id="363" r:id="rId49"/>
    <p:sldId id="364" r:id="rId50"/>
    <p:sldId id="365" r:id="rId51"/>
    <p:sldId id="366" r:id="rId52"/>
    <p:sldId id="367" r:id="rId53"/>
    <p:sldId id="368" r:id="rId54"/>
    <p:sldId id="369" r:id="rId55"/>
    <p:sldId id="370" r:id="rId56"/>
    <p:sldId id="316" r:id="rId57"/>
    <p:sldId id="354" r:id="rId58"/>
    <p:sldId id="268" r:id="rId59"/>
    <p:sldId id="269" r:id="rId60"/>
    <p:sldId id="270" r:id="rId61"/>
    <p:sldId id="322" r:id="rId62"/>
    <p:sldId id="323" r:id="rId63"/>
    <p:sldId id="324" r:id="rId64"/>
    <p:sldId id="325" r:id="rId65"/>
    <p:sldId id="326" r:id="rId66"/>
    <p:sldId id="327" r:id="rId67"/>
    <p:sldId id="328" r:id="rId68"/>
    <p:sldId id="273" r:id="rId69"/>
    <p:sldId id="329" r:id="rId70"/>
    <p:sldId id="274" r:id="rId71"/>
    <p:sldId id="330" r:id="rId72"/>
    <p:sldId id="288" r:id="rId73"/>
    <p:sldId id="276" r:id="rId74"/>
    <p:sldId id="331" r:id="rId75"/>
    <p:sldId id="278" r:id="rId76"/>
    <p:sldId id="275" r:id="rId77"/>
    <p:sldId id="332" r:id="rId78"/>
    <p:sldId id="290" r:id="rId79"/>
    <p:sldId id="333" r:id="rId80"/>
    <p:sldId id="291" r:id="rId81"/>
    <p:sldId id="334" r:id="rId82"/>
    <p:sldId id="292" r:id="rId83"/>
    <p:sldId id="335" r:id="rId84"/>
    <p:sldId id="280" r:id="rId85"/>
    <p:sldId id="281" r:id="rId86"/>
    <p:sldId id="282" r:id="rId87"/>
    <p:sldId id="336" r:id="rId88"/>
    <p:sldId id="337" r:id="rId89"/>
    <p:sldId id="338" r:id="rId90"/>
    <p:sldId id="283" r:id="rId91"/>
    <p:sldId id="284" r:id="rId92"/>
    <p:sldId id="339" r:id="rId93"/>
    <p:sldId id="285" r:id="rId94"/>
    <p:sldId id="287" r:id="rId95"/>
    <p:sldId id="371" r:id="rId96"/>
    <p:sldId id="340" r:id="rId97"/>
    <p:sldId id="342" r:id="rId98"/>
    <p:sldId id="343" r:id="rId99"/>
    <p:sldId id="344" r:id="rId100"/>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2" autoAdjust="0"/>
    <p:restoredTop sz="94660"/>
  </p:normalViewPr>
  <p:slideViewPr>
    <p:cSldViewPr snapToGrid="0">
      <p:cViewPr varScale="1">
        <p:scale>
          <a:sx n="105" d="100"/>
          <a:sy n="105" d="100"/>
        </p:scale>
        <p:origin x="7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1" Type="http://schemas.openxmlformats.org/officeDocument/2006/relationships/package" Target="../embeddings/Microsoft_Excel_Worksheet99.xlsx"/></Relationships>
</file>

<file path=ppt/charts/_rels/chart101.xml.rels><?xml version="1.0" encoding="UTF-8" standalone="yes"?>
<Relationships xmlns="http://schemas.openxmlformats.org/package/2006/relationships"><Relationship Id="rId1" Type="http://schemas.openxmlformats.org/officeDocument/2006/relationships/package" Target="../embeddings/Microsoft_Excel_Worksheet100.xlsx"/></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themeOverride" Target="../theme/themeOverride23.xml"/></Relationships>
</file>

<file path=ppt/charts/_rels/chart103.xml.rels><?xml version="1.0" encoding="UTF-8" standalone="yes"?>
<Relationships xmlns="http://schemas.openxmlformats.org/package/2006/relationships"><Relationship Id="rId1" Type="http://schemas.openxmlformats.org/officeDocument/2006/relationships/package" Target="../embeddings/Microsoft_Excel_Worksheet102.xlsx"/></Relationships>
</file>

<file path=ppt/charts/_rels/chart104.xml.rels><?xml version="1.0" encoding="UTF-8" standalone="yes"?>
<Relationships xmlns="http://schemas.openxmlformats.org/package/2006/relationships"><Relationship Id="rId1" Type="http://schemas.openxmlformats.org/officeDocument/2006/relationships/package" Target="../embeddings/Microsoft_Excel_Worksheet103.xlsx"/></Relationships>
</file>

<file path=ppt/charts/_rels/chart105.xml.rels><?xml version="1.0" encoding="UTF-8" standalone="yes"?>
<Relationships xmlns="http://schemas.openxmlformats.org/package/2006/relationships"><Relationship Id="rId1" Type="http://schemas.openxmlformats.org/officeDocument/2006/relationships/package" Target="../embeddings/Microsoft_Excel_Worksheet104.xlsx"/></Relationships>
</file>

<file path=ppt/charts/_rels/chart106.xml.rels><?xml version="1.0" encoding="UTF-8" standalone="yes"?>
<Relationships xmlns="http://schemas.openxmlformats.org/package/2006/relationships"><Relationship Id="rId1" Type="http://schemas.openxmlformats.org/officeDocument/2006/relationships/package" Target="../embeddings/Microsoft_Excel_Worksheet105.xlsx"/></Relationships>
</file>

<file path=ppt/charts/_rels/chart107.xml.rels><?xml version="1.0" encoding="UTF-8" standalone="yes"?>
<Relationships xmlns="http://schemas.openxmlformats.org/package/2006/relationships"><Relationship Id="rId1" Type="http://schemas.openxmlformats.org/officeDocument/2006/relationships/package" Target="../embeddings/Microsoft_Excel_Worksheet106.xlsx"/></Relationships>
</file>

<file path=ppt/charts/_rels/chart108.xml.rels><?xml version="1.0" encoding="UTF-8" standalone="yes"?>
<Relationships xmlns="http://schemas.openxmlformats.org/package/2006/relationships"><Relationship Id="rId1" Type="http://schemas.openxmlformats.org/officeDocument/2006/relationships/package" Target="../embeddings/Microsoft_Excel_Worksheet107.xlsx"/></Relationships>
</file>

<file path=ppt/charts/_rels/chart109.xml.rels><?xml version="1.0" encoding="UTF-8" standalone="yes"?>
<Relationships xmlns="http://schemas.openxmlformats.org/package/2006/relationships"><Relationship Id="rId2" Type="http://schemas.openxmlformats.org/officeDocument/2006/relationships/package" Target="../embeddings/Microsoft_Excel_Worksheet108.xlsx"/><Relationship Id="rId1" Type="http://schemas.openxmlformats.org/officeDocument/2006/relationships/themeOverride" Target="../theme/themeOverride24.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2" Type="http://schemas.openxmlformats.org/officeDocument/2006/relationships/package" Target="../embeddings/Microsoft_Excel_Worksheet109.xlsx"/><Relationship Id="rId1" Type="http://schemas.openxmlformats.org/officeDocument/2006/relationships/themeOverride" Target="../theme/themeOverride25.xml"/></Relationships>
</file>

<file path=ppt/charts/_rels/chart111.xml.rels><?xml version="1.0" encoding="UTF-8" standalone="yes"?>
<Relationships xmlns="http://schemas.openxmlformats.org/package/2006/relationships"><Relationship Id="rId2" Type="http://schemas.openxmlformats.org/officeDocument/2006/relationships/package" Target="../embeddings/Microsoft_Excel_Worksheet110.xlsx"/><Relationship Id="rId1" Type="http://schemas.openxmlformats.org/officeDocument/2006/relationships/themeOverride" Target="../theme/themeOverride26.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themeOverride" Target="../theme/themeOverride27.xml"/></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themeOverride" Target="../theme/themeOverride28.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9.xml"/></Relationships>
</file>

<file path=ppt/charts/_rels/chart24.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23.xlsx"/><Relationship Id="rId1" Type="http://schemas.openxmlformats.org/officeDocument/2006/relationships/themeOverride" Target="../theme/themeOverride10.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11.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12.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13.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themeOverride" Target="../theme/themeOverride14.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themeOverride" Target="../theme/themeOverride15.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themeOverride" Target="../theme/themeOverride16.xml"/></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themeOverride" Target="../theme/themeOverride17.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themeOverride" Target="../theme/themeOverride18.xml"/></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themeOverride" Target="../theme/themeOverride19.xml"/></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themeOverride" Target="../theme/themeOverride20.xml"/></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themeOverride" Target="../theme/themeOverride21.xml"/></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1" Type="http://schemas.openxmlformats.org/officeDocument/2006/relationships/package" Target="../embeddings/Microsoft_Excel_Worksheet89.xlsx"/></Relationships>
</file>

<file path=ppt/charts/_rels/chart91.xml.rels><?xml version="1.0" encoding="UTF-8" standalone="yes"?>
<Relationships xmlns="http://schemas.openxmlformats.org/package/2006/relationships"><Relationship Id="rId1" Type="http://schemas.openxmlformats.org/officeDocument/2006/relationships/package" Target="../embeddings/Microsoft_Excel_Worksheet90.xlsx"/></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5.xml.rels><?xml version="1.0" encoding="UTF-8" standalone="yes"?>
<Relationships xmlns="http://schemas.openxmlformats.org/package/2006/relationships"><Relationship Id="rId1" Type="http://schemas.openxmlformats.org/officeDocument/2006/relationships/package" Target="../embeddings/Microsoft_Excel_Worksheet94.xlsx"/></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themeOverride" Target="../theme/themeOverride22.xml"/></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98.xml.rels><?xml version="1.0" encoding="UTF-8" standalone="yes"?>
<Relationships xmlns="http://schemas.openxmlformats.org/package/2006/relationships"><Relationship Id="rId1" Type="http://schemas.openxmlformats.org/officeDocument/2006/relationships/package" Target="../embeddings/Microsoft_Excel_Worksheet97.xlsx"/></Relationships>
</file>

<file path=ppt/charts/_rels/chart99.xml.rels><?xml version="1.0" encoding="UTF-8" standalone="yes"?>
<Relationships xmlns="http://schemas.openxmlformats.org/package/2006/relationships"><Relationship Id="rId1" Type="http://schemas.openxmlformats.org/officeDocument/2006/relationships/package" Target="../embeddings/Microsoft_Excel_Worksheet9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935445768328993"/>
          <c:y val="1.0931232977267929E-2"/>
          <c:w val="0.72064554231671007"/>
          <c:h val="0.96697201401478661"/>
        </c:manualLayout>
      </c:layout>
      <c:barChart>
        <c:barDir val="bar"/>
        <c:grouping val="clustered"/>
        <c:varyColors val="0"/>
        <c:ser>
          <c:idx val="0"/>
          <c:order val="0"/>
          <c:tx>
            <c:strRef>
              <c:f>Sheet1!$C$2</c:f>
              <c:strCache>
                <c:ptCount val="1"/>
              </c:strCache>
            </c:strRef>
          </c:tx>
          <c:spPr>
            <a:solidFill>
              <a:schemeClr val="accent5"/>
            </a:solidFill>
          </c:spPr>
          <c:invertIfNegative val="0"/>
          <c:dPt>
            <c:idx val="0"/>
            <c:invertIfNegative val="0"/>
            <c:bubble3D val="0"/>
            <c:spPr>
              <a:solidFill>
                <a:srgbClr val="70AD47">
                  <a:lumMod val="50000"/>
                </a:srgbClr>
              </a:solidFill>
            </c:spPr>
            <c:extLst>
              <c:ext xmlns:c16="http://schemas.microsoft.com/office/drawing/2014/chart" uri="{C3380CC4-5D6E-409C-BE32-E72D297353CC}">
                <c16:uniqueId val="{00000001-51FE-4D98-8332-C63E9E86A6C4}"/>
              </c:ext>
            </c:extLst>
          </c:dPt>
          <c:dPt>
            <c:idx val="1"/>
            <c:invertIfNegative val="0"/>
            <c:bubble3D val="0"/>
            <c:spPr>
              <a:solidFill>
                <a:srgbClr val="70AD47">
                  <a:lumMod val="50000"/>
                </a:srgbClr>
              </a:solidFill>
            </c:spPr>
            <c:extLst>
              <c:ext xmlns:c16="http://schemas.microsoft.com/office/drawing/2014/chart" uri="{C3380CC4-5D6E-409C-BE32-E72D297353CC}">
                <c16:uniqueId val="{00000003-51FE-4D98-8332-C63E9E86A6C4}"/>
              </c:ext>
            </c:extLst>
          </c:dPt>
          <c:dPt>
            <c:idx val="2"/>
            <c:invertIfNegative val="0"/>
            <c:bubble3D val="0"/>
            <c:spPr>
              <a:solidFill>
                <a:srgbClr val="70AD47">
                  <a:lumMod val="50000"/>
                </a:srgbClr>
              </a:solidFill>
            </c:spPr>
            <c:extLst>
              <c:ext xmlns:c16="http://schemas.microsoft.com/office/drawing/2014/chart" uri="{C3380CC4-5D6E-409C-BE32-E72D297353CC}">
                <c16:uniqueId val="{00000005-51FE-4D98-8332-C63E9E86A6C4}"/>
              </c:ext>
            </c:extLst>
          </c:dPt>
          <c:dPt>
            <c:idx val="3"/>
            <c:invertIfNegative val="0"/>
            <c:bubble3D val="0"/>
            <c:spPr>
              <a:solidFill>
                <a:srgbClr val="70AD47">
                  <a:lumMod val="50000"/>
                </a:srgbClr>
              </a:solidFill>
            </c:spPr>
            <c:extLst>
              <c:ext xmlns:c16="http://schemas.microsoft.com/office/drawing/2014/chart" uri="{C3380CC4-5D6E-409C-BE32-E72D297353CC}">
                <c16:uniqueId val="{00000007-51FE-4D98-8332-C63E9E86A6C4}"/>
              </c:ext>
            </c:extLst>
          </c:dPt>
          <c:dPt>
            <c:idx val="4"/>
            <c:invertIfNegative val="0"/>
            <c:bubble3D val="0"/>
            <c:spPr>
              <a:solidFill>
                <a:srgbClr val="70AD47">
                  <a:lumMod val="50000"/>
                </a:srgbClr>
              </a:solidFill>
            </c:spPr>
            <c:extLst>
              <c:ext xmlns:c16="http://schemas.microsoft.com/office/drawing/2014/chart" uri="{C3380CC4-5D6E-409C-BE32-E72D297353CC}">
                <c16:uniqueId val="{00000009-51FE-4D98-8332-C63E9E86A6C4}"/>
              </c:ext>
            </c:extLst>
          </c:dPt>
          <c:dPt>
            <c:idx val="5"/>
            <c:invertIfNegative val="0"/>
            <c:bubble3D val="0"/>
            <c:spPr>
              <a:solidFill>
                <a:srgbClr val="70AD47">
                  <a:lumMod val="50000"/>
                </a:srgbClr>
              </a:solidFill>
            </c:spPr>
            <c:extLst>
              <c:ext xmlns:c16="http://schemas.microsoft.com/office/drawing/2014/chart" uri="{C3380CC4-5D6E-409C-BE32-E72D297353CC}">
                <c16:uniqueId val="{0000000B-51FE-4D98-8332-C63E9E86A6C4}"/>
              </c:ext>
            </c:extLst>
          </c:dPt>
          <c:dPt>
            <c:idx val="7"/>
            <c:invertIfNegative val="0"/>
            <c:bubble3D val="0"/>
            <c:spPr>
              <a:solidFill>
                <a:srgbClr val="FFC000"/>
              </a:solidFill>
            </c:spPr>
            <c:extLst>
              <c:ext xmlns:c16="http://schemas.microsoft.com/office/drawing/2014/chart" uri="{C3380CC4-5D6E-409C-BE32-E72D297353CC}">
                <c16:uniqueId val="{0000000D-51FE-4D98-8332-C63E9E86A6C4}"/>
              </c:ext>
            </c:extLst>
          </c:dPt>
          <c:dPt>
            <c:idx val="8"/>
            <c:invertIfNegative val="0"/>
            <c:bubble3D val="0"/>
            <c:spPr>
              <a:solidFill>
                <a:srgbClr val="FFC000"/>
              </a:solidFill>
            </c:spPr>
            <c:extLst>
              <c:ext xmlns:c16="http://schemas.microsoft.com/office/drawing/2014/chart" uri="{C3380CC4-5D6E-409C-BE32-E72D297353CC}">
                <c16:uniqueId val="{0000000F-51FE-4D98-8332-C63E9E86A6C4}"/>
              </c:ext>
            </c:extLst>
          </c:dPt>
          <c:dPt>
            <c:idx val="11"/>
            <c:invertIfNegative val="0"/>
            <c:bubble3D val="0"/>
            <c:spPr>
              <a:solidFill>
                <a:srgbClr val="4472C4"/>
              </a:solidFill>
            </c:spPr>
            <c:extLst>
              <c:ext xmlns:c16="http://schemas.microsoft.com/office/drawing/2014/chart" uri="{C3380CC4-5D6E-409C-BE32-E72D297353CC}">
                <c16:uniqueId val="{00000013-51FE-4D98-8332-C63E9E86A6C4}"/>
              </c:ext>
            </c:extLst>
          </c:dPt>
          <c:dPt>
            <c:idx val="12"/>
            <c:invertIfNegative val="0"/>
            <c:bubble3D val="0"/>
            <c:spPr>
              <a:solidFill>
                <a:srgbClr val="4472C4"/>
              </a:solidFill>
            </c:spPr>
            <c:extLst>
              <c:ext xmlns:c16="http://schemas.microsoft.com/office/drawing/2014/chart" uri="{C3380CC4-5D6E-409C-BE32-E72D297353CC}">
                <c16:uniqueId val="{00000015-51FE-4D98-8332-C63E9E86A6C4}"/>
              </c:ext>
            </c:extLst>
          </c:dPt>
          <c:dPt>
            <c:idx val="13"/>
            <c:invertIfNegative val="0"/>
            <c:bubble3D val="0"/>
            <c:spPr>
              <a:solidFill>
                <a:srgbClr val="4472C4"/>
              </a:solidFill>
            </c:spPr>
            <c:extLst>
              <c:ext xmlns:c16="http://schemas.microsoft.com/office/drawing/2014/chart" uri="{C3380CC4-5D6E-409C-BE32-E72D297353CC}">
                <c16:uniqueId val="{00000017-51FE-4D98-8332-C63E9E86A6C4}"/>
              </c:ext>
            </c:extLst>
          </c:dPt>
          <c:dPt>
            <c:idx val="14"/>
            <c:invertIfNegative val="0"/>
            <c:bubble3D val="0"/>
            <c:spPr>
              <a:solidFill>
                <a:srgbClr val="4472C4"/>
              </a:solidFill>
            </c:spPr>
            <c:extLst>
              <c:ext xmlns:c16="http://schemas.microsoft.com/office/drawing/2014/chart" uri="{C3380CC4-5D6E-409C-BE32-E72D297353CC}">
                <c16:uniqueId val="{00000019-51FE-4D98-8332-C63E9E86A6C4}"/>
              </c:ext>
            </c:extLst>
          </c:dPt>
          <c:dPt>
            <c:idx val="15"/>
            <c:invertIfNegative val="0"/>
            <c:bubble3D val="0"/>
            <c:spPr>
              <a:solidFill>
                <a:srgbClr val="4472C4"/>
              </a:solidFill>
            </c:spPr>
            <c:extLst>
              <c:ext xmlns:c16="http://schemas.microsoft.com/office/drawing/2014/chart" uri="{C3380CC4-5D6E-409C-BE32-E72D297353CC}">
                <c16:uniqueId val="{00000019-BECA-48D1-AF69-CCAF31917C9A}"/>
              </c:ext>
            </c:extLst>
          </c:dPt>
          <c:dPt>
            <c:idx val="17"/>
            <c:invertIfNegative val="0"/>
            <c:bubble3D val="0"/>
            <c:spPr>
              <a:solidFill>
                <a:srgbClr val="70AD47"/>
              </a:solidFill>
            </c:spPr>
            <c:extLst>
              <c:ext xmlns:c16="http://schemas.microsoft.com/office/drawing/2014/chart" uri="{C3380CC4-5D6E-409C-BE32-E72D297353CC}">
                <c16:uniqueId val="{0000001D-51FE-4D98-8332-C63E9E86A6C4}"/>
              </c:ext>
            </c:extLst>
          </c:dPt>
          <c:dPt>
            <c:idx val="18"/>
            <c:invertIfNegative val="0"/>
            <c:bubble3D val="0"/>
            <c:spPr>
              <a:solidFill>
                <a:srgbClr val="70AD47"/>
              </a:solidFill>
            </c:spPr>
            <c:extLst>
              <c:ext xmlns:c16="http://schemas.microsoft.com/office/drawing/2014/chart" uri="{C3380CC4-5D6E-409C-BE32-E72D297353CC}">
                <c16:uniqueId val="{0000001F-51FE-4D98-8332-C63E9E86A6C4}"/>
              </c:ext>
            </c:extLst>
          </c:dPt>
          <c:dPt>
            <c:idx val="19"/>
            <c:invertIfNegative val="0"/>
            <c:bubble3D val="0"/>
            <c:spPr>
              <a:solidFill>
                <a:srgbClr val="70AD47"/>
              </a:solidFill>
            </c:spPr>
            <c:extLst>
              <c:ext xmlns:c16="http://schemas.microsoft.com/office/drawing/2014/chart" uri="{C3380CC4-5D6E-409C-BE32-E72D297353CC}">
                <c16:uniqueId val="{00000021-B470-416D-961B-B295E079BBA0}"/>
              </c:ext>
            </c:extLst>
          </c:dPt>
          <c:dPt>
            <c:idx val="20"/>
            <c:invertIfNegative val="0"/>
            <c:bubble3D val="0"/>
            <c:spPr>
              <a:solidFill>
                <a:srgbClr val="70AD47"/>
              </a:solidFill>
            </c:spPr>
            <c:extLst>
              <c:ext xmlns:c16="http://schemas.microsoft.com/office/drawing/2014/chart" uri="{C3380CC4-5D6E-409C-BE32-E72D297353CC}">
                <c16:uniqueId val="{00000021-BECA-48D1-AF69-CCAF31917C9A}"/>
              </c:ext>
            </c:extLst>
          </c:dPt>
          <c:dPt>
            <c:idx val="22"/>
            <c:invertIfNegative val="0"/>
            <c:bubble3D val="0"/>
            <c:spPr>
              <a:solidFill>
                <a:srgbClr val="ED7D31"/>
              </a:solidFill>
            </c:spPr>
            <c:extLst>
              <c:ext xmlns:c16="http://schemas.microsoft.com/office/drawing/2014/chart" uri="{C3380CC4-5D6E-409C-BE32-E72D297353CC}">
                <c16:uniqueId val="{00000025-51FE-4D98-8332-C63E9E86A6C4}"/>
              </c:ext>
            </c:extLst>
          </c:dPt>
          <c:dPt>
            <c:idx val="23"/>
            <c:invertIfNegative val="0"/>
            <c:bubble3D val="0"/>
            <c:spPr>
              <a:solidFill>
                <a:srgbClr val="ED7D31"/>
              </a:solidFill>
            </c:spPr>
            <c:extLst>
              <c:ext xmlns:c16="http://schemas.microsoft.com/office/drawing/2014/chart" uri="{C3380CC4-5D6E-409C-BE32-E72D297353CC}">
                <c16:uniqueId val="{00000027-B470-416D-961B-B295E079BBA0}"/>
              </c:ext>
            </c:extLst>
          </c:dPt>
          <c:dPt>
            <c:idx val="24"/>
            <c:invertIfNegative val="0"/>
            <c:bubble3D val="0"/>
            <c:spPr>
              <a:solidFill>
                <a:srgbClr val="ED7D31"/>
              </a:solidFill>
            </c:spPr>
            <c:extLst>
              <c:ext xmlns:c16="http://schemas.microsoft.com/office/drawing/2014/chart" uri="{C3380CC4-5D6E-409C-BE32-E72D297353CC}">
                <c16:uniqueId val="{00000027-BECA-48D1-AF69-CCAF31917C9A}"/>
              </c:ext>
            </c:extLst>
          </c:dPt>
          <c:dPt>
            <c:idx val="31"/>
            <c:invertIfNegative val="0"/>
            <c:bubble3D val="0"/>
            <c:spPr>
              <a:solidFill>
                <a:srgbClr val="5B9BD5"/>
              </a:solidFill>
            </c:spPr>
            <c:extLst>
              <c:ext xmlns:c16="http://schemas.microsoft.com/office/drawing/2014/chart" uri="{C3380CC4-5D6E-409C-BE32-E72D297353CC}">
                <c16:uniqueId val="{0000002B-51FE-4D98-8332-C63E9E86A6C4}"/>
              </c:ext>
            </c:extLst>
          </c:dPt>
          <c:dPt>
            <c:idx val="32"/>
            <c:invertIfNegative val="0"/>
            <c:bubble3D val="0"/>
            <c:spPr>
              <a:solidFill>
                <a:srgbClr val="00B050"/>
              </a:solidFill>
            </c:spPr>
            <c:extLst>
              <c:ext xmlns:c16="http://schemas.microsoft.com/office/drawing/2014/chart" uri="{C3380CC4-5D6E-409C-BE32-E72D297353CC}">
                <c16:uniqueId val="{0000002D-51FE-4D98-8332-C63E9E86A6C4}"/>
              </c:ext>
            </c:extLst>
          </c:dPt>
          <c:dPt>
            <c:idx val="33"/>
            <c:invertIfNegative val="0"/>
            <c:bubble3D val="0"/>
            <c:spPr>
              <a:solidFill>
                <a:srgbClr val="00B050"/>
              </a:solidFill>
            </c:spPr>
            <c:extLst>
              <c:ext xmlns:c16="http://schemas.microsoft.com/office/drawing/2014/chart" uri="{C3380CC4-5D6E-409C-BE32-E72D297353CC}">
                <c16:uniqueId val="{0000002F-B470-416D-961B-B295E079BBA0}"/>
              </c:ext>
            </c:extLst>
          </c:dPt>
          <c:dPt>
            <c:idx val="34"/>
            <c:invertIfNegative val="0"/>
            <c:bubble3D val="0"/>
            <c:spPr>
              <a:solidFill>
                <a:srgbClr val="00B050"/>
              </a:solidFill>
            </c:spPr>
            <c:extLst>
              <c:ext xmlns:c16="http://schemas.microsoft.com/office/drawing/2014/chart" uri="{C3380CC4-5D6E-409C-BE32-E72D297353CC}">
                <c16:uniqueId val="{0000002F-BECA-48D1-AF69-CCAF31917C9A}"/>
              </c:ext>
            </c:extLst>
          </c:dPt>
          <c:dLbls>
            <c:dLbl>
              <c:idx val="17"/>
              <c:numFmt formatCode="0%" sourceLinked="0"/>
              <c:spPr>
                <a:noFill/>
                <a:ln>
                  <a:noFill/>
                </a:ln>
                <a:effectLst/>
              </c:spPr>
              <c:txPr>
                <a:bodyPr/>
                <a:lstStyle/>
                <a:p>
                  <a:pPr>
                    <a:defRPr sz="900" b="1"/>
                  </a:pPr>
                  <a:endParaRPr lang="lv-LV"/>
                </a:p>
              </c:txPr>
              <c:showLegendKey val="0"/>
              <c:showVal val="1"/>
              <c:showCatName val="0"/>
              <c:showSerName val="0"/>
              <c:showPercent val="0"/>
              <c:showBubbleSize val="0"/>
              <c:extLst>
                <c:ext xmlns:c16="http://schemas.microsoft.com/office/drawing/2014/chart" uri="{C3380CC4-5D6E-409C-BE32-E72D297353CC}">
                  <c16:uniqueId val="{0000001D-51FE-4D98-8332-C63E9E86A6C4}"/>
                </c:ext>
              </c:extLst>
            </c:dLbl>
            <c:spPr>
              <a:noFill/>
              <a:ln>
                <a:noFill/>
              </a:ln>
              <a:effectLst/>
            </c:spPr>
            <c:txPr>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Sheet1!$A$3:$B$37</c:f>
              <c:multiLvlStrCache>
                <c:ptCount val="35"/>
                <c:lvl>
                  <c:pt idx="0">
                    <c:v>Latgale</c:v>
                  </c:pt>
                  <c:pt idx="1">
                    <c:v>Zemgale</c:v>
                  </c:pt>
                  <c:pt idx="2">
                    <c:v>Kurzeme</c:v>
                  </c:pt>
                  <c:pt idx="3">
                    <c:v>Vidzeme</c:v>
                  </c:pt>
                  <c:pt idx="4">
                    <c:v>Pierīga</c:v>
                  </c:pt>
                  <c:pt idx="5">
                    <c:v>Rīga</c:v>
                  </c:pt>
                  <c:pt idx="7">
                    <c:v>Dzīvokļu māja</c:v>
                  </c:pt>
                  <c:pt idx="8">
                    <c:v>Privātmāja </c:v>
                  </c:pt>
                  <c:pt idx="10">
                    <c:v>Ilgstoši darbnespējīga persona</c:v>
                  </c:pt>
                  <c:pt idx="11">
                    <c:v>Mājsaimniece</c:v>
                  </c:pt>
                  <c:pt idx="12">
                    <c:v>Pensionārs, invalīds</c:v>
                  </c:pt>
                  <c:pt idx="13">
                    <c:v>Skolēns, students</c:v>
                  </c:pt>
                  <c:pt idx="14">
                    <c:v>Bezdarbnieks</c:v>
                  </c:pt>
                  <c:pt idx="15">
                    <c:v>Strādājošie</c:v>
                  </c:pt>
                  <c:pt idx="17">
                    <c:v>Cita</c:v>
                  </c:pt>
                  <c:pt idx="18">
                    <c:v>Gan latviešu, gan krievu</c:v>
                  </c:pt>
                  <c:pt idx="19">
                    <c:v>Krievu</c:v>
                  </c:pt>
                  <c:pt idx="20">
                    <c:v>Latviešu</c:v>
                  </c:pt>
                  <c:pt idx="22">
                    <c:v>Pamata</c:v>
                  </c:pt>
                  <c:pt idx="23">
                    <c:v>Vidējā, vid.spec.</c:v>
                  </c:pt>
                  <c:pt idx="24">
                    <c:v>Augstākā</c:v>
                  </c:pt>
                  <c:pt idx="26">
                    <c:v>65-75 gadi</c:v>
                  </c:pt>
                  <c:pt idx="27">
                    <c:v>55-64 gadi</c:v>
                  </c:pt>
                  <c:pt idx="28">
                    <c:v>45-54 gadi</c:v>
                  </c:pt>
                  <c:pt idx="29">
                    <c:v>35-44 gadi</c:v>
                  </c:pt>
                  <c:pt idx="30">
                    <c:v>25-34 gadi</c:v>
                  </c:pt>
                  <c:pt idx="31">
                    <c:v>18-24 gadi</c:v>
                  </c:pt>
                  <c:pt idx="33">
                    <c:v>Vīrieši</c:v>
                  </c:pt>
                  <c:pt idx="34">
                    <c:v>Sievietes</c:v>
                  </c:pt>
                </c:lvl>
                <c:lvl>
                  <c:pt idx="0">
                    <c:v>Reģions</c:v>
                  </c:pt>
                  <c:pt idx="7">
                    <c:v>Mājokļa tips</c:v>
                  </c:pt>
                  <c:pt idx="10">
                    <c:v>Nodarbinātības statuss</c:v>
                  </c:pt>
                  <c:pt idx="17">
                    <c:v>Saziņas valoda ģimenē</c:v>
                  </c:pt>
                  <c:pt idx="22">
                    <c:v>Izglītība</c:v>
                  </c:pt>
                  <c:pt idx="26">
                    <c:v>Vecums</c:v>
                  </c:pt>
                  <c:pt idx="33">
                    <c:v>Dzi-mums</c:v>
                  </c:pt>
                </c:lvl>
              </c:multiLvlStrCache>
            </c:multiLvlStrRef>
          </c:cat>
          <c:val>
            <c:numRef>
              <c:f>Sheet1!$C$3:$C$37</c:f>
              <c:numCache>
                <c:formatCode>0%</c:formatCode>
                <c:ptCount val="35"/>
                <c:pt idx="0">
                  <c:v>0.13850876933336526</c:v>
                </c:pt>
                <c:pt idx="1">
                  <c:v>0.11870640720134654</c:v>
                </c:pt>
                <c:pt idx="2">
                  <c:v>0.12428808672277192</c:v>
                </c:pt>
                <c:pt idx="3">
                  <c:v>9.6348228306174843E-2</c:v>
                </c:pt>
                <c:pt idx="4">
                  <c:v>0.194451899906049</c:v>
                </c:pt>
                <c:pt idx="5">
                  <c:v>0.32769660853029181</c:v>
                </c:pt>
                <c:pt idx="7">
                  <c:v>0.64322918473151403</c:v>
                </c:pt>
                <c:pt idx="8">
                  <c:v>0.35677081526848681</c:v>
                </c:pt>
                <c:pt idx="10">
                  <c:v>1.8924225381024899E-2</c:v>
                </c:pt>
                <c:pt idx="11">
                  <c:v>3.83564277995369E-2</c:v>
                </c:pt>
                <c:pt idx="12">
                  <c:v>0.13462377306271348</c:v>
                </c:pt>
                <c:pt idx="13">
                  <c:v>3.8903379176364626E-2</c:v>
                </c:pt>
                <c:pt idx="14">
                  <c:v>6.6491182037869481E-2</c:v>
                </c:pt>
                <c:pt idx="15">
                  <c:v>0.70270101254249095</c:v>
                </c:pt>
                <c:pt idx="17">
                  <c:v>9.6839490023566798E-3</c:v>
                </c:pt>
                <c:pt idx="18">
                  <c:v>0.12175138861345751</c:v>
                </c:pt>
                <c:pt idx="19">
                  <c:v>0.26068457614127222</c:v>
                </c:pt>
                <c:pt idx="20">
                  <c:v>0.60788008624291423</c:v>
                </c:pt>
                <c:pt idx="22">
                  <c:v>5.2526986204929287E-2</c:v>
                </c:pt>
                <c:pt idx="23">
                  <c:v>0.48470481822743527</c:v>
                </c:pt>
                <c:pt idx="24">
                  <c:v>0.46276819556763515</c:v>
                </c:pt>
                <c:pt idx="26">
                  <c:v>0.16156676742800077</c:v>
                </c:pt>
                <c:pt idx="27">
                  <c:v>0.19572067791229958</c:v>
                </c:pt>
                <c:pt idx="28">
                  <c:v>0.19096983757954786</c:v>
                </c:pt>
                <c:pt idx="29">
                  <c:v>0.18673004644246233</c:v>
                </c:pt>
                <c:pt idx="30">
                  <c:v>0.17849986215353403</c:v>
                </c:pt>
                <c:pt idx="31">
                  <c:v>8.6512808484155351E-2</c:v>
                </c:pt>
                <c:pt idx="33">
                  <c:v>0.47120098443704217</c:v>
                </c:pt>
                <c:pt idx="34">
                  <c:v>0.52879901556295805</c:v>
                </c:pt>
              </c:numCache>
            </c:numRef>
          </c:val>
          <c:extLst>
            <c:ext xmlns:c16="http://schemas.microsoft.com/office/drawing/2014/chart" uri="{C3380CC4-5D6E-409C-BE32-E72D297353CC}">
              <c16:uniqueId val="{00000030-51FE-4D98-8332-C63E9E86A6C4}"/>
            </c:ext>
          </c:extLst>
        </c:ser>
        <c:dLbls>
          <c:showLegendKey val="0"/>
          <c:showVal val="0"/>
          <c:showCatName val="0"/>
          <c:showSerName val="0"/>
          <c:showPercent val="0"/>
          <c:showBubbleSize val="0"/>
        </c:dLbls>
        <c:gapWidth val="51"/>
        <c:axId val="-1720574624"/>
        <c:axId val="-1720593120"/>
      </c:barChart>
      <c:catAx>
        <c:axId val="-1720574624"/>
        <c:scaling>
          <c:orientation val="minMax"/>
        </c:scaling>
        <c:delete val="0"/>
        <c:axPos val="l"/>
        <c:numFmt formatCode="General" sourceLinked="0"/>
        <c:majorTickMark val="out"/>
        <c:minorTickMark val="none"/>
        <c:tickLblPos val="nextTo"/>
        <c:txPr>
          <a:bodyPr/>
          <a:lstStyle/>
          <a:p>
            <a:pPr>
              <a:defRPr sz="1000"/>
            </a:pPr>
            <a:endParaRPr lang="lv-LV"/>
          </a:p>
        </c:txPr>
        <c:crossAx val="-1720593120"/>
        <c:crosses val="autoZero"/>
        <c:auto val="1"/>
        <c:lblAlgn val="ctr"/>
        <c:lblOffset val="100"/>
        <c:noMultiLvlLbl val="0"/>
      </c:catAx>
      <c:valAx>
        <c:axId val="-1720593120"/>
        <c:scaling>
          <c:orientation val="minMax"/>
          <c:max val="0.75000000000000011"/>
        </c:scaling>
        <c:delete val="1"/>
        <c:axPos val="b"/>
        <c:majorGridlines/>
        <c:numFmt formatCode="0%" sourceLinked="1"/>
        <c:majorTickMark val="out"/>
        <c:minorTickMark val="none"/>
        <c:tickLblPos val="nextTo"/>
        <c:crossAx val="-1720574624"/>
        <c:crosses val="autoZero"/>
        <c:crossBetween val="between"/>
        <c:majorUnit val="0.25"/>
      </c:valAx>
    </c:plotArea>
    <c:plotVisOnly val="1"/>
    <c:dispBlanksAs val="gap"/>
    <c:showDLblsOverMax val="0"/>
  </c:chart>
  <c:txPr>
    <a:bodyPr/>
    <a:lstStyle/>
    <a:p>
      <a:pPr>
        <a:defRPr sz="1800"/>
      </a:pPr>
      <a:endParaRPr lang="lv-LV"/>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009966165947574"/>
          <c:y val="4.8337889668833976E-2"/>
          <c:w val="0.71640910066537888"/>
          <c:h val="0.93564727834304251"/>
        </c:manualLayout>
      </c:layout>
      <c:barChart>
        <c:barDir val="bar"/>
        <c:grouping val="percentStacked"/>
        <c:varyColors val="0"/>
        <c:ser>
          <c:idx val="0"/>
          <c:order val="0"/>
          <c:tx>
            <c:strRef>
              <c:f>Sheet1!$C$3</c:f>
              <c:strCache>
                <c:ptCount val="1"/>
                <c:pt idx="0">
                  <c:v>Ļoti + drīzāk satrauc</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Sheet1!$C$4:$C$38</c:f>
              <c:numCache>
                <c:formatCode>0%</c:formatCode>
                <c:ptCount val="35"/>
                <c:pt idx="0">
                  <c:v>0.55597769394161356</c:v>
                </c:pt>
                <c:pt idx="1">
                  <c:v>0.71285426662774454</c:v>
                </c:pt>
                <c:pt idx="2">
                  <c:v>0.75664817380143445</c:v>
                </c:pt>
                <c:pt idx="3">
                  <c:v>0.87672231096855413</c:v>
                </c:pt>
                <c:pt idx="4">
                  <c:v>0.75769248069974326</c:v>
                </c:pt>
                <c:pt idx="5">
                  <c:v>0.64940280852050347</c:v>
                </c:pt>
                <c:pt idx="7">
                  <c:v>0.66071167615497783</c:v>
                </c:pt>
                <c:pt idx="8">
                  <c:v>0.77162689883262747</c:v>
                </c:pt>
                <c:pt idx="10">
                  <c:v>0.67454635069173463</c:v>
                </c:pt>
                <c:pt idx="11">
                  <c:v>0.61574600405700086</c:v>
                </c:pt>
                <c:pt idx="12">
                  <c:v>0.80825957308501983</c:v>
                </c:pt>
                <c:pt idx="13">
                  <c:v>0.59643228574868867</c:v>
                </c:pt>
                <c:pt idx="14">
                  <c:v>0.72400880359417807</c:v>
                </c:pt>
                <c:pt idx="16">
                  <c:v>0.45605387153002325</c:v>
                </c:pt>
                <c:pt idx="17">
                  <c:v>0.42402033079860485</c:v>
                </c:pt>
                <c:pt idx="18">
                  <c:v>0.87129304578721334</c:v>
                </c:pt>
                <c:pt idx="20">
                  <c:v>0.62959261957075474</c:v>
                </c:pt>
                <c:pt idx="21">
                  <c:v>0.65941370671679944</c:v>
                </c:pt>
                <c:pt idx="22">
                  <c:v>0.75111338724401067</c:v>
                </c:pt>
                <c:pt idx="24">
                  <c:v>0.68300276336719135</c:v>
                </c:pt>
                <c:pt idx="25">
                  <c:v>0.61899342064275642</c:v>
                </c:pt>
                <c:pt idx="26">
                  <c:v>0.68129114992204831</c:v>
                </c:pt>
                <c:pt idx="27">
                  <c:v>0.71347121817183545</c:v>
                </c:pt>
                <c:pt idx="28">
                  <c:v>0.79389138999312758</c:v>
                </c:pt>
                <c:pt idx="29">
                  <c:v>0.73677590094333145</c:v>
                </c:pt>
                <c:pt idx="31">
                  <c:v>0.64852078170021199</c:v>
                </c:pt>
                <c:pt idx="32">
                  <c:v>0.74640713805065106</c:v>
                </c:pt>
                <c:pt idx="34">
                  <c:v>0.70028299057536936</c:v>
                </c:pt>
              </c:numCache>
            </c:numRef>
          </c:val>
          <c:extLst>
            <c:ext xmlns:c16="http://schemas.microsoft.com/office/drawing/2014/chart" uri="{C3380CC4-5D6E-409C-BE32-E72D297353CC}">
              <c16:uniqueId val="{00000000-394B-4CAB-9E12-93BAA16B42C3}"/>
            </c:ext>
          </c:extLst>
        </c:ser>
        <c:ser>
          <c:idx val="1"/>
          <c:order val="1"/>
          <c:tx>
            <c:strRef>
              <c:f>Sheet1!$D$3</c:f>
              <c:strCache>
                <c:ptCount val="1"/>
                <c:pt idx="0">
                  <c:v>Nemaz + drīzāk nesatrauc</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Sheet1!$D$4:$D$38</c:f>
              <c:numCache>
                <c:formatCode>0%</c:formatCode>
                <c:ptCount val="35"/>
                <c:pt idx="0">
                  <c:v>0.40553730095595869</c:v>
                </c:pt>
                <c:pt idx="1">
                  <c:v>0.23041515586999772</c:v>
                </c:pt>
                <c:pt idx="2">
                  <c:v>0.22677645011311548</c:v>
                </c:pt>
                <c:pt idx="3">
                  <c:v>0.10330836017422612</c:v>
                </c:pt>
                <c:pt idx="4">
                  <c:v>0.21457740773326875</c:v>
                </c:pt>
                <c:pt idx="5">
                  <c:v>0.32155965726971447</c:v>
                </c:pt>
                <c:pt idx="7">
                  <c:v>0.30505763990505846</c:v>
                </c:pt>
                <c:pt idx="8">
                  <c:v>0.20331941398808812</c:v>
                </c:pt>
                <c:pt idx="10">
                  <c:v>0.32545364930826554</c:v>
                </c:pt>
                <c:pt idx="11">
                  <c:v>0.34344116127300311</c:v>
                </c:pt>
                <c:pt idx="12">
                  <c:v>0.16398754460244969</c:v>
                </c:pt>
                <c:pt idx="13">
                  <c:v>0.37278852344149432</c:v>
                </c:pt>
                <c:pt idx="14">
                  <c:v>0.24530439763692577</c:v>
                </c:pt>
                <c:pt idx="16">
                  <c:v>0.47886572103085695</c:v>
                </c:pt>
                <c:pt idx="17">
                  <c:v>0.52272464204064173</c:v>
                </c:pt>
                <c:pt idx="18">
                  <c:v>0.11365430588462999</c:v>
                </c:pt>
                <c:pt idx="20">
                  <c:v>0.33045838631989183</c:v>
                </c:pt>
                <c:pt idx="21">
                  <c:v>0.30553046220913482</c:v>
                </c:pt>
                <c:pt idx="22">
                  <c:v>0.22324425239815643</c:v>
                </c:pt>
                <c:pt idx="24">
                  <c:v>0.27625032306332331</c:v>
                </c:pt>
                <c:pt idx="25">
                  <c:v>0.34555674194389058</c:v>
                </c:pt>
                <c:pt idx="26">
                  <c:v>0.27143306157551111</c:v>
                </c:pt>
                <c:pt idx="27">
                  <c:v>0.26422381250195554</c:v>
                </c:pt>
                <c:pt idx="28">
                  <c:v>0.19445589429309124</c:v>
                </c:pt>
                <c:pt idx="29">
                  <c:v>0.2382368135350994</c:v>
                </c:pt>
                <c:pt idx="31">
                  <c:v>0.33252992911351398</c:v>
                </c:pt>
                <c:pt idx="32">
                  <c:v>0.2119368169176952</c:v>
                </c:pt>
                <c:pt idx="34">
                  <c:v>0.26876041010069196</c:v>
                </c:pt>
              </c:numCache>
            </c:numRef>
          </c:val>
          <c:extLst>
            <c:ext xmlns:c16="http://schemas.microsoft.com/office/drawing/2014/chart" uri="{C3380CC4-5D6E-409C-BE32-E72D297353CC}">
              <c16:uniqueId val="{00000001-394B-4CAB-9E12-93BAA16B42C3}"/>
            </c:ext>
          </c:extLst>
        </c:ser>
        <c:ser>
          <c:idx val="2"/>
          <c:order val="2"/>
          <c:tx>
            <c:strRef>
              <c:f>Sheet1!$E$3</c:f>
              <c:strCache>
                <c:ptCount val="1"/>
                <c:pt idx="0">
                  <c:v>Grūti pateikt</c:v>
                </c:pt>
              </c:strCache>
            </c:strRef>
          </c:tx>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Sheet1!$E$4:$E$38</c:f>
              <c:numCache>
                <c:formatCode>0%</c:formatCode>
                <c:ptCount val="35"/>
                <c:pt idx="0">
                  <c:v>3.8485005102427895E-2</c:v>
                </c:pt>
                <c:pt idx="1">
                  <c:v>5.6730577502257018E-2</c:v>
                </c:pt>
                <c:pt idx="2">
                  <c:v>1.6575376085450826E-2</c:v>
                </c:pt>
                <c:pt idx="3">
                  <c:v>1.996932885722175E-2</c:v>
                </c:pt>
                <c:pt idx="4">
                  <c:v>2.7730111566985995E-2</c:v>
                </c:pt>
                <c:pt idx="5">
                  <c:v>2.903753420978257E-2</c:v>
                </c:pt>
                <c:pt idx="7">
                  <c:v>3.4230683939963362E-2</c:v>
                </c:pt>
                <c:pt idx="8">
                  <c:v>2.5053687179282459E-2</c:v>
                </c:pt>
                <c:pt idx="10">
                  <c:v>0</c:v>
                </c:pt>
                <c:pt idx="11">
                  <c:v>4.0812834669995475E-2</c:v>
                </c:pt>
                <c:pt idx="12">
                  <c:v>2.7752882312530397E-2</c:v>
                </c:pt>
                <c:pt idx="13">
                  <c:v>3.0779190809817173E-2</c:v>
                </c:pt>
                <c:pt idx="14">
                  <c:v>3.0686798768895778E-2</c:v>
                </c:pt>
                <c:pt idx="16">
                  <c:v>6.5080407439119567E-2</c:v>
                </c:pt>
                <c:pt idx="17">
                  <c:v>5.3255027160750659E-2</c:v>
                </c:pt>
                <c:pt idx="18">
                  <c:v>1.5052648328157081E-2</c:v>
                </c:pt>
                <c:pt idx="20">
                  <c:v>3.9948994109353562E-2</c:v>
                </c:pt>
                <c:pt idx="21">
                  <c:v>3.5055831074065853E-2</c:v>
                </c:pt>
                <c:pt idx="22">
                  <c:v>2.5642360357832957E-2</c:v>
                </c:pt>
                <c:pt idx="24">
                  <c:v>4.0746913569484636E-2</c:v>
                </c:pt>
                <c:pt idx="25">
                  <c:v>3.5449837413353245E-2</c:v>
                </c:pt>
                <c:pt idx="26">
                  <c:v>4.7275788502439201E-2</c:v>
                </c:pt>
                <c:pt idx="27">
                  <c:v>2.23049693262081E-2</c:v>
                </c:pt>
                <c:pt idx="28">
                  <c:v>1.1652715713780291E-2</c:v>
                </c:pt>
                <c:pt idx="29">
                  <c:v>2.4987285521569237E-2</c:v>
                </c:pt>
                <c:pt idx="31">
                  <c:v>1.8949289186272478E-2</c:v>
                </c:pt>
                <c:pt idx="32">
                  <c:v>4.165604503165464E-2</c:v>
                </c:pt>
                <c:pt idx="34">
                  <c:v>3.0956599323939005E-2</c:v>
                </c:pt>
              </c:numCache>
            </c:numRef>
          </c:val>
          <c:extLst>
            <c:ext xmlns:c16="http://schemas.microsoft.com/office/drawing/2014/chart" uri="{C3380CC4-5D6E-409C-BE32-E72D297353CC}">
              <c16:uniqueId val="{00000002-394B-4CAB-9E12-93BAA16B42C3}"/>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plotArea>
    <c:legend>
      <c:legendPos val="r"/>
      <c:layout>
        <c:manualLayout>
          <c:xMode val="edge"/>
          <c:yMode val="edge"/>
          <c:x val="0.38701404377585119"/>
          <c:y val="2.3597491191768767E-3"/>
          <c:w val="0.61298595622414864"/>
          <c:h val="4.6641275784028928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18629624205357"/>
          <c:y val="0.14702575854846517"/>
          <c:w val="0.53423357899779822"/>
          <c:h val="0.70028838979705987"/>
        </c:manualLayout>
      </c:layout>
      <c:doughnutChart>
        <c:varyColors val="1"/>
        <c:ser>
          <c:idx val="0"/>
          <c:order val="0"/>
          <c:tx>
            <c:strRef>
              <c:f>Sheet1!$B$1</c:f>
              <c:strCache>
                <c:ptCount val="1"/>
                <c:pt idx="0">
                  <c:v>Sales</c:v>
                </c:pt>
              </c:strCache>
            </c:strRef>
          </c:tx>
          <c:spPr>
            <a:solidFill>
              <a:schemeClr val="accent5"/>
            </a:solidFill>
          </c:spPr>
          <c:dPt>
            <c:idx val="0"/>
            <c:bubble3D val="0"/>
            <c:spPr>
              <a:solidFill>
                <a:schemeClr val="accent2"/>
              </a:solidFill>
            </c:spPr>
            <c:extLst>
              <c:ext xmlns:c16="http://schemas.microsoft.com/office/drawing/2014/chart" uri="{C3380CC4-5D6E-409C-BE32-E72D297353CC}">
                <c16:uniqueId val="{00000001-638D-4257-B9D0-6AC3D37867FC}"/>
              </c:ext>
            </c:extLst>
          </c:dPt>
          <c:dPt>
            <c:idx val="1"/>
            <c:bubble3D val="0"/>
            <c:extLst>
              <c:ext xmlns:c16="http://schemas.microsoft.com/office/drawing/2014/chart" uri="{C3380CC4-5D6E-409C-BE32-E72D297353CC}">
                <c16:uniqueId val="{00000003-638D-4257-B9D0-6AC3D37867FC}"/>
              </c:ext>
            </c:extLst>
          </c:dPt>
          <c:dPt>
            <c:idx val="6"/>
            <c:bubble3D val="0"/>
            <c:extLst>
              <c:ext xmlns:c16="http://schemas.microsoft.com/office/drawing/2014/chart" uri="{C3380CC4-5D6E-409C-BE32-E72D297353CC}">
                <c16:uniqueId val="{0000000B-638D-4257-B9D0-6AC3D37867FC}"/>
              </c:ext>
            </c:extLst>
          </c:dPt>
          <c:dLbls>
            <c:dLbl>
              <c:idx val="0"/>
              <c:layout>
                <c:manualLayout>
                  <c:x val="-0.19370004685378542"/>
                  <c:y val="-0.196334621583617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38D-4257-B9D0-6AC3D37867FC}"/>
                </c:ext>
              </c:extLst>
            </c:dLbl>
            <c:dLbl>
              <c:idx val="1"/>
              <c:layout>
                <c:manualLayout>
                  <c:x val="0.20062585713357417"/>
                  <c:y val="0.12260849152481947"/>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38D-4257-B9D0-6AC3D37867FC}"/>
                </c:ext>
              </c:extLst>
            </c:dLbl>
            <c:dLbl>
              <c:idx val="6"/>
              <c:layout>
                <c:manualLayout>
                  <c:x val="-0.11790773216127567"/>
                  <c:y val="8.324327898154228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38D-4257-B9D0-6AC3D37867FC}"/>
                </c:ext>
              </c:extLst>
            </c:dLbl>
            <c:spPr>
              <a:noFill/>
              <a:ln>
                <a:noFill/>
              </a:ln>
              <a:effectLst/>
            </c:spPr>
            <c:txPr>
              <a:bodyPr wrap="square" lIns="38100" tIns="19050" rIns="38100" bIns="19050" anchor="ctr">
                <a:spAutoFit/>
              </a:bodyPr>
              <a:lstStyle/>
              <a:p>
                <a:pPr>
                  <a:defRPr sz="1000" b="1"/>
                </a:pPr>
                <a:endParaRPr lang="lv-LV"/>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Sheet1!$A$2:$A$3</c:f>
              <c:strCache>
                <c:ptCount val="2"/>
                <c:pt idx="0">
                  <c:v>Jā</c:v>
                </c:pt>
                <c:pt idx="1">
                  <c:v>Nē</c:v>
                </c:pt>
              </c:strCache>
            </c:strRef>
          </c:cat>
          <c:val>
            <c:numRef>
              <c:f>Sheet1!$B$2:$B$3</c:f>
              <c:numCache>
                <c:formatCode>0%</c:formatCode>
                <c:ptCount val="2"/>
                <c:pt idx="0">
                  <c:v>0.19747262328295398</c:v>
                </c:pt>
                <c:pt idx="1">
                  <c:v>0.80252737671704655</c:v>
                </c:pt>
              </c:numCache>
            </c:numRef>
          </c:val>
          <c:extLst>
            <c:ext xmlns:c16="http://schemas.microsoft.com/office/drawing/2014/chart" uri="{C3380CC4-5D6E-409C-BE32-E72D297353CC}">
              <c16:uniqueId val="{0000000C-638D-4257-B9D0-6AC3D37867FC}"/>
            </c:ext>
          </c:extLst>
        </c:ser>
        <c:dLbls>
          <c:showLegendKey val="0"/>
          <c:showVal val="0"/>
          <c:showCatName val="0"/>
          <c:showSerName val="0"/>
          <c:showPercent val="0"/>
          <c:showBubbleSize val="0"/>
          <c:showLeaderLines val="1"/>
        </c:dLbls>
        <c:firstSliceAng val="271"/>
        <c:holeSize val="40"/>
      </c:doughnutChart>
    </c:plotArea>
    <c:plotVisOnly val="1"/>
    <c:dispBlanksAs val="zero"/>
    <c:showDLblsOverMax val="0"/>
  </c:chart>
  <c:txPr>
    <a:bodyPr/>
    <a:lstStyle/>
    <a:p>
      <a:pPr>
        <a:defRPr sz="1800"/>
      </a:pPr>
      <a:endParaRPr lang="lv-LV"/>
    </a:p>
  </c:txPr>
  <c:externalData r:id="rId1">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5402180633158"/>
          <c:y val="1.5654591350315081E-2"/>
          <c:w val="0.83983266789546362"/>
          <c:h val="0.96869081729937101"/>
        </c:manualLayout>
      </c:layout>
      <c:barChart>
        <c:barDir val="bar"/>
        <c:grouping val="clustered"/>
        <c:varyColors val="0"/>
        <c:ser>
          <c:idx val="0"/>
          <c:order val="0"/>
          <c:tx>
            <c:strRef>
              <c:f>Sheet1!$B$1</c:f>
              <c:strCache>
                <c:ptCount val="1"/>
                <c:pt idx="0">
                  <c:v>Series 1</c:v>
                </c:pt>
              </c:strCache>
            </c:strRef>
          </c:tx>
          <c:spPr>
            <a:solidFill>
              <a:srgbClr val="990033"/>
            </a:solidFill>
          </c:spPr>
          <c:invertIfNegative val="0"/>
          <c:dPt>
            <c:idx val="0"/>
            <c:invertIfNegative val="0"/>
            <c:bubble3D val="0"/>
            <c:extLst>
              <c:ext xmlns:c16="http://schemas.microsoft.com/office/drawing/2014/chart" uri="{C3380CC4-5D6E-409C-BE32-E72D297353CC}">
                <c16:uniqueId val="{00000000-E473-4A7C-8CE7-7B2F2DD013C2}"/>
              </c:ext>
            </c:extLst>
          </c:dPt>
          <c:dLbls>
            <c:spPr>
              <a:noFill/>
              <a:ln>
                <a:noFill/>
              </a:ln>
              <a:effectLst/>
            </c:spPr>
            <c:txPr>
              <a:bodyPr/>
              <a:lstStyle/>
              <a:p>
                <a:pPr>
                  <a:defRPr lang="en-US" sz="10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2021</c:v>
                </c:pt>
                <c:pt idx="1">
                  <c:v>2022</c:v>
                </c:pt>
              </c:numCache>
            </c:numRef>
          </c:cat>
          <c:val>
            <c:numRef>
              <c:f>Sheet1!$B$2:$B$3</c:f>
              <c:numCache>
                <c:formatCode>0%</c:formatCode>
                <c:ptCount val="2"/>
                <c:pt idx="0">
                  <c:v>1.1952044763453412E-2</c:v>
                </c:pt>
                <c:pt idx="1">
                  <c:v>1.0930149208713682E-2</c:v>
                </c:pt>
              </c:numCache>
            </c:numRef>
          </c:val>
          <c:extLst>
            <c:ext xmlns:c16="http://schemas.microsoft.com/office/drawing/2014/chart" uri="{C3380CC4-5D6E-409C-BE32-E72D297353CC}">
              <c16:uniqueId val="{00000001-E473-4A7C-8CE7-7B2F2DD013C2}"/>
            </c:ext>
          </c:extLst>
        </c:ser>
        <c:dLbls>
          <c:showLegendKey val="0"/>
          <c:showVal val="0"/>
          <c:showCatName val="0"/>
          <c:showSerName val="0"/>
          <c:showPercent val="0"/>
          <c:showBubbleSize val="0"/>
        </c:dLbls>
        <c:gapWidth val="50"/>
        <c:axId val="-1653310496"/>
        <c:axId val="-1653314848"/>
      </c:barChart>
      <c:catAx>
        <c:axId val="-1653310496"/>
        <c:scaling>
          <c:orientation val="minMax"/>
        </c:scaling>
        <c:delete val="0"/>
        <c:axPos val="l"/>
        <c:numFmt formatCode="General" sourceLinked="0"/>
        <c:majorTickMark val="out"/>
        <c:minorTickMark val="none"/>
        <c:tickLblPos val="nextTo"/>
        <c:txPr>
          <a:bodyPr/>
          <a:lstStyle/>
          <a:p>
            <a:pPr>
              <a:defRPr lang="en-US" sz="1100" b="1"/>
            </a:pPr>
            <a:endParaRPr lang="lv-LV"/>
          </a:p>
        </c:txPr>
        <c:crossAx val="-1653314848"/>
        <c:crosses val="autoZero"/>
        <c:auto val="1"/>
        <c:lblAlgn val="ctr"/>
        <c:lblOffset val="100"/>
        <c:noMultiLvlLbl val="0"/>
      </c:catAx>
      <c:valAx>
        <c:axId val="-1653314848"/>
        <c:scaling>
          <c:orientation val="minMax"/>
          <c:max val="0.1"/>
          <c:min val="0"/>
        </c:scaling>
        <c:delete val="1"/>
        <c:axPos val="b"/>
        <c:numFmt formatCode="0%" sourceLinked="1"/>
        <c:majorTickMark val="out"/>
        <c:minorTickMark val="none"/>
        <c:tickLblPos val="nextTo"/>
        <c:crossAx val="-1653310496"/>
        <c:crosses val="autoZero"/>
        <c:crossBetween val="between"/>
      </c:valAx>
    </c:plotArea>
    <c:plotVisOnly val="1"/>
    <c:dispBlanksAs val="gap"/>
    <c:showDLblsOverMax val="0"/>
  </c:chart>
  <c:txPr>
    <a:bodyPr/>
    <a:lstStyle/>
    <a:p>
      <a:pPr>
        <a:defRPr sz="1800"/>
      </a:pPr>
      <a:endParaRPr lang="lv-LV"/>
    </a:p>
  </c:txPr>
  <c:externalData r:id="rId1">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0761405533869305"/>
          <c:y val="0"/>
          <c:w val="0.58355271052766922"/>
          <c:h val="0.88044093902606513"/>
        </c:manualLayout>
      </c:layout>
      <c:barChart>
        <c:barDir val="bar"/>
        <c:grouping val="percentStacked"/>
        <c:varyColors val="0"/>
        <c:ser>
          <c:idx val="0"/>
          <c:order val="0"/>
          <c:tx>
            <c:strRef>
              <c:f>Sheet1!$B$1</c:f>
              <c:strCache>
                <c:ptCount val="1"/>
                <c:pt idx="0">
                  <c:v>Uzticas (9-10)</c:v>
                </c:pt>
              </c:strCache>
            </c:strRef>
          </c:tx>
          <c:spPr>
            <a:solidFill>
              <a:schemeClr val="accent6">
                <a:lumMod val="75000"/>
              </a:schemeClr>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Valsts policija</c:v>
                </c:pt>
                <c:pt idx="1">
                  <c:v>Iekšējās drošības birojs</c:v>
                </c:pt>
                <c:pt idx="2">
                  <c:v>Valsts drošības dienests</c:v>
                </c:pt>
                <c:pt idx="3">
                  <c:v>Pilsonības un migrācijas lietu pārvalde</c:v>
                </c:pt>
                <c:pt idx="4">
                  <c:v>Valsts robežsardze</c:v>
                </c:pt>
                <c:pt idx="5">
                  <c:v>Valsts ugunsdzēsības un glābšanas dienests</c:v>
                </c:pt>
              </c:strCache>
            </c:strRef>
          </c:cat>
          <c:val>
            <c:numRef>
              <c:f>Sheet1!$B$2:$B$7</c:f>
              <c:numCache>
                <c:formatCode>0%</c:formatCode>
                <c:ptCount val="6"/>
                <c:pt idx="0">
                  <c:v>0.14423706940937961</c:v>
                </c:pt>
                <c:pt idx="1">
                  <c:v>0.13029147632382918</c:v>
                </c:pt>
                <c:pt idx="2">
                  <c:v>0.22470550234688502</c:v>
                </c:pt>
                <c:pt idx="3">
                  <c:v>0.23303580999616863</c:v>
                </c:pt>
                <c:pt idx="4">
                  <c:v>0.31299473562296576</c:v>
                </c:pt>
                <c:pt idx="5">
                  <c:v>0.64831568142067653</c:v>
                </c:pt>
              </c:numCache>
            </c:numRef>
          </c:val>
          <c:extLst>
            <c:ext xmlns:c16="http://schemas.microsoft.com/office/drawing/2014/chart" uri="{C3380CC4-5D6E-409C-BE32-E72D297353CC}">
              <c16:uniqueId val="{00000000-1BF2-4862-831C-6EEDAC5E54AC}"/>
            </c:ext>
          </c:extLst>
        </c:ser>
        <c:ser>
          <c:idx val="1"/>
          <c:order val="1"/>
          <c:tx>
            <c:strRef>
              <c:f>Sheet1!$C$1</c:f>
              <c:strCache>
                <c:ptCount val="1"/>
                <c:pt idx="0">
                  <c:v>Drīzāk uzticas (6-8)</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Valsts policija</c:v>
                </c:pt>
                <c:pt idx="1">
                  <c:v>Iekšējās drošības birojs</c:v>
                </c:pt>
                <c:pt idx="2">
                  <c:v>Valsts drošības dienests</c:v>
                </c:pt>
                <c:pt idx="3">
                  <c:v>Pilsonības un migrācijas lietu pārvalde</c:v>
                </c:pt>
                <c:pt idx="4">
                  <c:v>Valsts robežsardze</c:v>
                </c:pt>
                <c:pt idx="5">
                  <c:v>Valsts ugunsdzēsības un glābšanas dienests</c:v>
                </c:pt>
              </c:strCache>
            </c:strRef>
          </c:cat>
          <c:val>
            <c:numRef>
              <c:f>Sheet1!$C$2:$C$7</c:f>
              <c:numCache>
                <c:formatCode>0%</c:formatCode>
                <c:ptCount val="6"/>
                <c:pt idx="0">
                  <c:v>0.53830497582405934</c:v>
                </c:pt>
                <c:pt idx="1">
                  <c:v>0.27421754740064697</c:v>
                </c:pt>
                <c:pt idx="2">
                  <c:v>0.33139976374633756</c:v>
                </c:pt>
                <c:pt idx="3">
                  <c:v>0.48289279275164498</c:v>
                </c:pt>
                <c:pt idx="4">
                  <c:v>0.46737722153909617</c:v>
                </c:pt>
                <c:pt idx="5">
                  <c:v>0.29615309676215285</c:v>
                </c:pt>
              </c:numCache>
            </c:numRef>
          </c:val>
          <c:extLst>
            <c:ext xmlns:c16="http://schemas.microsoft.com/office/drawing/2014/chart" uri="{C3380CC4-5D6E-409C-BE32-E72D297353CC}">
              <c16:uniqueId val="{00000001-1BF2-4862-831C-6EEDAC5E54AC}"/>
            </c:ext>
          </c:extLst>
        </c:ser>
        <c:ser>
          <c:idx val="2"/>
          <c:order val="2"/>
          <c:tx>
            <c:strRef>
              <c:f>Sheet1!$D$1</c:f>
              <c:strCache>
                <c:ptCount val="1"/>
                <c:pt idx="0">
                  <c:v>Drīzāk neuzticas (3-5)</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Valsts policija</c:v>
                </c:pt>
                <c:pt idx="1">
                  <c:v>Iekšējās drošības birojs</c:v>
                </c:pt>
                <c:pt idx="2">
                  <c:v>Valsts drošības dienests</c:v>
                </c:pt>
                <c:pt idx="3">
                  <c:v>Pilsonības un migrācijas lietu pārvalde</c:v>
                </c:pt>
                <c:pt idx="4">
                  <c:v>Valsts robežsardze</c:v>
                </c:pt>
                <c:pt idx="5">
                  <c:v>Valsts ugunsdzēsības un glābšanas dienests</c:v>
                </c:pt>
              </c:strCache>
            </c:strRef>
          </c:cat>
          <c:val>
            <c:numRef>
              <c:f>Sheet1!$D$2:$D$7</c:f>
              <c:numCache>
                <c:formatCode>0%</c:formatCode>
                <c:ptCount val="6"/>
                <c:pt idx="0">
                  <c:v>0.24369887026536896</c:v>
                </c:pt>
                <c:pt idx="1">
                  <c:v>0.11998394430375639</c:v>
                </c:pt>
                <c:pt idx="2">
                  <c:v>0.14121741699663243</c:v>
                </c:pt>
                <c:pt idx="3">
                  <c:v>0.14798800231319711</c:v>
                </c:pt>
                <c:pt idx="4">
                  <c:v>0.10874493005096808</c:v>
                </c:pt>
                <c:pt idx="5">
                  <c:v>3.2753181916578104E-2</c:v>
                </c:pt>
              </c:numCache>
            </c:numRef>
          </c:val>
          <c:extLst>
            <c:ext xmlns:c16="http://schemas.microsoft.com/office/drawing/2014/chart" uri="{C3380CC4-5D6E-409C-BE32-E72D297353CC}">
              <c16:uniqueId val="{00000002-1BF2-4862-831C-6EEDAC5E54AC}"/>
            </c:ext>
          </c:extLst>
        </c:ser>
        <c:ser>
          <c:idx val="3"/>
          <c:order val="3"/>
          <c:tx>
            <c:strRef>
              <c:f>Sheet1!$E$1</c:f>
              <c:strCache>
                <c:ptCount val="1"/>
                <c:pt idx="0">
                  <c:v>Neuzticas (1-2)</c:v>
                </c:pt>
              </c:strCache>
            </c:strRef>
          </c:tx>
          <c:spPr>
            <a:solidFill>
              <a:srgbClr val="ED7D31">
                <a:lumMod val="75000"/>
              </a:srgbClr>
            </a:solidFill>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19-1BF2-4862-831C-6EEDAC5E54AC}"/>
                </c:ext>
              </c:extLst>
            </c:dLbl>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Valsts policija</c:v>
                </c:pt>
                <c:pt idx="1">
                  <c:v>Iekšējās drošības birojs</c:v>
                </c:pt>
                <c:pt idx="2">
                  <c:v>Valsts drošības dienests</c:v>
                </c:pt>
                <c:pt idx="3">
                  <c:v>Pilsonības un migrācijas lietu pārvalde</c:v>
                </c:pt>
                <c:pt idx="4">
                  <c:v>Valsts robežsardze</c:v>
                </c:pt>
                <c:pt idx="5">
                  <c:v>Valsts ugunsdzēsības un glābšanas dienests</c:v>
                </c:pt>
              </c:strCache>
            </c:strRef>
          </c:cat>
          <c:val>
            <c:numRef>
              <c:f>Sheet1!$E$2:$E$7</c:f>
              <c:numCache>
                <c:formatCode>0%</c:formatCode>
                <c:ptCount val="6"/>
                <c:pt idx="0">
                  <c:v>4.5038504600463658E-2</c:v>
                </c:pt>
                <c:pt idx="1">
                  <c:v>3.0330009093844208E-2</c:v>
                </c:pt>
                <c:pt idx="2">
                  <c:v>3.4418781422707781E-2</c:v>
                </c:pt>
                <c:pt idx="3">
                  <c:v>2.3303690738793501E-2</c:v>
                </c:pt>
                <c:pt idx="4">
                  <c:v>1.7315318712839305E-2</c:v>
                </c:pt>
                <c:pt idx="5">
                  <c:v>1.9961146272672215E-3</c:v>
                </c:pt>
              </c:numCache>
            </c:numRef>
          </c:val>
          <c:extLst>
            <c:ext xmlns:c16="http://schemas.microsoft.com/office/drawing/2014/chart" uri="{C3380CC4-5D6E-409C-BE32-E72D297353CC}">
              <c16:uniqueId val="{00000003-1BF2-4862-831C-6EEDAC5E54AC}"/>
            </c:ext>
          </c:extLst>
        </c:ser>
        <c:ser>
          <c:idx val="4"/>
          <c:order val="4"/>
          <c:tx>
            <c:strRef>
              <c:f>Sheet1!$F$1</c:f>
              <c:strCache>
                <c:ptCount val="1"/>
                <c:pt idx="0">
                  <c:v>Grūti pateikt\ NA</c:v>
                </c:pt>
              </c:strCache>
            </c:strRef>
          </c:tx>
          <c:spPr>
            <a:solidFill>
              <a:sysClr val="window" lastClr="FFFFFF">
                <a:lumMod val="65000"/>
              </a:sysClr>
            </a:solidFill>
          </c:spPr>
          <c:invertIfNegative val="0"/>
          <c:dLbls>
            <c:dLbl>
              <c:idx val="3"/>
              <c:layout>
                <c:manualLayout>
                  <c:x val="0"/>
                  <c:y val="4.505253886125776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BF2-4862-831C-6EEDAC5E54AC}"/>
                </c:ext>
              </c:extLst>
            </c:dLbl>
            <c:dLbl>
              <c:idx val="4"/>
              <c:layout>
                <c:manualLayout>
                  <c:x val="2.0833333333333333E-3"/>
                  <c:y val="-2.05723431034864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BF2-4862-831C-6EEDAC5E54AC}"/>
                </c:ext>
              </c:extLst>
            </c:dLbl>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Valsts policija</c:v>
                </c:pt>
                <c:pt idx="1">
                  <c:v>Iekšējās drošības birojs</c:v>
                </c:pt>
                <c:pt idx="2">
                  <c:v>Valsts drošības dienests</c:v>
                </c:pt>
                <c:pt idx="3">
                  <c:v>Pilsonības un migrācijas lietu pārvalde</c:v>
                </c:pt>
                <c:pt idx="4">
                  <c:v>Valsts robežsardze</c:v>
                </c:pt>
                <c:pt idx="5">
                  <c:v>Valsts ugunsdzēsības un glābšanas dienests</c:v>
                </c:pt>
              </c:strCache>
            </c:strRef>
          </c:cat>
          <c:val>
            <c:numRef>
              <c:f>Sheet1!$F$2:$F$7</c:f>
              <c:numCache>
                <c:formatCode>0%</c:formatCode>
                <c:ptCount val="6"/>
                <c:pt idx="0">
                  <c:v>2.2529563082695558E-2</c:v>
                </c:pt>
                <c:pt idx="1">
                  <c:v>0.19353730882293263</c:v>
                </c:pt>
                <c:pt idx="2">
                  <c:v>0.15431861647915593</c:v>
                </c:pt>
                <c:pt idx="3">
                  <c:v>7.9674341063063536E-2</c:v>
                </c:pt>
                <c:pt idx="4">
                  <c:v>7.1083035936020042E-2</c:v>
                </c:pt>
                <c:pt idx="5">
                  <c:v>1.5417184606136194E-2</c:v>
                </c:pt>
              </c:numCache>
            </c:numRef>
          </c:val>
          <c:extLst>
            <c:ext xmlns:c16="http://schemas.microsoft.com/office/drawing/2014/chart" uri="{C3380CC4-5D6E-409C-BE32-E72D297353CC}">
              <c16:uniqueId val="{0000000C-1BF2-4862-831C-6EEDAC5E54AC}"/>
            </c:ext>
          </c:extLst>
        </c:ser>
        <c:ser>
          <c:idx val="5"/>
          <c:order val="5"/>
          <c:tx>
            <c:strRef>
              <c:f>Sheet1!$G$1</c:f>
              <c:strCache>
                <c:ptCount val="1"/>
                <c:pt idx="0">
                  <c:v>Nezina šādu iestādi</c:v>
                </c:pt>
              </c:strCache>
            </c:strRef>
          </c:tx>
          <c:spPr>
            <a:solidFill>
              <a:srgbClr val="FFC000">
                <a:lumMod val="75000"/>
              </a:srgbClr>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7-1BF2-4862-831C-6EEDAC5E54AC}"/>
                </c:ext>
              </c:extLst>
            </c:dLbl>
            <c:dLbl>
              <c:idx val="3"/>
              <c:layout>
                <c:manualLayout>
                  <c:x val="-1.5277601289623992E-16"/>
                  <c:y val="-1.37148954023242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BF2-4862-831C-6EEDAC5E54AC}"/>
                </c:ext>
              </c:extLst>
            </c:dLbl>
            <c:dLbl>
              <c:idx val="4"/>
              <c:layout>
                <c:manualLayout>
                  <c:x val="-4.7283133626362678E-3"/>
                  <c:y val="2.0932047664286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BF2-4862-831C-6EEDAC5E54AC}"/>
                </c:ext>
              </c:extLst>
            </c:dLbl>
            <c:dLbl>
              <c:idx val="5"/>
              <c:delete val="1"/>
              <c:extLst>
                <c:ext xmlns:c15="http://schemas.microsoft.com/office/drawing/2012/chart" uri="{CE6537A1-D6FC-4f65-9D91-7224C49458BB}"/>
                <c:ext xmlns:c16="http://schemas.microsoft.com/office/drawing/2014/chart" uri="{C3380CC4-5D6E-409C-BE32-E72D297353CC}">
                  <c16:uniqueId val="{0000000F-1BF2-4862-831C-6EEDAC5E54AC}"/>
                </c:ext>
              </c:extLst>
            </c:dLbl>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Valsts policija</c:v>
                </c:pt>
                <c:pt idx="1">
                  <c:v>Iekšējās drošības birojs</c:v>
                </c:pt>
                <c:pt idx="2">
                  <c:v>Valsts drošības dienests</c:v>
                </c:pt>
                <c:pt idx="3">
                  <c:v>Pilsonības un migrācijas lietu pārvalde</c:v>
                </c:pt>
                <c:pt idx="4">
                  <c:v>Valsts robežsardze</c:v>
                </c:pt>
                <c:pt idx="5">
                  <c:v>Valsts ugunsdzēsības un glābšanas dienests</c:v>
                </c:pt>
              </c:strCache>
            </c:strRef>
          </c:cat>
          <c:val>
            <c:numRef>
              <c:f>Sheet1!$G$2:$G$7</c:f>
              <c:numCache>
                <c:formatCode>0%</c:formatCode>
                <c:ptCount val="6"/>
                <c:pt idx="0">
                  <c:v>6.1910168180326604E-3</c:v>
                </c:pt>
                <c:pt idx="1">
                  <c:v>0.25163971405499092</c:v>
                </c:pt>
                <c:pt idx="2">
                  <c:v>0.11393991900828064</c:v>
                </c:pt>
                <c:pt idx="3">
                  <c:v>3.3105363137131805E-2</c:v>
                </c:pt>
                <c:pt idx="4">
                  <c:v>2.2484758138110461E-2</c:v>
                </c:pt>
                <c:pt idx="5">
                  <c:v>5.3647406671897798E-3</c:v>
                </c:pt>
              </c:numCache>
            </c:numRef>
          </c:val>
          <c:extLst>
            <c:ext xmlns:c16="http://schemas.microsoft.com/office/drawing/2014/chart" uri="{C3380CC4-5D6E-409C-BE32-E72D297353CC}">
              <c16:uniqueId val="{00000015-1BF2-4862-831C-6EEDAC5E54AC}"/>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100" b="1"/>
            </a:pPr>
            <a:endParaRPr lang="lv-LV"/>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28684827769504267"/>
          <c:y val="0.89352575604074391"/>
          <c:w val="0.71315172230495738"/>
          <c:h val="0.10647424395925606"/>
        </c:manualLayout>
      </c:layout>
      <c:overlay val="0"/>
      <c:txPr>
        <a:bodyPr/>
        <a:lstStyle/>
        <a:p>
          <a:pPr>
            <a:defRPr sz="1100" b="1"/>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080751606868817E-2"/>
          <c:y val="0.17736960974869631"/>
          <c:w val="0.73680188292929427"/>
          <c:h val="0.81808403136906205"/>
        </c:manualLayout>
      </c:layout>
      <c:barChart>
        <c:barDir val="bar"/>
        <c:grouping val="clustered"/>
        <c:varyColors val="0"/>
        <c:ser>
          <c:idx val="0"/>
          <c:order val="0"/>
          <c:tx>
            <c:strRef>
              <c:f>Sheet1!$B$1</c:f>
              <c:strCache>
                <c:ptCount val="1"/>
                <c:pt idx="0">
                  <c:v>2022</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sz="10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Valsts ugunsdzēsības un glābšanas dienests</c:v>
                </c:pt>
                <c:pt idx="1">
                  <c:v>Valsts robežsardze</c:v>
                </c:pt>
                <c:pt idx="2">
                  <c:v>Pilsonības un migrācijas lietu pārvalde</c:v>
                </c:pt>
                <c:pt idx="3">
                  <c:v>Valsts drošības dienests</c:v>
                </c:pt>
                <c:pt idx="4">
                  <c:v>Iekšējās drošības birojs</c:v>
                </c:pt>
                <c:pt idx="5">
                  <c:v>Valsts policija</c:v>
                </c:pt>
              </c:strCache>
            </c:strRef>
          </c:cat>
          <c:val>
            <c:numRef>
              <c:f>Sheet1!$B$2:$B$7</c:f>
              <c:numCache>
                <c:formatCode>0.0</c:formatCode>
                <c:ptCount val="6"/>
                <c:pt idx="0">
                  <c:v>8.8544835306422254</c:v>
                </c:pt>
                <c:pt idx="1">
                  <c:v>7.693741961669474</c:v>
                </c:pt>
                <c:pt idx="2">
                  <c:v>7.3070962802503816</c:v>
                </c:pt>
                <c:pt idx="3">
                  <c:v>7.2005009014332684</c:v>
                </c:pt>
                <c:pt idx="4">
                  <c:v>6.8716608511149371</c:v>
                </c:pt>
                <c:pt idx="5">
                  <c:v>6.6587392617096555</c:v>
                </c:pt>
              </c:numCache>
            </c:numRef>
          </c:val>
          <c:extLst>
            <c:ext xmlns:c16="http://schemas.microsoft.com/office/drawing/2014/chart" uri="{C3380CC4-5D6E-409C-BE32-E72D297353CC}">
              <c16:uniqueId val="{00000000-61AB-4F82-B6AD-435A27DB1C35}"/>
            </c:ext>
          </c:extLst>
        </c:ser>
        <c:ser>
          <c:idx val="1"/>
          <c:order val="1"/>
          <c:tx>
            <c:strRef>
              <c:f>Sheet1!$C$1</c:f>
              <c:strCache>
                <c:ptCount val="1"/>
                <c:pt idx="0">
                  <c:v>2021</c:v>
                </c:pt>
              </c:strCache>
            </c:strRef>
          </c:tx>
          <c:spPr>
            <a:solidFill>
              <a:schemeClr val="accent5">
                <a:lumMod val="60000"/>
                <a:lumOff val="40000"/>
              </a:schemeClr>
            </a:solidFill>
          </c:spPr>
          <c:invertIfNegative val="0"/>
          <c:dLbls>
            <c:spPr>
              <a:noFill/>
              <a:ln>
                <a:noFill/>
              </a:ln>
              <a:effectLst/>
            </c:spPr>
            <c:txPr>
              <a:bodyPr wrap="square" lIns="38100" tIns="19050" rIns="38100" bIns="19050" anchor="ctr">
                <a:spAutoFit/>
              </a:bodyPr>
              <a:lstStyle/>
              <a:p>
                <a:pPr>
                  <a:defRPr sz="9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Valsts ugunsdzēsības un glābšanas dienests</c:v>
                </c:pt>
                <c:pt idx="1">
                  <c:v>Valsts robežsardze</c:v>
                </c:pt>
                <c:pt idx="2">
                  <c:v>Pilsonības un migrācijas lietu pārvalde</c:v>
                </c:pt>
                <c:pt idx="3">
                  <c:v>Valsts drošības dienests</c:v>
                </c:pt>
                <c:pt idx="4">
                  <c:v>Iekšējās drošības birojs</c:v>
                </c:pt>
                <c:pt idx="5">
                  <c:v>Valsts policija</c:v>
                </c:pt>
              </c:strCache>
            </c:strRef>
          </c:cat>
          <c:val>
            <c:numRef>
              <c:f>Sheet1!$C$2:$C$7</c:f>
              <c:numCache>
                <c:formatCode>0.0</c:formatCode>
                <c:ptCount val="6"/>
                <c:pt idx="0">
                  <c:v>8.7855295959712905</c:v>
                </c:pt>
                <c:pt idx="1">
                  <c:v>7.2009228895203661</c:v>
                </c:pt>
                <c:pt idx="2">
                  <c:v>7.5737414612801075</c:v>
                </c:pt>
                <c:pt idx="3">
                  <c:v>7.0196813064887698</c:v>
                </c:pt>
                <c:pt idx="4">
                  <c:v>6.6736331743633608</c:v>
                </c:pt>
                <c:pt idx="5">
                  <c:v>6.5956216854437475</c:v>
                </c:pt>
              </c:numCache>
            </c:numRef>
          </c:val>
          <c:extLst>
            <c:ext xmlns:c16="http://schemas.microsoft.com/office/drawing/2014/chart" uri="{C3380CC4-5D6E-409C-BE32-E72D297353CC}">
              <c16:uniqueId val="{00000001-5328-44DB-BC2F-6FBFBF42ECD4}"/>
            </c:ext>
          </c:extLst>
        </c:ser>
        <c:dLbls>
          <c:showLegendKey val="0"/>
          <c:showVal val="0"/>
          <c:showCatName val="0"/>
          <c:showSerName val="0"/>
          <c:showPercent val="0"/>
          <c:showBubbleSize val="0"/>
        </c:dLbls>
        <c:gapWidth val="45"/>
        <c:axId val="-1745503952"/>
        <c:axId val="-2129245488"/>
      </c:barChart>
      <c:valAx>
        <c:axId val="-2129245488"/>
        <c:scaling>
          <c:orientation val="minMax"/>
          <c:max val="10"/>
          <c:min val="1"/>
        </c:scaling>
        <c:delete val="1"/>
        <c:axPos val="t"/>
        <c:numFmt formatCode="0.0" sourceLinked="1"/>
        <c:majorTickMark val="out"/>
        <c:minorTickMark val="none"/>
        <c:tickLblPos val="nextTo"/>
        <c:crossAx val="-1745503952"/>
        <c:crosses val="autoZero"/>
        <c:crossBetween val="between"/>
        <c:majorUnit val="3"/>
      </c:valAx>
      <c:catAx>
        <c:axId val="-1745503952"/>
        <c:scaling>
          <c:orientation val="maxMin"/>
        </c:scaling>
        <c:delete val="1"/>
        <c:axPos val="l"/>
        <c:numFmt formatCode="General" sourceLinked="1"/>
        <c:majorTickMark val="out"/>
        <c:minorTickMark val="none"/>
        <c:tickLblPos val="none"/>
        <c:crossAx val="-2129245488"/>
        <c:crosses val="autoZero"/>
        <c:auto val="1"/>
        <c:lblAlgn val="ctr"/>
        <c:lblOffset val="100"/>
        <c:noMultiLvlLbl val="0"/>
      </c:catAx>
    </c:plotArea>
    <c:legend>
      <c:legendPos val="t"/>
      <c:layout>
        <c:manualLayout>
          <c:xMode val="edge"/>
          <c:yMode val="edge"/>
          <c:x val="0.70272829393148228"/>
          <c:y val="0.85180480452588259"/>
          <c:w val="0.2607964833270926"/>
          <c:h val="0.12065147839376879"/>
        </c:manualLayout>
      </c:layout>
      <c:overlay val="0"/>
      <c:txPr>
        <a:bodyPr/>
        <a:lstStyle/>
        <a:p>
          <a:pPr>
            <a:defRPr lang="en-US" sz="1050" b="1"/>
          </a:pPr>
          <a:endParaRPr lang="lv-LV"/>
        </a:p>
      </c:txPr>
    </c:legend>
    <c:plotVisOnly val="1"/>
    <c:dispBlanksAs val="gap"/>
    <c:showDLblsOverMax val="0"/>
  </c:chart>
  <c:txPr>
    <a:bodyPr/>
    <a:lstStyle/>
    <a:p>
      <a:pPr>
        <a:defRPr sz="1800"/>
      </a:pPr>
      <a:endParaRPr lang="lv-LV"/>
    </a:p>
  </c:txPr>
  <c:externalData r:id="rId1">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76239743761233"/>
          <c:y val="4.8337889668833976E-2"/>
          <c:w val="0.74274636488724244"/>
          <c:h val="0.93564727834304251"/>
        </c:manualLayout>
      </c:layout>
      <c:barChart>
        <c:barDir val="bar"/>
        <c:grouping val="percentStacked"/>
        <c:varyColors val="0"/>
        <c:ser>
          <c:idx val="0"/>
          <c:order val="0"/>
          <c:tx>
            <c:strRef>
              <c:f>Sheet1!$C$2</c:f>
              <c:strCache>
                <c:ptCount val="1"/>
                <c:pt idx="0">
                  <c:v>Uzticas (9-10)</c:v>
                </c:pt>
              </c:strCache>
            </c:strRef>
          </c:tx>
          <c:spPr>
            <a:solidFill>
              <a:schemeClr val="accent6">
                <a:lumMod val="75000"/>
              </a:schemeClr>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Sheet1!$A$3:$B$37</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Sheet1!$C$3:$C$37</c:f>
              <c:numCache>
                <c:formatCode>0%</c:formatCode>
                <c:ptCount val="35"/>
                <c:pt idx="0">
                  <c:v>0.18961475491557006</c:v>
                </c:pt>
                <c:pt idx="1">
                  <c:v>0.29681774198368532</c:v>
                </c:pt>
                <c:pt idx="2">
                  <c:v>0.19191689016797314</c:v>
                </c:pt>
                <c:pt idx="3">
                  <c:v>0.25357882051995939</c:v>
                </c:pt>
                <c:pt idx="4">
                  <c:v>0.2255051377351473</c:v>
                </c:pt>
                <c:pt idx="5">
                  <c:v>0.21688742192767713</c:v>
                </c:pt>
                <c:pt idx="7">
                  <c:v>0.21344768467995406</c:v>
                </c:pt>
                <c:pt idx="8">
                  <c:v>0.24500244528574733</c:v>
                </c:pt>
                <c:pt idx="10">
                  <c:v>0.21244347385585355</c:v>
                </c:pt>
                <c:pt idx="11">
                  <c:v>0.24190948809034887</c:v>
                </c:pt>
                <c:pt idx="12">
                  <c:v>0.22908180315782445</c:v>
                </c:pt>
                <c:pt idx="13">
                  <c:v>0.15017154553426765</c:v>
                </c:pt>
                <c:pt idx="14">
                  <c:v>0.22842584426792803</c:v>
                </c:pt>
                <c:pt idx="16">
                  <c:v>0.19496799394204006</c:v>
                </c:pt>
                <c:pt idx="17">
                  <c:v>0.19412377431675817</c:v>
                </c:pt>
                <c:pt idx="18">
                  <c:v>0.24054733941998885</c:v>
                </c:pt>
                <c:pt idx="20">
                  <c:v>0.24558344294886877</c:v>
                </c:pt>
                <c:pt idx="21">
                  <c:v>0.21441151214798654</c:v>
                </c:pt>
                <c:pt idx="22">
                  <c:v>0.23311768664885374</c:v>
                </c:pt>
                <c:pt idx="24">
                  <c:v>0.27394980134886393</c:v>
                </c:pt>
                <c:pt idx="25">
                  <c:v>0.22885631397477146</c:v>
                </c:pt>
                <c:pt idx="26">
                  <c:v>0.1540296757256242</c:v>
                </c:pt>
                <c:pt idx="27">
                  <c:v>0.20398622840723718</c:v>
                </c:pt>
                <c:pt idx="28">
                  <c:v>0.23184562560670757</c:v>
                </c:pt>
                <c:pt idx="29">
                  <c:v>0.30934856684370787</c:v>
                </c:pt>
                <c:pt idx="31">
                  <c:v>0.1874897865985958</c:v>
                </c:pt>
                <c:pt idx="32">
                  <c:v>0.25786759490194422</c:v>
                </c:pt>
                <c:pt idx="34">
                  <c:v>0.22470550234688502</c:v>
                </c:pt>
              </c:numCache>
            </c:numRef>
          </c:val>
          <c:extLst>
            <c:ext xmlns:c16="http://schemas.microsoft.com/office/drawing/2014/chart" uri="{C3380CC4-5D6E-409C-BE32-E72D297353CC}">
              <c16:uniqueId val="{00000000-B681-4036-811B-E12B87EBCF4D}"/>
            </c:ext>
          </c:extLst>
        </c:ser>
        <c:ser>
          <c:idx val="1"/>
          <c:order val="1"/>
          <c:tx>
            <c:strRef>
              <c:f>Sheet1!$D$2</c:f>
              <c:strCache>
                <c:ptCount val="1"/>
                <c:pt idx="0">
                  <c:v>Drīzāk uzticas (6-8)</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Sheet1!$A$3:$B$37</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Sheet1!$D$3:$D$37</c:f>
              <c:numCache>
                <c:formatCode>0%</c:formatCode>
                <c:ptCount val="35"/>
                <c:pt idx="0">
                  <c:v>0.28856228817137086</c:v>
                </c:pt>
                <c:pt idx="1">
                  <c:v>0.29419600578527411</c:v>
                </c:pt>
                <c:pt idx="2">
                  <c:v>0.33171930260619259</c:v>
                </c:pt>
                <c:pt idx="3">
                  <c:v>0.30623599231746845</c:v>
                </c:pt>
                <c:pt idx="4">
                  <c:v>0.34088632629023269</c:v>
                </c:pt>
                <c:pt idx="5">
                  <c:v>0.36463105144544961</c:v>
                </c:pt>
                <c:pt idx="7">
                  <c:v>0.34289811741045584</c:v>
                </c:pt>
                <c:pt idx="8">
                  <c:v>0.31066915368351627</c:v>
                </c:pt>
                <c:pt idx="10">
                  <c:v>0.34731319397984639</c:v>
                </c:pt>
                <c:pt idx="11">
                  <c:v>0.21096594370066385</c:v>
                </c:pt>
                <c:pt idx="12">
                  <c:v>0.40148469571376216</c:v>
                </c:pt>
                <c:pt idx="13">
                  <c:v>0.27141683513003306</c:v>
                </c:pt>
                <c:pt idx="14">
                  <c:v>0.3586429076672481</c:v>
                </c:pt>
                <c:pt idx="16">
                  <c:v>0.31589300448658797</c:v>
                </c:pt>
                <c:pt idx="17">
                  <c:v>0.23704061741954649</c:v>
                </c:pt>
                <c:pt idx="18">
                  <c:v>0.37732303206488677</c:v>
                </c:pt>
                <c:pt idx="20">
                  <c:v>0.31618861967231859</c:v>
                </c:pt>
                <c:pt idx="21">
                  <c:v>0.2900716439427215</c:v>
                </c:pt>
                <c:pt idx="22">
                  <c:v>0.37641351912440363</c:v>
                </c:pt>
                <c:pt idx="24">
                  <c:v>0.22217316530716349</c:v>
                </c:pt>
                <c:pt idx="25">
                  <c:v>0.28140244662257874</c:v>
                </c:pt>
                <c:pt idx="26">
                  <c:v>0.33419231377725367</c:v>
                </c:pt>
                <c:pt idx="27">
                  <c:v>0.35570350549382135</c:v>
                </c:pt>
                <c:pt idx="28">
                  <c:v>0.42594795175451577</c:v>
                </c:pt>
                <c:pt idx="29">
                  <c:v>0.39479531345664615</c:v>
                </c:pt>
                <c:pt idx="31">
                  <c:v>0.33677719964597336</c:v>
                </c:pt>
                <c:pt idx="32">
                  <c:v>0.32660805079853994</c:v>
                </c:pt>
                <c:pt idx="34">
                  <c:v>0.33139976374633756</c:v>
                </c:pt>
              </c:numCache>
            </c:numRef>
          </c:val>
          <c:extLst>
            <c:ext xmlns:c16="http://schemas.microsoft.com/office/drawing/2014/chart" uri="{C3380CC4-5D6E-409C-BE32-E72D297353CC}">
              <c16:uniqueId val="{00000001-B681-4036-811B-E12B87EBCF4D}"/>
            </c:ext>
          </c:extLst>
        </c:ser>
        <c:ser>
          <c:idx val="2"/>
          <c:order val="2"/>
          <c:tx>
            <c:strRef>
              <c:f>Sheet1!$E$2</c:f>
              <c:strCache>
                <c:ptCount val="1"/>
                <c:pt idx="0">
                  <c:v>Drīzāk neuzticas (3-5)</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Sheet1!$A$3:$B$37</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Sheet1!$E$3:$E$37</c:f>
              <c:numCache>
                <c:formatCode>0%</c:formatCode>
                <c:ptCount val="35"/>
                <c:pt idx="0">
                  <c:v>0.13719272662229751</c:v>
                </c:pt>
                <c:pt idx="1">
                  <c:v>8.5114297543835288E-2</c:v>
                </c:pt>
                <c:pt idx="2">
                  <c:v>0.15317309217278224</c:v>
                </c:pt>
                <c:pt idx="3">
                  <c:v>0.14957829953044843</c:v>
                </c:pt>
                <c:pt idx="4">
                  <c:v>0.15266806377710743</c:v>
                </c:pt>
                <c:pt idx="5">
                  <c:v>0.14945415289659769</c:v>
                </c:pt>
                <c:pt idx="7">
                  <c:v>0.14371214025141471</c:v>
                </c:pt>
                <c:pt idx="8">
                  <c:v>0.13671963092044542</c:v>
                </c:pt>
                <c:pt idx="10">
                  <c:v>0.17243654054460267</c:v>
                </c:pt>
                <c:pt idx="11">
                  <c:v>0.13354412232764548</c:v>
                </c:pt>
                <c:pt idx="12">
                  <c:v>0.14204240561183126</c:v>
                </c:pt>
                <c:pt idx="13">
                  <c:v>0.18737966533282788</c:v>
                </c:pt>
                <c:pt idx="14">
                  <c:v>0.13677639262488436</c:v>
                </c:pt>
                <c:pt idx="16">
                  <c:v>0.20298381648434616</c:v>
                </c:pt>
                <c:pt idx="17">
                  <c:v>0.1450428558433445</c:v>
                </c:pt>
                <c:pt idx="18">
                  <c:v>0.12805803616767764</c:v>
                </c:pt>
                <c:pt idx="20">
                  <c:v>0.11293387479039869</c:v>
                </c:pt>
                <c:pt idx="21">
                  <c:v>0.15679990852044523</c:v>
                </c:pt>
                <c:pt idx="22">
                  <c:v>0.12810662081746829</c:v>
                </c:pt>
                <c:pt idx="24">
                  <c:v>0.13133658047577615</c:v>
                </c:pt>
                <c:pt idx="25">
                  <c:v>0.14036454815003108</c:v>
                </c:pt>
                <c:pt idx="26">
                  <c:v>0.14477012270746464</c:v>
                </c:pt>
                <c:pt idx="27">
                  <c:v>0.16999140925548267</c:v>
                </c:pt>
                <c:pt idx="28">
                  <c:v>0.12948024643053826</c:v>
                </c:pt>
                <c:pt idx="29">
                  <c:v>0.11586849619849819</c:v>
                </c:pt>
                <c:pt idx="31">
                  <c:v>0.17447552778948278</c:v>
                </c:pt>
                <c:pt idx="32">
                  <c:v>0.11158185776734043</c:v>
                </c:pt>
                <c:pt idx="34">
                  <c:v>0.14121741699663243</c:v>
                </c:pt>
              </c:numCache>
            </c:numRef>
          </c:val>
          <c:extLst>
            <c:ext xmlns:c16="http://schemas.microsoft.com/office/drawing/2014/chart" uri="{C3380CC4-5D6E-409C-BE32-E72D297353CC}">
              <c16:uniqueId val="{00000002-B681-4036-811B-E12B87EBCF4D}"/>
            </c:ext>
          </c:extLst>
        </c:ser>
        <c:ser>
          <c:idx val="3"/>
          <c:order val="3"/>
          <c:tx>
            <c:strRef>
              <c:f>Sheet1!$F$2</c:f>
              <c:strCache>
                <c:ptCount val="1"/>
                <c:pt idx="0">
                  <c:v>Neuzticas (1-2)</c:v>
                </c:pt>
              </c:strCache>
            </c:strRef>
          </c:tx>
          <c:spPr>
            <a:solidFill>
              <a:schemeClr val="accent2">
                <a:lumMod val="75000"/>
              </a:schemeClr>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Sheet1!$A$3:$B$37</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Sheet1!$F$3:$F$37</c:f>
              <c:numCache>
                <c:formatCode>0%</c:formatCode>
                <c:ptCount val="35"/>
                <c:pt idx="0">
                  <c:v>1.4885673873903004E-2</c:v>
                </c:pt>
                <c:pt idx="1">
                  <c:v>4.1148004237493138E-2</c:v>
                </c:pt>
                <c:pt idx="2">
                  <c:v>3.3252892131736059E-2</c:v>
                </c:pt>
                <c:pt idx="3">
                  <c:v>5.7373071576588129E-2</c:v>
                </c:pt>
                <c:pt idx="4">
                  <c:v>3.0387707326306503E-2</c:v>
                </c:pt>
                <c:pt idx="5">
                  <c:v>3.632254174753749E-2</c:v>
                </c:pt>
                <c:pt idx="7">
                  <c:v>3.9525878662695288E-2</c:v>
                </c:pt>
                <c:pt idx="8">
                  <c:v>2.5211094433093391E-2</c:v>
                </c:pt>
                <c:pt idx="10">
                  <c:v>2.5036356640930256E-2</c:v>
                </c:pt>
                <c:pt idx="11">
                  <c:v>2.045779323842133E-2</c:v>
                </c:pt>
                <c:pt idx="12">
                  <c:v>0</c:v>
                </c:pt>
                <c:pt idx="13">
                  <c:v>7.3941625157395274E-2</c:v>
                </c:pt>
                <c:pt idx="14">
                  <c:v>3.6147317992456754E-2</c:v>
                </c:pt>
                <c:pt idx="16">
                  <c:v>6.289593309292206E-2</c:v>
                </c:pt>
                <c:pt idx="17">
                  <c:v>4.4023758818681924E-2</c:v>
                </c:pt>
                <c:pt idx="18">
                  <c:v>2.5144431720376795E-2</c:v>
                </c:pt>
                <c:pt idx="20">
                  <c:v>1.4889108687237404E-2</c:v>
                </c:pt>
                <c:pt idx="21">
                  <c:v>4.5559174873128029E-2</c:v>
                </c:pt>
                <c:pt idx="22">
                  <c:v>2.496703522688274E-2</c:v>
                </c:pt>
                <c:pt idx="24">
                  <c:v>2.6326017625025708E-2</c:v>
                </c:pt>
                <c:pt idx="25">
                  <c:v>3.5488135107727498E-2</c:v>
                </c:pt>
                <c:pt idx="26">
                  <c:v>5.0620171358839242E-2</c:v>
                </c:pt>
                <c:pt idx="27">
                  <c:v>3.4857333158158525E-2</c:v>
                </c:pt>
                <c:pt idx="28">
                  <c:v>3.3274835479772627E-2</c:v>
                </c:pt>
                <c:pt idx="29">
                  <c:v>1.27636488232105E-2</c:v>
                </c:pt>
                <c:pt idx="31">
                  <c:v>5.3864430596739926E-2</c:v>
                </c:pt>
                <c:pt idx="32">
                  <c:v>1.7091198041966033E-2</c:v>
                </c:pt>
                <c:pt idx="34">
                  <c:v>3.4418781422707781E-2</c:v>
                </c:pt>
              </c:numCache>
            </c:numRef>
          </c:val>
          <c:extLst>
            <c:ext xmlns:c16="http://schemas.microsoft.com/office/drawing/2014/chart" uri="{C3380CC4-5D6E-409C-BE32-E72D297353CC}">
              <c16:uniqueId val="{00000003-B681-4036-811B-E12B87EBCF4D}"/>
            </c:ext>
          </c:extLst>
        </c:ser>
        <c:ser>
          <c:idx val="4"/>
          <c:order val="4"/>
          <c:tx>
            <c:strRef>
              <c:f>Sheet1!$G$2</c:f>
              <c:strCache>
                <c:ptCount val="1"/>
                <c:pt idx="0">
                  <c:v>Grūti pateikt\ NA</c:v>
                </c:pt>
              </c:strCache>
            </c:strRef>
          </c:tx>
          <c:spPr>
            <a:solidFill>
              <a:schemeClr val="bg1">
                <a:lumMod val="65000"/>
              </a:schemeClr>
            </a:solidFill>
          </c:spPr>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Sheet1!$A$3:$B$37</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Sheet1!$G$3:$G$37</c:f>
              <c:numCache>
                <c:formatCode>0%</c:formatCode>
                <c:ptCount val="35"/>
                <c:pt idx="0">
                  <c:v>0.18764884942362792</c:v>
                </c:pt>
                <c:pt idx="1">
                  <c:v>0.12151041301630826</c:v>
                </c:pt>
                <c:pt idx="2">
                  <c:v>0.16657842932277153</c:v>
                </c:pt>
                <c:pt idx="3">
                  <c:v>0.19410155648652602</c:v>
                </c:pt>
                <c:pt idx="4">
                  <c:v>0.14936627643390871</c:v>
                </c:pt>
                <c:pt idx="5">
                  <c:v>0.13870735291580763</c:v>
                </c:pt>
                <c:pt idx="7">
                  <c:v>0.15472209195230138</c:v>
                </c:pt>
                <c:pt idx="8">
                  <c:v>0.15359118253965218</c:v>
                </c:pt>
                <c:pt idx="10">
                  <c:v>0.17404701722932933</c:v>
                </c:pt>
                <c:pt idx="11">
                  <c:v>0.175865310976134</c:v>
                </c:pt>
                <c:pt idx="12">
                  <c:v>0.14026282850877639</c:v>
                </c:pt>
                <c:pt idx="13">
                  <c:v>0.12735902674419214</c:v>
                </c:pt>
                <c:pt idx="14">
                  <c:v>0.15186270689101969</c:v>
                </c:pt>
                <c:pt idx="16">
                  <c:v>0.13024495695764299</c:v>
                </c:pt>
                <c:pt idx="17">
                  <c:v>0.20246682655432197</c:v>
                </c:pt>
                <c:pt idx="18">
                  <c:v>0.14095071575093848</c:v>
                </c:pt>
                <c:pt idx="20">
                  <c:v>0.1576482732205404</c:v>
                </c:pt>
                <c:pt idx="21">
                  <c:v>0.17573155149170092</c:v>
                </c:pt>
                <c:pt idx="22">
                  <c:v>0.1315127069378835</c:v>
                </c:pt>
                <c:pt idx="24">
                  <c:v>0.16863097573669156</c:v>
                </c:pt>
                <c:pt idx="25">
                  <c:v>0.22924920343257579</c:v>
                </c:pt>
                <c:pt idx="26">
                  <c:v>0.1543463159188958</c:v>
                </c:pt>
                <c:pt idx="27">
                  <c:v>0.12725510977292923</c:v>
                </c:pt>
                <c:pt idx="28">
                  <c:v>0.10022063878247164</c:v>
                </c:pt>
                <c:pt idx="29">
                  <c:v>0.12804383398229699</c:v>
                </c:pt>
                <c:pt idx="31">
                  <c:v>0.14553874873413583</c:v>
                </c:pt>
                <c:pt idx="32">
                  <c:v>0.16214216040212656</c:v>
                </c:pt>
                <c:pt idx="34">
                  <c:v>0.15431861647915593</c:v>
                </c:pt>
              </c:numCache>
            </c:numRef>
          </c:val>
          <c:extLst>
            <c:ext xmlns:c16="http://schemas.microsoft.com/office/drawing/2014/chart" uri="{C3380CC4-5D6E-409C-BE32-E72D297353CC}">
              <c16:uniqueId val="{00000004-B681-4036-811B-E12B87EBCF4D}"/>
            </c:ext>
          </c:extLst>
        </c:ser>
        <c:ser>
          <c:idx val="5"/>
          <c:order val="5"/>
          <c:tx>
            <c:strRef>
              <c:f>Sheet1!$H$2</c:f>
              <c:strCache>
                <c:ptCount val="1"/>
                <c:pt idx="0">
                  <c:v>Nezina šādu iestādi</c:v>
                </c:pt>
              </c:strCache>
            </c:strRef>
          </c:tx>
          <c:spPr>
            <a:solidFill>
              <a:schemeClr val="accent5"/>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Sheet1!$A$3:$B$37</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Sheet1!$H$3:$H$37</c:f>
              <c:numCache>
                <c:formatCode>0%</c:formatCode>
                <c:ptCount val="35"/>
                <c:pt idx="0">
                  <c:v>0.18209570699323091</c:v>
                </c:pt>
                <c:pt idx="1">
                  <c:v>0.16121353743340353</c:v>
                </c:pt>
                <c:pt idx="2">
                  <c:v>0.12335939359854542</c:v>
                </c:pt>
                <c:pt idx="3">
                  <c:v>3.9132259569011077E-2</c:v>
                </c:pt>
                <c:pt idx="4">
                  <c:v>0.10118648843729529</c:v>
                </c:pt>
                <c:pt idx="5">
                  <c:v>9.399747906693097E-2</c:v>
                </c:pt>
                <c:pt idx="7">
                  <c:v>0.10569408704317723</c:v>
                </c:pt>
                <c:pt idx="8">
                  <c:v>0.12880649313754322</c:v>
                </c:pt>
                <c:pt idx="10">
                  <c:v>6.8723417749438118E-2</c:v>
                </c:pt>
                <c:pt idx="11">
                  <c:v>0.21725734166678623</c:v>
                </c:pt>
                <c:pt idx="12">
                  <c:v>8.7128267007806001E-2</c:v>
                </c:pt>
                <c:pt idx="13">
                  <c:v>0.18973130210128425</c:v>
                </c:pt>
                <c:pt idx="14">
                  <c:v>8.8144830556461426E-2</c:v>
                </c:pt>
                <c:pt idx="16">
                  <c:v>9.3014295036460692E-2</c:v>
                </c:pt>
                <c:pt idx="17">
                  <c:v>0.17730216704734439</c:v>
                </c:pt>
                <c:pt idx="18">
                  <c:v>8.797644487613035E-2</c:v>
                </c:pt>
                <c:pt idx="20">
                  <c:v>0.15275668068063614</c:v>
                </c:pt>
                <c:pt idx="21">
                  <c:v>0.1174262090240176</c:v>
                </c:pt>
                <c:pt idx="22">
                  <c:v>0.10588243124450726</c:v>
                </c:pt>
                <c:pt idx="24">
                  <c:v>0.17758345950647855</c:v>
                </c:pt>
                <c:pt idx="25">
                  <c:v>8.4639352712315818E-2</c:v>
                </c:pt>
                <c:pt idx="26">
                  <c:v>0.16204140051192059</c:v>
                </c:pt>
                <c:pt idx="27">
                  <c:v>0.10820641391237057</c:v>
                </c:pt>
                <c:pt idx="28">
                  <c:v>7.9230701945993257E-2</c:v>
                </c:pt>
                <c:pt idx="29">
                  <c:v>3.9180140695640603E-2</c:v>
                </c:pt>
                <c:pt idx="31">
                  <c:v>0.10185430663507007</c:v>
                </c:pt>
                <c:pt idx="32">
                  <c:v>0.124709138088083</c:v>
                </c:pt>
                <c:pt idx="34">
                  <c:v>0.11393991900828064</c:v>
                </c:pt>
              </c:numCache>
            </c:numRef>
          </c:val>
          <c:extLst>
            <c:ext xmlns:c16="http://schemas.microsoft.com/office/drawing/2014/chart" uri="{C3380CC4-5D6E-409C-BE32-E72D297353CC}">
              <c16:uniqueId val="{00000005-B681-4036-811B-E12B87EBCF4D}"/>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plotArea>
    <c:legend>
      <c:legendPos val="r"/>
      <c:layout>
        <c:manualLayout>
          <c:xMode val="edge"/>
          <c:yMode val="edge"/>
          <c:x val="2.5853982371516492E-2"/>
          <c:y val="2.3597491191768767E-3"/>
          <c:w val="0.97414601762848352"/>
          <c:h val="4.0910676692836698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1">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76239743761233"/>
          <c:y val="4.8337889668833976E-2"/>
          <c:w val="0.74274636488724244"/>
          <c:h val="0.93564727834304251"/>
        </c:manualLayout>
      </c:layout>
      <c:barChart>
        <c:barDir val="bar"/>
        <c:grouping val="percentStacked"/>
        <c:varyColors val="0"/>
        <c:ser>
          <c:idx val="0"/>
          <c:order val="0"/>
          <c:tx>
            <c:strRef>
              <c:f>Sheet1!$C$2</c:f>
              <c:strCache>
                <c:ptCount val="1"/>
                <c:pt idx="0">
                  <c:v>Uzticas (9-10)</c:v>
                </c:pt>
              </c:strCache>
            </c:strRef>
          </c:tx>
          <c:spPr>
            <a:solidFill>
              <a:schemeClr val="accent6">
                <a:lumMod val="75000"/>
              </a:schemeClr>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Sheet1!$A$3:$B$37</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Sheet1!$C$3:$C$37</c:f>
              <c:numCache>
                <c:formatCode>0%</c:formatCode>
                <c:ptCount val="35"/>
                <c:pt idx="0">
                  <c:v>0.10944249631606251</c:v>
                </c:pt>
                <c:pt idx="1">
                  <c:v>0.22281388946467981</c:v>
                </c:pt>
                <c:pt idx="2">
                  <c:v>9.3950791174326476E-2</c:v>
                </c:pt>
                <c:pt idx="3">
                  <c:v>0.12276706474634674</c:v>
                </c:pt>
                <c:pt idx="4">
                  <c:v>0.11866700225050311</c:v>
                </c:pt>
                <c:pt idx="5">
                  <c:v>0.12848139452729346</c:v>
                </c:pt>
                <c:pt idx="7">
                  <c:v>0.12942724934328814</c:v>
                </c:pt>
                <c:pt idx="8">
                  <c:v>0.13184960830191139</c:v>
                </c:pt>
                <c:pt idx="10">
                  <c:v>0.13743811505687786</c:v>
                </c:pt>
                <c:pt idx="11">
                  <c:v>0.13161650700110666</c:v>
                </c:pt>
                <c:pt idx="12">
                  <c:v>0.25178117286893065</c:v>
                </c:pt>
                <c:pt idx="13">
                  <c:v>8.4204455060932576E-2</c:v>
                </c:pt>
                <c:pt idx="14">
                  <c:v>0.12724671829289086</c:v>
                </c:pt>
                <c:pt idx="16">
                  <c:v>9.8891031058289697E-2</c:v>
                </c:pt>
                <c:pt idx="17">
                  <c:v>0.11254571670661803</c:v>
                </c:pt>
                <c:pt idx="18">
                  <c:v>0.14110992262732797</c:v>
                </c:pt>
                <c:pt idx="20">
                  <c:v>0.21034253131938918</c:v>
                </c:pt>
                <c:pt idx="21">
                  <c:v>0.13608614455092144</c:v>
                </c:pt>
                <c:pt idx="22">
                  <c:v>0.11513584476073101</c:v>
                </c:pt>
                <c:pt idx="24">
                  <c:v>0.15410670795720247</c:v>
                </c:pt>
                <c:pt idx="25">
                  <c:v>0.14264470583776528</c:v>
                </c:pt>
                <c:pt idx="26">
                  <c:v>5.1223885824422229E-2</c:v>
                </c:pt>
                <c:pt idx="27">
                  <c:v>0.10884232195323996</c:v>
                </c:pt>
                <c:pt idx="28">
                  <c:v>0.14812696600523817</c:v>
                </c:pt>
                <c:pt idx="29">
                  <c:v>0.24189993964193696</c:v>
                </c:pt>
                <c:pt idx="31">
                  <c:v>9.8264653971968846E-2</c:v>
                </c:pt>
                <c:pt idx="32">
                  <c:v>0.15882986194189042</c:v>
                </c:pt>
                <c:pt idx="34">
                  <c:v>0.13029147632382918</c:v>
                </c:pt>
              </c:numCache>
            </c:numRef>
          </c:val>
          <c:extLst>
            <c:ext xmlns:c16="http://schemas.microsoft.com/office/drawing/2014/chart" uri="{C3380CC4-5D6E-409C-BE32-E72D297353CC}">
              <c16:uniqueId val="{00000000-0B8D-44F5-85D4-29698BD8FF13}"/>
            </c:ext>
          </c:extLst>
        </c:ser>
        <c:ser>
          <c:idx val="1"/>
          <c:order val="1"/>
          <c:tx>
            <c:strRef>
              <c:f>Sheet1!$D$2</c:f>
              <c:strCache>
                <c:ptCount val="1"/>
                <c:pt idx="0">
                  <c:v>Drīzāk uzticas (6-8)</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Sheet1!$A$3:$B$37</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Sheet1!$D$3:$D$37</c:f>
              <c:numCache>
                <c:formatCode>0%</c:formatCode>
                <c:ptCount val="35"/>
                <c:pt idx="0">
                  <c:v>0.27604491136487685</c:v>
                </c:pt>
                <c:pt idx="1">
                  <c:v>0.20862595958366525</c:v>
                </c:pt>
                <c:pt idx="2">
                  <c:v>0.28566953317930288</c:v>
                </c:pt>
                <c:pt idx="3">
                  <c:v>0.20126691776042799</c:v>
                </c:pt>
                <c:pt idx="4">
                  <c:v>0.3289229439867199</c:v>
                </c:pt>
                <c:pt idx="5">
                  <c:v>0.28184895386092679</c:v>
                </c:pt>
                <c:pt idx="7">
                  <c:v>0.2632230332979516</c:v>
                </c:pt>
                <c:pt idx="8">
                  <c:v>0.29403977511698531</c:v>
                </c:pt>
                <c:pt idx="10">
                  <c:v>0.24872726455121746</c:v>
                </c:pt>
                <c:pt idx="11">
                  <c:v>0.15546900578488262</c:v>
                </c:pt>
                <c:pt idx="12">
                  <c:v>0.31439987947507197</c:v>
                </c:pt>
                <c:pt idx="13">
                  <c:v>0.16737959743398007</c:v>
                </c:pt>
                <c:pt idx="14">
                  <c:v>0.30944144734390355</c:v>
                </c:pt>
                <c:pt idx="16">
                  <c:v>0.24820596718934443</c:v>
                </c:pt>
                <c:pt idx="17">
                  <c:v>0.22134774415639352</c:v>
                </c:pt>
                <c:pt idx="18">
                  <c:v>0.30354148112483198</c:v>
                </c:pt>
                <c:pt idx="20">
                  <c:v>0.23070873693969993</c:v>
                </c:pt>
                <c:pt idx="21">
                  <c:v>0.23647142584637837</c:v>
                </c:pt>
                <c:pt idx="22">
                  <c:v>0.31869146300407913</c:v>
                </c:pt>
                <c:pt idx="24">
                  <c:v>0.14016626378663172</c:v>
                </c:pt>
                <c:pt idx="25">
                  <c:v>0.21339097798787693</c:v>
                </c:pt>
                <c:pt idx="26">
                  <c:v>0.27088892417788069</c:v>
                </c:pt>
                <c:pt idx="27">
                  <c:v>0.30290157167099724</c:v>
                </c:pt>
                <c:pt idx="28">
                  <c:v>0.38851193236287768</c:v>
                </c:pt>
                <c:pt idx="29">
                  <c:v>0.37178940528985588</c:v>
                </c:pt>
                <c:pt idx="31">
                  <c:v>0.29288400767785128</c:v>
                </c:pt>
                <c:pt idx="32">
                  <c:v>0.2575842818314783</c:v>
                </c:pt>
                <c:pt idx="34">
                  <c:v>0.27421754740064697</c:v>
                </c:pt>
              </c:numCache>
            </c:numRef>
          </c:val>
          <c:extLst>
            <c:ext xmlns:c16="http://schemas.microsoft.com/office/drawing/2014/chart" uri="{C3380CC4-5D6E-409C-BE32-E72D297353CC}">
              <c16:uniqueId val="{00000001-0B8D-44F5-85D4-29698BD8FF13}"/>
            </c:ext>
          </c:extLst>
        </c:ser>
        <c:ser>
          <c:idx val="2"/>
          <c:order val="2"/>
          <c:tx>
            <c:strRef>
              <c:f>Sheet1!$E$2</c:f>
              <c:strCache>
                <c:ptCount val="1"/>
                <c:pt idx="0">
                  <c:v>Drīzāk neuzticas (3-5)</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Sheet1!$A$3:$B$37</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Sheet1!$E$3:$E$37</c:f>
              <c:numCache>
                <c:formatCode>0%</c:formatCode>
                <c:ptCount val="35"/>
                <c:pt idx="0">
                  <c:v>9.2176813884443709E-2</c:v>
                </c:pt>
                <c:pt idx="1">
                  <c:v>0.12830714379353023</c:v>
                </c:pt>
                <c:pt idx="2">
                  <c:v>0.14652896555945633</c:v>
                </c:pt>
                <c:pt idx="3">
                  <c:v>0.14827483820124154</c:v>
                </c:pt>
                <c:pt idx="4">
                  <c:v>0.11533458792892594</c:v>
                </c:pt>
                <c:pt idx="5">
                  <c:v>0.11309520373184465</c:v>
                </c:pt>
                <c:pt idx="7">
                  <c:v>0.11566083361884288</c:v>
                </c:pt>
                <c:pt idx="8">
                  <c:v>0.12777816637113112</c:v>
                </c:pt>
                <c:pt idx="10">
                  <c:v>0.17469693278808876</c:v>
                </c:pt>
                <c:pt idx="11">
                  <c:v>0.127778029189686</c:v>
                </c:pt>
                <c:pt idx="12">
                  <c:v>0.11647659708475891</c:v>
                </c:pt>
                <c:pt idx="13">
                  <c:v>0.12973453329669027</c:v>
                </c:pt>
                <c:pt idx="14">
                  <c:v>0.11456593381648264</c:v>
                </c:pt>
                <c:pt idx="16">
                  <c:v>0.15514157218283961</c:v>
                </c:pt>
                <c:pt idx="17">
                  <c:v>0.12547043015625856</c:v>
                </c:pt>
                <c:pt idx="18">
                  <c:v>0.1125008667053872</c:v>
                </c:pt>
                <c:pt idx="20">
                  <c:v>8.1187677264470529E-2</c:v>
                </c:pt>
                <c:pt idx="21">
                  <c:v>0.13884824330458068</c:v>
                </c:pt>
                <c:pt idx="22">
                  <c:v>0.10462903075812874</c:v>
                </c:pt>
                <c:pt idx="24">
                  <c:v>0.10644953662226417</c:v>
                </c:pt>
                <c:pt idx="25">
                  <c:v>0.13611118617096923</c:v>
                </c:pt>
                <c:pt idx="26">
                  <c:v>0.1135416586252628</c:v>
                </c:pt>
                <c:pt idx="27">
                  <c:v>0.12070159427579807</c:v>
                </c:pt>
                <c:pt idx="28">
                  <c:v>0.12865773946331799</c:v>
                </c:pt>
                <c:pt idx="29">
                  <c:v>0.10355030816199347</c:v>
                </c:pt>
                <c:pt idx="31">
                  <c:v>0.14356775285192017</c:v>
                </c:pt>
                <c:pt idx="32">
                  <c:v>9.8968939590029892E-2</c:v>
                </c:pt>
                <c:pt idx="34">
                  <c:v>0.11998394430375639</c:v>
                </c:pt>
              </c:numCache>
            </c:numRef>
          </c:val>
          <c:extLst>
            <c:ext xmlns:c16="http://schemas.microsoft.com/office/drawing/2014/chart" uri="{C3380CC4-5D6E-409C-BE32-E72D297353CC}">
              <c16:uniqueId val="{00000002-0B8D-44F5-85D4-29698BD8FF13}"/>
            </c:ext>
          </c:extLst>
        </c:ser>
        <c:ser>
          <c:idx val="3"/>
          <c:order val="3"/>
          <c:tx>
            <c:strRef>
              <c:f>Sheet1!$F$2</c:f>
              <c:strCache>
                <c:ptCount val="1"/>
                <c:pt idx="0">
                  <c:v>Neuzticas (1-2)</c:v>
                </c:pt>
              </c:strCache>
            </c:strRef>
          </c:tx>
          <c:spPr>
            <a:solidFill>
              <a:schemeClr val="accent2">
                <a:lumMod val="75000"/>
              </a:schemeClr>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Sheet1!$A$3:$B$37</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Sheet1!$F$3:$F$37</c:f>
              <c:numCache>
                <c:formatCode>0%</c:formatCode>
                <c:ptCount val="35"/>
                <c:pt idx="0">
                  <c:v>2.2125616773521341E-2</c:v>
                </c:pt>
                <c:pt idx="1">
                  <c:v>1.5380146103968246E-2</c:v>
                </c:pt>
                <c:pt idx="2">
                  <c:v>4.0850490831791444E-2</c:v>
                </c:pt>
                <c:pt idx="3">
                  <c:v>3.8660277279283388E-2</c:v>
                </c:pt>
                <c:pt idx="4">
                  <c:v>4.0148587695995351E-2</c:v>
                </c:pt>
                <c:pt idx="5">
                  <c:v>2.694763175087031E-2</c:v>
                </c:pt>
                <c:pt idx="7">
                  <c:v>3.1721893728066754E-2</c:v>
                </c:pt>
                <c:pt idx="8">
                  <c:v>2.782055265795955E-2</c:v>
                </c:pt>
                <c:pt idx="10">
                  <c:v>2.5036356640930256E-2</c:v>
                </c:pt>
                <c:pt idx="11">
                  <c:v>1.2996168374019021E-2</c:v>
                </c:pt>
                <c:pt idx="12">
                  <c:v>0</c:v>
                </c:pt>
                <c:pt idx="13">
                  <c:v>5.7758657775198854E-2</c:v>
                </c:pt>
                <c:pt idx="14">
                  <c:v>3.3490384101158073E-2</c:v>
                </c:pt>
                <c:pt idx="16">
                  <c:v>3.6978289098881234E-2</c:v>
                </c:pt>
                <c:pt idx="17">
                  <c:v>2.8396808293625342E-2</c:v>
                </c:pt>
                <c:pt idx="18">
                  <c:v>3.0310650950250016E-2</c:v>
                </c:pt>
                <c:pt idx="20">
                  <c:v>1.4889108687237404E-2</c:v>
                </c:pt>
                <c:pt idx="21">
                  <c:v>3.5428697031263189E-2</c:v>
                </c:pt>
                <c:pt idx="22">
                  <c:v>2.6742263299820858E-2</c:v>
                </c:pt>
                <c:pt idx="24">
                  <c:v>1.3052554352876767E-2</c:v>
                </c:pt>
                <c:pt idx="25">
                  <c:v>4.032168765196105E-2</c:v>
                </c:pt>
                <c:pt idx="26">
                  <c:v>3.1173947405428559E-2</c:v>
                </c:pt>
                <c:pt idx="27">
                  <c:v>3.9274863673942173E-2</c:v>
                </c:pt>
                <c:pt idx="28">
                  <c:v>3.9452586478301209E-2</c:v>
                </c:pt>
                <c:pt idx="29">
                  <c:v>0</c:v>
                </c:pt>
                <c:pt idx="31">
                  <c:v>4.9327543904903758E-2</c:v>
                </c:pt>
                <c:pt idx="32">
                  <c:v>1.3401730406868333E-2</c:v>
                </c:pt>
                <c:pt idx="34">
                  <c:v>3.0330009093844208E-2</c:v>
                </c:pt>
              </c:numCache>
            </c:numRef>
          </c:val>
          <c:extLst>
            <c:ext xmlns:c16="http://schemas.microsoft.com/office/drawing/2014/chart" uri="{C3380CC4-5D6E-409C-BE32-E72D297353CC}">
              <c16:uniqueId val="{00000003-0B8D-44F5-85D4-29698BD8FF13}"/>
            </c:ext>
          </c:extLst>
        </c:ser>
        <c:ser>
          <c:idx val="4"/>
          <c:order val="4"/>
          <c:tx>
            <c:strRef>
              <c:f>Sheet1!$G$2</c:f>
              <c:strCache>
                <c:ptCount val="1"/>
                <c:pt idx="0">
                  <c:v>Grūti pateikt\ NA</c:v>
                </c:pt>
              </c:strCache>
            </c:strRef>
          </c:tx>
          <c:spPr>
            <a:solidFill>
              <a:schemeClr val="bg1">
                <a:lumMod val="65000"/>
              </a:schemeClr>
            </a:solidFill>
          </c:spPr>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Sheet1!$A$3:$B$37</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Sheet1!$G$3:$G$37</c:f>
              <c:numCache>
                <c:formatCode>0%</c:formatCode>
                <c:ptCount val="35"/>
                <c:pt idx="0">
                  <c:v>0.23617972677077512</c:v>
                </c:pt>
                <c:pt idx="1">
                  <c:v>0.14837472893991352</c:v>
                </c:pt>
                <c:pt idx="2">
                  <c:v>0.19854407536891944</c:v>
                </c:pt>
                <c:pt idx="3">
                  <c:v>0.26536796746227387</c:v>
                </c:pt>
                <c:pt idx="4">
                  <c:v>0.19039064120290175</c:v>
                </c:pt>
                <c:pt idx="5">
                  <c:v>0.17072223025811009</c:v>
                </c:pt>
                <c:pt idx="7">
                  <c:v>0.19127065883067826</c:v>
                </c:pt>
                <c:pt idx="8">
                  <c:v>0.19762389708686254</c:v>
                </c:pt>
                <c:pt idx="10">
                  <c:v>0.24008557408370415</c:v>
                </c:pt>
                <c:pt idx="11">
                  <c:v>0.24756126789949723</c:v>
                </c:pt>
                <c:pt idx="12">
                  <c:v>8.4882300043066086E-2</c:v>
                </c:pt>
                <c:pt idx="13">
                  <c:v>0.15720311211485313</c:v>
                </c:pt>
                <c:pt idx="14">
                  <c:v>0.18864512110008802</c:v>
                </c:pt>
                <c:pt idx="16">
                  <c:v>0.17527131688578085</c:v>
                </c:pt>
                <c:pt idx="17">
                  <c:v>0.22463924452997475</c:v>
                </c:pt>
                <c:pt idx="18">
                  <c:v>0.18554367696766394</c:v>
                </c:pt>
                <c:pt idx="20">
                  <c:v>0.11475046502956786</c:v>
                </c:pt>
                <c:pt idx="21">
                  <c:v>0.20676248641068543</c:v>
                </c:pt>
                <c:pt idx="22">
                  <c:v>0.18862800031082336</c:v>
                </c:pt>
                <c:pt idx="24">
                  <c:v>0.26302073155875838</c:v>
                </c:pt>
                <c:pt idx="25">
                  <c:v>0.23948625612728491</c:v>
                </c:pt>
                <c:pt idx="26">
                  <c:v>0.2070959508835134</c:v>
                </c:pt>
                <c:pt idx="27">
                  <c:v>0.19402089595746932</c:v>
                </c:pt>
                <c:pt idx="28">
                  <c:v>0.12224306328603562</c:v>
                </c:pt>
                <c:pt idx="29">
                  <c:v>7.594836199765978E-2</c:v>
                </c:pt>
                <c:pt idx="31">
                  <c:v>0.1827900830082819</c:v>
                </c:pt>
                <c:pt idx="32">
                  <c:v>0.20311392155251365</c:v>
                </c:pt>
                <c:pt idx="34">
                  <c:v>0.19353730882293263</c:v>
                </c:pt>
              </c:numCache>
            </c:numRef>
          </c:val>
          <c:extLst>
            <c:ext xmlns:c16="http://schemas.microsoft.com/office/drawing/2014/chart" uri="{C3380CC4-5D6E-409C-BE32-E72D297353CC}">
              <c16:uniqueId val="{00000004-0B8D-44F5-85D4-29698BD8FF13}"/>
            </c:ext>
          </c:extLst>
        </c:ser>
        <c:ser>
          <c:idx val="5"/>
          <c:order val="5"/>
          <c:tx>
            <c:strRef>
              <c:f>Sheet1!$H$2</c:f>
              <c:strCache>
                <c:ptCount val="1"/>
                <c:pt idx="0">
                  <c:v>Nezina šādu iestādi</c:v>
                </c:pt>
              </c:strCache>
            </c:strRef>
          </c:tx>
          <c:spPr>
            <a:solidFill>
              <a:schemeClr val="accent5"/>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Sheet1!$A$3:$B$37</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Sheet1!$H$3:$H$37</c:f>
              <c:numCache>
                <c:formatCode>0%</c:formatCode>
                <c:ptCount val="35"/>
                <c:pt idx="0">
                  <c:v>0.26403043489032063</c:v>
                </c:pt>
                <c:pt idx="1">
                  <c:v>0.27649813211424251</c:v>
                </c:pt>
                <c:pt idx="2">
                  <c:v>0.23445614388620434</c:v>
                </c:pt>
                <c:pt idx="3">
                  <c:v>0.22366293455042802</c:v>
                </c:pt>
                <c:pt idx="4">
                  <c:v>0.20653623693495166</c:v>
                </c:pt>
                <c:pt idx="5">
                  <c:v>0.27890458587095496</c:v>
                </c:pt>
                <c:pt idx="7">
                  <c:v>0.2686963311811712</c:v>
                </c:pt>
                <c:pt idx="8">
                  <c:v>0.22088800046514809</c:v>
                </c:pt>
                <c:pt idx="10">
                  <c:v>0.17401575687918172</c:v>
                </c:pt>
                <c:pt idx="11">
                  <c:v>0.32457902175080816</c:v>
                </c:pt>
                <c:pt idx="12">
                  <c:v>0.23246005052817267</c:v>
                </c:pt>
                <c:pt idx="13">
                  <c:v>0.40371964431834528</c:v>
                </c:pt>
                <c:pt idx="14">
                  <c:v>0.22661039534547528</c:v>
                </c:pt>
                <c:pt idx="16">
                  <c:v>0.28551182358486427</c:v>
                </c:pt>
                <c:pt idx="17">
                  <c:v>0.28760005615712708</c:v>
                </c:pt>
                <c:pt idx="18">
                  <c:v>0.22699340162453777</c:v>
                </c:pt>
                <c:pt idx="20">
                  <c:v>0.34812148075963523</c:v>
                </c:pt>
                <c:pt idx="21">
                  <c:v>0.2464030028561707</c:v>
                </c:pt>
                <c:pt idx="22">
                  <c:v>0.24617339786641604</c:v>
                </c:pt>
                <c:pt idx="24">
                  <c:v>0.32320420572226594</c:v>
                </c:pt>
                <c:pt idx="25">
                  <c:v>0.22804518622414283</c:v>
                </c:pt>
                <c:pt idx="26">
                  <c:v>0.32607563308349052</c:v>
                </c:pt>
                <c:pt idx="27">
                  <c:v>0.23425875246855266</c:v>
                </c:pt>
                <c:pt idx="28">
                  <c:v>0.17300771240422852</c:v>
                </c:pt>
                <c:pt idx="29">
                  <c:v>0.20681198490855407</c:v>
                </c:pt>
                <c:pt idx="31">
                  <c:v>0.23316595858507194</c:v>
                </c:pt>
                <c:pt idx="32">
                  <c:v>0.26810126467721945</c:v>
                </c:pt>
                <c:pt idx="34">
                  <c:v>0.25163971405499092</c:v>
                </c:pt>
              </c:numCache>
            </c:numRef>
          </c:val>
          <c:extLst>
            <c:ext xmlns:c16="http://schemas.microsoft.com/office/drawing/2014/chart" uri="{C3380CC4-5D6E-409C-BE32-E72D297353CC}">
              <c16:uniqueId val="{00000005-0B8D-44F5-85D4-29698BD8FF13}"/>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plotArea>
    <c:legend>
      <c:legendPos val="r"/>
      <c:layout>
        <c:manualLayout>
          <c:xMode val="edge"/>
          <c:yMode val="edge"/>
          <c:x val="2.5853982371516492E-2"/>
          <c:y val="2.3597491191768767E-3"/>
          <c:w val="0.97414601762848352"/>
          <c:h val="4.0910676692836698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1">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407447506561727"/>
          <c:y val="3.437500000000001E-2"/>
          <c:w val="0.86734744094488414"/>
          <c:h val="0.85478713902381553"/>
        </c:manualLayout>
      </c:layout>
      <c:barChart>
        <c:barDir val="bar"/>
        <c:grouping val="percentStacked"/>
        <c:varyColors val="0"/>
        <c:ser>
          <c:idx val="0"/>
          <c:order val="0"/>
          <c:tx>
            <c:strRef>
              <c:f>Sheet1!$B$1</c:f>
              <c:strCache>
                <c:ptCount val="1"/>
                <c:pt idx="0">
                  <c:v>Jā</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Sheet1!$A$2:$A$3</c:f>
              <c:numCache>
                <c:formatCode>General</c:formatCode>
                <c:ptCount val="2"/>
                <c:pt idx="0">
                  <c:v>2021</c:v>
                </c:pt>
                <c:pt idx="1">
                  <c:v>2022</c:v>
                </c:pt>
              </c:numCache>
            </c:numRef>
          </c:cat>
          <c:val>
            <c:numRef>
              <c:f>Sheet1!$B$2:$B$3</c:f>
              <c:numCache>
                <c:formatCode>0%</c:formatCode>
                <c:ptCount val="2"/>
                <c:pt idx="0">
                  <c:v>3.19554965578134E-2</c:v>
                </c:pt>
                <c:pt idx="1">
                  <c:v>2.9676055298282086E-2</c:v>
                </c:pt>
              </c:numCache>
            </c:numRef>
          </c:val>
          <c:extLst>
            <c:ext xmlns:c16="http://schemas.microsoft.com/office/drawing/2014/chart" uri="{C3380CC4-5D6E-409C-BE32-E72D297353CC}">
              <c16:uniqueId val="{00000002-3DC2-47F5-9C45-9122232A87C8}"/>
            </c:ext>
          </c:extLst>
        </c:ser>
        <c:ser>
          <c:idx val="1"/>
          <c:order val="1"/>
          <c:tx>
            <c:strRef>
              <c:f>Sheet1!$C$1</c:f>
              <c:strCache>
                <c:ptCount val="1"/>
                <c:pt idx="0">
                  <c:v>Nē</c:v>
                </c:pt>
              </c:strCache>
            </c:strRef>
          </c:tx>
          <c:spPr>
            <a:solidFill>
              <a:schemeClr val="accent6"/>
            </a:solidFill>
          </c:spPr>
          <c:invertIfNegative val="0"/>
          <c:dLbls>
            <c:spPr>
              <a:noFill/>
              <a:ln>
                <a:noFill/>
              </a:ln>
              <a:effectLst/>
            </c:spPr>
            <c:txPr>
              <a:bodyPr/>
              <a:lstStyle/>
              <a:p>
                <a:pPr>
                  <a:defRPr sz="900" b="1">
                    <a:solidFill>
                      <a:schemeClr val="tx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2021</c:v>
                </c:pt>
                <c:pt idx="1">
                  <c:v>2022</c:v>
                </c:pt>
              </c:numCache>
            </c:numRef>
          </c:cat>
          <c:val>
            <c:numRef>
              <c:f>Sheet1!$C$2:$C$3</c:f>
              <c:numCache>
                <c:formatCode>0%</c:formatCode>
                <c:ptCount val="2"/>
                <c:pt idx="0">
                  <c:v>0.4543885664618606</c:v>
                </c:pt>
                <c:pt idx="1">
                  <c:v>0.46160388865078372</c:v>
                </c:pt>
              </c:numCache>
            </c:numRef>
          </c:val>
          <c:extLst>
            <c:ext xmlns:c16="http://schemas.microsoft.com/office/drawing/2014/chart" uri="{C3380CC4-5D6E-409C-BE32-E72D297353CC}">
              <c16:uniqueId val="{00000003-3DC2-47F5-9C45-9122232A87C8}"/>
            </c:ext>
          </c:extLst>
        </c:ser>
        <c:ser>
          <c:idx val="2"/>
          <c:order val="2"/>
          <c:tx>
            <c:strRef>
              <c:f>Sheet1!$D$1</c:f>
              <c:strCache>
                <c:ptCount val="1"/>
                <c:pt idx="0">
                  <c:v>Nav informācija par šo lietotni</c:v>
                </c:pt>
              </c:strCache>
            </c:strRef>
          </c:tx>
          <c:spPr>
            <a:solidFill>
              <a:schemeClr val="accent5"/>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Sheet1!$A$2:$A$3</c:f>
              <c:numCache>
                <c:formatCode>General</c:formatCode>
                <c:ptCount val="2"/>
                <c:pt idx="0">
                  <c:v>2021</c:v>
                </c:pt>
                <c:pt idx="1">
                  <c:v>2022</c:v>
                </c:pt>
              </c:numCache>
            </c:numRef>
          </c:cat>
          <c:val>
            <c:numRef>
              <c:f>Sheet1!$D$2:$D$3</c:f>
              <c:numCache>
                <c:formatCode>0%</c:formatCode>
                <c:ptCount val="2"/>
                <c:pt idx="0">
                  <c:v>0.51365593698032042</c:v>
                </c:pt>
                <c:pt idx="1">
                  <c:v>0.50872005605093429</c:v>
                </c:pt>
              </c:numCache>
            </c:numRef>
          </c:val>
          <c:extLst>
            <c:ext xmlns:c16="http://schemas.microsoft.com/office/drawing/2014/chart" uri="{C3380CC4-5D6E-409C-BE32-E72D297353CC}">
              <c16:uniqueId val="{00000004-3DC2-47F5-9C45-9122232A87C8}"/>
            </c:ext>
          </c:extLst>
        </c:ser>
        <c:dLbls>
          <c:showLegendKey val="0"/>
          <c:showVal val="0"/>
          <c:showCatName val="0"/>
          <c:showSerName val="0"/>
          <c:showPercent val="0"/>
          <c:showBubbleSize val="0"/>
        </c:dLbls>
        <c:gapWidth val="45"/>
        <c:overlap val="100"/>
        <c:axId val="-1647026640"/>
        <c:axId val="-1646999984"/>
      </c:barChart>
      <c:catAx>
        <c:axId val="-1647026640"/>
        <c:scaling>
          <c:orientation val="minMax"/>
        </c:scaling>
        <c:delete val="0"/>
        <c:axPos val="l"/>
        <c:numFmt formatCode="General" sourceLinked="1"/>
        <c:majorTickMark val="out"/>
        <c:minorTickMark val="none"/>
        <c:tickLblPos val="nextTo"/>
        <c:txPr>
          <a:bodyPr/>
          <a:lstStyle/>
          <a:p>
            <a:pPr>
              <a:defRPr sz="1100" b="1"/>
            </a:pPr>
            <a:endParaRPr lang="lv-LV"/>
          </a:p>
        </c:txPr>
        <c:crossAx val="-1646999984"/>
        <c:crosses val="autoZero"/>
        <c:auto val="1"/>
        <c:lblAlgn val="ctr"/>
        <c:lblOffset val="100"/>
        <c:noMultiLvlLbl val="0"/>
      </c:catAx>
      <c:valAx>
        <c:axId val="-1646999984"/>
        <c:scaling>
          <c:orientation val="minMax"/>
        </c:scaling>
        <c:delete val="1"/>
        <c:axPos val="b"/>
        <c:numFmt formatCode="0%" sourceLinked="1"/>
        <c:majorTickMark val="out"/>
        <c:minorTickMark val="none"/>
        <c:tickLblPos val="nextTo"/>
        <c:crossAx val="-1647026640"/>
        <c:crosses val="autoZero"/>
        <c:crossBetween val="between"/>
      </c:valAx>
    </c:plotArea>
    <c:legend>
      <c:legendPos val="r"/>
      <c:layout>
        <c:manualLayout>
          <c:xMode val="edge"/>
          <c:yMode val="edge"/>
          <c:x val="2.3993222184770808E-2"/>
          <c:y val="0.86395312155557069"/>
          <c:w val="0.97222236839663623"/>
          <c:h val="0.13604707269724392"/>
        </c:manualLayout>
      </c:layout>
      <c:overlay val="0"/>
      <c:txPr>
        <a:bodyPr/>
        <a:lstStyle/>
        <a:p>
          <a:pPr>
            <a:defRPr sz="1100" b="1"/>
          </a:pPr>
          <a:endParaRPr lang="lv-LV"/>
        </a:p>
      </c:txPr>
    </c:legend>
    <c:plotVisOnly val="1"/>
    <c:dispBlanksAs val="gap"/>
    <c:showDLblsOverMax val="0"/>
  </c:chart>
  <c:txPr>
    <a:bodyPr/>
    <a:lstStyle/>
    <a:p>
      <a:pPr>
        <a:defRPr sz="1800"/>
      </a:pPr>
      <a:endParaRPr lang="lv-LV"/>
    </a:p>
  </c:txPr>
  <c:externalData r:id="rId1">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009966165947574"/>
          <c:y val="4.8337889668833976E-2"/>
          <c:w val="0.71640910066537888"/>
          <c:h val="0.93564727834304251"/>
        </c:manualLayout>
      </c:layout>
      <c:barChart>
        <c:barDir val="bar"/>
        <c:grouping val="percentStacked"/>
        <c:varyColors val="0"/>
        <c:ser>
          <c:idx val="0"/>
          <c:order val="0"/>
          <c:tx>
            <c:strRef>
              <c:f>Sheet1!$C$3</c:f>
              <c:strCache>
                <c:ptCount val="1"/>
                <c:pt idx="0">
                  <c:v>Jā</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Sheet1!$C$4:$C$38</c:f>
              <c:numCache>
                <c:formatCode>0%</c:formatCode>
                <c:ptCount val="35"/>
                <c:pt idx="0">
                  <c:v>2.2790054777486583E-2</c:v>
                </c:pt>
                <c:pt idx="1">
                  <c:v>2.7108494102320434E-2</c:v>
                </c:pt>
                <c:pt idx="2">
                  <c:v>4.0676818718874561E-2</c:v>
                </c:pt>
                <c:pt idx="3">
                  <c:v>2.8035666332246238E-2</c:v>
                </c:pt>
                <c:pt idx="4">
                  <c:v>5.16891579460464E-2</c:v>
                </c:pt>
                <c:pt idx="5">
                  <c:v>1.6764272364429237E-2</c:v>
                </c:pt>
                <c:pt idx="7">
                  <c:v>2.9599202382078037E-2</c:v>
                </c:pt>
                <c:pt idx="8">
                  <c:v>2.9814614946433084E-2</c:v>
                </c:pt>
                <c:pt idx="10">
                  <c:v>7.1245745129376717E-2</c:v>
                </c:pt>
                <c:pt idx="11">
                  <c:v>2.0225795875950719E-2</c:v>
                </c:pt>
                <c:pt idx="12">
                  <c:v>3.0390011209596786E-2</c:v>
                </c:pt>
                <c:pt idx="13">
                  <c:v>1.5601190172707849E-2</c:v>
                </c:pt>
                <c:pt idx="14">
                  <c:v>3.0764260268046829E-2</c:v>
                </c:pt>
                <c:pt idx="16">
                  <c:v>5.421739994309531E-2</c:v>
                </c:pt>
                <c:pt idx="17">
                  <c:v>2.6811047300878254E-2</c:v>
                </c:pt>
                <c:pt idx="18">
                  <c:v>2.4809875987065376E-2</c:v>
                </c:pt>
                <c:pt idx="20">
                  <c:v>2.2507937627496456E-2</c:v>
                </c:pt>
                <c:pt idx="21">
                  <c:v>2.9880659990273291E-2</c:v>
                </c:pt>
                <c:pt idx="22">
                  <c:v>3.0275376385221518E-2</c:v>
                </c:pt>
                <c:pt idx="24">
                  <c:v>2.056589669092164E-2</c:v>
                </c:pt>
                <c:pt idx="25">
                  <c:v>2.5080650760327922E-2</c:v>
                </c:pt>
                <c:pt idx="26">
                  <c:v>3.6382390085211276E-2</c:v>
                </c:pt>
                <c:pt idx="27">
                  <c:v>3.1884445500197631E-2</c:v>
                </c:pt>
                <c:pt idx="28">
                  <c:v>4.1235273511943067E-2</c:v>
                </c:pt>
                <c:pt idx="29">
                  <c:v>1.366588543333958E-2</c:v>
                </c:pt>
                <c:pt idx="31">
                  <c:v>1.9988726784656179E-2</c:v>
                </c:pt>
                <c:pt idx="32">
                  <c:v>3.8308217230970255E-2</c:v>
                </c:pt>
                <c:pt idx="34">
                  <c:v>2.9676055298282086E-2</c:v>
                </c:pt>
              </c:numCache>
            </c:numRef>
          </c:val>
          <c:extLst>
            <c:ext xmlns:c16="http://schemas.microsoft.com/office/drawing/2014/chart" uri="{C3380CC4-5D6E-409C-BE32-E72D297353CC}">
              <c16:uniqueId val="{00000000-F3F7-44B3-ACEF-FCF231A884CF}"/>
            </c:ext>
          </c:extLst>
        </c:ser>
        <c:ser>
          <c:idx val="1"/>
          <c:order val="1"/>
          <c:tx>
            <c:strRef>
              <c:f>Sheet1!$D$3</c:f>
              <c:strCache>
                <c:ptCount val="1"/>
                <c:pt idx="0">
                  <c:v>Nē</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Sheet1!$D$4:$D$38</c:f>
              <c:numCache>
                <c:formatCode>0%</c:formatCode>
                <c:ptCount val="35"/>
                <c:pt idx="0">
                  <c:v>0.46164554506509126</c:v>
                </c:pt>
                <c:pt idx="1">
                  <c:v>0.51955882543150911</c:v>
                </c:pt>
                <c:pt idx="2">
                  <c:v>0.41813781399778643</c:v>
                </c:pt>
                <c:pt idx="3">
                  <c:v>0.48683745287150659</c:v>
                </c:pt>
                <c:pt idx="4">
                  <c:v>0.41030909464232712</c:v>
                </c:pt>
                <c:pt idx="5">
                  <c:v>0.480096860315534</c:v>
                </c:pt>
                <c:pt idx="7">
                  <c:v>0.45175828823029257</c:v>
                </c:pt>
                <c:pt idx="8">
                  <c:v>0.47935471708359273</c:v>
                </c:pt>
                <c:pt idx="10">
                  <c:v>0.38273388052143031</c:v>
                </c:pt>
                <c:pt idx="11">
                  <c:v>0.52936279940314912</c:v>
                </c:pt>
                <c:pt idx="12">
                  <c:v>0.40075390663783222</c:v>
                </c:pt>
                <c:pt idx="13">
                  <c:v>0.44043025372318195</c:v>
                </c:pt>
                <c:pt idx="14">
                  <c:v>0.45647518761212669</c:v>
                </c:pt>
                <c:pt idx="16">
                  <c:v>0.48127488718806</c:v>
                </c:pt>
                <c:pt idx="17">
                  <c:v>0.41688444569158362</c:v>
                </c:pt>
                <c:pt idx="18">
                  <c:v>0.47946739563692559</c:v>
                </c:pt>
                <c:pt idx="20">
                  <c:v>0.43438442653436893</c:v>
                </c:pt>
                <c:pt idx="21">
                  <c:v>0.46968158094887164</c:v>
                </c:pt>
                <c:pt idx="22">
                  <c:v>0.45623286253067991</c:v>
                </c:pt>
                <c:pt idx="24">
                  <c:v>0.48981605797934541</c:v>
                </c:pt>
                <c:pt idx="25">
                  <c:v>0.48319603137362038</c:v>
                </c:pt>
                <c:pt idx="26">
                  <c:v>0.44370062433367352</c:v>
                </c:pt>
                <c:pt idx="27">
                  <c:v>0.44658761260130914</c:v>
                </c:pt>
                <c:pt idx="28">
                  <c:v>0.40248008590700379</c:v>
                </c:pt>
                <c:pt idx="29">
                  <c:v>0.55398773759581466</c:v>
                </c:pt>
                <c:pt idx="31">
                  <c:v>0.48080636320737419</c:v>
                </c:pt>
                <c:pt idx="32">
                  <c:v>0.44449299273684206</c:v>
                </c:pt>
                <c:pt idx="34">
                  <c:v>0.46160388865078372</c:v>
                </c:pt>
              </c:numCache>
            </c:numRef>
          </c:val>
          <c:extLst>
            <c:ext xmlns:c16="http://schemas.microsoft.com/office/drawing/2014/chart" uri="{C3380CC4-5D6E-409C-BE32-E72D297353CC}">
              <c16:uniqueId val="{00000001-F3F7-44B3-ACEF-FCF231A884CF}"/>
            </c:ext>
          </c:extLst>
        </c:ser>
        <c:ser>
          <c:idx val="2"/>
          <c:order val="2"/>
          <c:tx>
            <c:strRef>
              <c:f>Sheet1!$E$3</c:f>
              <c:strCache>
                <c:ptCount val="1"/>
                <c:pt idx="0">
                  <c:v>Nav informācija par šo lietotni</c:v>
                </c:pt>
              </c:strCache>
            </c:strRef>
          </c:tx>
          <c:spPr>
            <a:solidFill>
              <a:schemeClr val="accent5"/>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Sheet1!$E$4:$E$38</c:f>
              <c:numCache>
                <c:formatCode>0%</c:formatCode>
                <c:ptCount val="35"/>
                <c:pt idx="0">
                  <c:v>0.515564400157423</c:v>
                </c:pt>
                <c:pt idx="1">
                  <c:v>0.45333268046616965</c:v>
                </c:pt>
                <c:pt idx="2">
                  <c:v>0.54118536728333966</c:v>
                </c:pt>
                <c:pt idx="3">
                  <c:v>0.4851268807962491</c:v>
                </c:pt>
                <c:pt idx="4">
                  <c:v>0.53800174741162432</c:v>
                </c:pt>
                <c:pt idx="5">
                  <c:v>0.50313886732003765</c:v>
                </c:pt>
                <c:pt idx="7">
                  <c:v>0.51864250938762946</c:v>
                </c:pt>
                <c:pt idx="8">
                  <c:v>0.49083066796997266</c:v>
                </c:pt>
                <c:pt idx="10">
                  <c:v>0.54602037434919304</c:v>
                </c:pt>
                <c:pt idx="11">
                  <c:v>0.45041140472089963</c:v>
                </c:pt>
                <c:pt idx="12">
                  <c:v>0.56885608215257111</c:v>
                </c:pt>
                <c:pt idx="13">
                  <c:v>0.54396855610411032</c:v>
                </c:pt>
                <c:pt idx="14">
                  <c:v>0.51276055211982652</c:v>
                </c:pt>
                <c:pt idx="16">
                  <c:v>0.46450771286884451</c:v>
                </c:pt>
                <c:pt idx="17">
                  <c:v>0.55630450700753553</c:v>
                </c:pt>
                <c:pt idx="18">
                  <c:v>0.49572272837600972</c:v>
                </c:pt>
                <c:pt idx="20">
                  <c:v>0.54310763583813448</c:v>
                </c:pt>
                <c:pt idx="21">
                  <c:v>0.50043775906085686</c:v>
                </c:pt>
                <c:pt idx="22">
                  <c:v>0.51349176108409933</c:v>
                </c:pt>
                <c:pt idx="24">
                  <c:v>0.48961804532973247</c:v>
                </c:pt>
                <c:pt idx="25">
                  <c:v>0.49172331786605183</c:v>
                </c:pt>
                <c:pt idx="26">
                  <c:v>0.51991698558111388</c:v>
                </c:pt>
                <c:pt idx="27">
                  <c:v>0.52152794189849239</c:v>
                </c:pt>
                <c:pt idx="28">
                  <c:v>0.55628464058105187</c:v>
                </c:pt>
                <c:pt idx="29">
                  <c:v>0.43234637697084577</c:v>
                </c:pt>
                <c:pt idx="31">
                  <c:v>0.49920491000797035</c:v>
                </c:pt>
                <c:pt idx="32">
                  <c:v>0.51719879003218883</c:v>
                </c:pt>
                <c:pt idx="34">
                  <c:v>0.50872005605093429</c:v>
                </c:pt>
              </c:numCache>
            </c:numRef>
          </c:val>
          <c:extLst>
            <c:ext xmlns:c16="http://schemas.microsoft.com/office/drawing/2014/chart" uri="{C3380CC4-5D6E-409C-BE32-E72D297353CC}">
              <c16:uniqueId val="{00000002-F3F7-44B3-ACEF-FCF231A884CF}"/>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plotArea>
    <c:legend>
      <c:legendPos val="r"/>
      <c:layout>
        <c:manualLayout>
          <c:xMode val="edge"/>
          <c:yMode val="edge"/>
          <c:x val="0.52199252291290144"/>
          <c:y val="2.3597491191768767E-3"/>
          <c:w val="0.47800747708709856"/>
          <c:h val="4.6641275784028928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1">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431767711187452"/>
          <c:y val="1.2271627871481137E-2"/>
          <c:w val="0.50568232288812542"/>
          <c:h val="0.97545674425703777"/>
        </c:manualLayout>
      </c:layout>
      <c:barChart>
        <c:barDir val="bar"/>
        <c:grouping val="clustered"/>
        <c:varyColors val="0"/>
        <c:ser>
          <c:idx val="0"/>
          <c:order val="0"/>
          <c:tx>
            <c:strRef>
              <c:f>Sheet1!$B$1</c:f>
              <c:strCache>
                <c:ptCount val="1"/>
                <c:pt idx="0">
                  <c:v>2021</c:v>
                </c:pt>
              </c:strCache>
            </c:strRef>
          </c:tx>
          <c:spPr>
            <a:solidFill>
              <a:schemeClr val="accent1">
                <a:lumMod val="60000"/>
                <a:lumOff val="40000"/>
              </a:schemeClr>
            </a:solidFill>
          </c:spPr>
          <c:invertIfNegative val="0"/>
          <c:dPt>
            <c:idx val="0"/>
            <c:invertIfNegative val="0"/>
            <c:bubble3D val="0"/>
            <c:extLst>
              <c:ext xmlns:c16="http://schemas.microsoft.com/office/drawing/2014/chart" uri="{C3380CC4-5D6E-409C-BE32-E72D297353CC}">
                <c16:uniqueId val="{00000000-F403-4E44-92BB-2E7C229065FE}"/>
              </c:ext>
            </c:extLst>
          </c:dPt>
          <c:dLbls>
            <c:spPr>
              <a:noFill/>
              <a:ln>
                <a:noFill/>
              </a:ln>
              <a:effectLst/>
            </c:spPr>
            <c:txPr>
              <a:bodyPr/>
              <a:lstStyle/>
              <a:p>
                <a:pPr>
                  <a:defRPr lang="en-US" sz="900" b="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Nezina/ NA</c:v>
                </c:pt>
                <c:pt idx="1">
                  <c:v>Cits</c:v>
                </c:pt>
                <c:pt idx="2">
                  <c:v>Darba vietā</c:v>
                </c:pt>
                <c:pt idx="3">
                  <c:v>No radiem/ draugiem/ paziņām</c:v>
                </c:pt>
                <c:pt idx="4">
                  <c:v>Internetā (neprecizēts)</c:v>
                </c:pt>
                <c:pt idx="5">
                  <c:v>No policista, ugunsdzēsēja, robežsarga, mediķa un citiem operatīvajiem darbiniekiem</c:v>
                </c:pt>
                <c:pt idx="6">
                  <c:v>Dienestu mājaslapās</c:v>
                </c:pt>
                <c:pt idx="7">
                  <c:v>Radio</c:v>
                </c:pt>
                <c:pt idx="8">
                  <c:v>Televīzijā</c:v>
                </c:pt>
                <c:pt idx="9">
                  <c:v>Dienestu sociālo tīklu profilos (Facebook, Twitter, Youtube, u.c)</c:v>
                </c:pt>
                <c:pt idx="10">
                  <c:v>Ziņu portālos</c:v>
                </c:pt>
              </c:strCache>
            </c:strRef>
          </c:cat>
          <c:val>
            <c:numRef>
              <c:f>Sheet1!$B$2:$B$12</c:f>
              <c:numCache>
                <c:formatCode>0%</c:formatCode>
                <c:ptCount val="11"/>
                <c:pt idx="0">
                  <c:v>1.5900701723265642E-2</c:v>
                </c:pt>
                <c:pt idx="1">
                  <c:v>5.6638781975446736E-2</c:v>
                </c:pt>
                <c:pt idx="2">
                  <c:v>2.8064827359785317E-2</c:v>
                </c:pt>
                <c:pt idx="3">
                  <c:v>6.5246852030386826E-2</c:v>
                </c:pt>
                <c:pt idx="4">
                  <c:v>3.4827732707829295E-2</c:v>
                </c:pt>
                <c:pt idx="5">
                  <c:v>6.8181129291370338E-2</c:v>
                </c:pt>
                <c:pt idx="6">
                  <c:v>0.16195014904195071</c:v>
                </c:pt>
                <c:pt idx="7">
                  <c:v>0.30222291067677792</c:v>
                </c:pt>
                <c:pt idx="8">
                  <c:v>0.44496371008405283</c:v>
                </c:pt>
                <c:pt idx="9">
                  <c:v>0.34518838000756169</c:v>
                </c:pt>
                <c:pt idx="10">
                  <c:v>0.5299306061358795</c:v>
                </c:pt>
              </c:numCache>
            </c:numRef>
          </c:val>
          <c:extLst>
            <c:ext xmlns:c16="http://schemas.microsoft.com/office/drawing/2014/chart" uri="{C3380CC4-5D6E-409C-BE32-E72D297353CC}">
              <c16:uniqueId val="{00000001-F403-4E44-92BB-2E7C229065FE}"/>
            </c:ext>
          </c:extLst>
        </c:ser>
        <c:ser>
          <c:idx val="1"/>
          <c:order val="1"/>
          <c:tx>
            <c:strRef>
              <c:f>Sheet1!$C$1</c:f>
              <c:strCache>
                <c:ptCount val="1"/>
                <c:pt idx="0">
                  <c:v>2022</c:v>
                </c:pt>
              </c:strCache>
            </c:strRef>
          </c:tx>
          <c:invertIfNegative val="0"/>
          <c:dLbls>
            <c:spPr>
              <a:noFill/>
              <a:ln>
                <a:noFill/>
              </a:ln>
              <a:effectLst/>
            </c:spPr>
            <c:txPr>
              <a:bodyPr wrap="square" lIns="38100" tIns="19050" rIns="38100" bIns="19050" anchor="ctr">
                <a:spAutoFit/>
              </a:bodyPr>
              <a:lstStyle/>
              <a:p>
                <a:pPr>
                  <a:defRPr sz="10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Nezina/ NA</c:v>
                </c:pt>
                <c:pt idx="1">
                  <c:v>Cits</c:v>
                </c:pt>
                <c:pt idx="2">
                  <c:v>Darba vietā</c:v>
                </c:pt>
                <c:pt idx="3">
                  <c:v>No radiem/ draugiem/ paziņām</c:v>
                </c:pt>
                <c:pt idx="4">
                  <c:v>Internetā (neprecizēts)</c:v>
                </c:pt>
                <c:pt idx="5">
                  <c:v>No policista, ugunsdzēsēja, robežsarga, mediķa un citiem operatīvajiem darbiniekiem</c:v>
                </c:pt>
                <c:pt idx="6">
                  <c:v>Dienestu mājaslapās</c:v>
                </c:pt>
                <c:pt idx="7">
                  <c:v>Radio</c:v>
                </c:pt>
                <c:pt idx="8">
                  <c:v>Televīzijā</c:v>
                </c:pt>
                <c:pt idx="9">
                  <c:v>Dienestu sociālo tīklu profilos (Facebook, Twitter, Youtube, u.c)</c:v>
                </c:pt>
                <c:pt idx="10">
                  <c:v>Ziņu portālos</c:v>
                </c:pt>
              </c:strCache>
            </c:strRef>
          </c:cat>
          <c:val>
            <c:numRef>
              <c:f>Sheet1!$C$2:$C$12</c:f>
              <c:numCache>
                <c:formatCode>0%</c:formatCode>
                <c:ptCount val="11"/>
                <c:pt idx="0">
                  <c:v>2.9882687478128975E-2</c:v>
                </c:pt>
                <c:pt idx="1">
                  <c:v>2.6570261041589237E-2</c:v>
                </c:pt>
                <c:pt idx="2">
                  <c:v>2.8559159007020808E-2</c:v>
                </c:pt>
                <c:pt idx="3">
                  <c:v>3.0816376565345072E-2</c:v>
                </c:pt>
                <c:pt idx="4">
                  <c:v>3.9064599217781333E-2</c:v>
                </c:pt>
                <c:pt idx="5">
                  <c:v>6.8816232074871989E-2</c:v>
                </c:pt>
                <c:pt idx="6">
                  <c:v>0.17537152190182911</c:v>
                </c:pt>
                <c:pt idx="7">
                  <c:v>0.26612021741532954</c:v>
                </c:pt>
                <c:pt idx="8">
                  <c:v>0.35983498059360669</c:v>
                </c:pt>
                <c:pt idx="9">
                  <c:v>0.39758449501113086</c:v>
                </c:pt>
                <c:pt idx="10">
                  <c:v>0.54051804670464532</c:v>
                </c:pt>
              </c:numCache>
            </c:numRef>
          </c:val>
          <c:extLst>
            <c:ext xmlns:c16="http://schemas.microsoft.com/office/drawing/2014/chart" uri="{C3380CC4-5D6E-409C-BE32-E72D297353CC}">
              <c16:uniqueId val="{00000002-6FC5-44E8-92FD-2F7F225A52DB}"/>
            </c:ext>
          </c:extLst>
        </c:ser>
        <c:dLbls>
          <c:showLegendKey val="0"/>
          <c:showVal val="0"/>
          <c:showCatName val="0"/>
          <c:showSerName val="0"/>
          <c:showPercent val="0"/>
          <c:showBubbleSize val="0"/>
        </c:dLbls>
        <c:gapWidth val="50"/>
        <c:axId val="-1653310496"/>
        <c:axId val="-1653314848"/>
      </c:barChart>
      <c:catAx>
        <c:axId val="-1653310496"/>
        <c:scaling>
          <c:orientation val="minMax"/>
        </c:scaling>
        <c:delete val="0"/>
        <c:axPos val="l"/>
        <c:numFmt formatCode="General" sourceLinked="0"/>
        <c:majorTickMark val="out"/>
        <c:minorTickMark val="none"/>
        <c:tickLblPos val="nextTo"/>
        <c:txPr>
          <a:bodyPr/>
          <a:lstStyle/>
          <a:p>
            <a:pPr>
              <a:defRPr lang="en-US" sz="1100"/>
            </a:pPr>
            <a:endParaRPr lang="lv-LV"/>
          </a:p>
        </c:txPr>
        <c:crossAx val="-1653314848"/>
        <c:crosses val="autoZero"/>
        <c:auto val="1"/>
        <c:lblAlgn val="ctr"/>
        <c:lblOffset val="100"/>
        <c:noMultiLvlLbl val="0"/>
      </c:catAx>
      <c:valAx>
        <c:axId val="-1653314848"/>
        <c:scaling>
          <c:orientation val="minMax"/>
          <c:max val="0.75000000000000011"/>
        </c:scaling>
        <c:delete val="1"/>
        <c:axPos val="b"/>
        <c:numFmt formatCode="0%" sourceLinked="1"/>
        <c:majorTickMark val="out"/>
        <c:minorTickMark val="none"/>
        <c:tickLblPos val="nextTo"/>
        <c:crossAx val="-1653310496"/>
        <c:crosses val="autoZero"/>
        <c:crossBetween val="between"/>
        <c:majorUnit val="0.25"/>
      </c:valAx>
    </c:plotArea>
    <c:legend>
      <c:legendPos val="r"/>
      <c:layout>
        <c:manualLayout>
          <c:xMode val="edge"/>
          <c:yMode val="edge"/>
          <c:x val="0.89684262009882465"/>
          <c:y val="0.15532895576036693"/>
          <c:w val="8.2684432241636241E-2"/>
          <c:h val="0.10367702167653808"/>
        </c:manualLayout>
      </c:layout>
      <c:overlay val="0"/>
      <c:txPr>
        <a:bodyPr/>
        <a:lstStyle/>
        <a:p>
          <a:pPr>
            <a:defRPr sz="1100" b="1"/>
          </a:pPr>
          <a:endParaRPr lang="lv-LV"/>
        </a:p>
      </c:txPr>
    </c:legend>
    <c:plotVisOnly val="1"/>
    <c:dispBlanksAs val="gap"/>
    <c:showDLblsOverMax val="0"/>
  </c:chart>
  <c:txPr>
    <a:bodyPr/>
    <a:lstStyle/>
    <a:p>
      <a:pPr>
        <a:defRPr sz="1800"/>
      </a:pPr>
      <a:endParaRPr lang="lv-LV"/>
    </a:p>
  </c:txPr>
  <c:externalData r:id="rId1">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935445768328993"/>
          <c:y val="1.1924653458674869E-2"/>
          <c:w val="0.72064554231671007"/>
          <c:h val="0.96697201401478661"/>
        </c:manualLayout>
      </c:layout>
      <c:barChart>
        <c:barDir val="bar"/>
        <c:grouping val="clustered"/>
        <c:varyColors val="0"/>
        <c:ser>
          <c:idx val="0"/>
          <c:order val="0"/>
          <c:tx>
            <c:strRef>
              <c:f>Sheet1!$C$2</c:f>
              <c:strCache>
                <c:ptCount val="1"/>
                <c:pt idx="0">
                  <c:v>Ziņu portālos</c:v>
                </c:pt>
              </c:strCache>
            </c:strRef>
          </c:tx>
          <c:spPr>
            <a:solidFill>
              <a:schemeClr val="accent5"/>
            </a:solidFill>
          </c:spPr>
          <c:invertIfNegative val="0"/>
          <c:dPt>
            <c:idx val="0"/>
            <c:invertIfNegative val="0"/>
            <c:bubble3D val="0"/>
            <c:spPr>
              <a:solidFill>
                <a:srgbClr val="70AD47">
                  <a:lumMod val="50000"/>
                </a:srgbClr>
              </a:solidFill>
            </c:spPr>
            <c:extLst>
              <c:ext xmlns:c16="http://schemas.microsoft.com/office/drawing/2014/chart" uri="{C3380CC4-5D6E-409C-BE32-E72D297353CC}">
                <c16:uniqueId val="{00000001-5E9A-4279-917C-561AFC432EE0}"/>
              </c:ext>
            </c:extLst>
          </c:dPt>
          <c:dPt>
            <c:idx val="1"/>
            <c:invertIfNegative val="0"/>
            <c:bubble3D val="0"/>
            <c:spPr>
              <a:solidFill>
                <a:srgbClr val="70AD47">
                  <a:lumMod val="50000"/>
                </a:srgbClr>
              </a:solidFill>
            </c:spPr>
            <c:extLst>
              <c:ext xmlns:c16="http://schemas.microsoft.com/office/drawing/2014/chart" uri="{C3380CC4-5D6E-409C-BE32-E72D297353CC}">
                <c16:uniqueId val="{00000003-5E9A-4279-917C-561AFC432EE0}"/>
              </c:ext>
            </c:extLst>
          </c:dPt>
          <c:dPt>
            <c:idx val="2"/>
            <c:invertIfNegative val="0"/>
            <c:bubble3D val="0"/>
            <c:spPr>
              <a:solidFill>
                <a:srgbClr val="70AD47">
                  <a:lumMod val="50000"/>
                </a:srgbClr>
              </a:solidFill>
            </c:spPr>
            <c:extLst>
              <c:ext xmlns:c16="http://schemas.microsoft.com/office/drawing/2014/chart" uri="{C3380CC4-5D6E-409C-BE32-E72D297353CC}">
                <c16:uniqueId val="{00000005-5E9A-4279-917C-561AFC432EE0}"/>
              </c:ext>
            </c:extLst>
          </c:dPt>
          <c:dPt>
            <c:idx val="3"/>
            <c:invertIfNegative val="0"/>
            <c:bubble3D val="0"/>
            <c:spPr>
              <a:solidFill>
                <a:srgbClr val="70AD47">
                  <a:lumMod val="50000"/>
                </a:srgbClr>
              </a:solidFill>
            </c:spPr>
            <c:extLst>
              <c:ext xmlns:c16="http://schemas.microsoft.com/office/drawing/2014/chart" uri="{C3380CC4-5D6E-409C-BE32-E72D297353CC}">
                <c16:uniqueId val="{00000007-5E9A-4279-917C-561AFC432EE0}"/>
              </c:ext>
            </c:extLst>
          </c:dPt>
          <c:dPt>
            <c:idx val="4"/>
            <c:invertIfNegative val="0"/>
            <c:bubble3D val="0"/>
            <c:spPr>
              <a:solidFill>
                <a:srgbClr val="70AD47">
                  <a:lumMod val="50000"/>
                </a:srgbClr>
              </a:solidFill>
            </c:spPr>
            <c:extLst>
              <c:ext xmlns:c16="http://schemas.microsoft.com/office/drawing/2014/chart" uri="{C3380CC4-5D6E-409C-BE32-E72D297353CC}">
                <c16:uniqueId val="{00000009-5E9A-4279-917C-561AFC432EE0}"/>
              </c:ext>
            </c:extLst>
          </c:dPt>
          <c:dPt>
            <c:idx val="5"/>
            <c:invertIfNegative val="0"/>
            <c:bubble3D val="0"/>
            <c:spPr>
              <a:solidFill>
                <a:srgbClr val="70AD47">
                  <a:lumMod val="50000"/>
                </a:srgbClr>
              </a:solidFill>
            </c:spPr>
            <c:extLst>
              <c:ext xmlns:c16="http://schemas.microsoft.com/office/drawing/2014/chart" uri="{C3380CC4-5D6E-409C-BE32-E72D297353CC}">
                <c16:uniqueId val="{0000000B-5E9A-4279-917C-561AFC432EE0}"/>
              </c:ext>
            </c:extLst>
          </c:dPt>
          <c:dPt>
            <c:idx val="7"/>
            <c:invertIfNegative val="0"/>
            <c:bubble3D val="0"/>
            <c:spPr>
              <a:solidFill>
                <a:srgbClr val="FFC000"/>
              </a:solidFill>
            </c:spPr>
            <c:extLst>
              <c:ext xmlns:c16="http://schemas.microsoft.com/office/drawing/2014/chart" uri="{C3380CC4-5D6E-409C-BE32-E72D297353CC}">
                <c16:uniqueId val="{0000000D-5E9A-4279-917C-561AFC432EE0}"/>
              </c:ext>
            </c:extLst>
          </c:dPt>
          <c:dPt>
            <c:idx val="8"/>
            <c:invertIfNegative val="0"/>
            <c:bubble3D val="0"/>
            <c:spPr>
              <a:solidFill>
                <a:srgbClr val="FFC000"/>
              </a:solidFill>
            </c:spPr>
            <c:extLst>
              <c:ext xmlns:c16="http://schemas.microsoft.com/office/drawing/2014/chart" uri="{C3380CC4-5D6E-409C-BE32-E72D297353CC}">
                <c16:uniqueId val="{0000000F-5E9A-4279-917C-561AFC432EE0}"/>
              </c:ext>
            </c:extLst>
          </c:dPt>
          <c:dPt>
            <c:idx val="10"/>
            <c:invertIfNegative val="0"/>
            <c:bubble3D val="0"/>
            <c:spPr>
              <a:solidFill>
                <a:srgbClr val="4472C4"/>
              </a:solidFill>
            </c:spPr>
            <c:extLst>
              <c:ext xmlns:c16="http://schemas.microsoft.com/office/drawing/2014/chart" uri="{C3380CC4-5D6E-409C-BE32-E72D297353CC}">
                <c16:uniqueId val="{00000011-5E9A-4279-917C-561AFC432EE0}"/>
              </c:ext>
            </c:extLst>
          </c:dPt>
          <c:dPt>
            <c:idx val="11"/>
            <c:invertIfNegative val="0"/>
            <c:bubble3D val="0"/>
            <c:spPr>
              <a:solidFill>
                <a:srgbClr val="4472C4"/>
              </a:solidFill>
            </c:spPr>
            <c:extLst>
              <c:ext xmlns:c16="http://schemas.microsoft.com/office/drawing/2014/chart" uri="{C3380CC4-5D6E-409C-BE32-E72D297353CC}">
                <c16:uniqueId val="{00000013-5E9A-4279-917C-561AFC432EE0}"/>
              </c:ext>
            </c:extLst>
          </c:dPt>
          <c:dPt>
            <c:idx val="12"/>
            <c:invertIfNegative val="0"/>
            <c:bubble3D val="0"/>
            <c:spPr>
              <a:solidFill>
                <a:srgbClr val="4472C4"/>
              </a:solidFill>
            </c:spPr>
            <c:extLst>
              <c:ext xmlns:c16="http://schemas.microsoft.com/office/drawing/2014/chart" uri="{C3380CC4-5D6E-409C-BE32-E72D297353CC}">
                <c16:uniqueId val="{00000015-5E9A-4279-917C-561AFC432EE0}"/>
              </c:ext>
            </c:extLst>
          </c:dPt>
          <c:dPt>
            <c:idx val="13"/>
            <c:invertIfNegative val="0"/>
            <c:bubble3D val="0"/>
            <c:spPr>
              <a:solidFill>
                <a:srgbClr val="4472C4"/>
              </a:solidFill>
            </c:spPr>
            <c:extLst>
              <c:ext xmlns:c16="http://schemas.microsoft.com/office/drawing/2014/chart" uri="{C3380CC4-5D6E-409C-BE32-E72D297353CC}">
                <c16:uniqueId val="{00000017-5E9A-4279-917C-561AFC432EE0}"/>
              </c:ext>
            </c:extLst>
          </c:dPt>
          <c:dPt>
            <c:idx val="14"/>
            <c:invertIfNegative val="0"/>
            <c:bubble3D val="0"/>
            <c:spPr>
              <a:solidFill>
                <a:srgbClr val="4472C4"/>
              </a:solidFill>
            </c:spPr>
            <c:extLst>
              <c:ext xmlns:c16="http://schemas.microsoft.com/office/drawing/2014/chart" uri="{C3380CC4-5D6E-409C-BE32-E72D297353CC}">
                <c16:uniqueId val="{00000019-5E9A-4279-917C-561AFC432EE0}"/>
              </c:ext>
            </c:extLst>
          </c:dPt>
          <c:dPt>
            <c:idx val="16"/>
            <c:invertIfNegative val="0"/>
            <c:bubble3D val="0"/>
            <c:spPr>
              <a:solidFill>
                <a:srgbClr val="70AD47"/>
              </a:solidFill>
            </c:spPr>
            <c:extLst>
              <c:ext xmlns:c16="http://schemas.microsoft.com/office/drawing/2014/chart" uri="{C3380CC4-5D6E-409C-BE32-E72D297353CC}">
                <c16:uniqueId val="{0000001B-5E9A-4279-917C-561AFC432EE0}"/>
              </c:ext>
            </c:extLst>
          </c:dPt>
          <c:dPt>
            <c:idx val="17"/>
            <c:invertIfNegative val="0"/>
            <c:bubble3D val="0"/>
            <c:spPr>
              <a:solidFill>
                <a:srgbClr val="70AD47"/>
              </a:solidFill>
            </c:spPr>
            <c:extLst>
              <c:ext xmlns:c16="http://schemas.microsoft.com/office/drawing/2014/chart" uri="{C3380CC4-5D6E-409C-BE32-E72D297353CC}">
                <c16:uniqueId val="{0000001D-5E9A-4279-917C-561AFC432EE0}"/>
              </c:ext>
            </c:extLst>
          </c:dPt>
          <c:dPt>
            <c:idx val="18"/>
            <c:invertIfNegative val="0"/>
            <c:bubble3D val="0"/>
            <c:spPr>
              <a:solidFill>
                <a:srgbClr val="70AD47"/>
              </a:solidFill>
            </c:spPr>
            <c:extLst>
              <c:ext xmlns:c16="http://schemas.microsoft.com/office/drawing/2014/chart" uri="{C3380CC4-5D6E-409C-BE32-E72D297353CC}">
                <c16:uniqueId val="{0000001F-5E9A-4279-917C-561AFC432EE0}"/>
              </c:ext>
            </c:extLst>
          </c:dPt>
          <c:dPt>
            <c:idx val="20"/>
            <c:invertIfNegative val="0"/>
            <c:bubble3D val="0"/>
            <c:spPr>
              <a:solidFill>
                <a:srgbClr val="ED7D31"/>
              </a:solidFill>
            </c:spPr>
            <c:extLst>
              <c:ext xmlns:c16="http://schemas.microsoft.com/office/drawing/2014/chart" uri="{C3380CC4-5D6E-409C-BE32-E72D297353CC}">
                <c16:uniqueId val="{00000021-5E9A-4279-917C-561AFC432EE0}"/>
              </c:ext>
            </c:extLst>
          </c:dPt>
          <c:dPt>
            <c:idx val="21"/>
            <c:invertIfNegative val="0"/>
            <c:bubble3D val="0"/>
            <c:spPr>
              <a:solidFill>
                <a:srgbClr val="ED7D31"/>
              </a:solidFill>
            </c:spPr>
            <c:extLst>
              <c:ext xmlns:c16="http://schemas.microsoft.com/office/drawing/2014/chart" uri="{C3380CC4-5D6E-409C-BE32-E72D297353CC}">
                <c16:uniqueId val="{00000023-5E9A-4279-917C-561AFC432EE0}"/>
              </c:ext>
            </c:extLst>
          </c:dPt>
          <c:dPt>
            <c:idx val="22"/>
            <c:invertIfNegative val="0"/>
            <c:bubble3D val="0"/>
            <c:spPr>
              <a:solidFill>
                <a:srgbClr val="ED7D31"/>
              </a:solidFill>
            </c:spPr>
            <c:extLst>
              <c:ext xmlns:c16="http://schemas.microsoft.com/office/drawing/2014/chart" uri="{C3380CC4-5D6E-409C-BE32-E72D297353CC}">
                <c16:uniqueId val="{00000025-5E9A-4279-917C-561AFC432EE0}"/>
              </c:ext>
            </c:extLst>
          </c:dPt>
          <c:dPt>
            <c:idx val="29"/>
            <c:invertIfNegative val="0"/>
            <c:bubble3D val="0"/>
            <c:spPr>
              <a:solidFill>
                <a:srgbClr val="5B9BD5"/>
              </a:solidFill>
            </c:spPr>
            <c:extLst>
              <c:ext xmlns:c16="http://schemas.microsoft.com/office/drawing/2014/chart" uri="{C3380CC4-5D6E-409C-BE32-E72D297353CC}">
                <c16:uniqueId val="{00000027-5E9A-4279-917C-561AFC432EE0}"/>
              </c:ext>
            </c:extLst>
          </c:dPt>
          <c:dPt>
            <c:idx val="30"/>
            <c:invertIfNegative val="0"/>
            <c:bubble3D val="0"/>
            <c:spPr>
              <a:solidFill>
                <a:srgbClr val="00B050"/>
              </a:solidFill>
            </c:spPr>
            <c:extLst>
              <c:ext xmlns:c16="http://schemas.microsoft.com/office/drawing/2014/chart" uri="{C3380CC4-5D6E-409C-BE32-E72D297353CC}">
                <c16:uniqueId val="{00000029-5E9A-4279-917C-561AFC432EE0}"/>
              </c:ext>
            </c:extLst>
          </c:dPt>
          <c:dPt>
            <c:idx val="31"/>
            <c:invertIfNegative val="0"/>
            <c:bubble3D val="0"/>
            <c:spPr>
              <a:solidFill>
                <a:srgbClr val="00B050"/>
              </a:solidFill>
            </c:spPr>
            <c:extLst>
              <c:ext xmlns:c16="http://schemas.microsoft.com/office/drawing/2014/chart" uri="{C3380CC4-5D6E-409C-BE32-E72D297353CC}">
                <c16:uniqueId val="{0000002B-5E9A-4279-917C-561AFC432EE0}"/>
              </c:ext>
            </c:extLst>
          </c:dPt>
          <c:dPt>
            <c:idx val="32"/>
            <c:invertIfNegative val="0"/>
            <c:bubble3D val="0"/>
            <c:spPr>
              <a:solidFill>
                <a:srgbClr val="00B050"/>
              </a:solidFill>
            </c:spPr>
            <c:extLst>
              <c:ext xmlns:c16="http://schemas.microsoft.com/office/drawing/2014/chart" uri="{C3380CC4-5D6E-409C-BE32-E72D297353CC}">
                <c16:uniqueId val="{0000002D-5E9A-4279-917C-561AFC432EE0}"/>
              </c:ext>
            </c:extLst>
          </c:dPt>
          <c:dPt>
            <c:idx val="34"/>
            <c:invertIfNegative val="0"/>
            <c:bubble3D val="0"/>
            <c:spPr>
              <a:solidFill>
                <a:srgbClr val="990033"/>
              </a:solidFill>
            </c:spPr>
            <c:extLst>
              <c:ext xmlns:c16="http://schemas.microsoft.com/office/drawing/2014/chart" uri="{C3380CC4-5D6E-409C-BE32-E72D297353CC}">
                <c16:uniqueId val="{0000002F-5E9A-4279-917C-561AFC432EE0}"/>
              </c:ext>
            </c:extLst>
          </c:dPt>
          <c:dLbls>
            <c:spPr>
              <a:noFill/>
              <a:ln>
                <a:noFill/>
              </a:ln>
              <a:effectLst/>
            </c:spPr>
            <c:txPr>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Sheet1!$A$3:$B$37</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Sheet1!$C$3:$C$37</c:f>
              <c:numCache>
                <c:formatCode>0%</c:formatCode>
                <c:ptCount val="35"/>
                <c:pt idx="0">
                  <c:v>0.49265263370166046</c:v>
                </c:pt>
                <c:pt idx="1">
                  <c:v>0.53754719688830743</c:v>
                </c:pt>
                <c:pt idx="2">
                  <c:v>0.45886251237810094</c:v>
                </c:pt>
                <c:pt idx="3">
                  <c:v>0.5147282870915767</c:v>
                </c:pt>
                <c:pt idx="4">
                  <c:v>0.57424453346041493</c:v>
                </c:pt>
                <c:pt idx="5">
                  <c:v>0.58036547377260117</c:v>
                </c:pt>
                <c:pt idx="7">
                  <c:v>0.54991883051469603</c:v>
                </c:pt>
                <c:pt idx="8">
                  <c:v>0.5235691869683875</c:v>
                </c:pt>
                <c:pt idx="10">
                  <c:v>0.61181148600265389</c:v>
                </c:pt>
                <c:pt idx="11">
                  <c:v>0.47041070266171336</c:v>
                </c:pt>
                <c:pt idx="12">
                  <c:v>0.48837854849556889</c:v>
                </c:pt>
                <c:pt idx="13">
                  <c:v>0.52574279338994223</c:v>
                </c:pt>
                <c:pt idx="14">
                  <c:v>0.55623042967636238</c:v>
                </c:pt>
                <c:pt idx="16">
                  <c:v>0.5830214757257961</c:v>
                </c:pt>
                <c:pt idx="17">
                  <c:v>0.5469887379925058</c:v>
                </c:pt>
                <c:pt idx="18">
                  <c:v>0.53330804927254205</c:v>
                </c:pt>
                <c:pt idx="20">
                  <c:v>0.37188663494132257</c:v>
                </c:pt>
                <c:pt idx="21">
                  <c:v>0.51583190809953627</c:v>
                </c:pt>
                <c:pt idx="22">
                  <c:v>0.5855150675980022</c:v>
                </c:pt>
                <c:pt idx="24">
                  <c:v>0.43463051702527022</c:v>
                </c:pt>
                <c:pt idx="25">
                  <c:v>0.50401900293889623</c:v>
                </c:pt>
                <c:pt idx="26">
                  <c:v>0.61585869643582625</c:v>
                </c:pt>
                <c:pt idx="27">
                  <c:v>0.55417173582192603</c:v>
                </c:pt>
                <c:pt idx="28">
                  <c:v>0.57607375812902828</c:v>
                </c:pt>
                <c:pt idx="29">
                  <c:v>0.55170122586462456</c:v>
                </c:pt>
                <c:pt idx="31">
                  <c:v>0.56337533772237036</c:v>
                </c:pt>
                <c:pt idx="32">
                  <c:v>0.52015042552507806</c:v>
                </c:pt>
                <c:pt idx="34">
                  <c:v>0.54051804670464532</c:v>
                </c:pt>
              </c:numCache>
            </c:numRef>
          </c:val>
          <c:extLst>
            <c:ext xmlns:c16="http://schemas.microsoft.com/office/drawing/2014/chart" uri="{C3380CC4-5D6E-409C-BE32-E72D297353CC}">
              <c16:uniqueId val="{00000030-5E9A-4279-917C-561AFC432EE0}"/>
            </c:ext>
          </c:extLst>
        </c:ser>
        <c:dLbls>
          <c:showLegendKey val="0"/>
          <c:showVal val="0"/>
          <c:showCatName val="0"/>
          <c:showSerName val="0"/>
          <c:showPercent val="0"/>
          <c:showBubbleSize val="0"/>
        </c:dLbls>
        <c:gapWidth val="51"/>
        <c:axId val="-1720574624"/>
        <c:axId val="-1720593120"/>
      </c:barChart>
      <c:catAx>
        <c:axId val="-1720574624"/>
        <c:scaling>
          <c:orientation val="minMax"/>
        </c:scaling>
        <c:delete val="0"/>
        <c:axPos val="l"/>
        <c:numFmt formatCode="General" sourceLinked="0"/>
        <c:majorTickMark val="out"/>
        <c:minorTickMark val="none"/>
        <c:tickLblPos val="nextTo"/>
        <c:txPr>
          <a:bodyPr/>
          <a:lstStyle/>
          <a:p>
            <a:pPr>
              <a:defRPr sz="1000"/>
            </a:pPr>
            <a:endParaRPr lang="lv-LV"/>
          </a:p>
        </c:txPr>
        <c:crossAx val="-1720593120"/>
        <c:crosses val="autoZero"/>
        <c:auto val="1"/>
        <c:lblAlgn val="ctr"/>
        <c:lblOffset val="100"/>
        <c:noMultiLvlLbl val="0"/>
      </c:catAx>
      <c:valAx>
        <c:axId val="-1720593120"/>
        <c:scaling>
          <c:orientation val="minMax"/>
          <c:max val="0.75000000000000011"/>
        </c:scaling>
        <c:delete val="1"/>
        <c:axPos val="b"/>
        <c:majorGridlines/>
        <c:numFmt formatCode="0%" sourceLinked="1"/>
        <c:majorTickMark val="out"/>
        <c:minorTickMark val="none"/>
        <c:tickLblPos val="nextTo"/>
        <c:crossAx val="-1720574624"/>
        <c:crosses val="autoZero"/>
        <c:crossBetween val="between"/>
        <c:majorUnit val="0.25"/>
      </c:valAx>
    </c:plotArea>
    <c:plotVisOnly val="1"/>
    <c:dispBlanksAs val="gap"/>
    <c:showDLblsOverMax val="0"/>
  </c:chart>
  <c:txPr>
    <a:bodyPr/>
    <a:lstStyle/>
    <a:p>
      <a:pPr>
        <a:defRPr sz="1800"/>
      </a:pPr>
      <a:endParaRPr lang="lv-LV"/>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009966165947574"/>
          <c:y val="4.8337889668833976E-2"/>
          <c:w val="0.71640910066537888"/>
          <c:h val="0.93564727834304251"/>
        </c:manualLayout>
      </c:layout>
      <c:barChart>
        <c:barDir val="bar"/>
        <c:grouping val="percentStacked"/>
        <c:varyColors val="0"/>
        <c:ser>
          <c:idx val="0"/>
          <c:order val="0"/>
          <c:tx>
            <c:strRef>
              <c:f>Sheet1!$C$3</c:f>
              <c:strCache>
                <c:ptCount val="1"/>
                <c:pt idx="0">
                  <c:v>Ļoti + drīzāk satrauc</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Sheet1!$C$4:$C$38</c:f>
              <c:numCache>
                <c:formatCode>0%</c:formatCode>
                <c:ptCount val="35"/>
                <c:pt idx="0">
                  <c:v>0.65152406620020575</c:v>
                </c:pt>
                <c:pt idx="1">
                  <c:v>0.65521842916107342</c:v>
                </c:pt>
                <c:pt idx="2">
                  <c:v>0.68822858959165534</c:v>
                </c:pt>
                <c:pt idx="3">
                  <c:v>0.65606620053440035</c:v>
                </c:pt>
                <c:pt idx="4">
                  <c:v>0.72383532295044195</c:v>
                </c:pt>
                <c:pt idx="5">
                  <c:v>0.70747966847723009</c:v>
                </c:pt>
                <c:pt idx="7">
                  <c:v>0.68469849309957975</c:v>
                </c:pt>
                <c:pt idx="8">
                  <c:v>0.69776346756351093</c:v>
                </c:pt>
                <c:pt idx="10">
                  <c:v>0.5029295399849425</c:v>
                </c:pt>
                <c:pt idx="11">
                  <c:v>0.65239074276101849</c:v>
                </c:pt>
                <c:pt idx="12">
                  <c:v>0.62912422646589161</c:v>
                </c:pt>
                <c:pt idx="13">
                  <c:v>0.68485262039820538</c:v>
                </c:pt>
                <c:pt idx="14">
                  <c:v>0.71137524187671386</c:v>
                </c:pt>
                <c:pt idx="16">
                  <c:v>0.61884916562820391</c:v>
                </c:pt>
                <c:pt idx="17">
                  <c:v>0.59812659005822044</c:v>
                </c:pt>
                <c:pt idx="18">
                  <c:v>0.74710336784177966</c:v>
                </c:pt>
                <c:pt idx="20">
                  <c:v>0.57696906733125231</c:v>
                </c:pt>
                <c:pt idx="21">
                  <c:v>0.67503490536442012</c:v>
                </c:pt>
                <c:pt idx="22">
                  <c:v>0.71712053794289232</c:v>
                </c:pt>
                <c:pt idx="24">
                  <c:v>0.66432991636277605</c:v>
                </c:pt>
                <c:pt idx="25">
                  <c:v>0.65539229274660671</c:v>
                </c:pt>
                <c:pt idx="26">
                  <c:v>0.74543184828053899</c:v>
                </c:pt>
                <c:pt idx="27">
                  <c:v>0.69898991248765097</c:v>
                </c:pt>
                <c:pt idx="28">
                  <c:v>0.71435717406767818</c:v>
                </c:pt>
                <c:pt idx="29">
                  <c:v>0.61681223606496127</c:v>
                </c:pt>
                <c:pt idx="31">
                  <c:v>0.68436442259393426</c:v>
                </c:pt>
                <c:pt idx="32">
                  <c:v>0.69381087001458008</c:v>
                </c:pt>
                <c:pt idx="34">
                  <c:v>0.68935969469053959</c:v>
                </c:pt>
              </c:numCache>
            </c:numRef>
          </c:val>
          <c:extLst>
            <c:ext xmlns:c16="http://schemas.microsoft.com/office/drawing/2014/chart" uri="{C3380CC4-5D6E-409C-BE32-E72D297353CC}">
              <c16:uniqueId val="{00000000-0157-4277-994D-BAA7BFED6958}"/>
            </c:ext>
          </c:extLst>
        </c:ser>
        <c:ser>
          <c:idx val="1"/>
          <c:order val="1"/>
          <c:tx>
            <c:strRef>
              <c:f>Sheet1!$D$3</c:f>
              <c:strCache>
                <c:ptCount val="1"/>
                <c:pt idx="0">
                  <c:v>Nemaz + drīzāk nesatrauc</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Sheet1!$D$4:$D$38</c:f>
              <c:numCache>
                <c:formatCode>0%</c:formatCode>
                <c:ptCount val="35"/>
                <c:pt idx="0">
                  <c:v>0.27765071159212135</c:v>
                </c:pt>
                <c:pt idx="1">
                  <c:v>0.27825324721221478</c:v>
                </c:pt>
                <c:pt idx="2">
                  <c:v>0.26170574564994131</c:v>
                </c:pt>
                <c:pt idx="3">
                  <c:v>0.26779174221318969</c:v>
                </c:pt>
                <c:pt idx="4">
                  <c:v>0.2191705439992585</c:v>
                </c:pt>
                <c:pt idx="5">
                  <c:v>0.2482585298054065</c:v>
                </c:pt>
                <c:pt idx="7">
                  <c:v>0.26031041499069391</c:v>
                </c:pt>
                <c:pt idx="8">
                  <c:v>0.24202657615858889</c:v>
                </c:pt>
                <c:pt idx="10">
                  <c:v>0.49707046001505761</c:v>
                </c:pt>
                <c:pt idx="11">
                  <c:v>0.21683138311524608</c:v>
                </c:pt>
                <c:pt idx="12">
                  <c:v>0.25594275461783622</c:v>
                </c:pt>
                <c:pt idx="13">
                  <c:v>0.24220475101859221</c:v>
                </c:pt>
                <c:pt idx="14">
                  <c:v>0.24955974371103351</c:v>
                </c:pt>
                <c:pt idx="16">
                  <c:v>0.29400626266697749</c:v>
                </c:pt>
                <c:pt idx="17">
                  <c:v>0.31177036570072125</c:v>
                </c:pt>
                <c:pt idx="18">
                  <c:v>0.21546394698248561</c:v>
                </c:pt>
                <c:pt idx="20">
                  <c:v>0.28219056029998557</c:v>
                </c:pt>
                <c:pt idx="21">
                  <c:v>0.25494096352481294</c:v>
                </c:pt>
                <c:pt idx="22">
                  <c:v>0.2493549534248426</c:v>
                </c:pt>
                <c:pt idx="24">
                  <c:v>0.22203473483844405</c:v>
                </c:pt>
                <c:pt idx="25">
                  <c:v>0.2728763844198312</c:v>
                </c:pt>
                <c:pt idx="26">
                  <c:v>0.20246883978628993</c:v>
                </c:pt>
                <c:pt idx="27">
                  <c:v>0.26948747980642901</c:v>
                </c:pt>
                <c:pt idx="28">
                  <c:v>0.26847141768558369</c:v>
                </c:pt>
                <c:pt idx="29">
                  <c:v>0.31899701281838611</c:v>
                </c:pt>
                <c:pt idx="31">
                  <c:v>0.26337597719158629</c:v>
                </c:pt>
                <c:pt idx="32">
                  <c:v>0.2452429965977177</c:v>
                </c:pt>
                <c:pt idx="34">
                  <c:v>0.25378727490432645</c:v>
                </c:pt>
              </c:numCache>
            </c:numRef>
          </c:val>
          <c:extLst>
            <c:ext xmlns:c16="http://schemas.microsoft.com/office/drawing/2014/chart" uri="{C3380CC4-5D6E-409C-BE32-E72D297353CC}">
              <c16:uniqueId val="{00000001-0157-4277-994D-BAA7BFED6958}"/>
            </c:ext>
          </c:extLst>
        </c:ser>
        <c:ser>
          <c:idx val="2"/>
          <c:order val="2"/>
          <c:tx>
            <c:strRef>
              <c:f>Sheet1!$E$3</c:f>
              <c:strCache>
                <c:ptCount val="1"/>
                <c:pt idx="0">
                  <c:v>Grūti pateikt</c:v>
                </c:pt>
              </c:strCache>
            </c:strRef>
          </c:tx>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Sheet1!$E$4:$E$38</c:f>
              <c:numCache>
                <c:formatCode>0%</c:formatCode>
                <c:ptCount val="35"/>
                <c:pt idx="0">
                  <c:v>7.0825222207673011E-2</c:v>
                </c:pt>
                <c:pt idx="1">
                  <c:v>6.6528323626711308E-2</c:v>
                </c:pt>
                <c:pt idx="2">
                  <c:v>5.006566475840421E-2</c:v>
                </c:pt>
                <c:pt idx="3">
                  <c:v>7.6142057252411577E-2</c:v>
                </c:pt>
                <c:pt idx="4">
                  <c:v>5.6994133050297234E-2</c:v>
                </c:pt>
                <c:pt idx="5">
                  <c:v>4.4261801717363852E-2</c:v>
                </c:pt>
                <c:pt idx="7">
                  <c:v>5.4991091909725516E-2</c:v>
                </c:pt>
                <c:pt idx="8">
                  <c:v>6.0209956277897797E-2</c:v>
                </c:pt>
                <c:pt idx="10">
                  <c:v>0</c:v>
                </c:pt>
                <c:pt idx="11">
                  <c:v>0.1307778741237352</c:v>
                </c:pt>
                <c:pt idx="12">
                  <c:v>0.11493301891627229</c:v>
                </c:pt>
                <c:pt idx="13">
                  <c:v>7.2942628583202634E-2</c:v>
                </c:pt>
                <c:pt idx="14">
                  <c:v>3.9065014412252567E-2</c:v>
                </c:pt>
                <c:pt idx="16">
                  <c:v>8.7144571704818527E-2</c:v>
                </c:pt>
                <c:pt idx="17">
                  <c:v>9.0103044241055558E-2</c:v>
                </c:pt>
                <c:pt idx="18">
                  <c:v>3.7432685175734753E-2</c:v>
                </c:pt>
                <c:pt idx="20">
                  <c:v>0.14084037236876221</c:v>
                </c:pt>
                <c:pt idx="21">
                  <c:v>7.0024131110766941E-2</c:v>
                </c:pt>
                <c:pt idx="22">
                  <c:v>3.3524508632264353E-2</c:v>
                </c:pt>
                <c:pt idx="24">
                  <c:v>0.11363534879877932</c:v>
                </c:pt>
                <c:pt idx="25">
                  <c:v>7.1731322833562455E-2</c:v>
                </c:pt>
                <c:pt idx="26">
                  <c:v>5.2099311933169433E-2</c:v>
                </c:pt>
                <c:pt idx="27">
                  <c:v>3.1522607705919109E-2</c:v>
                </c:pt>
                <c:pt idx="28">
                  <c:v>1.717140824673714E-2</c:v>
                </c:pt>
                <c:pt idx="29">
                  <c:v>6.4190751116652775E-2</c:v>
                </c:pt>
                <c:pt idx="31">
                  <c:v>5.22596002144783E-2</c:v>
                </c:pt>
                <c:pt idx="32">
                  <c:v>6.094613338770212E-2</c:v>
                </c:pt>
                <c:pt idx="34">
                  <c:v>5.685303040513405E-2</c:v>
                </c:pt>
              </c:numCache>
            </c:numRef>
          </c:val>
          <c:extLst>
            <c:ext xmlns:c16="http://schemas.microsoft.com/office/drawing/2014/chart" uri="{C3380CC4-5D6E-409C-BE32-E72D297353CC}">
              <c16:uniqueId val="{00000002-0157-4277-994D-BAA7BFED6958}"/>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plotArea>
    <c:legend>
      <c:legendPos val="r"/>
      <c:layout>
        <c:manualLayout>
          <c:xMode val="edge"/>
          <c:yMode val="edge"/>
          <c:x val="0.38701404377585119"/>
          <c:y val="2.3597491191768767E-3"/>
          <c:w val="0.61298595622414864"/>
          <c:h val="4.6641275784028928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935445768328993"/>
          <c:y val="1.1160820045728725E-2"/>
          <c:w val="0.72064554231671007"/>
          <c:h val="0.96697201401478661"/>
        </c:manualLayout>
      </c:layout>
      <c:barChart>
        <c:barDir val="bar"/>
        <c:grouping val="clustered"/>
        <c:varyColors val="0"/>
        <c:ser>
          <c:idx val="0"/>
          <c:order val="0"/>
          <c:tx>
            <c:strRef>
              <c:f>Sheet1!$C$2</c:f>
              <c:strCache>
                <c:ptCount val="1"/>
                <c:pt idx="0">
                  <c:v>Dienestu sociālo tīklu profilos (Facebook, Twitter, Youtube, u.c)</c:v>
                </c:pt>
              </c:strCache>
            </c:strRef>
          </c:tx>
          <c:spPr>
            <a:solidFill>
              <a:schemeClr val="accent5"/>
            </a:solidFill>
          </c:spPr>
          <c:invertIfNegative val="0"/>
          <c:dPt>
            <c:idx val="0"/>
            <c:invertIfNegative val="0"/>
            <c:bubble3D val="0"/>
            <c:spPr>
              <a:solidFill>
                <a:srgbClr val="70AD47">
                  <a:lumMod val="50000"/>
                </a:srgbClr>
              </a:solidFill>
            </c:spPr>
            <c:extLst>
              <c:ext xmlns:c16="http://schemas.microsoft.com/office/drawing/2014/chart" uri="{C3380CC4-5D6E-409C-BE32-E72D297353CC}">
                <c16:uniqueId val="{00000001-2057-49A9-87F6-A0A99C923319}"/>
              </c:ext>
            </c:extLst>
          </c:dPt>
          <c:dPt>
            <c:idx val="1"/>
            <c:invertIfNegative val="0"/>
            <c:bubble3D val="0"/>
            <c:spPr>
              <a:solidFill>
                <a:srgbClr val="70AD47">
                  <a:lumMod val="50000"/>
                </a:srgbClr>
              </a:solidFill>
            </c:spPr>
            <c:extLst>
              <c:ext xmlns:c16="http://schemas.microsoft.com/office/drawing/2014/chart" uri="{C3380CC4-5D6E-409C-BE32-E72D297353CC}">
                <c16:uniqueId val="{00000003-2057-49A9-87F6-A0A99C923319}"/>
              </c:ext>
            </c:extLst>
          </c:dPt>
          <c:dPt>
            <c:idx val="2"/>
            <c:invertIfNegative val="0"/>
            <c:bubble3D val="0"/>
            <c:spPr>
              <a:solidFill>
                <a:srgbClr val="70AD47">
                  <a:lumMod val="50000"/>
                </a:srgbClr>
              </a:solidFill>
            </c:spPr>
            <c:extLst>
              <c:ext xmlns:c16="http://schemas.microsoft.com/office/drawing/2014/chart" uri="{C3380CC4-5D6E-409C-BE32-E72D297353CC}">
                <c16:uniqueId val="{00000005-2057-49A9-87F6-A0A99C923319}"/>
              </c:ext>
            </c:extLst>
          </c:dPt>
          <c:dPt>
            <c:idx val="3"/>
            <c:invertIfNegative val="0"/>
            <c:bubble3D val="0"/>
            <c:spPr>
              <a:solidFill>
                <a:srgbClr val="70AD47">
                  <a:lumMod val="50000"/>
                </a:srgbClr>
              </a:solidFill>
            </c:spPr>
            <c:extLst>
              <c:ext xmlns:c16="http://schemas.microsoft.com/office/drawing/2014/chart" uri="{C3380CC4-5D6E-409C-BE32-E72D297353CC}">
                <c16:uniqueId val="{00000007-2057-49A9-87F6-A0A99C923319}"/>
              </c:ext>
            </c:extLst>
          </c:dPt>
          <c:dPt>
            <c:idx val="4"/>
            <c:invertIfNegative val="0"/>
            <c:bubble3D val="0"/>
            <c:spPr>
              <a:solidFill>
                <a:srgbClr val="70AD47">
                  <a:lumMod val="50000"/>
                </a:srgbClr>
              </a:solidFill>
            </c:spPr>
            <c:extLst>
              <c:ext xmlns:c16="http://schemas.microsoft.com/office/drawing/2014/chart" uri="{C3380CC4-5D6E-409C-BE32-E72D297353CC}">
                <c16:uniqueId val="{00000009-2057-49A9-87F6-A0A99C923319}"/>
              </c:ext>
            </c:extLst>
          </c:dPt>
          <c:dPt>
            <c:idx val="5"/>
            <c:invertIfNegative val="0"/>
            <c:bubble3D val="0"/>
            <c:spPr>
              <a:solidFill>
                <a:srgbClr val="70AD47">
                  <a:lumMod val="50000"/>
                </a:srgbClr>
              </a:solidFill>
            </c:spPr>
            <c:extLst>
              <c:ext xmlns:c16="http://schemas.microsoft.com/office/drawing/2014/chart" uri="{C3380CC4-5D6E-409C-BE32-E72D297353CC}">
                <c16:uniqueId val="{0000000B-2057-49A9-87F6-A0A99C923319}"/>
              </c:ext>
            </c:extLst>
          </c:dPt>
          <c:dPt>
            <c:idx val="7"/>
            <c:invertIfNegative val="0"/>
            <c:bubble3D val="0"/>
            <c:spPr>
              <a:solidFill>
                <a:srgbClr val="FFC000"/>
              </a:solidFill>
            </c:spPr>
            <c:extLst>
              <c:ext xmlns:c16="http://schemas.microsoft.com/office/drawing/2014/chart" uri="{C3380CC4-5D6E-409C-BE32-E72D297353CC}">
                <c16:uniqueId val="{0000000D-2057-49A9-87F6-A0A99C923319}"/>
              </c:ext>
            </c:extLst>
          </c:dPt>
          <c:dPt>
            <c:idx val="8"/>
            <c:invertIfNegative val="0"/>
            <c:bubble3D val="0"/>
            <c:spPr>
              <a:solidFill>
                <a:srgbClr val="FFC000"/>
              </a:solidFill>
            </c:spPr>
            <c:extLst>
              <c:ext xmlns:c16="http://schemas.microsoft.com/office/drawing/2014/chart" uri="{C3380CC4-5D6E-409C-BE32-E72D297353CC}">
                <c16:uniqueId val="{0000000F-2057-49A9-87F6-A0A99C923319}"/>
              </c:ext>
            </c:extLst>
          </c:dPt>
          <c:dPt>
            <c:idx val="10"/>
            <c:invertIfNegative val="0"/>
            <c:bubble3D val="0"/>
            <c:spPr>
              <a:solidFill>
                <a:srgbClr val="4472C4"/>
              </a:solidFill>
            </c:spPr>
            <c:extLst>
              <c:ext xmlns:c16="http://schemas.microsoft.com/office/drawing/2014/chart" uri="{C3380CC4-5D6E-409C-BE32-E72D297353CC}">
                <c16:uniqueId val="{00000011-2057-49A9-87F6-A0A99C923319}"/>
              </c:ext>
            </c:extLst>
          </c:dPt>
          <c:dPt>
            <c:idx val="11"/>
            <c:invertIfNegative val="0"/>
            <c:bubble3D val="0"/>
            <c:spPr>
              <a:solidFill>
                <a:srgbClr val="4472C4"/>
              </a:solidFill>
            </c:spPr>
            <c:extLst>
              <c:ext xmlns:c16="http://schemas.microsoft.com/office/drawing/2014/chart" uri="{C3380CC4-5D6E-409C-BE32-E72D297353CC}">
                <c16:uniqueId val="{00000013-2057-49A9-87F6-A0A99C923319}"/>
              </c:ext>
            </c:extLst>
          </c:dPt>
          <c:dPt>
            <c:idx val="12"/>
            <c:invertIfNegative val="0"/>
            <c:bubble3D val="0"/>
            <c:spPr>
              <a:solidFill>
                <a:srgbClr val="4472C4"/>
              </a:solidFill>
            </c:spPr>
            <c:extLst>
              <c:ext xmlns:c16="http://schemas.microsoft.com/office/drawing/2014/chart" uri="{C3380CC4-5D6E-409C-BE32-E72D297353CC}">
                <c16:uniqueId val="{00000015-2057-49A9-87F6-A0A99C923319}"/>
              </c:ext>
            </c:extLst>
          </c:dPt>
          <c:dPt>
            <c:idx val="13"/>
            <c:invertIfNegative val="0"/>
            <c:bubble3D val="0"/>
            <c:spPr>
              <a:solidFill>
                <a:srgbClr val="4472C4"/>
              </a:solidFill>
            </c:spPr>
            <c:extLst>
              <c:ext xmlns:c16="http://schemas.microsoft.com/office/drawing/2014/chart" uri="{C3380CC4-5D6E-409C-BE32-E72D297353CC}">
                <c16:uniqueId val="{00000017-2057-49A9-87F6-A0A99C923319}"/>
              </c:ext>
            </c:extLst>
          </c:dPt>
          <c:dPt>
            <c:idx val="14"/>
            <c:invertIfNegative val="0"/>
            <c:bubble3D val="0"/>
            <c:spPr>
              <a:solidFill>
                <a:srgbClr val="4472C4"/>
              </a:solidFill>
            </c:spPr>
            <c:extLst>
              <c:ext xmlns:c16="http://schemas.microsoft.com/office/drawing/2014/chart" uri="{C3380CC4-5D6E-409C-BE32-E72D297353CC}">
                <c16:uniqueId val="{00000019-2057-49A9-87F6-A0A99C923319}"/>
              </c:ext>
            </c:extLst>
          </c:dPt>
          <c:dPt>
            <c:idx val="16"/>
            <c:invertIfNegative val="0"/>
            <c:bubble3D val="0"/>
            <c:spPr>
              <a:solidFill>
                <a:srgbClr val="70AD47"/>
              </a:solidFill>
            </c:spPr>
            <c:extLst>
              <c:ext xmlns:c16="http://schemas.microsoft.com/office/drawing/2014/chart" uri="{C3380CC4-5D6E-409C-BE32-E72D297353CC}">
                <c16:uniqueId val="{0000001B-2057-49A9-87F6-A0A99C923319}"/>
              </c:ext>
            </c:extLst>
          </c:dPt>
          <c:dPt>
            <c:idx val="17"/>
            <c:invertIfNegative val="0"/>
            <c:bubble3D val="0"/>
            <c:spPr>
              <a:solidFill>
                <a:srgbClr val="70AD47"/>
              </a:solidFill>
            </c:spPr>
            <c:extLst>
              <c:ext xmlns:c16="http://schemas.microsoft.com/office/drawing/2014/chart" uri="{C3380CC4-5D6E-409C-BE32-E72D297353CC}">
                <c16:uniqueId val="{0000001D-2057-49A9-87F6-A0A99C923319}"/>
              </c:ext>
            </c:extLst>
          </c:dPt>
          <c:dPt>
            <c:idx val="18"/>
            <c:invertIfNegative val="0"/>
            <c:bubble3D val="0"/>
            <c:spPr>
              <a:solidFill>
                <a:srgbClr val="70AD47"/>
              </a:solidFill>
            </c:spPr>
            <c:extLst>
              <c:ext xmlns:c16="http://schemas.microsoft.com/office/drawing/2014/chart" uri="{C3380CC4-5D6E-409C-BE32-E72D297353CC}">
                <c16:uniqueId val="{0000001F-2057-49A9-87F6-A0A99C923319}"/>
              </c:ext>
            </c:extLst>
          </c:dPt>
          <c:dPt>
            <c:idx val="20"/>
            <c:invertIfNegative val="0"/>
            <c:bubble3D val="0"/>
            <c:spPr>
              <a:solidFill>
                <a:srgbClr val="ED7D31"/>
              </a:solidFill>
            </c:spPr>
            <c:extLst>
              <c:ext xmlns:c16="http://schemas.microsoft.com/office/drawing/2014/chart" uri="{C3380CC4-5D6E-409C-BE32-E72D297353CC}">
                <c16:uniqueId val="{00000021-2057-49A9-87F6-A0A99C923319}"/>
              </c:ext>
            </c:extLst>
          </c:dPt>
          <c:dPt>
            <c:idx val="21"/>
            <c:invertIfNegative val="0"/>
            <c:bubble3D val="0"/>
            <c:spPr>
              <a:solidFill>
                <a:srgbClr val="ED7D31"/>
              </a:solidFill>
            </c:spPr>
            <c:extLst>
              <c:ext xmlns:c16="http://schemas.microsoft.com/office/drawing/2014/chart" uri="{C3380CC4-5D6E-409C-BE32-E72D297353CC}">
                <c16:uniqueId val="{00000023-2057-49A9-87F6-A0A99C923319}"/>
              </c:ext>
            </c:extLst>
          </c:dPt>
          <c:dPt>
            <c:idx val="22"/>
            <c:invertIfNegative val="0"/>
            <c:bubble3D val="0"/>
            <c:spPr>
              <a:solidFill>
                <a:srgbClr val="ED7D31"/>
              </a:solidFill>
            </c:spPr>
            <c:extLst>
              <c:ext xmlns:c16="http://schemas.microsoft.com/office/drawing/2014/chart" uri="{C3380CC4-5D6E-409C-BE32-E72D297353CC}">
                <c16:uniqueId val="{00000025-2057-49A9-87F6-A0A99C923319}"/>
              </c:ext>
            </c:extLst>
          </c:dPt>
          <c:dPt>
            <c:idx val="29"/>
            <c:invertIfNegative val="0"/>
            <c:bubble3D val="0"/>
            <c:spPr>
              <a:solidFill>
                <a:srgbClr val="5B9BD5"/>
              </a:solidFill>
            </c:spPr>
            <c:extLst>
              <c:ext xmlns:c16="http://schemas.microsoft.com/office/drawing/2014/chart" uri="{C3380CC4-5D6E-409C-BE32-E72D297353CC}">
                <c16:uniqueId val="{00000027-2057-49A9-87F6-A0A99C923319}"/>
              </c:ext>
            </c:extLst>
          </c:dPt>
          <c:dPt>
            <c:idx val="30"/>
            <c:invertIfNegative val="0"/>
            <c:bubble3D val="0"/>
            <c:spPr>
              <a:solidFill>
                <a:srgbClr val="00B050"/>
              </a:solidFill>
            </c:spPr>
            <c:extLst>
              <c:ext xmlns:c16="http://schemas.microsoft.com/office/drawing/2014/chart" uri="{C3380CC4-5D6E-409C-BE32-E72D297353CC}">
                <c16:uniqueId val="{00000029-2057-49A9-87F6-A0A99C923319}"/>
              </c:ext>
            </c:extLst>
          </c:dPt>
          <c:dPt>
            <c:idx val="31"/>
            <c:invertIfNegative val="0"/>
            <c:bubble3D val="0"/>
            <c:spPr>
              <a:solidFill>
                <a:srgbClr val="00B050"/>
              </a:solidFill>
            </c:spPr>
            <c:extLst>
              <c:ext xmlns:c16="http://schemas.microsoft.com/office/drawing/2014/chart" uri="{C3380CC4-5D6E-409C-BE32-E72D297353CC}">
                <c16:uniqueId val="{0000002B-2057-49A9-87F6-A0A99C923319}"/>
              </c:ext>
            </c:extLst>
          </c:dPt>
          <c:dPt>
            <c:idx val="32"/>
            <c:invertIfNegative val="0"/>
            <c:bubble3D val="0"/>
            <c:spPr>
              <a:solidFill>
                <a:srgbClr val="00B050"/>
              </a:solidFill>
            </c:spPr>
            <c:extLst>
              <c:ext xmlns:c16="http://schemas.microsoft.com/office/drawing/2014/chart" uri="{C3380CC4-5D6E-409C-BE32-E72D297353CC}">
                <c16:uniqueId val="{0000002D-2057-49A9-87F6-A0A99C923319}"/>
              </c:ext>
            </c:extLst>
          </c:dPt>
          <c:dPt>
            <c:idx val="34"/>
            <c:invertIfNegative val="0"/>
            <c:bubble3D val="0"/>
            <c:spPr>
              <a:solidFill>
                <a:srgbClr val="990033"/>
              </a:solidFill>
            </c:spPr>
            <c:extLst>
              <c:ext xmlns:c16="http://schemas.microsoft.com/office/drawing/2014/chart" uri="{C3380CC4-5D6E-409C-BE32-E72D297353CC}">
                <c16:uniqueId val="{0000002F-2057-49A9-87F6-A0A99C923319}"/>
              </c:ext>
            </c:extLst>
          </c:dPt>
          <c:dLbls>
            <c:spPr>
              <a:noFill/>
              <a:ln>
                <a:noFill/>
              </a:ln>
              <a:effectLst/>
            </c:spPr>
            <c:txPr>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Sheet1!$A$3:$B$37</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Sheet1!$C$3:$C$37</c:f>
              <c:numCache>
                <c:formatCode>0%</c:formatCode>
                <c:ptCount val="35"/>
                <c:pt idx="0">
                  <c:v>0.44112934362122841</c:v>
                </c:pt>
                <c:pt idx="1">
                  <c:v>0.41913365476682107</c:v>
                </c:pt>
                <c:pt idx="2">
                  <c:v>0.36587609984453873</c:v>
                </c:pt>
                <c:pt idx="3">
                  <c:v>0.3710308401169331</c:v>
                </c:pt>
                <c:pt idx="4">
                  <c:v>0.39469746914607112</c:v>
                </c:pt>
                <c:pt idx="5">
                  <c:v>0.39291979709283176</c:v>
                </c:pt>
                <c:pt idx="7">
                  <c:v>0.39827540697649799</c:v>
                </c:pt>
                <c:pt idx="8">
                  <c:v>0.39633883611419862</c:v>
                </c:pt>
                <c:pt idx="10">
                  <c:v>0.50418091955813138</c:v>
                </c:pt>
                <c:pt idx="11">
                  <c:v>0.26361367243967709</c:v>
                </c:pt>
                <c:pt idx="12">
                  <c:v>0.5149657466538895</c:v>
                </c:pt>
                <c:pt idx="13">
                  <c:v>0.3765723532566273</c:v>
                </c:pt>
                <c:pt idx="14">
                  <c:v>0.41652980483395813</c:v>
                </c:pt>
                <c:pt idx="16">
                  <c:v>0.42656256001327086</c:v>
                </c:pt>
                <c:pt idx="17">
                  <c:v>0.38627207956565579</c:v>
                </c:pt>
                <c:pt idx="18">
                  <c:v>0.39662377320234637</c:v>
                </c:pt>
                <c:pt idx="20">
                  <c:v>0.38524679278394314</c:v>
                </c:pt>
                <c:pt idx="21">
                  <c:v>0.37726416327550538</c:v>
                </c:pt>
                <c:pt idx="22">
                  <c:v>0.42026847613919666</c:v>
                </c:pt>
                <c:pt idx="24">
                  <c:v>0.25000287892299405</c:v>
                </c:pt>
                <c:pt idx="25">
                  <c:v>0.28334442506378715</c:v>
                </c:pt>
                <c:pt idx="26">
                  <c:v>0.3692733984106138</c:v>
                </c:pt>
                <c:pt idx="27">
                  <c:v>0.43950019914123428</c:v>
                </c:pt>
                <c:pt idx="28">
                  <c:v>0.51860684158791071</c:v>
                </c:pt>
                <c:pt idx="29">
                  <c:v>0.65396965838528476</c:v>
                </c:pt>
                <c:pt idx="31">
                  <c:v>0.36896548659447875</c:v>
                </c:pt>
                <c:pt idx="32">
                  <c:v>0.42308625379406228</c:v>
                </c:pt>
                <c:pt idx="34">
                  <c:v>0.39758449501113086</c:v>
                </c:pt>
              </c:numCache>
            </c:numRef>
          </c:val>
          <c:extLst>
            <c:ext xmlns:c16="http://schemas.microsoft.com/office/drawing/2014/chart" uri="{C3380CC4-5D6E-409C-BE32-E72D297353CC}">
              <c16:uniqueId val="{00000030-2057-49A9-87F6-A0A99C923319}"/>
            </c:ext>
          </c:extLst>
        </c:ser>
        <c:dLbls>
          <c:showLegendKey val="0"/>
          <c:showVal val="0"/>
          <c:showCatName val="0"/>
          <c:showSerName val="0"/>
          <c:showPercent val="0"/>
          <c:showBubbleSize val="0"/>
        </c:dLbls>
        <c:gapWidth val="51"/>
        <c:axId val="-1720574624"/>
        <c:axId val="-1720593120"/>
      </c:barChart>
      <c:catAx>
        <c:axId val="-1720574624"/>
        <c:scaling>
          <c:orientation val="minMax"/>
        </c:scaling>
        <c:delete val="0"/>
        <c:axPos val="l"/>
        <c:numFmt formatCode="General" sourceLinked="0"/>
        <c:majorTickMark val="out"/>
        <c:minorTickMark val="none"/>
        <c:tickLblPos val="nextTo"/>
        <c:txPr>
          <a:bodyPr/>
          <a:lstStyle/>
          <a:p>
            <a:pPr>
              <a:defRPr sz="1000"/>
            </a:pPr>
            <a:endParaRPr lang="lv-LV"/>
          </a:p>
        </c:txPr>
        <c:crossAx val="-1720593120"/>
        <c:crosses val="autoZero"/>
        <c:auto val="1"/>
        <c:lblAlgn val="ctr"/>
        <c:lblOffset val="100"/>
        <c:noMultiLvlLbl val="0"/>
      </c:catAx>
      <c:valAx>
        <c:axId val="-1720593120"/>
        <c:scaling>
          <c:orientation val="minMax"/>
          <c:max val="0.75000000000000011"/>
        </c:scaling>
        <c:delete val="1"/>
        <c:axPos val="b"/>
        <c:majorGridlines/>
        <c:numFmt formatCode="0%" sourceLinked="1"/>
        <c:majorTickMark val="out"/>
        <c:minorTickMark val="none"/>
        <c:tickLblPos val="nextTo"/>
        <c:crossAx val="-1720574624"/>
        <c:crosses val="autoZero"/>
        <c:crossBetween val="between"/>
        <c:majorUnit val="0.25"/>
      </c:valAx>
    </c:plotArea>
    <c:plotVisOnly val="1"/>
    <c:dispBlanksAs val="gap"/>
    <c:showDLblsOverMax val="0"/>
  </c:chart>
  <c:txPr>
    <a:bodyPr/>
    <a:lstStyle/>
    <a:p>
      <a:pPr>
        <a:defRPr sz="1800"/>
      </a:pPr>
      <a:endParaRPr lang="lv-LV"/>
    </a:p>
  </c:txPr>
  <c:externalData r:id="rId2">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935445768328993"/>
          <c:y val="1.1924653458674869E-2"/>
          <c:w val="0.72064554231671007"/>
          <c:h val="0.96697201401478661"/>
        </c:manualLayout>
      </c:layout>
      <c:barChart>
        <c:barDir val="bar"/>
        <c:grouping val="clustered"/>
        <c:varyColors val="0"/>
        <c:ser>
          <c:idx val="0"/>
          <c:order val="0"/>
          <c:tx>
            <c:strRef>
              <c:f>Sheet1!$C$2</c:f>
              <c:strCache>
                <c:ptCount val="1"/>
                <c:pt idx="0">
                  <c:v>Televīzijā</c:v>
                </c:pt>
              </c:strCache>
            </c:strRef>
          </c:tx>
          <c:spPr>
            <a:solidFill>
              <a:schemeClr val="accent5"/>
            </a:solidFill>
          </c:spPr>
          <c:invertIfNegative val="0"/>
          <c:dPt>
            <c:idx val="0"/>
            <c:invertIfNegative val="0"/>
            <c:bubble3D val="0"/>
            <c:spPr>
              <a:solidFill>
                <a:srgbClr val="70AD47">
                  <a:lumMod val="50000"/>
                </a:srgbClr>
              </a:solidFill>
            </c:spPr>
            <c:extLst>
              <c:ext xmlns:c16="http://schemas.microsoft.com/office/drawing/2014/chart" uri="{C3380CC4-5D6E-409C-BE32-E72D297353CC}">
                <c16:uniqueId val="{00000001-3F05-4DCC-8BB9-7B7C4B4D38B6}"/>
              </c:ext>
            </c:extLst>
          </c:dPt>
          <c:dPt>
            <c:idx val="1"/>
            <c:invertIfNegative val="0"/>
            <c:bubble3D val="0"/>
            <c:spPr>
              <a:solidFill>
                <a:srgbClr val="70AD47">
                  <a:lumMod val="50000"/>
                </a:srgbClr>
              </a:solidFill>
            </c:spPr>
            <c:extLst>
              <c:ext xmlns:c16="http://schemas.microsoft.com/office/drawing/2014/chart" uri="{C3380CC4-5D6E-409C-BE32-E72D297353CC}">
                <c16:uniqueId val="{00000003-3F05-4DCC-8BB9-7B7C4B4D38B6}"/>
              </c:ext>
            </c:extLst>
          </c:dPt>
          <c:dPt>
            <c:idx val="2"/>
            <c:invertIfNegative val="0"/>
            <c:bubble3D val="0"/>
            <c:spPr>
              <a:solidFill>
                <a:srgbClr val="70AD47">
                  <a:lumMod val="50000"/>
                </a:srgbClr>
              </a:solidFill>
            </c:spPr>
            <c:extLst>
              <c:ext xmlns:c16="http://schemas.microsoft.com/office/drawing/2014/chart" uri="{C3380CC4-5D6E-409C-BE32-E72D297353CC}">
                <c16:uniqueId val="{00000005-3F05-4DCC-8BB9-7B7C4B4D38B6}"/>
              </c:ext>
            </c:extLst>
          </c:dPt>
          <c:dPt>
            <c:idx val="3"/>
            <c:invertIfNegative val="0"/>
            <c:bubble3D val="0"/>
            <c:spPr>
              <a:solidFill>
                <a:srgbClr val="70AD47">
                  <a:lumMod val="50000"/>
                </a:srgbClr>
              </a:solidFill>
            </c:spPr>
            <c:extLst>
              <c:ext xmlns:c16="http://schemas.microsoft.com/office/drawing/2014/chart" uri="{C3380CC4-5D6E-409C-BE32-E72D297353CC}">
                <c16:uniqueId val="{00000007-3F05-4DCC-8BB9-7B7C4B4D38B6}"/>
              </c:ext>
            </c:extLst>
          </c:dPt>
          <c:dPt>
            <c:idx val="4"/>
            <c:invertIfNegative val="0"/>
            <c:bubble3D val="0"/>
            <c:spPr>
              <a:solidFill>
                <a:srgbClr val="70AD47">
                  <a:lumMod val="50000"/>
                </a:srgbClr>
              </a:solidFill>
            </c:spPr>
            <c:extLst>
              <c:ext xmlns:c16="http://schemas.microsoft.com/office/drawing/2014/chart" uri="{C3380CC4-5D6E-409C-BE32-E72D297353CC}">
                <c16:uniqueId val="{00000009-3F05-4DCC-8BB9-7B7C4B4D38B6}"/>
              </c:ext>
            </c:extLst>
          </c:dPt>
          <c:dPt>
            <c:idx val="5"/>
            <c:invertIfNegative val="0"/>
            <c:bubble3D val="0"/>
            <c:spPr>
              <a:solidFill>
                <a:srgbClr val="70AD47">
                  <a:lumMod val="50000"/>
                </a:srgbClr>
              </a:solidFill>
            </c:spPr>
            <c:extLst>
              <c:ext xmlns:c16="http://schemas.microsoft.com/office/drawing/2014/chart" uri="{C3380CC4-5D6E-409C-BE32-E72D297353CC}">
                <c16:uniqueId val="{0000000B-3F05-4DCC-8BB9-7B7C4B4D38B6}"/>
              </c:ext>
            </c:extLst>
          </c:dPt>
          <c:dPt>
            <c:idx val="7"/>
            <c:invertIfNegative val="0"/>
            <c:bubble3D val="0"/>
            <c:spPr>
              <a:solidFill>
                <a:srgbClr val="FFC000"/>
              </a:solidFill>
            </c:spPr>
            <c:extLst>
              <c:ext xmlns:c16="http://schemas.microsoft.com/office/drawing/2014/chart" uri="{C3380CC4-5D6E-409C-BE32-E72D297353CC}">
                <c16:uniqueId val="{0000000D-3F05-4DCC-8BB9-7B7C4B4D38B6}"/>
              </c:ext>
            </c:extLst>
          </c:dPt>
          <c:dPt>
            <c:idx val="8"/>
            <c:invertIfNegative val="0"/>
            <c:bubble3D val="0"/>
            <c:spPr>
              <a:solidFill>
                <a:srgbClr val="FFC000"/>
              </a:solidFill>
            </c:spPr>
            <c:extLst>
              <c:ext xmlns:c16="http://schemas.microsoft.com/office/drawing/2014/chart" uri="{C3380CC4-5D6E-409C-BE32-E72D297353CC}">
                <c16:uniqueId val="{0000000F-3F05-4DCC-8BB9-7B7C4B4D38B6}"/>
              </c:ext>
            </c:extLst>
          </c:dPt>
          <c:dPt>
            <c:idx val="10"/>
            <c:invertIfNegative val="0"/>
            <c:bubble3D val="0"/>
            <c:spPr>
              <a:solidFill>
                <a:srgbClr val="4472C4"/>
              </a:solidFill>
            </c:spPr>
            <c:extLst>
              <c:ext xmlns:c16="http://schemas.microsoft.com/office/drawing/2014/chart" uri="{C3380CC4-5D6E-409C-BE32-E72D297353CC}">
                <c16:uniqueId val="{00000011-3F05-4DCC-8BB9-7B7C4B4D38B6}"/>
              </c:ext>
            </c:extLst>
          </c:dPt>
          <c:dPt>
            <c:idx val="11"/>
            <c:invertIfNegative val="0"/>
            <c:bubble3D val="0"/>
            <c:spPr>
              <a:solidFill>
                <a:srgbClr val="4472C4"/>
              </a:solidFill>
            </c:spPr>
            <c:extLst>
              <c:ext xmlns:c16="http://schemas.microsoft.com/office/drawing/2014/chart" uri="{C3380CC4-5D6E-409C-BE32-E72D297353CC}">
                <c16:uniqueId val="{00000013-3F05-4DCC-8BB9-7B7C4B4D38B6}"/>
              </c:ext>
            </c:extLst>
          </c:dPt>
          <c:dPt>
            <c:idx val="12"/>
            <c:invertIfNegative val="0"/>
            <c:bubble3D val="0"/>
            <c:spPr>
              <a:solidFill>
                <a:srgbClr val="4472C4"/>
              </a:solidFill>
            </c:spPr>
            <c:extLst>
              <c:ext xmlns:c16="http://schemas.microsoft.com/office/drawing/2014/chart" uri="{C3380CC4-5D6E-409C-BE32-E72D297353CC}">
                <c16:uniqueId val="{00000015-3F05-4DCC-8BB9-7B7C4B4D38B6}"/>
              </c:ext>
            </c:extLst>
          </c:dPt>
          <c:dPt>
            <c:idx val="13"/>
            <c:invertIfNegative val="0"/>
            <c:bubble3D val="0"/>
            <c:spPr>
              <a:solidFill>
                <a:srgbClr val="4472C4"/>
              </a:solidFill>
            </c:spPr>
            <c:extLst>
              <c:ext xmlns:c16="http://schemas.microsoft.com/office/drawing/2014/chart" uri="{C3380CC4-5D6E-409C-BE32-E72D297353CC}">
                <c16:uniqueId val="{00000017-3F05-4DCC-8BB9-7B7C4B4D38B6}"/>
              </c:ext>
            </c:extLst>
          </c:dPt>
          <c:dPt>
            <c:idx val="14"/>
            <c:invertIfNegative val="0"/>
            <c:bubble3D val="0"/>
            <c:spPr>
              <a:solidFill>
                <a:srgbClr val="4472C4"/>
              </a:solidFill>
            </c:spPr>
            <c:extLst>
              <c:ext xmlns:c16="http://schemas.microsoft.com/office/drawing/2014/chart" uri="{C3380CC4-5D6E-409C-BE32-E72D297353CC}">
                <c16:uniqueId val="{00000019-3F05-4DCC-8BB9-7B7C4B4D38B6}"/>
              </c:ext>
            </c:extLst>
          </c:dPt>
          <c:dPt>
            <c:idx val="16"/>
            <c:invertIfNegative val="0"/>
            <c:bubble3D val="0"/>
            <c:spPr>
              <a:solidFill>
                <a:srgbClr val="70AD47"/>
              </a:solidFill>
            </c:spPr>
            <c:extLst>
              <c:ext xmlns:c16="http://schemas.microsoft.com/office/drawing/2014/chart" uri="{C3380CC4-5D6E-409C-BE32-E72D297353CC}">
                <c16:uniqueId val="{0000001B-3F05-4DCC-8BB9-7B7C4B4D38B6}"/>
              </c:ext>
            </c:extLst>
          </c:dPt>
          <c:dPt>
            <c:idx val="17"/>
            <c:invertIfNegative val="0"/>
            <c:bubble3D val="0"/>
            <c:spPr>
              <a:solidFill>
                <a:srgbClr val="70AD47"/>
              </a:solidFill>
            </c:spPr>
            <c:extLst>
              <c:ext xmlns:c16="http://schemas.microsoft.com/office/drawing/2014/chart" uri="{C3380CC4-5D6E-409C-BE32-E72D297353CC}">
                <c16:uniqueId val="{0000001D-3F05-4DCC-8BB9-7B7C4B4D38B6}"/>
              </c:ext>
            </c:extLst>
          </c:dPt>
          <c:dPt>
            <c:idx val="18"/>
            <c:invertIfNegative val="0"/>
            <c:bubble3D val="0"/>
            <c:spPr>
              <a:solidFill>
                <a:srgbClr val="70AD47"/>
              </a:solidFill>
            </c:spPr>
            <c:extLst>
              <c:ext xmlns:c16="http://schemas.microsoft.com/office/drawing/2014/chart" uri="{C3380CC4-5D6E-409C-BE32-E72D297353CC}">
                <c16:uniqueId val="{0000001F-3F05-4DCC-8BB9-7B7C4B4D38B6}"/>
              </c:ext>
            </c:extLst>
          </c:dPt>
          <c:dPt>
            <c:idx val="20"/>
            <c:invertIfNegative val="0"/>
            <c:bubble3D val="0"/>
            <c:spPr>
              <a:solidFill>
                <a:srgbClr val="ED7D31"/>
              </a:solidFill>
            </c:spPr>
            <c:extLst>
              <c:ext xmlns:c16="http://schemas.microsoft.com/office/drawing/2014/chart" uri="{C3380CC4-5D6E-409C-BE32-E72D297353CC}">
                <c16:uniqueId val="{00000021-3F05-4DCC-8BB9-7B7C4B4D38B6}"/>
              </c:ext>
            </c:extLst>
          </c:dPt>
          <c:dPt>
            <c:idx val="21"/>
            <c:invertIfNegative val="0"/>
            <c:bubble3D val="0"/>
            <c:spPr>
              <a:solidFill>
                <a:srgbClr val="ED7D31"/>
              </a:solidFill>
            </c:spPr>
            <c:extLst>
              <c:ext xmlns:c16="http://schemas.microsoft.com/office/drawing/2014/chart" uri="{C3380CC4-5D6E-409C-BE32-E72D297353CC}">
                <c16:uniqueId val="{00000023-3F05-4DCC-8BB9-7B7C4B4D38B6}"/>
              </c:ext>
            </c:extLst>
          </c:dPt>
          <c:dPt>
            <c:idx val="22"/>
            <c:invertIfNegative val="0"/>
            <c:bubble3D val="0"/>
            <c:spPr>
              <a:solidFill>
                <a:srgbClr val="ED7D31"/>
              </a:solidFill>
            </c:spPr>
            <c:extLst>
              <c:ext xmlns:c16="http://schemas.microsoft.com/office/drawing/2014/chart" uri="{C3380CC4-5D6E-409C-BE32-E72D297353CC}">
                <c16:uniqueId val="{00000025-3F05-4DCC-8BB9-7B7C4B4D38B6}"/>
              </c:ext>
            </c:extLst>
          </c:dPt>
          <c:dPt>
            <c:idx val="29"/>
            <c:invertIfNegative val="0"/>
            <c:bubble3D val="0"/>
            <c:spPr>
              <a:solidFill>
                <a:srgbClr val="5B9BD5"/>
              </a:solidFill>
            </c:spPr>
            <c:extLst>
              <c:ext xmlns:c16="http://schemas.microsoft.com/office/drawing/2014/chart" uri="{C3380CC4-5D6E-409C-BE32-E72D297353CC}">
                <c16:uniqueId val="{00000027-3F05-4DCC-8BB9-7B7C4B4D38B6}"/>
              </c:ext>
            </c:extLst>
          </c:dPt>
          <c:dPt>
            <c:idx val="30"/>
            <c:invertIfNegative val="0"/>
            <c:bubble3D val="0"/>
            <c:spPr>
              <a:solidFill>
                <a:srgbClr val="00B050"/>
              </a:solidFill>
            </c:spPr>
            <c:extLst>
              <c:ext xmlns:c16="http://schemas.microsoft.com/office/drawing/2014/chart" uri="{C3380CC4-5D6E-409C-BE32-E72D297353CC}">
                <c16:uniqueId val="{00000029-3F05-4DCC-8BB9-7B7C4B4D38B6}"/>
              </c:ext>
            </c:extLst>
          </c:dPt>
          <c:dPt>
            <c:idx val="31"/>
            <c:invertIfNegative val="0"/>
            <c:bubble3D val="0"/>
            <c:spPr>
              <a:solidFill>
                <a:srgbClr val="00B050"/>
              </a:solidFill>
            </c:spPr>
            <c:extLst>
              <c:ext xmlns:c16="http://schemas.microsoft.com/office/drawing/2014/chart" uri="{C3380CC4-5D6E-409C-BE32-E72D297353CC}">
                <c16:uniqueId val="{0000002B-3F05-4DCC-8BB9-7B7C4B4D38B6}"/>
              </c:ext>
            </c:extLst>
          </c:dPt>
          <c:dPt>
            <c:idx val="32"/>
            <c:invertIfNegative val="0"/>
            <c:bubble3D val="0"/>
            <c:spPr>
              <a:solidFill>
                <a:srgbClr val="00B050"/>
              </a:solidFill>
            </c:spPr>
            <c:extLst>
              <c:ext xmlns:c16="http://schemas.microsoft.com/office/drawing/2014/chart" uri="{C3380CC4-5D6E-409C-BE32-E72D297353CC}">
                <c16:uniqueId val="{0000002D-3F05-4DCC-8BB9-7B7C4B4D38B6}"/>
              </c:ext>
            </c:extLst>
          </c:dPt>
          <c:dPt>
            <c:idx val="34"/>
            <c:invertIfNegative val="0"/>
            <c:bubble3D val="0"/>
            <c:spPr>
              <a:solidFill>
                <a:srgbClr val="990033"/>
              </a:solidFill>
            </c:spPr>
            <c:extLst>
              <c:ext xmlns:c16="http://schemas.microsoft.com/office/drawing/2014/chart" uri="{C3380CC4-5D6E-409C-BE32-E72D297353CC}">
                <c16:uniqueId val="{0000002F-3F05-4DCC-8BB9-7B7C4B4D38B6}"/>
              </c:ext>
            </c:extLst>
          </c:dPt>
          <c:dLbls>
            <c:spPr>
              <a:noFill/>
              <a:ln>
                <a:noFill/>
              </a:ln>
              <a:effectLst/>
            </c:spPr>
            <c:txPr>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Sheet1!$A$3:$B$37</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Sheet1!$C$3:$C$37</c:f>
              <c:numCache>
                <c:formatCode>0%</c:formatCode>
                <c:ptCount val="35"/>
                <c:pt idx="0">
                  <c:v>0.34863296387568993</c:v>
                </c:pt>
                <c:pt idx="1">
                  <c:v>0.42286453883044894</c:v>
                </c:pt>
                <c:pt idx="2">
                  <c:v>0.37221675634181539</c:v>
                </c:pt>
                <c:pt idx="3">
                  <c:v>0.43496244679368401</c:v>
                </c:pt>
                <c:pt idx="4">
                  <c:v>0.32937824708897234</c:v>
                </c:pt>
                <c:pt idx="5">
                  <c:v>0.3330255159363078</c:v>
                </c:pt>
                <c:pt idx="7">
                  <c:v>0.33504013633271718</c:v>
                </c:pt>
                <c:pt idx="8">
                  <c:v>0.40453809748805958</c:v>
                </c:pt>
                <c:pt idx="10">
                  <c:v>0.39110338749304702</c:v>
                </c:pt>
                <c:pt idx="11">
                  <c:v>0.55204126452868441</c:v>
                </c:pt>
                <c:pt idx="12">
                  <c:v>0.22697717669324435</c:v>
                </c:pt>
                <c:pt idx="13">
                  <c:v>0.27531177939682333</c:v>
                </c:pt>
                <c:pt idx="14">
                  <c:v>0.33148214041877266</c:v>
                </c:pt>
                <c:pt idx="16">
                  <c:v>0.30641392758505231</c:v>
                </c:pt>
                <c:pt idx="17">
                  <c:v>0.26991003457508594</c:v>
                </c:pt>
                <c:pt idx="18">
                  <c:v>0.413127095999688</c:v>
                </c:pt>
                <c:pt idx="20">
                  <c:v>0.29245689489809523</c:v>
                </c:pt>
                <c:pt idx="21">
                  <c:v>0.37465353768781595</c:v>
                </c:pt>
                <c:pt idx="22">
                  <c:v>0.35196179855604326</c:v>
                </c:pt>
                <c:pt idx="24">
                  <c:v>0.52246140434809385</c:v>
                </c:pt>
                <c:pt idx="25">
                  <c:v>0.44726914806936285</c:v>
                </c:pt>
                <c:pt idx="26">
                  <c:v>0.3779074533179867</c:v>
                </c:pt>
                <c:pt idx="27">
                  <c:v>0.27907911545306335</c:v>
                </c:pt>
                <c:pt idx="28">
                  <c:v>0.24399055944347756</c:v>
                </c:pt>
                <c:pt idx="29">
                  <c:v>0.23174715364994875</c:v>
                </c:pt>
                <c:pt idx="31">
                  <c:v>0.35681357539723058</c:v>
                </c:pt>
                <c:pt idx="32">
                  <c:v>0.362527287237559</c:v>
                </c:pt>
                <c:pt idx="34">
                  <c:v>0.35983498059360669</c:v>
                </c:pt>
              </c:numCache>
            </c:numRef>
          </c:val>
          <c:extLst>
            <c:ext xmlns:c16="http://schemas.microsoft.com/office/drawing/2014/chart" uri="{C3380CC4-5D6E-409C-BE32-E72D297353CC}">
              <c16:uniqueId val="{00000030-3F05-4DCC-8BB9-7B7C4B4D38B6}"/>
            </c:ext>
          </c:extLst>
        </c:ser>
        <c:dLbls>
          <c:showLegendKey val="0"/>
          <c:showVal val="0"/>
          <c:showCatName val="0"/>
          <c:showSerName val="0"/>
          <c:showPercent val="0"/>
          <c:showBubbleSize val="0"/>
        </c:dLbls>
        <c:gapWidth val="51"/>
        <c:axId val="-1720574624"/>
        <c:axId val="-1720593120"/>
      </c:barChart>
      <c:catAx>
        <c:axId val="-1720574624"/>
        <c:scaling>
          <c:orientation val="minMax"/>
        </c:scaling>
        <c:delete val="0"/>
        <c:axPos val="l"/>
        <c:numFmt formatCode="General" sourceLinked="0"/>
        <c:majorTickMark val="out"/>
        <c:minorTickMark val="none"/>
        <c:tickLblPos val="nextTo"/>
        <c:txPr>
          <a:bodyPr/>
          <a:lstStyle/>
          <a:p>
            <a:pPr>
              <a:defRPr sz="1000"/>
            </a:pPr>
            <a:endParaRPr lang="lv-LV"/>
          </a:p>
        </c:txPr>
        <c:crossAx val="-1720593120"/>
        <c:crosses val="autoZero"/>
        <c:auto val="1"/>
        <c:lblAlgn val="ctr"/>
        <c:lblOffset val="100"/>
        <c:noMultiLvlLbl val="0"/>
      </c:catAx>
      <c:valAx>
        <c:axId val="-1720593120"/>
        <c:scaling>
          <c:orientation val="minMax"/>
          <c:max val="1"/>
        </c:scaling>
        <c:delete val="1"/>
        <c:axPos val="b"/>
        <c:majorGridlines/>
        <c:numFmt formatCode="0%" sourceLinked="1"/>
        <c:majorTickMark val="out"/>
        <c:minorTickMark val="none"/>
        <c:tickLblPos val="nextTo"/>
        <c:crossAx val="-1720574624"/>
        <c:crosses val="autoZero"/>
        <c:crossBetween val="between"/>
        <c:majorUnit val="0.25"/>
      </c:valAx>
    </c:plotArea>
    <c:plotVisOnly val="1"/>
    <c:dispBlanksAs val="gap"/>
    <c:showDLblsOverMax val="0"/>
  </c:chart>
  <c:txPr>
    <a:bodyPr/>
    <a:lstStyle/>
    <a:p>
      <a:pPr>
        <a:defRPr sz="1800"/>
      </a:pPr>
      <a:endParaRPr lang="lv-LV"/>
    </a:p>
  </c:txPr>
  <c:externalData r:id="rId2">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935445768328993"/>
          <c:y val="1.1160820045728725E-2"/>
          <c:w val="0.72064554231671007"/>
          <c:h val="0.96697201401478661"/>
        </c:manualLayout>
      </c:layout>
      <c:barChart>
        <c:barDir val="bar"/>
        <c:grouping val="clustered"/>
        <c:varyColors val="0"/>
        <c:ser>
          <c:idx val="0"/>
          <c:order val="0"/>
          <c:tx>
            <c:strRef>
              <c:f>Sheet1!$C$2</c:f>
              <c:strCache>
                <c:ptCount val="1"/>
                <c:pt idx="0">
                  <c:v>Radio</c:v>
                </c:pt>
              </c:strCache>
            </c:strRef>
          </c:tx>
          <c:spPr>
            <a:solidFill>
              <a:schemeClr val="accent5"/>
            </a:solidFill>
          </c:spPr>
          <c:invertIfNegative val="0"/>
          <c:dPt>
            <c:idx val="0"/>
            <c:invertIfNegative val="0"/>
            <c:bubble3D val="0"/>
            <c:spPr>
              <a:solidFill>
                <a:srgbClr val="70AD47">
                  <a:lumMod val="50000"/>
                </a:srgbClr>
              </a:solidFill>
            </c:spPr>
            <c:extLst>
              <c:ext xmlns:c16="http://schemas.microsoft.com/office/drawing/2014/chart" uri="{C3380CC4-5D6E-409C-BE32-E72D297353CC}">
                <c16:uniqueId val="{00000001-A7EB-45BA-8337-F1A70D767C72}"/>
              </c:ext>
            </c:extLst>
          </c:dPt>
          <c:dPt>
            <c:idx val="1"/>
            <c:invertIfNegative val="0"/>
            <c:bubble3D val="0"/>
            <c:spPr>
              <a:solidFill>
                <a:srgbClr val="70AD47">
                  <a:lumMod val="50000"/>
                </a:srgbClr>
              </a:solidFill>
            </c:spPr>
            <c:extLst>
              <c:ext xmlns:c16="http://schemas.microsoft.com/office/drawing/2014/chart" uri="{C3380CC4-5D6E-409C-BE32-E72D297353CC}">
                <c16:uniqueId val="{00000003-A7EB-45BA-8337-F1A70D767C72}"/>
              </c:ext>
            </c:extLst>
          </c:dPt>
          <c:dPt>
            <c:idx val="2"/>
            <c:invertIfNegative val="0"/>
            <c:bubble3D val="0"/>
            <c:spPr>
              <a:solidFill>
                <a:srgbClr val="70AD47">
                  <a:lumMod val="50000"/>
                </a:srgbClr>
              </a:solidFill>
            </c:spPr>
            <c:extLst>
              <c:ext xmlns:c16="http://schemas.microsoft.com/office/drawing/2014/chart" uri="{C3380CC4-5D6E-409C-BE32-E72D297353CC}">
                <c16:uniqueId val="{00000005-A7EB-45BA-8337-F1A70D767C72}"/>
              </c:ext>
            </c:extLst>
          </c:dPt>
          <c:dPt>
            <c:idx val="3"/>
            <c:invertIfNegative val="0"/>
            <c:bubble3D val="0"/>
            <c:spPr>
              <a:solidFill>
                <a:srgbClr val="70AD47">
                  <a:lumMod val="50000"/>
                </a:srgbClr>
              </a:solidFill>
            </c:spPr>
            <c:extLst>
              <c:ext xmlns:c16="http://schemas.microsoft.com/office/drawing/2014/chart" uri="{C3380CC4-5D6E-409C-BE32-E72D297353CC}">
                <c16:uniqueId val="{00000007-A7EB-45BA-8337-F1A70D767C72}"/>
              </c:ext>
            </c:extLst>
          </c:dPt>
          <c:dPt>
            <c:idx val="4"/>
            <c:invertIfNegative val="0"/>
            <c:bubble3D val="0"/>
            <c:spPr>
              <a:solidFill>
                <a:srgbClr val="70AD47">
                  <a:lumMod val="50000"/>
                </a:srgbClr>
              </a:solidFill>
            </c:spPr>
            <c:extLst>
              <c:ext xmlns:c16="http://schemas.microsoft.com/office/drawing/2014/chart" uri="{C3380CC4-5D6E-409C-BE32-E72D297353CC}">
                <c16:uniqueId val="{00000009-A7EB-45BA-8337-F1A70D767C72}"/>
              </c:ext>
            </c:extLst>
          </c:dPt>
          <c:dPt>
            <c:idx val="5"/>
            <c:invertIfNegative val="0"/>
            <c:bubble3D val="0"/>
            <c:spPr>
              <a:solidFill>
                <a:srgbClr val="70AD47">
                  <a:lumMod val="50000"/>
                </a:srgbClr>
              </a:solidFill>
            </c:spPr>
            <c:extLst>
              <c:ext xmlns:c16="http://schemas.microsoft.com/office/drawing/2014/chart" uri="{C3380CC4-5D6E-409C-BE32-E72D297353CC}">
                <c16:uniqueId val="{0000000B-A7EB-45BA-8337-F1A70D767C72}"/>
              </c:ext>
            </c:extLst>
          </c:dPt>
          <c:dPt>
            <c:idx val="7"/>
            <c:invertIfNegative val="0"/>
            <c:bubble3D val="0"/>
            <c:spPr>
              <a:solidFill>
                <a:srgbClr val="FFC000"/>
              </a:solidFill>
            </c:spPr>
            <c:extLst>
              <c:ext xmlns:c16="http://schemas.microsoft.com/office/drawing/2014/chart" uri="{C3380CC4-5D6E-409C-BE32-E72D297353CC}">
                <c16:uniqueId val="{0000000D-A7EB-45BA-8337-F1A70D767C72}"/>
              </c:ext>
            </c:extLst>
          </c:dPt>
          <c:dPt>
            <c:idx val="8"/>
            <c:invertIfNegative val="0"/>
            <c:bubble3D val="0"/>
            <c:spPr>
              <a:solidFill>
                <a:srgbClr val="FFC000"/>
              </a:solidFill>
            </c:spPr>
            <c:extLst>
              <c:ext xmlns:c16="http://schemas.microsoft.com/office/drawing/2014/chart" uri="{C3380CC4-5D6E-409C-BE32-E72D297353CC}">
                <c16:uniqueId val="{0000000F-A7EB-45BA-8337-F1A70D767C72}"/>
              </c:ext>
            </c:extLst>
          </c:dPt>
          <c:dPt>
            <c:idx val="10"/>
            <c:invertIfNegative val="0"/>
            <c:bubble3D val="0"/>
            <c:spPr>
              <a:solidFill>
                <a:srgbClr val="4472C4"/>
              </a:solidFill>
            </c:spPr>
            <c:extLst>
              <c:ext xmlns:c16="http://schemas.microsoft.com/office/drawing/2014/chart" uri="{C3380CC4-5D6E-409C-BE32-E72D297353CC}">
                <c16:uniqueId val="{00000011-A7EB-45BA-8337-F1A70D767C72}"/>
              </c:ext>
            </c:extLst>
          </c:dPt>
          <c:dPt>
            <c:idx val="11"/>
            <c:invertIfNegative val="0"/>
            <c:bubble3D val="0"/>
            <c:spPr>
              <a:solidFill>
                <a:srgbClr val="4472C4"/>
              </a:solidFill>
            </c:spPr>
            <c:extLst>
              <c:ext xmlns:c16="http://schemas.microsoft.com/office/drawing/2014/chart" uri="{C3380CC4-5D6E-409C-BE32-E72D297353CC}">
                <c16:uniqueId val="{00000013-A7EB-45BA-8337-F1A70D767C72}"/>
              </c:ext>
            </c:extLst>
          </c:dPt>
          <c:dPt>
            <c:idx val="12"/>
            <c:invertIfNegative val="0"/>
            <c:bubble3D val="0"/>
            <c:spPr>
              <a:solidFill>
                <a:srgbClr val="4472C4"/>
              </a:solidFill>
            </c:spPr>
            <c:extLst>
              <c:ext xmlns:c16="http://schemas.microsoft.com/office/drawing/2014/chart" uri="{C3380CC4-5D6E-409C-BE32-E72D297353CC}">
                <c16:uniqueId val="{00000015-A7EB-45BA-8337-F1A70D767C72}"/>
              </c:ext>
            </c:extLst>
          </c:dPt>
          <c:dPt>
            <c:idx val="13"/>
            <c:invertIfNegative val="0"/>
            <c:bubble3D val="0"/>
            <c:spPr>
              <a:solidFill>
                <a:srgbClr val="4472C4"/>
              </a:solidFill>
            </c:spPr>
            <c:extLst>
              <c:ext xmlns:c16="http://schemas.microsoft.com/office/drawing/2014/chart" uri="{C3380CC4-5D6E-409C-BE32-E72D297353CC}">
                <c16:uniqueId val="{00000017-A7EB-45BA-8337-F1A70D767C72}"/>
              </c:ext>
            </c:extLst>
          </c:dPt>
          <c:dPt>
            <c:idx val="14"/>
            <c:invertIfNegative val="0"/>
            <c:bubble3D val="0"/>
            <c:spPr>
              <a:solidFill>
                <a:srgbClr val="4472C4"/>
              </a:solidFill>
            </c:spPr>
            <c:extLst>
              <c:ext xmlns:c16="http://schemas.microsoft.com/office/drawing/2014/chart" uri="{C3380CC4-5D6E-409C-BE32-E72D297353CC}">
                <c16:uniqueId val="{00000019-A7EB-45BA-8337-F1A70D767C72}"/>
              </c:ext>
            </c:extLst>
          </c:dPt>
          <c:dPt>
            <c:idx val="16"/>
            <c:invertIfNegative val="0"/>
            <c:bubble3D val="0"/>
            <c:spPr>
              <a:solidFill>
                <a:srgbClr val="70AD47"/>
              </a:solidFill>
            </c:spPr>
            <c:extLst>
              <c:ext xmlns:c16="http://schemas.microsoft.com/office/drawing/2014/chart" uri="{C3380CC4-5D6E-409C-BE32-E72D297353CC}">
                <c16:uniqueId val="{0000001B-A7EB-45BA-8337-F1A70D767C72}"/>
              </c:ext>
            </c:extLst>
          </c:dPt>
          <c:dPt>
            <c:idx val="17"/>
            <c:invertIfNegative val="0"/>
            <c:bubble3D val="0"/>
            <c:spPr>
              <a:solidFill>
                <a:srgbClr val="70AD47"/>
              </a:solidFill>
            </c:spPr>
            <c:extLst>
              <c:ext xmlns:c16="http://schemas.microsoft.com/office/drawing/2014/chart" uri="{C3380CC4-5D6E-409C-BE32-E72D297353CC}">
                <c16:uniqueId val="{0000001D-A7EB-45BA-8337-F1A70D767C72}"/>
              </c:ext>
            </c:extLst>
          </c:dPt>
          <c:dPt>
            <c:idx val="18"/>
            <c:invertIfNegative val="0"/>
            <c:bubble3D val="0"/>
            <c:spPr>
              <a:solidFill>
                <a:srgbClr val="70AD47"/>
              </a:solidFill>
            </c:spPr>
            <c:extLst>
              <c:ext xmlns:c16="http://schemas.microsoft.com/office/drawing/2014/chart" uri="{C3380CC4-5D6E-409C-BE32-E72D297353CC}">
                <c16:uniqueId val="{0000001F-A7EB-45BA-8337-F1A70D767C72}"/>
              </c:ext>
            </c:extLst>
          </c:dPt>
          <c:dPt>
            <c:idx val="20"/>
            <c:invertIfNegative val="0"/>
            <c:bubble3D val="0"/>
            <c:spPr>
              <a:solidFill>
                <a:srgbClr val="ED7D31"/>
              </a:solidFill>
            </c:spPr>
            <c:extLst>
              <c:ext xmlns:c16="http://schemas.microsoft.com/office/drawing/2014/chart" uri="{C3380CC4-5D6E-409C-BE32-E72D297353CC}">
                <c16:uniqueId val="{00000021-A7EB-45BA-8337-F1A70D767C72}"/>
              </c:ext>
            </c:extLst>
          </c:dPt>
          <c:dPt>
            <c:idx val="21"/>
            <c:invertIfNegative val="0"/>
            <c:bubble3D val="0"/>
            <c:spPr>
              <a:solidFill>
                <a:srgbClr val="ED7D31"/>
              </a:solidFill>
            </c:spPr>
            <c:extLst>
              <c:ext xmlns:c16="http://schemas.microsoft.com/office/drawing/2014/chart" uri="{C3380CC4-5D6E-409C-BE32-E72D297353CC}">
                <c16:uniqueId val="{00000023-A7EB-45BA-8337-F1A70D767C72}"/>
              </c:ext>
            </c:extLst>
          </c:dPt>
          <c:dPt>
            <c:idx val="22"/>
            <c:invertIfNegative val="0"/>
            <c:bubble3D val="0"/>
            <c:spPr>
              <a:solidFill>
                <a:srgbClr val="ED7D31"/>
              </a:solidFill>
            </c:spPr>
            <c:extLst>
              <c:ext xmlns:c16="http://schemas.microsoft.com/office/drawing/2014/chart" uri="{C3380CC4-5D6E-409C-BE32-E72D297353CC}">
                <c16:uniqueId val="{00000025-A7EB-45BA-8337-F1A70D767C72}"/>
              </c:ext>
            </c:extLst>
          </c:dPt>
          <c:dPt>
            <c:idx val="29"/>
            <c:invertIfNegative val="0"/>
            <c:bubble3D val="0"/>
            <c:spPr>
              <a:solidFill>
                <a:srgbClr val="5B9BD5"/>
              </a:solidFill>
            </c:spPr>
            <c:extLst>
              <c:ext xmlns:c16="http://schemas.microsoft.com/office/drawing/2014/chart" uri="{C3380CC4-5D6E-409C-BE32-E72D297353CC}">
                <c16:uniqueId val="{00000027-A7EB-45BA-8337-F1A70D767C72}"/>
              </c:ext>
            </c:extLst>
          </c:dPt>
          <c:dPt>
            <c:idx val="30"/>
            <c:invertIfNegative val="0"/>
            <c:bubble3D val="0"/>
            <c:spPr>
              <a:solidFill>
                <a:srgbClr val="00B050"/>
              </a:solidFill>
            </c:spPr>
            <c:extLst>
              <c:ext xmlns:c16="http://schemas.microsoft.com/office/drawing/2014/chart" uri="{C3380CC4-5D6E-409C-BE32-E72D297353CC}">
                <c16:uniqueId val="{00000029-A7EB-45BA-8337-F1A70D767C72}"/>
              </c:ext>
            </c:extLst>
          </c:dPt>
          <c:dPt>
            <c:idx val="31"/>
            <c:invertIfNegative val="0"/>
            <c:bubble3D val="0"/>
            <c:spPr>
              <a:solidFill>
                <a:srgbClr val="00B050"/>
              </a:solidFill>
            </c:spPr>
            <c:extLst>
              <c:ext xmlns:c16="http://schemas.microsoft.com/office/drawing/2014/chart" uri="{C3380CC4-5D6E-409C-BE32-E72D297353CC}">
                <c16:uniqueId val="{0000002B-A7EB-45BA-8337-F1A70D767C72}"/>
              </c:ext>
            </c:extLst>
          </c:dPt>
          <c:dPt>
            <c:idx val="32"/>
            <c:invertIfNegative val="0"/>
            <c:bubble3D val="0"/>
            <c:spPr>
              <a:solidFill>
                <a:srgbClr val="00B050"/>
              </a:solidFill>
            </c:spPr>
            <c:extLst>
              <c:ext xmlns:c16="http://schemas.microsoft.com/office/drawing/2014/chart" uri="{C3380CC4-5D6E-409C-BE32-E72D297353CC}">
                <c16:uniqueId val="{0000002D-A7EB-45BA-8337-F1A70D767C72}"/>
              </c:ext>
            </c:extLst>
          </c:dPt>
          <c:dPt>
            <c:idx val="34"/>
            <c:invertIfNegative val="0"/>
            <c:bubble3D val="0"/>
            <c:spPr>
              <a:solidFill>
                <a:srgbClr val="990033"/>
              </a:solidFill>
            </c:spPr>
            <c:extLst>
              <c:ext xmlns:c16="http://schemas.microsoft.com/office/drawing/2014/chart" uri="{C3380CC4-5D6E-409C-BE32-E72D297353CC}">
                <c16:uniqueId val="{0000002F-A7EB-45BA-8337-F1A70D767C72}"/>
              </c:ext>
            </c:extLst>
          </c:dPt>
          <c:dLbls>
            <c:spPr>
              <a:noFill/>
              <a:ln>
                <a:noFill/>
              </a:ln>
              <a:effectLst/>
            </c:spPr>
            <c:txPr>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Sheet1!$A$3:$B$37</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Sheet1!$C$3:$C$37</c:f>
              <c:numCache>
                <c:formatCode>0%</c:formatCode>
                <c:ptCount val="35"/>
                <c:pt idx="0">
                  <c:v>0.25225072828121547</c:v>
                </c:pt>
                <c:pt idx="1">
                  <c:v>0.38240404579483434</c:v>
                </c:pt>
                <c:pt idx="2">
                  <c:v>0.25884986429133405</c:v>
                </c:pt>
                <c:pt idx="3">
                  <c:v>0.2606654007372487</c:v>
                </c:pt>
                <c:pt idx="4">
                  <c:v>0.24475718391130724</c:v>
                </c:pt>
                <c:pt idx="5">
                  <c:v>0.24689717148668597</c:v>
                </c:pt>
                <c:pt idx="7">
                  <c:v>0.25552642763346173</c:v>
                </c:pt>
                <c:pt idx="8">
                  <c:v>0.28521997129928811</c:v>
                </c:pt>
                <c:pt idx="10">
                  <c:v>0.22423320823426038</c:v>
                </c:pt>
                <c:pt idx="11">
                  <c:v>0.4216154102203874</c:v>
                </c:pt>
                <c:pt idx="12">
                  <c:v>0.20509413194327369</c:v>
                </c:pt>
                <c:pt idx="13">
                  <c:v>0.2387071040426898</c:v>
                </c:pt>
                <c:pt idx="14">
                  <c:v>0.24040161447806463</c:v>
                </c:pt>
                <c:pt idx="16">
                  <c:v>0.18168631715768752</c:v>
                </c:pt>
                <c:pt idx="17">
                  <c:v>0.23616802710465501</c:v>
                </c:pt>
                <c:pt idx="18">
                  <c:v>0.29190944214946107</c:v>
                </c:pt>
                <c:pt idx="20">
                  <c:v>0.24317930419725983</c:v>
                </c:pt>
                <c:pt idx="21">
                  <c:v>0.26728069766789708</c:v>
                </c:pt>
                <c:pt idx="22">
                  <c:v>0.26750865911985994</c:v>
                </c:pt>
                <c:pt idx="24">
                  <c:v>0.435832052804911</c:v>
                </c:pt>
                <c:pt idx="25">
                  <c:v>0.34752332544220776</c:v>
                </c:pt>
                <c:pt idx="26">
                  <c:v>0.22540003043175147</c:v>
                </c:pt>
                <c:pt idx="27">
                  <c:v>0.22480664424359495</c:v>
                </c:pt>
                <c:pt idx="28">
                  <c:v>0.16966484825460385</c:v>
                </c:pt>
                <c:pt idx="29">
                  <c:v>0.14308663104616437</c:v>
                </c:pt>
                <c:pt idx="31">
                  <c:v>0.28377048472947108</c:v>
                </c:pt>
                <c:pt idx="32">
                  <c:v>0.25039245868426063</c:v>
                </c:pt>
                <c:pt idx="34">
                  <c:v>0.26612021741532954</c:v>
                </c:pt>
              </c:numCache>
            </c:numRef>
          </c:val>
          <c:extLst>
            <c:ext xmlns:c16="http://schemas.microsoft.com/office/drawing/2014/chart" uri="{C3380CC4-5D6E-409C-BE32-E72D297353CC}">
              <c16:uniqueId val="{00000030-A7EB-45BA-8337-F1A70D767C72}"/>
            </c:ext>
          </c:extLst>
        </c:ser>
        <c:dLbls>
          <c:showLegendKey val="0"/>
          <c:showVal val="0"/>
          <c:showCatName val="0"/>
          <c:showSerName val="0"/>
          <c:showPercent val="0"/>
          <c:showBubbleSize val="0"/>
        </c:dLbls>
        <c:gapWidth val="51"/>
        <c:axId val="-1720574624"/>
        <c:axId val="-1720593120"/>
      </c:barChart>
      <c:catAx>
        <c:axId val="-1720574624"/>
        <c:scaling>
          <c:orientation val="minMax"/>
        </c:scaling>
        <c:delete val="0"/>
        <c:axPos val="l"/>
        <c:numFmt formatCode="General" sourceLinked="0"/>
        <c:majorTickMark val="out"/>
        <c:minorTickMark val="none"/>
        <c:tickLblPos val="nextTo"/>
        <c:txPr>
          <a:bodyPr/>
          <a:lstStyle/>
          <a:p>
            <a:pPr>
              <a:defRPr sz="1000"/>
            </a:pPr>
            <a:endParaRPr lang="lv-LV"/>
          </a:p>
        </c:txPr>
        <c:crossAx val="-1720593120"/>
        <c:crosses val="autoZero"/>
        <c:auto val="1"/>
        <c:lblAlgn val="ctr"/>
        <c:lblOffset val="100"/>
        <c:noMultiLvlLbl val="0"/>
      </c:catAx>
      <c:valAx>
        <c:axId val="-1720593120"/>
        <c:scaling>
          <c:orientation val="minMax"/>
          <c:max val="0.5"/>
        </c:scaling>
        <c:delete val="1"/>
        <c:axPos val="b"/>
        <c:majorGridlines/>
        <c:numFmt formatCode="0%" sourceLinked="1"/>
        <c:majorTickMark val="out"/>
        <c:minorTickMark val="none"/>
        <c:tickLblPos val="nextTo"/>
        <c:crossAx val="-1720574624"/>
        <c:crosses val="autoZero"/>
        <c:crossBetween val="between"/>
        <c:majorUnit val="0.25"/>
      </c:valAx>
    </c:plotArea>
    <c:plotVisOnly val="1"/>
    <c:dispBlanksAs val="gap"/>
    <c:showDLblsOverMax val="0"/>
  </c:chart>
  <c:txPr>
    <a:bodyPr/>
    <a:lstStyle/>
    <a:p>
      <a:pPr>
        <a:defRPr sz="1800"/>
      </a:pPr>
      <a:endParaRPr lang="lv-LV"/>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935445768328993"/>
          <c:y val="1.0931232977267929E-2"/>
          <c:w val="0.72064554231671007"/>
          <c:h val="0.96697201401478661"/>
        </c:manualLayout>
      </c:layout>
      <c:barChart>
        <c:barDir val="bar"/>
        <c:grouping val="clustered"/>
        <c:varyColors val="0"/>
        <c:ser>
          <c:idx val="0"/>
          <c:order val="0"/>
          <c:tx>
            <c:strRef>
              <c:f>Sheet1!$C$2</c:f>
              <c:strCache>
                <c:ptCount val="1"/>
                <c:pt idx="0">
                  <c:v>Dienestu mājaslapās</c:v>
                </c:pt>
              </c:strCache>
            </c:strRef>
          </c:tx>
          <c:spPr>
            <a:solidFill>
              <a:schemeClr val="accent5"/>
            </a:solidFill>
          </c:spPr>
          <c:invertIfNegative val="0"/>
          <c:dPt>
            <c:idx val="0"/>
            <c:invertIfNegative val="0"/>
            <c:bubble3D val="0"/>
            <c:spPr>
              <a:solidFill>
                <a:srgbClr val="70AD47">
                  <a:lumMod val="50000"/>
                </a:srgbClr>
              </a:solidFill>
            </c:spPr>
            <c:extLst>
              <c:ext xmlns:c16="http://schemas.microsoft.com/office/drawing/2014/chart" uri="{C3380CC4-5D6E-409C-BE32-E72D297353CC}">
                <c16:uniqueId val="{00000001-F4BA-4AE6-9301-1EB61CF42475}"/>
              </c:ext>
            </c:extLst>
          </c:dPt>
          <c:dPt>
            <c:idx val="1"/>
            <c:invertIfNegative val="0"/>
            <c:bubble3D val="0"/>
            <c:spPr>
              <a:solidFill>
                <a:srgbClr val="70AD47">
                  <a:lumMod val="50000"/>
                </a:srgbClr>
              </a:solidFill>
            </c:spPr>
            <c:extLst>
              <c:ext xmlns:c16="http://schemas.microsoft.com/office/drawing/2014/chart" uri="{C3380CC4-5D6E-409C-BE32-E72D297353CC}">
                <c16:uniqueId val="{00000003-F4BA-4AE6-9301-1EB61CF42475}"/>
              </c:ext>
            </c:extLst>
          </c:dPt>
          <c:dPt>
            <c:idx val="2"/>
            <c:invertIfNegative val="0"/>
            <c:bubble3D val="0"/>
            <c:spPr>
              <a:solidFill>
                <a:srgbClr val="70AD47">
                  <a:lumMod val="50000"/>
                </a:srgbClr>
              </a:solidFill>
            </c:spPr>
            <c:extLst>
              <c:ext xmlns:c16="http://schemas.microsoft.com/office/drawing/2014/chart" uri="{C3380CC4-5D6E-409C-BE32-E72D297353CC}">
                <c16:uniqueId val="{00000005-F4BA-4AE6-9301-1EB61CF42475}"/>
              </c:ext>
            </c:extLst>
          </c:dPt>
          <c:dPt>
            <c:idx val="3"/>
            <c:invertIfNegative val="0"/>
            <c:bubble3D val="0"/>
            <c:spPr>
              <a:solidFill>
                <a:srgbClr val="70AD47">
                  <a:lumMod val="50000"/>
                </a:srgbClr>
              </a:solidFill>
            </c:spPr>
            <c:extLst>
              <c:ext xmlns:c16="http://schemas.microsoft.com/office/drawing/2014/chart" uri="{C3380CC4-5D6E-409C-BE32-E72D297353CC}">
                <c16:uniqueId val="{00000007-F4BA-4AE6-9301-1EB61CF42475}"/>
              </c:ext>
            </c:extLst>
          </c:dPt>
          <c:dPt>
            <c:idx val="4"/>
            <c:invertIfNegative val="0"/>
            <c:bubble3D val="0"/>
            <c:spPr>
              <a:solidFill>
                <a:srgbClr val="70AD47">
                  <a:lumMod val="50000"/>
                </a:srgbClr>
              </a:solidFill>
            </c:spPr>
            <c:extLst>
              <c:ext xmlns:c16="http://schemas.microsoft.com/office/drawing/2014/chart" uri="{C3380CC4-5D6E-409C-BE32-E72D297353CC}">
                <c16:uniqueId val="{00000009-F4BA-4AE6-9301-1EB61CF42475}"/>
              </c:ext>
            </c:extLst>
          </c:dPt>
          <c:dPt>
            <c:idx val="5"/>
            <c:invertIfNegative val="0"/>
            <c:bubble3D val="0"/>
            <c:spPr>
              <a:solidFill>
                <a:srgbClr val="70AD47">
                  <a:lumMod val="50000"/>
                </a:srgbClr>
              </a:solidFill>
            </c:spPr>
            <c:extLst>
              <c:ext xmlns:c16="http://schemas.microsoft.com/office/drawing/2014/chart" uri="{C3380CC4-5D6E-409C-BE32-E72D297353CC}">
                <c16:uniqueId val="{0000000B-F4BA-4AE6-9301-1EB61CF42475}"/>
              </c:ext>
            </c:extLst>
          </c:dPt>
          <c:dPt>
            <c:idx val="7"/>
            <c:invertIfNegative val="0"/>
            <c:bubble3D val="0"/>
            <c:spPr>
              <a:solidFill>
                <a:srgbClr val="FFC000"/>
              </a:solidFill>
            </c:spPr>
            <c:extLst>
              <c:ext xmlns:c16="http://schemas.microsoft.com/office/drawing/2014/chart" uri="{C3380CC4-5D6E-409C-BE32-E72D297353CC}">
                <c16:uniqueId val="{0000000D-F4BA-4AE6-9301-1EB61CF42475}"/>
              </c:ext>
            </c:extLst>
          </c:dPt>
          <c:dPt>
            <c:idx val="8"/>
            <c:invertIfNegative val="0"/>
            <c:bubble3D val="0"/>
            <c:spPr>
              <a:solidFill>
                <a:srgbClr val="FFC000"/>
              </a:solidFill>
            </c:spPr>
            <c:extLst>
              <c:ext xmlns:c16="http://schemas.microsoft.com/office/drawing/2014/chart" uri="{C3380CC4-5D6E-409C-BE32-E72D297353CC}">
                <c16:uniqueId val="{0000000F-F4BA-4AE6-9301-1EB61CF42475}"/>
              </c:ext>
            </c:extLst>
          </c:dPt>
          <c:dPt>
            <c:idx val="10"/>
            <c:invertIfNegative val="0"/>
            <c:bubble3D val="0"/>
            <c:spPr>
              <a:solidFill>
                <a:srgbClr val="4472C4"/>
              </a:solidFill>
            </c:spPr>
            <c:extLst>
              <c:ext xmlns:c16="http://schemas.microsoft.com/office/drawing/2014/chart" uri="{C3380CC4-5D6E-409C-BE32-E72D297353CC}">
                <c16:uniqueId val="{00000011-F4BA-4AE6-9301-1EB61CF42475}"/>
              </c:ext>
            </c:extLst>
          </c:dPt>
          <c:dPt>
            <c:idx val="11"/>
            <c:invertIfNegative val="0"/>
            <c:bubble3D val="0"/>
            <c:spPr>
              <a:solidFill>
                <a:srgbClr val="4472C4"/>
              </a:solidFill>
            </c:spPr>
            <c:extLst>
              <c:ext xmlns:c16="http://schemas.microsoft.com/office/drawing/2014/chart" uri="{C3380CC4-5D6E-409C-BE32-E72D297353CC}">
                <c16:uniqueId val="{00000013-F4BA-4AE6-9301-1EB61CF42475}"/>
              </c:ext>
            </c:extLst>
          </c:dPt>
          <c:dPt>
            <c:idx val="12"/>
            <c:invertIfNegative val="0"/>
            <c:bubble3D val="0"/>
            <c:spPr>
              <a:solidFill>
                <a:srgbClr val="4472C4"/>
              </a:solidFill>
            </c:spPr>
            <c:extLst>
              <c:ext xmlns:c16="http://schemas.microsoft.com/office/drawing/2014/chart" uri="{C3380CC4-5D6E-409C-BE32-E72D297353CC}">
                <c16:uniqueId val="{00000015-F4BA-4AE6-9301-1EB61CF42475}"/>
              </c:ext>
            </c:extLst>
          </c:dPt>
          <c:dPt>
            <c:idx val="13"/>
            <c:invertIfNegative val="0"/>
            <c:bubble3D val="0"/>
            <c:spPr>
              <a:solidFill>
                <a:srgbClr val="4472C4"/>
              </a:solidFill>
            </c:spPr>
            <c:extLst>
              <c:ext xmlns:c16="http://schemas.microsoft.com/office/drawing/2014/chart" uri="{C3380CC4-5D6E-409C-BE32-E72D297353CC}">
                <c16:uniqueId val="{00000017-F4BA-4AE6-9301-1EB61CF42475}"/>
              </c:ext>
            </c:extLst>
          </c:dPt>
          <c:dPt>
            <c:idx val="14"/>
            <c:invertIfNegative val="0"/>
            <c:bubble3D val="0"/>
            <c:spPr>
              <a:solidFill>
                <a:srgbClr val="4472C4"/>
              </a:solidFill>
            </c:spPr>
            <c:extLst>
              <c:ext xmlns:c16="http://schemas.microsoft.com/office/drawing/2014/chart" uri="{C3380CC4-5D6E-409C-BE32-E72D297353CC}">
                <c16:uniqueId val="{00000019-F4BA-4AE6-9301-1EB61CF42475}"/>
              </c:ext>
            </c:extLst>
          </c:dPt>
          <c:dPt>
            <c:idx val="16"/>
            <c:invertIfNegative val="0"/>
            <c:bubble3D val="0"/>
            <c:spPr>
              <a:solidFill>
                <a:srgbClr val="70AD47"/>
              </a:solidFill>
            </c:spPr>
            <c:extLst>
              <c:ext xmlns:c16="http://schemas.microsoft.com/office/drawing/2014/chart" uri="{C3380CC4-5D6E-409C-BE32-E72D297353CC}">
                <c16:uniqueId val="{0000001B-F4BA-4AE6-9301-1EB61CF42475}"/>
              </c:ext>
            </c:extLst>
          </c:dPt>
          <c:dPt>
            <c:idx val="17"/>
            <c:invertIfNegative val="0"/>
            <c:bubble3D val="0"/>
            <c:spPr>
              <a:solidFill>
                <a:srgbClr val="70AD47"/>
              </a:solidFill>
            </c:spPr>
            <c:extLst>
              <c:ext xmlns:c16="http://schemas.microsoft.com/office/drawing/2014/chart" uri="{C3380CC4-5D6E-409C-BE32-E72D297353CC}">
                <c16:uniqueId val="{0000001D-F4BA-4AE6-9301-1EB61CF42475}"/>
              </c:ext>
            </c:extLst>
          </c:dPt>
          <c:dPt>
            <c:idx val="18"/>
            <c:invertIfNegative val="0"/>
            <c:bubble3D val="0"/>
            <c:spPr>
              <a:solidFill>
                <a:srgbClr val="70AD47"/>
              </a:solidFill>
            </c:spPr>
            <c:extLst>
              <c:ext xmlns:c16="http://schemas.microsoft.com/office/drawing/2014/chart" uri="{C3380CC4-5D6E-409C-BE32-E72D297353CC}">
                <c16:uniqueId val="{0000001F-F4BA-4AE6-9301-1EB61CF42475}"/>
              </c:ext>
            </c:extLst>
          </c:dPt>
          <c:dPt>
            <c:idx val="20"/>
            <c:invertIfNegative val="0"/>
            <c:bubble3D val="0"/>
            <c:spPr>
              <a:solidFill>
                <a:srgbClr val="ED7D31"/>
              </a:solidFill>
            </c:spPr>
            <c:extLst>
              <c:ext xmlns:c16="http://schemas.microsoft.com/office/drawing/2014/chart" uri="{C3380CC4-5D6E-409C-BE32-E72D297353CC}">
                <c16:uniqueId val="{00000021-F4BA-4AE6-9301-1EB61CF42475}"/>
              </c:ext>
            </c:extLst>
          </c:dPt>
          <c:dPt>
            <c:idx val="21"/>
            <c:invertIfNegative val="0"/>
            <c:bubble3D val="0"/>
            <c:spPr>
              <a:solidFill>
                <a:srgbClr val="ED7D31"/>
              </a:solidFill>
            </c:spPr>
            <c:extLst>
              <c:ext xmlns:c16="http://schemas.microsoft.com/office/drawing/2014/chart" uri="{C3380CC4-5D6E-409C-BE32-E72D297353CC}">
                <c16:uniqueId val="{00000023-F4BA-4AE6-9301-1EB61CF42475}"/>
              </c:ext>
            </c:extLst>
          </c:dPt>
          <c:dPt>
            <c:idx val="22"/>
            <c:invertIfNegative val="0"/>
            <c:bubble3D val="0"/>
            <c:spPr>
              <a:solidFill>
                <a:srgbClr val="ED7D31"/>
              </a:solidFill>
            </c:spPr>
            <c:extLst>
              <c:ext xmlns:c16="http://schemas.microsoft.com/office/drawing/2014/chart" uri="{C3380CC4-5D6E-409C-BE32-E72D297353CC}">
                <c16:uniqueId val="{00000025-F4BA-4AE6-9301-1EB61CF42475}"/>
              </c:ext>
            </c:extLst>
          </c:dPt>
          <c:dPt>
            <c:idx val="29"/>
            <c:invertIfNegative val="0"/>
            <c:bubble3D val="0"/>
            <c:spPr>
              <a:solidFill>
                <a:srgbClr val="5B9BD5"/>
              </a:solidFill>
            </c:spPr>
            <c:extLst>
              <c:ext xmlns:c16="http://schemas.microsoft.com/office/drawing/2014/chart" uri="{C3380CC4-5D6E-409C-BE32-E72D297353CC}">
                <c16:uniqueId val="{00000027-F4BA-4AE6-9301-1EB61CF42475}"/>
              </c:ext>
            </c:extLst>
          </c:dPt>
          <c:dPt>
            <c:idx val="30"/>
            <c:invertIfNegative val="0"/>
            <c:bubble3D val="0"/>
            <c:spPr>
              <a:solidFill>
                <a:srgbClr val="00B050"/>
              </a:solidFill>
            </c:spPr>
            <c:extLst>
              <c:ext xmlns:c16="http://schemas.microsoft.com/office/drawing/2014/chart" uri="{C3380CC4-5D6E-409C-BE32-E72D297353CC}">
                <c16:uniqueId val="{00000029-F4BA-4AE6-9301-1EB61CF42475}"/>
              </c:ext>
            </c:extLst>
          </c:dPt>
          <c:dPt>
            <c:idx val="31"/>
            <c:invertIfNegative val="0"/>
            <c:bubble3D val="0"/>
            <c:spPr>
              <a:solidFill>
                <a:srgbClr val="00B050"/>
              </a:solidFill>
            </c:spPr>
            <c:extLst>
              <c:ext xmlns:c16="http://schemas.microsoft.com/office/drawing/2014/chart" uri="{C3380CC4-5D6E-409C-BE32-E72D297353CC}">
                <c16:uniqueId val="{0000002B-F4BA-4AE6-9301-1EB61CF42475}"/>
              </c:ext>
            </c:extLst>
          </c:dPt>
          <c:dPt>
            <c:idx val="32"/>
            <c:invertIfNegative val="0"/>
            <c:bubble3D val="0"/>
            <c:spPr>
              <a:solidFill>
                <a:srgbClr val="00B050"/>
              </a:solidFill>
            </c:spPr>
            <c:extLst>
              <c:ext xmlns:c16="http://schemas.microsoft.com/office/drawing/2014/chart" uri="{C3380CC4-5D6E-409C-BE32-E72D297353CC}">
                <c16:uniqueId val="{0000002D-F4BA-4AE6-9301-1EB61CF42475}"/>
              </c:ext>
            </c:extLst>
          </c:dPt>
          <c:dPt>
            <c:idx val="34"/>
            <c:invertIfNegative val="0"/>
            <c:bubble3D val="0"/>
            <c:spPr>
              <a:solidFill>
                <a:srgbClr val="990033"/>
              </a:solidFill>
            </c:spPr>
            <c:extLst>
              <c:ext xmlns:c16="http://schemas.microsoft.com/office/drawing/2014/chart" uri="{C3380CC4-5D6E-409C-BE32-E72D297353CC}">
                <c16:uniqueId val="{0000002F-F4BA-4AE6-9301-1EB61CF42475}"/>
              </c:ext>
            </c:extLst>
          </c:dPt>
          <c:dLbls>
            <c:spPr>
              <a:noFill/>
              <a:ln>
                <a:noFill/>
              </a:ln>
              <a:effectLst/>
            </c:spPr>
            <c:txPr>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Sheet1!$A$3:$B$37</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Sheet1!$C$3:$C$37</c:f>
              <c:numCache>
                <c:formatCode>0%</c:formatCode>
                <c:ptCount val="35"/>
                <c:pt idx="0">
                  <c:v>0.22264097582586972</c:v>
                </c:pt>
                <c:pt idx="1">
                  <c:v>0.13417855103048995</c:v>
                </c:pt>
                <c:pt idx="2">
                  <c:v>0.17975466066734458</c:v>
                </c:pt>
                <c:pt idx="3">
                  <c:v>0.19128479020264572</c:v>
                </c:pt>
                <c:pt idx="4">
                  <c:v>0.17218381113406508</c:v>
                </c:pt>
                <c:pt idx="5">
                  <c:v>0.16586426745335126</c:v>
                </c:pt>
                <c:pt idx="7">
                  <c:v>0.15451022502439687</c:v>
                </c:pt>
                <c:pt idx="8">
                  <c:v>0.21298276813791617</c:v>
                </c:pt>
                <c:pt idx="10">
                  <c:v>0.12844238043720865</c:v>
                </c:pt>
                <c:pt idx="11">
                  <c:v>6.0990857117838873E-2</c:v>
                </c:pt>
                <c:pt idx="12">
                  <c:v>8.1732387281711866E-2</c:v>
                </c:pt>
                <c:pt idx="13">
                  <c:v>0.16237055387470462</c:v>
                </c:pt>
                <c:pt idx="14">
                  <c:v>0.2093408551318954</c:v>
                </c:pt>
                <c:pt idx="16">
                  <c:v>0.15765834222576214</c:v>
                </c:pt>
                <c:pt idx="17">
                  <c:v>0.12716610772276135</c:v>
                </c:pt>
                <c:pt idx="18">
                  <c:v>0.2007333422621278</c:v>
                </c:pt>
                <c:pt idx="20">
                  <c:v>3.8895223189357259E-2</c:v>
                </c:pt>
                <c:pt idx="21">
                  <c:v>0.14053727945099281</c:v>
                </c:pt>
                <c:pt idx="22">
                  <c:v>0.22734789807757122</c:v>
                </c:pt>
                <c:pt idx="24">
                  <c:v>6.0563203112356218E-2</c:v>
                </c:pt>
                <c:pt idx="25">
                  <c:v>0.14123075825198975</c:v>
                </c:pt>
                <c:pt idx="26">
                  <c:v>0.19381782628638022</c:v>
                </c:pt>
                <c:pt idx="27">
                  <c:v>0.19358468690599012</c:v>
                </c:pt>
                <c:pt idx="28">
                  <c:v>0.28247123735312751</c:v>
                </c:pt>
                <c:pt idx="29">
                  <c:v>0.16601273432309774</c:v>
                </c:pt>
                <c:pt idx="31">
                  <c:v>0.15464316989429186</c:v>
                </c:pt>
                <c:pt idx="32">
                  <c:v>0.19384209310989167</c:v>
                </c:pt>
                <c:pt idx="34">
                  <c:v>0.17537152190182911</c:v>
                </c:pt>
              </c:numCache>
            </c:numRef>
          </c:val>
          <c:extLst>
            <c:ext xmlns:c16="http://schemas.microsoft.com/office/drawing/2014/chart" uri="{C3380CC4-5D6E-409C-BE32-E72D297353CC}">
              <c16:uniqueId val="{00000030-F4BA-4AE6-9301-1EB61CF42475}"/>
            </c:ext>
          </c:extLst>
        </c:ser>
        <c:dLbls>
          <c:showLegendKey val="0"/>
          <c:showVal val="0"/>
          <c:showCatName val="0"/>
          <c:showSerName val="0"/>
          <c:showPercent val="0"/>
          <c:showBubbleSize val="0"/>
        </c:dLbls>
        <c:gapWidth val="51"/>
        <c:axId val="-1720574624"/>
        <c:axId val="-1720593120"/>
      </c:barChart>
      <c:catAx>
        <c:axId val="-1720574624"/>
        <c:scaling>
          <c:orientation val="minMax"/>
        </c:scaling>
        <c:delete val="0"/>
        <c:axPos val="l"/>
        <c:numFmt formatCode="General" sourceLinked="0"/>
        <c:majorTickMark val="out"/>
        <c:minorTickMark val="none"/>
        <c:tickLblPos val="nextTo"/>
        <c:txPr>
          <a:bodyPr/>
          <a:lstStyle/>
          <a:p>
            <a:pPr>
              <a:defRPr sz="1000"/>
            </a:pPr>
            <a:endParaRPr lang="lv-LV"/>
          </a:p>
        </c:txPr>
        <c:crossAx val="-1720593120"/>
        <c:crosses val="autoZero"/>
        <c:auto val="1"/>
        <c:lblAlgn val="ctr"/>
        <c:lblOffset val="100"/>
        <c:noMultiLvlLbl val="0"/>
      </c:catAx>
      <c:valAx>
        <c:axId val="-1720593120"/>
        <c:scaling>
          <c:orientation val="minMax"/>
          <c:max val="0.5"/>
        </c:scaling>
        <c:delete val="1"/>
        <c:axPos val="b"/>
        <c:majorGridlines/>
        <c:numFmt formatCode="0%" sourceLinked="1"/>
        <c:majorTickMark val="out"/>
        <c:minorTickMark val="none"/>
        <c:tickLblPos val="nextTo"/>
        <c:crossAx val="-1720574624"/>
        <c:crosses val="autoZero"/>
        <c:crossBetween val="between"/>
        <c:majorUnit val="0.25"/>
      </c:valAx>
    </c:plotArea>
    <c:plotVisOnly val="1"/>
    <c:dispBlanksAs val="gap"/>
    <c:showDLblsOverMax val="0"/>
  </c:chart>
  <c:txPr>
    <a:bodyPr/>
    <a:lstStyle/>
    <a:p>
      <a:pPr>
        <a:defRPr sz="1800"/>
      </a:pPr>
      <a:endParaRPr lang="lv-LV"/>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009966165947574"/>
          <c:y val="4.8337889668833976E-2"/>
          <c:w val="0.71640910066537888"/>
          <c:h val="0.93564727834304251"/>
        </c:manualLayout>
      </c:layout>
      <c:barChart>
        <c:barDir val="bar"/>
        <c:grouping val="percentStacked"/>
        <c:varyColors val="0"/>
        <c:ser>
          <c:idx val="0"/>
          <c:order val="0"/>
          <c:tx>
            <c:strRef>
              <c:f>Sheet1!$C$3</c:f>
              <c:strCache>
                <c:ptCount val="1"/>
                <c:pt idx="0">
                  <c:v>Ļoti + drīzāk satrauc</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Sheet1!$C$4:$C$38</c:f>
              <c:numCache>
                <c:formatCode>0%</c:formatCode>
                <c:ptCount val="35"/>
                <c:pt idx="0">
                  <c:v>0.67891955813086047</c:v>
                </c:pt>
                <c:pt idx="1">
                  <c:v>0.61232667108581151</c:v>
                </c:pt>
                <c:pt idx="2">
                  <c:v>0.69771387475978386</c:v>
                </c:pt>
                <c:pt idx="3">
                  <c:v>0.70837485437558967</c:v>
                </c:pt>
                <c:pt idx="4">
                  <c:v>0.73166535845186076</c:v>
                </c:pt>
                <c:pt idx="5">
                  <c:v>0.6717924862991933</c:v>
                </c:pt>
                <c:pt idx="7">
                  <c:v>0.67049616467585016</c:v>
                </c:pt>
                <c:pt idx="8">
                  <c:v>0.70865306985168663</c:v>
                </c:pt>
                <c:pt idx="10">
                  <c:v>0.5043441873436294</c:v>
                </c:pt>
                <c:pt idx="11">
                  <c:v>0.66773554767898446</c:v>
                </c:pt>
                <c:pt idx="12">
                  <c:v>0.71262762573254856</c:v>
                </c:pt>
                <c:pt idx="13">
                  <c:v>0.65420504836688953</c:v>
                </c:pt>
                <c:pt idx="14">
                  <c:v>0.69875044740110004</c:v>
                </c:pt>
                <c:pt idx="16">
                  <c:v>0.60730591245473808</c:v>
                </c:pt>
                <c:pt idx="17">
                  <c:v>0.58416866765891651</c:v>
                </c:pt>
                <c:pt idx="18">
                  <c:v>0.7454775247051042</c:v>
                </c:pt>
                <c:pt idx="20">
                  <c:v>0.61748705688393668</c:v>
                </c:pt>
                <c:pt idx="21">
                  <c:v>0.67327955314813959</c:v>
                </c:pt>
                <c:pt idx="22">
                  <c:v>0.70301472835858447</c:v>
                </c:pt>
                <c:pt idx="24">
                  <c:v>0.64377562971880087</c:v>
                </c:pt>
                <c:pt idx="25">
                  <c:v>0.66788487248509865</c:v>
                </c:pt>
                <c:pt idx="26">
                  <c:v>0.74214659523080484</c:v>
                </c:pt>
                <c:pt idx="27">
                  <c:v>0.64913954550788078</c:v>
                </c:pt>
                <c:pt idx="28">
                  <c:v>0.71505340987577115</c:v>
                </c:pt>
                <c:pt idx="29">
                  <c:v>0.67966120964126242</c:v>
                </c:pt>
                <c:pt idx="31">
                  <c:v>0.68209877747578973</c:v>
                </c:pt>
                <c:pt idx="32">
                  <c:v>0.68590108668702343</c:v>
                </c:pt>
                <c:pt idx="34">
                  <c:v>0.68410943484355702</c:v>
                </c:pt>
              </c:numCache>
            </c:numRef>
          </c:val>
          <c:extLst>
            <c:ext xmlns:c16="http://schemas.microsoft.com/office/drawing/2014/chart" uri="{C3380CC4-5D6E-409C-BE32-E72D297353CC}">
              <c16:uniqueId val="{00000000-54CB-47D3-A9FE-F668EF49BC21}"/>
            </c:ext>
          </c:extLst>
        </c:ser>
        <c:ser>
          <c:idx val="1"/>
          <c:order val="1"/>
          <c:tx>
            <c:strRef>
              <c:f>Sheet1!$D$3</c:f>
              <c:strCache>
                <c:ptCount val="1"/>
                <c:pt idx="0">
                  <c:v>Nemaz + drīzāk nesatrauc</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Sheet1!$D$4:$D$38</c:f>
              <c:numCache>
                <c:formatCode>0%</c:formatCode>
                <c:ptCount val="35"/>
                <c:pt idx="0">
                  <c:v>0.22901912025052426</c:v>
                </c:pt>
                <c:pt idx="1">
                  <c:v>0.30319777536429671</c:v>
                </c:pt>
                <c:pt idx="2">
                  <c:v>0.25392077869998281</c:v>
                </c:pt>
                <c:pt idx="3">
                  <c:v>0.25818523902123397</c:v>
                </c:pt>
                <c:pt idx="4">
                  <c:v>0.20392786134626206</c:v>
                </c:pt>
                <c:pt idx="5">
                  <c:v>0.28707846272407589</c:v>
                </c:pt>
                <c:pt idx="7">
                  <c:v>0.27025527639029306</c:v>
                </c:pt>
                <c:pt idx="8">
                  <c:v>0.23555853563047444</c:v>
                </c:pt>
                <c:pt idx="10">
                  <c:v>0.47444696894384486</c:v>
                </c:pt>
                <c:pt idx="11">
                  <c:v>0.206940886054754</c:v>
                </c:pt>
                <c:pt idx="12">
                  <c:v>0.16833869555091296</c:v>
                </c:pt>
                <c:pt idx="13">
                  <c:v>0.24644155250319977</c:v>
                </c:pt>
                <c:pt idx="14">
                  <c:v>0.26322419437232086</c:v>
                </c:pt>
                <c:pt idx="16">
                  <c:v>0.30660530009981385</c:v>
                </c:pt>
                <c:pt idx="17">
                  <c:v>0.31751319560661578</c:v>
                </c:pt>
                <c:pt idx="18">
                  <c:v>0.21849131959047655</c:v>
                </c:pt>
                <c:pt idx="20">
                  <c:v>0.29603494573702982</c:v>
                </c:pt>
                <c:pt idx="21">
                  <c:v>0.25861961865911404</c:v>
                </c:pt>
                <c:pt idx="22">
                  <c:v>0.25276692361205499</c:v>
                </c:pt>
                <c:pt idx="24">
                  <c:v>0.2279129595113141</c:v>
                </c:pt>
                <c:pt idx="25">
                  <c:v>0.27097351793616958</c:v>
                </c:pt>
                <c:pt idx="26">
                  <c:v>0.21114875803212249</c:v>
                </c:pt>
                <c:pt idx="27">
                  <c:v>0.30988091507137727</c:v>
                </c:pt>
                <c:pt idx="28">
                  <c:v>0.26795837344840712</c:v>
                </c:pt>
                <c:pt idx="29">
                  <c:v>0.25430404034899312</c:v>
                </c:pt>
                <c:pt idx="31">
                  <c:v>0.26506007988923763</c:v>
                </c:pt>
                <c:pt idx="32">
                  <c:v>0.25147535719580255</c:v>
                </c:pt>
                <c:pt idx="34">
                  <c:v>0.25787649190225348</c:v>
                </c:pt>
              </c:numCache>
            </c:numRef>
          </c:val>
          <c:extLst>
            <c:ext xmlns:c16="http://schemas.microsoft.com/office/drawing/2014/chart" uri="{C3380CC4-5D6E-409C-BE32-E72D297353CC}">
              <c16:uniqueId val="{00000001-54CB-47D3-A9FE-F668EF49BC21}"/>
            </c:ext>
          </c:extLst>
        </c:ser>
        <c:ser>
          <c:idx val="2"/>
          <c:order val="2"/>
          <c:tx>
            <c:strRef>
              <c:f>Sheet1!$E$3</c:f>
              <c:strCache>
                <c:ptCount val="1"/>
                <c:pt idx="0">
                  <c:v>Grūti pateikt</c:v>
                </c:pt>
              </c:strCache>
            </c:strRef>
          </c:tx>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Sheet1!$E$4:$E$38</c:f>
              <c:numCache>
                <c:formatCode>0%</c:formatCode>
                <c:ptCount val="35"/>
                <c:pt idx="0">
                  <c:v>9.2061321618615424E-2</c:v>
                </c:pt>
                <c:pt idx="1">
                  <c:v>8.4475553549891322E-2</c:v>
                </c:pt>
                <c:pt idx="2">
                  <c:v>4.8365346540234111E-2</c:v>
                </c:pt>
                <c:pt idx="3">
                  <c:v>3.3439906603178131E-2</c:v>
                </c:pt>
                <c:pt idx="4">
                  <c:v>6.4406780201874528E-2</c:v>
                </c:pt>
                <c:pt idx="5">
                  <c:v>4.1129050976731224E-2</c:v>
                </c:pt>
                <c:pt idx="7">
                  <c:v>5.9248558933856159E-2</c:v>
                </c:pt>
                <c:pt idx="8">
                  <c:v>5.5788394517836654E-2</c:v>
                </c:pt>
                <c:pt idx="10">
                  <c:v>2.1208843712525939E-2</c:v>
                </c:pt>
                <c:pt idx="11">
                  <c:v>0.1253235662662614</c:v>
                </c:pt>
                <c:pt idx="12">
                  <c:v>0.11903367871653851</c:v>
                </c:pt>
                <c:pt idx="13">
                  <c:v>9.9353399129911008E-2</c:v>
                </c:pt>
                <c:pt idx="14">
                  <c:v>3.8025358226579049E-2</c:v>
                </c:pt>
                <c:pt idx="16">
                  <c:v>8.608878744544804E-2</c:v>
                </c:pt>
                <c:pt idx="17">
                  <c:v>9.8318136734465225E-2</c:v>
                </c:pt>
                <c:pt idx="18">
                  <c:v>3.603115570441906E-2</c:v>
                </c:pt>
                <c:pt idx="20">
                  <c:v>8.6477997379033555E-2</c:v>
                </c:pt>
                <c:pt idx="21">
                  <c:v>6.8100828192746515E-2</c:v>
                </c:pt>
                <c:pt idx="22">
                  <c:v>4.4218348029359776E-2</c:v>
                </c:pt>
                <c:pt idx="24">
                  <c:v>0.12831141076988459</c:v>
                </c:pt>
                <c:pt idx="25">
                  <c:v>6.114160957873202E-2</c:v>
                </c:pt>
                <c:pt idx="26">
                  <c:v>4.670464673707083E-2</c:v>
                </c:pt>
                <c:pt idx="27">
                  <c:v>4.0979539420741035E-2</c:v>
                </c:pt>
                <c:pt idx="28">
                  <c:v>1.6988216675820744E-2</c:v>
                </c:pt>
                <c:pt idx="29">
                  <c:v>6.6034750009744431E-2</c:v>
                </c:pt>
                <c:pt idx="31">
                  <c:v>5.2841142634971409E-2</c:v>
                </c:pt>
                <c:pt idx="32">
                  <c:v>6.262355611717392E-2</c:v>
                </c:pt>
                <c:pt idx="34">
                  <c:v>5.8014073254189932E-2</c:v>
                </c:pt>
              </c:numCache>
            </c:numRef>
          </c:val>
          <c:extLst>
            <c:ext xmlns:c16="http://schemas.microsoft.com/office/drawing/2014/chart" uri="{C3380CC4-5D6E-409C-BE32-E72D297353CC}">
              <c16:uniqueId val="{00000002-54CB-47D3-A9FE-F668EF49BC21}"/>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plotArea>
    <c:legend>
      <c:legendPos val="r"/>
      <c:layout>
        <c:manualLayout>
          <c:xMode val="edge"/>
          <c:yMode val="edge"/>
          <c:x val="0.38701404377585119"/>
          <c:y val="2.3597491191768767E-3"/>
          <c:w val="0.61298595622414864"/>
          <c:h val="4.6641275784028928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009966165947574"/>
          <c:y val="4.8337889668833976E-2"/>
          <c:w val="0.71640910066537888"/>
          <c:h val="0.93564727834304251"/>
        </c:manualLayout>
      </c:layout>
      <c:barChart>
        <c:barDir val="bar"/>
        <c:grouping val="percentStacked"/>
        <c:varyColors val="0"/>
        <c:ser>
          <c:idx val="0"/>
          <c:order val="0"/>
          <c:tx>
            <c:strRef>
              <c:f>Sheet1!$C$3</c:f>
              <c:strCache>
                <c:ptCount val="1"/>
                <c:pt idx="0">
                  <c:v>Ļoti + drīzāk satrauc</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Sheet1!$C$4:$C$38</c:f>
              <c:numCache>
                <c:formatCode>0%</c:formatCode>
                <c:ptCount val="35"/>
                <c:pt idx="0">
                  <c:v>0.64322525952041909</c:v>
                </c:pt>
                <c:pt idx="1">
                  <c:v>0.73860613520467933</c:v>
                </c:pt>
                <c:pt idx="2">
                  <c:v>0.67146315675603718</c:v>
                </c:pt>
                <c:pt idx="3">
                  <c:v>0.70927111326246761</c:v>
                </c:pt>
                <c:pt idx="4">
                  <c:v>0.65940965741599655</c:v>
                </c:pt>
                <c:pt idx="5">
                  <c:v>0.63646756851646857</c:v>
                </c:pt>
                <c:pt idx="7">
                  <c:v>0.64309212267703231</c:v>
                </c:pt>
                <c:pt idx="8">
                  <c:v>0.70548822311611925</c:v>
                </c:pt>
                <c:pt idx="10">
                  <c:v>0.61459293742783605</c:v>
                </c:pt>
                <c:pt idx="11">
                  <c:v>0.73806763421493027</c:v>
                </c:pt>
                <c:pt idx="12">
                  <c:v>0.4930873210600244</c:v>
                </c:pt>
                <c:pt idx="13">
                  <c:v>0.63793978185589317</c:v>
                </c:pt>
                <c:pt idx="14">
                  <c:v>0.66436605498534473</c:v>
                </c:pt>
                <c:pt idx="16">
                  <c:v>0.53575697430704428</c:v>
                </c:pt>
                <c:pt idx="17">
                  <c:v>0.53042785842986195</c:v>
                </c:pt>
                <c:pt idx="18">
                  <c:v>0.75342519782499695</c:v>
                </c:pt>
                <c:pt idx="20">
                  <c:v>0.50984143757048583</c:v>
                </c:pt>
                <c:pt idx="21">
                  <c:v>0.63655981560150399</c:v>
                </c:pt>
                <c:pt idx="22">
                  <c:v>0.71316306866218615</c:v>
                </c:pt>
                <c:pt idx="24">
                  <c:v>0.7384259617624872</c:v>
                </c:pt>
                <c:pt idx="25">
                  <c:v>0.72198946172957568</c:v>
                </c:pt>
                <c:pt idx="26">
                  <c:v>0.66958092218403142</c:v>
                </c:pt>
                <c:pt idx="27">
                  <c:v>0.64726432549181301</c:v>
                </c:pt>
                <c:pt idx="28">
                  <c:v>0.63514068589839101</c:v>
                </c:pt>
                <c:pt idx="29">
                  <c:v>0.49280431566956406</c:v>
                </c:pt>
                <c:pt idx="31">
                  <c:v>0.62338460535828522</c:v>
                </c:pt>
                <c:pt idx="32">
                  <c:v>0.70275053401323051</c:v>
                </c:pt>
                <c:pt idx="34">
                  <c:v>0.66535323030026094</c:v>
                </c:pt>
              </c:numCache>
            </c:numRef>
          </c:val>
          <c:extLst>
            <c:ext xmlns:c16="http://schemas.microsoft.com/office/drawing/2014/chart" uri="{C3380CC4-5D6E-409C-BE32-E72D297353CC}">
              <c16:uniqueId val="{00000000-6C6E-4E83-948C-852400072EF7}"/>
            </c:ext>
          </c:extLst>
        </c:ser>
        <c:ser>
          <c:idx val="1"/>
          <c:order val="1"/>
          <c:tx>
            <c:strRef>
              <c:f>Sheet1!$D$3</c:f>
              <c:strCache>
                <c:ptCount val="1"/>
                <c:pt idx="0">
                  <c:v>Nemaz + drīzāk nesatrauc</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Sheet1!$D$4:$D$38</c:f>
              <c:numCache>
                <c:formatCode>0%</c:formatCode>
                <c:ptCount val="35"/>
                <c:pt idx="0">
                  <c:v>0.34328671821435514</c:v>
                </c:pt>
                <c:pt idx="1">
                  <c:v>0.235726716501796</c:v>
                </c:pt>
                <c:pt idx="2">
                  <c:v>0.29602023752818296</c:v>
                </c:pt>
                <c:pt idx="3">
                  <c:v>0.23755479151585004</c:v>
                </c:pt>
                <c:pt idx="4">
                  <c:v>0.28064380778856429</c:v>
                </c:pt>
                <c:pt idx="5">
                  <c:v>0.32774517491546851</c:v>
                </c:pt>
                <c:pt idx="7">
                  <c:v>0.32117802458933631</c:v>
                </c:pt>
                <c:pt idx="8">
                  <c:v>0.25392180588628249</c:v>
                </c:pt>
                <c:pt idx="10">
                  <c:v>0.36037070593123388</c:v>
                </c:pt>
                <c:pt idx="11">
                  <c:v>0.2268579679651509</c:v>
                </c:pt>
                <c:pt idx="12">
                  <c:v>0.47804498740136075</c:v>
                </c:pt>
                <c:pt idx="13">
                  <c:v>0.30575130535740247</c:v>
                </c:pt>
                <c:pt idx="14">
                  <c:v>0.29827695404358812</c:v>
                </c:pt>
                <c:pt idx="16">
                  <c:v>0.40664216012155113</c:v>
                </c:pt>
                <c:pt idx="17">
                  <c:v>0.39518084253469898</c:v>
                </c:pt>
                <c:pt idx="18">
                  <c:v>0.22838346524372405</c:v>
                </c:pt>
                <c:pt idx="20">
                  <c:v>0.42942780709805012</c:v>
                </c:pt>
                <c:pt idx="21">
                  <c:v>0.32207355419657446</c:v>
                </c:pt>
                <c:pt idx="22">
                  <c:v>0.25610190523839493</c:v>
                </c:pt>
                <c:pt idx="24">
                  <c:v>0.19460341776526108</c:v>
                </c:pt>
                <c:pt idx="25">
                  <c:v>0.2216312440404149</c:v>
                </c:pt>
                <c:pt idx="26">
                  <c:v>0.29385271365526827</c:v>
                </c:pt>
                <c:pt idx="27">
                  <c:v>0.33491165389402799</c:v>
                </c:pt>
                <c:pt idx="28">
                  <c:v>0.34753415884502559</c:v>
                </c:pt>
                <c:pt idx="29">
                  <c:v>0.48170708753725749</c:v>
                </c:pt>
                <c:pt idx="31">
                  <c:v>0.35199300926642679</c:v>
                </c:pt>
                <c:pt idx="32">
                  <c:v>0.24834296635304554</c:v>
                </c:pt>
                <c:pt idx="34">
                  <c:v>0.29718296861077254</c:v>
                </c:pt>
              </c:numCache>
            </c:numRef>
          </c:val>
          <c:extLst>
            <c:ext xmlns:c16="http://schemas.microsoft.com/office/drawing/2014/chart" uri="{C3380CC4-5D6E-409C-BE32-E72D297353CC}">
              <c16:uniqueId val="{00000001-6C6E-4E83-948C-852400072EF7}"/>
            </c:ext>
          </c:extLst>
        </c:ser>
        <c:ser>
          <c:idx val="2"/>
          <c:order val="2"/>
          <c:tx>
            <c:strRef>
              <c:f>Sheet1!$E$3</c:f>
              <c:strCache>
                <c:ptCount val="1"/>
                <c:pt idx="0">
                  <c:v>Grūti pateikt</c:v>
                </c:pt>
              </c:strCache>
            </c:strRef>
          </c:tx>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Sheet1!$E$4:$E$38</c:f>
              <c:numCache>
                <c:formatCode>0%</c:formatCode>
                <c:ptCount val="35"/>
                <c:pt idx="0">
                  <c:v>1.348802226522575E-2</c:v>
                </c:pt>
                <c:pt idx="1">
                  <c:v>2.5667148293524001E-2</c:v>
                </c:pt>
                <c:pt idx="2">
                  <c:v>3.2516605715780737E-2</c:v>
                </c:pt>
                <c:pt idx="3">
                  <c:v>5.3174095221683967E-2</c:v>
                </c:pt>
                <c:pt idx="4">
                  <c:v>5.994653479543708E-2</c:v>
                </c:pt>
                <c:pt idx="5">
                  <c:v>3.5787256568063301E-2</c:v>
                </c:pt>
                <c:pt idx="7">
                  <c:v>3.5729852733630468E-2</c:v>
                </c:pt>
                <c:pt idx="8">
                  <c:v>4.0589970997595738E-2</c:v>
                </c:pt>
                <c:pt idx="10">
                  <c:v>2.5036356640930256E-2</c:v>
                </c:pt>
                <c:pt idx="11">
                  <c:v>3.5074397819918404E-2</c:v>
                </c:pt>
                <c:pt idx="12">
                  <c:v>2.8867691538615126E-2</c:v>
                </c:pt>
                <c:pt idx="13">
                  <c:v>5.6308912786704447E-2</c:v>
                </c:pt>
                <c:pt idx="14">
                  <c:v>3.7356990971066463E-2</c:v>
                </c:pt>
                <c:pt idx="16">
                  <c:v>5.760086557140455E-2</c:v>
                </c:pt>
                <c:pt idx="17">
                  <c:v>7.4391299035436315E-2</c:v>
                </c:pt>
                <c:pt idx="18">
                  <c:v>1.8191336931278848E-2</c:v>
                </c:pt>
                <c:pt idx="20">
                  <c:v>6.0730755331464055E-2</c:v>
                </c:pt>
                <c:pt idx="21">
                  <c:v>4.1366630201921578E-2</c:v>
                </c:pt>
                <c:pt idx="22">
                  <c:v>3.0735026099418292E-2</c:v>
                </c:pt>
                <c:pt idx="24">
                  <c:v>6.6970620472251191E-2</c:v>
                </c:pt>
                <c:pt idx="25">
                  <c:v>5.6379294230009806E-2</c:v>
                </c:pt>
                <c:pt idx="26">
                  <c:v>3.6566364160698715E-2</c:v>
                </c:pt>
                <c:pt idx="27">
                  <c:v>1.7824020614158144E-2</c:v>
                </c:pt>
                <c:pt idx="28">
                  <c:v>1.7325155256582295E-2</c:v>
                </c:pt>
                <c:pt idx="29">
                  <c:v>2.5488596793178539E-2</c:v>
                </c:pt>
                <c:pt idx="31">
                  <c:v>2.4622385375286618E-2</c:v>
                </c:pt>
                <c:pt idx="32">
                  <c:v>4.8906499633723885E-2</c:v>
                </c:pt>
                <c:pt idx="34">
                  <c:v>3.7463801088966645E-2</c:v>
                </c:pt>
              </c:numCache>
            </c:numRef>
          </c:val>
          <c:extLst>
            <c:ext xmlns:c16="http://schemas.microsoft.com/office/drawing/2014/chart" uri="{C3380CC4-5D6E-409C-BE32-E72D297353CC}">
              <c16:uniqueId val="{00000002-6C6E-4E83-948C-852400072EF7}"/>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plotArea>
    <c:legend>
      <c:legendPos val="r"/>
      <c:layout>
        <c:manualLayout>
          <c:xMode val="edge"/>
          <c:yMode val="edge"/>
          <c:x val="0.38701404377585119"/>
          <c:y val="2.3597491191768767E-3"/>
          <c:w val="0.61298595622414864"/>
          <c:h val="4.6641275784028928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009966165947574"/>
          <c:y val="4.8337889668833976E-2"/>
          <c:w val="0.71640910066537888"/>
          <c:h val="0.93564727834304251"/>
        </c:manualLayout>
      </c:layout>
      <c:barChart>
        <c:barDir val="bar"/>
        <c:grouping val="percentStacked"/>
        <c:varyColors val="0"/>
        <c:ser>
          <c:idx val="0"/>
          <c:order val="0"/>
          <c:tx>
            <c:strRef>
              <c:f>Sheet1!$C$3</c:f>
              <c:strCache>
                <c:ptCount val="1"/>
                <c:pt idx="0">
                  <c:v>Ļoti + drīzāk satrauc</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Sheet1!$C$4:$C$38</c:f>
              <c:numCache>
                <c:formatCode>0%</c:formatCode>
                <c:ptCount val="35"/>
                <c:pt idx="0">
                  <c:v>0.67478542286109677</c:v>
                </c:pt>
                <c:pt idx="1">
                  <c:v>0.66032388334741488</c:v>
                </c:pt>
                <c:pt idx="2">
                  <c:v>0.67235799530960483</c:v>
                </c:pt>
                <c:pt idx="3">
                  <c:v>0.70847998127111866</c:v>
                </c:pt>
                <c:pt idx="4">
                  <c:v>0.67727350620508875</c:v>
                </c:pt>
                <c:pt idx="5">
                  <c:v>0.61140936645998178</c:v>
                </c:pt>
                <c:pt idx="7">
                  <c:v>0.62113642427494287</c:v>
                </c:pt>
                <c:pt idx="8">
                  <c:v>0.71809706168267584</c:v>
                </c:pt>
                <c:pt idx="10">
                  <c:v>0.6086858195338799</c:v>
                </c:pt>
                <c:pt idx="11">
                  <c:v>0.58828899777371357</c:v>
                </c:pt>
                <c:pt idx="12">
                  <c:v>0.63208569543567195</c:v>
                </c:pt>
                <c:pt idx="13">
                  <c:v>0.55262214098112705</c:v>
                </c:pt>
                <c:pt idx="14">
                  <c:v>0.68409858630021847</c:v>
                </c:pt>
                <c:pt idx="16">
                  <c:v>0.56752830831558565</c:v>
                </c:pt>
                <c:pt idx="17">
                  <c:v>0.4837281165679489</c:v>
                </c:pt>
                <c:pt idx="18">
                  <c:v>0.7481268209041082</c:v>
                </c:pt>
                <c:pt idx="20">
                  <c:v>0.58359723873421843</c:v>
                </c:pt>
                <c:pt idx="21">
                  <c:v>0.62078522953348636</c:v>
                </c:pt>
                <c:pt idx="22">
                  <c:v>0.70051692637754004</c:v>
                </c:pt>
                <c:pt idx="24">
                  <c:v>0.62527120098330857</c:v>
                </c:pt>
                <c:pt idx="25">
                  <c:v>0.62699740655400116</c:v>
                </c:pt>
                <c:pt idx="26">
                  <c:v>0.6901383842772788</c:v>
                </c:pt>
                <c:pt idx="27">
                  <c:v>0.64858413492160172</c:v>
                </c:pt>
                <c:pt idx="28">
                  <c:v>0.69044958439953863</c:v>
                </c:pt>
                <c:pt idx="29">
                  <c:v>0.64544002574483983</c:v>
                </c:pt>
                <c:pt idx="31">
                  <c:v>0.62795393023472312</c:v>
                </c:pt>
                <c:pt idx="32">
                  <c:v>0.68047902744497379</c:v>
                </c:pt>
                <c:pt idx="34">
                  <c:v>0.65572914993185349</c:v>
                </c:pt>
              </c:numCache>
            </c:numRef>
          </c:val>
          <c:extLst>
            <c:ext xmlns:c16="http://schemas.microsoft.com/office/drawing/2014/chart" uri="{C3380CC4-5D6E-409C-BE32-E72D297353CC}">
              <c16:uniqueId val="{00000000-5469-43A2-84CB-593691D3AE14}"/>
            </c:ext>
          </c:extLst>
        </c:ser>
        <c:ser>
          <c:idx val="1"/>
          <c:order val="1"/>
          <c:tx>
            <c:strRef>
              <c:f>Sheet1!$D$3</c:f>
              <c:strCache>
                <c:ptCount val="1"/>
                <c:pt idx="0">
                  <c:v>Nemaz + drīzāk nesatrauc</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Sheet1!$D$4:$D$38</c:f>
              <c:numCache>
                <c:formatCode>0%</c:formatCode>
                <c:ptCount val="35"/>
                <c:pt idx="0">
                  <c:v>0.22452336860558209</c:v>
                </c:pt>
                <c:pt idx="1">
                  <c:v>0.28168777002026979</c:v>
                </c:pt>
                <c:pt idx="2">
                  <c:v>0.27109709944541299</c:v>
                </c:pt>
                <c:pt idx="3">
                  <c:v>0.25864811919584474</c:v>
                </c:pt>
                <c:pt idx="4">
                  <c:v>0.27415884479709435</c:v>
                </c:pt>
                <c:pt idx="5">
                  <c:v>0.33590606648742644</c:v>
                </c:pt>
                <c:pt idx="7">
                  <c:v>0.31903674467173454</c:v>
                </c:pt>
                <c:pt idx="8">
                  <c:v>0.22794260296470928</c:v>
                </c:pt>
                <c:pt idx="10">
                  <c:v>0.39131418046612026</c:v>
                </c:pt>
                <c:pt idx="11">
                  <c:v>0.26034832283129417</c:v>
                </c:pt>
                <c:pt idx="12">
                  <c:v>0.33770346348884717</c:v>
                </c:pt>
                <c:pt idx="13">
                  <c:v>0.3731760193516292</c:v>
                </c:pt>
                <c:pt idx="14">
                  <c:v>0.27550965703775987</c:v>
                </c:pt>
                <c:pt idx="16">
                  <c:v>0.3477296985909149</c:v>
                </c:pt>
                <c:pt idx="17">
                  <c:v>0.40136574111739792</c:v>
                </c:pt>
                <c:pt idx="18">
                  <c:v>0.22314691768961914</c:v>
                </c:pt>
                <c:pt idx="20">
                  <c:v>0.33719775143961689</c:v>
                </c:pt>
                <c:pt idx="21">
                  <c:v>0.30430271738938885</c:v>
                </c:pt>
                <c:pt idx="22">
                  <c:v>0.26217886119717926</c:v>
                </c:pt>
                <c:pt idx="24">
                  <c:v>0.24061120716645706</c:v>
                </c:pt>
                <c:pt idx="25">
                  <c:v>0.31150476600849225</c:v>
                </c:pt>
                <c:pt idx="26">
                  <c:v>0.24134619814444527</c:v>
                </c:pt>
                <c:pt idx="27">
                  <c:v>0.31537360306348072</c:v>
                </c:pt>
                <c:pt idx="28">
                  <c:v>0.29858906384390443</c:v>
                </c:pt>
                <c:pt idx="29">
                  <c:v>0.32846738532903841</c:v>
                </c:pt>
                <c:pt idx="31">
                  <c:v>0.32911013197636502</c:v>
                </c:pt>
                <c:pt idx="32">
                  <c:v>0.24860105904946955</c:v>
                </c:pt>
                <c:pt idx="34">
                  <c:v>0.28653701346873645</c:v>
                </c:pt>
              </c:numCache>
            </c:numRef>
          </c:val>
          <c:extLst>
            <c:ext xmlns:c16="http://schemas.microsoft.com/office/drawing/2014/chart" uri="{C3380CC4-5D6E-409C-BE32-E72D297353CC}">
              <c16:uniqueId val="{00000001-5469-43A2-84CB-593691D3AE14}"/>
            </c:ext>
          </c:extLst>
        </c:ser>
        <c:ser>
          <c:idx val="2"/>
          <c:order val="2"/>
          <c:tx>
            <c:strRef>
              <c:f>Sheet1!$E$3</c:f>
              <c:strCache>
                <c:ptCount val="1"/>
                <c:pt idx="0">
                  <c:v>Grūti pateikt</c:v>
                </c:pt>
              </c:strCache>
            </c:strRef>
          </c:tx>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Sheet1!$E$4:$E$38</c:f>
              <c:numCache>
                <c:formatCode>0%</c:formatCode>
                <c:ptCount val="35"/>
                <c:pt idx="0">
                  <c:v>0.10069120853332114</c:v>
                </c:pt>
                <c:pt idx="1">
                  <c:v>5.7988346632315245E-2</c:v>
                </c:pt>
                <c:pt idx="2">
                  <c:v>5.6544905244982992E-2</c:v>
                </c:pt>
                <c:pt idx="3">
                  <c:v>3.2871899533038068E-2</c:v>
                </c:pt>
                <c:pt idx="4">
                  <c:v>4.8567648997814364E-2</c:v>
                </c:pt>
                <c:pt idx="5">
                  <c:v>5.2684567052592252E-2</c:v>
                </c:pt>
                <c:pt idx="7">
                  <c:v>5.9826831053321629E-2</c:v>
                </c:pt>
                <c:pt idx="8">
                  <c:v>5.396033535261225E-2</c:v>
                </c:pt>
                <c:pt idx="10">
                  <c:v>0</c:v>
                </c:pt>
                <c:pt idx="11">
                  <c:v>0.15136267939499193</c:v>
                </c:pt>
                <c:pt idx="12">
                  <c:v>3.0210841075481248E-2</c:v>
                </c:pt>
                <c:pt idx="13">
                  <c:v>7.4201839667244085E-2</c:v>
                </c:pt>
                <c:pt idx="14">
                  <c:v>4.0391756662021425E-2</c:v>
                </c:pt>
                <c:pt idx="16">
                  <c:v>8.4741993093499376E-2</c:v>
                </c:pt>
                <c:pt idx="17">
                  <c:v>0.11490614231465063</c:v>
                </c:pt>
                <c:pt idx="18">
                  <c:v>2.8726261406272702E-2</c:v>
                </c:pt>
                <c:pt idx="20">
                  <c:v>7.9205009826164741E-2</c:v>
                </c:pt>
                <c:pt idx="21">
                  <c:v>7.4912053077124702E-2</c:v>
                </c:pt>
                <c:pt idx="22">
                  <c:v>3.7304212425279967E-2</c:v>
                </c:pt>
                <c:pt idx="24">
                  <c:v>0.13411759185023389</c:v>
                </c:pt>
                <c:pt idx="25">
                  <c:v>6.1497827437506876E-2</c:v>
                </c:pt>
                <c:pt idx="26">
                  <c:v>6.8515417578274285E-2</c:v>
                </c:pt>
                <c:pt idx="27">
                  <c:v>3.6042262014916795E-2</c:v>
                </c:pt>
                <c:pt idx="28">
                  <c:v>1.0961351756556111E-2</c:v>
                </c:pt>
                <c:pt idx="29">
                  <c:v>2.6092588926121842E-2</c:v>
                </c:pt>
                <c:pt idx="31">
                  <c:v>4.2935937788910354E-2</c:v>
                </c:pt>
                <c:pt idx="32">
                  <c:v>7.0919913505556417E-2</c:v>
                </c:pt>
                <c:pt idx="34">
                  <c:v>5.7733836599410504E-2</c:v>
                </c:pt>
              </c:numCache>
            </c:numRef>
          </c:val>
          <c:extLst>
            <c:ext xmlns:c16="http://schemas.microsoft.com/office/drawing/2014/chart" uri="{C3380CC4-5D6E-409C-BE32-E72D297353CC}">
              <c16:uniqueId val="{00000002-5469-43A2-84CB-593691D3AE14}"/>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plotArea>
    <c:legend>
      <c:legendPos val="r"/>
      <c:layout>
        <c:manualLayout>
          <c:xMode val="edge"/>
          <c:yMode val="edge"/>
          <c:x val="0.38701404377585119"/>
          <c:y val="2.3597491191768767E-3"/>
          <c:w val="0.61298595622414864"/>
          <c:h val="4.6641275784028928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009966165947574"/>
          <c:y val="4.8337889668833976E-2"/>
          <c:w val="0.71640910066537888"/>
          <c:h val="0.93564727834304251"/>
        </c:manualLayout>
      </c:layout>
      <c:barChart>
        <c:barDir val="bar"/>
        <c:grouping val="percentStacked"/>
        <c:varyColors val="0"/>
        <c:ser>
          <c:idx val="0"/>
          <c:order val="0"/>
          <c:tx>
            <c:strRef>
              <c:f>Sheet1!$C$3</c:f>
              <c:strCache>
                <c:ptCount val="1"/>
                <c:pt idx="0">
                  <c:v>Ļoti + drīzāk satrauc</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Sheet1!$C$4:$C$38</c:f>
              <c:numCache>
                <c:formatCode>0%</c:formatCode>
                <c:ptCount val="35"/>
                <c:pt idx="0">
                  <c:v>0.62739854231325765</c:v>
                </c:pt>
                <c:pt idx="1">
                  <c:v>0.63195121944662858</c:v>
                </c:pt>
                <c:pt idx="2">
                  <c:v>0.66013606327640806</c:v>
                </c:pt>
                <c:pt idx="3">
                  <c:v>0.74414363591646027</c:v>
                </c:pt>
                <c:pt idx="4">
                  <c:v>0.68453659934131739</c:v>
                </c:pt>
                <c:pt idx="5">
                  <c:v>0.60104584789362492</c:v>
                </c:pt>
                <c:pt idx="7">
                  <c:v>0.64056112106101093</c:v>
                </c:pt>
                <c:pt idx="8">
                  <c:v>0.65505175457812503</c:v>
                </c:pt>
                <c:pt idx="10">
                  <c:v>0.55075652431182875</c:v>
                </c:pt>
                <c:pt idx="11">
                  <c:v>0.67767221858362048</c:v>
                </c:pt>
                <c:pt idx="12">
                  <c:v>0.60239694870494731</c:v>
                </c:pt>
                <c:pt idx="13">
                  <c:v>0.65436421265551592</c:v>
                </c:pt>
                <c:pt idx="14">
                  <c:v>0.64551773169674886</c:v>
                </c:pt>
                <c:pt idx="16">
                  <c:v>0.5970842093626415</c:v>
                </c:pt>
                <c:pt idx="17">
                  <c:v>0.56206353431164702</c:v>
                </c:pt>
                <c:pt idx="18">
                  <c:v>0.69339108122124316</c:v>
                </c:pt>
                <c:pt idx="20">
                  <c:v>0.58495900840912052</c:v>
                </c:pt>
                <c:pt idx="21">
                  <c:v>0.61663719305120535</c:v>
                </c:pt>
                <c:pt idx="22">
                  <c:v>0.68310183562118165</c:v>
                </c:pt>
                <c:pt idx="24">
                  <c:v>0.69769065885983883</c:v>
                </c:pt>
                <c:pt idx="25">
                  <c:v>0.65304715486296228</c:v>
                </c:pt>
                <c:pt idx="26">
                  <c:v>0.68761591606133887</c:v>
                </c:pt>
                <c:pt idx="27">
                  <c:v>0.63047145738245769</c:v>
                </c:pt>
                <c:pt idx="28">
                  <c:v>0.63756938063332125</c:v>
                </c:pt>
                <c:pt idx="29">
                  <c:v>0.48946034442829595</c:v>
                </c:pt>
                <c:pt idx="31">
                  <c:v>0.56964730581705547</c:v>
                </c:pt>
                <c:pt idx="32">
                  <c:v>0.71352739662360676</c:v>
                </c:pt>
                <c:pt idx="34">
                  <c:v>0.64573095619466969</c:v>
                </c:pt>
              </c:numCache>
            </c:numRef>
          </c:val>
          <c:extLst>
            <c:ext xmlns:c16="http://schemas.microsoft.com/office/drawing/2014/chart" uri="{C3380CC4-5D6E-409C-BE32-E72D297353CC}">
              <c16:uniqueId val="{00000000-AB19-4F4D-A97D-8FD109074410}"/>
            </c:ext>
          </c:extLst>
        </c:ser>
        <c:ser>
          <c:idx val="1"/>
          <c:order val="1"/>
          <c:tx>
            <c:strRef>
              <c:f>Sheet1!$D$3</c:f>
              <c:strCache>
                <c:ptCount val="1"/>
                <c:pt idx="0">
                  <c:v>Nemaz + drīzāk nesatrauc</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Sheet1!$D$4:$D$38</c:f>
              <c:numCache>
                <c:formatCode>0%</c:formatCode>
                <c:ptCount val="35"/>
                <c:pt idx="0">
                  <c:v>0.3272562037517483</c:v>
                </c:pt>
                <c:pt idx="1">
                  <c:v>0.3246162360228449</c:v>
                </c:pt>
                <c:pt idx="2">
                  <c:v>0.31492931018050424</c:v>
                </c:pt>
                <c:pt idx="3">
                  <c:v>0.21514261099312881</c:v>
                </c:pt>
                <c:pt idx="4">
                  <c:v>0.2733743858960489</c:v>
                </c:pt>
                <c:pt idx="5">
                  <c:v>0.35479286823740336</c:v>
                </c:pt>
                <c:pt idx="7">
                  <c:v>0.31497212842220673</c:v>
                </c:pt>
                <c:pt idx="8">
                  <c:v>0.30987897613590787</c:v>
                </c:pt>
                <c:pt idx="10">
                  <c:v>0.34687664159682896</c:v>
                </c:pt>
                <c:pt idx="11">
                  <c:v>0.27901359726147479</c:v>
                </c:pt>
                <c:pt idx="12">
                  <c:v>0.33852451868095651</c:v>
                </c:pt>
                <c:pt idx="13">
                  <c:v>0.27297772062375059</c:v>
                </c:pt>
                <c:pt idx="14">
                  <c:v>0.32117180567351367</c:v>
                </c:pt>
                <c:pt idx="16">
                  <c:v>0.3524805648160324</c:v>
                </c:pt>
                <c:pt idx="17">
                  <c:v>0.37160340432402222</c:v>
                </c:pt>
                <c:pt idx="18">
                  <c:v>0.2775218683685628</c:v>
                </c:pt>
                <c:pt idx="20">
                  <c:v>0.37128530101113438</c:v>
                </c:pt>
                <c:pt idx="21">
                  <c:v>0.32960025299892676</c:v>
                </c:pt>
                <c:pt idx="22">
                  <c:v>0.28933213865882912</c:v>
                </c:pt>
                <c:pt idx="24">
                  <c:v>0.24781858221868241</c:v>
                </c:pt>
                <c:pt idx="25">
                  <c:v>0.30160268594786177</c:v>
                </c:pt>
                <c:pt idx="26">
                  <c:v>0.25085478985724535</c:v>
                </c:pt>
                <c:pt idx="27">
                  <c:v>0.34653682005683167</c:v>
                </c:pt>
                <c:pt idx="28">
                  <c:v>0.33996413038751094</c:v>
                </c:pt>
                <c:pt idx="29">
                  <c:v>0.47146574319127821</c:v>
                </c:pt>
                <c:pt idx="31">
                  <c:v>0.40421438516796226</c:v>
                </c:pt>
                <c:pt idx="32">
                  <c:v>0.23201409326257127</c:v>
                </c:pt>
                <c:pt idx="34">
                  <c:v>0.31315504032873781</c:v>
                </c:pt>
              </c:numCache>
            </c:numRef>
          </c:val>
          <c:extLst>
            <c:ext xmlns:c16="http://schemas.microsoft.com/office/drawing/2014/chart" uri="{C3380CC4-5D6E-409C-BE32-E72D297353CC}">
              <c16:uniqueId val="{00000001-AB19-4F4D-A97D-8FD109074410}"/>
            </c:ext>
          </c:extLst>
        </c:ser>
        <c:ser>
          <c:idx val="2"/>
          <c:order val="2"/>
          <c:tx>
            <c:strRef>
              <c:f>Sheet1!$E$3</c:f>
              <c:strCache>
                <c:ptCount val="1"/>
                <c:pt idx="0">
                  <c:v>Grūti pateikt</c:v>
                </c:pt>
              </c:strCache>
            </c:strRef>
          </c:tx>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Sheet1!$E$4:$E$38</c:f>
              <c:numCache>
                <c:formatCode>0%</c:formatCode>
                <c:ptCount val="35"/>
                <c:pt idx="0">
                  <c:v>4.5345253934994625E-2</c:v>
                </c:pt>
                <c:pt idx="1">
                  <c:v>4.34325445305263E-2</c:v>
                </c:pt>
                <c:pt idx="2">
                  <c:v>2.4934626543088614E-2</c:v>
                </c:pt>
                <c:pt idx="3">
                  <c:v>4.0713753090412794E-2</c:v>
                </c:pt>
                <c:pt idx="4">
                  <c:v>4.2089014762631605E-2</c:v>
                </c:pt>
                <c:pt idx="5">
                  <c:v>4.4161283868972008E-2</c:v>
                </c:pt>
                <c:pt idx="7">
                  <c:v>4.4466750516781853E-2</c:v>
                </c:pt>
                <c:pt idx="8">
                  <c:v>3.5069269285964925E-2</c:v>
                </c:pt>
                <c:pt idx="10">
                  <c:v>0.10236683409134258</c:v>
                </c:pt>
                <c:pt idx="11">
                  <c:v>4.3314184154904484E-2</c:v>
                </c:pt>
                <c:pt idx="12">
                  <c:v>5.9078532614096381E-2</c:v>
                </c:pt>
                <c:pt idx="13">
                  <c:v>7.2658066720733591E-2</c:v>
                </c:pt>
                <c:pt idx="14">
                  <c:v>3.3310462629736755E-2</c:v>
                </c:pt>
                <c:pt idx="16">
                  <c:v>5.043522582132607E-2</c:v>
                </c:pt>
                <c:pt idx="17">
                  <c:v>6.6333061364327983E-2</c:v>
                </c:pt>
                <c:pt idx="18">
                  <c:v>2.9087050410193539E-2</c:v>
                </c:pt>
                <c:pt idx="20">
                  <c:v>4.3755690579744912E-2</c:v>
                </c:pt>
                <c:pt idx="21">
                  <c:v>5.3762553949868064E-2</c:v>
                </c:pt>
                <c:pt idx="22">
                  <c:v>2.7566025719988584E-2</c:v>
                </c:pt>
                <c:pt idx="24">
                  <c:v>5.4490758921478442E-2</c:v>
                </c:pt>
                <c:pt idx="25">
                  <c:v>4.5350159189176245E-2</c:v>
                </c:pt>
                <c:pt idx="26">
                  <c:v>6.1529294081413971E-2</c:v>
                </c:pt>
                <c:pt idx="27">
                  <c:v>2.2991722560709554E-2</c:v>
                </c:pt>
                <c:pt idx="28">
                  <c:v>2.2466488979166879E-2</c:v>
                </c:pt>
                <c:pt idx="29">
                  <c:v>3.907391238042586E-2</c:v>
                </c:pt>
                <c:pt idx="31">
                  <c:v>2.6138309014980914E-2</c:v>
                </c:pt>
                <c:pt idx="32">
                  <c:v>5.4458510113821905E-2</c:v>
                </c:pt>
                <c:pt idx="34">
                  <c:v>4.1114003476593039E-2</c:v>
                </c:pt>
              </c:numCache>
            </c:numRef>
          </c:val>
          <c:extLst>
            <c:ext xmlns:c16="http://schemas.microsoft.com/office/drawing/2014/chart" uri="{C3380CC4-5D6E-409C-BE32-E72D297353CC}">
              <c16:uniqueId val="{00000002-AB19-4F4D-A97D-8FD109074410}"/>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plotArea>
    <c:legend>
      <c:legendPos val="r"/>
      <c:layout>
        <c:manualLayout>
          <c:xMode val="edge"/>
          <c:yMode val="edge"/>
          <c:x val="0.38701404377585119"/>
          <c:y val="2.3597491191768767E-3"/>
          <c:w val="0.61298595622414864"/>
          <c:h val="4.6641275784028928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009966165947574"/>
          <c:y val="4.8337889668833976E-2"/>
          <c:w val="0.71640910066537888"/>
          <c:h val="0.93564727834304251"/>
        </c:manualLayout>
      </c:layout>
      <c:barChart>
        <c:barDir val="bar"/>
        <c:grouping val="percentStacked"/>
        <c:varyColors val="0"/>
        <c:ser>
          <c:idx val="0"/>
          <c:order val="0"/>
          <c:tx>
            <c:strRef>
              <c:f>Sheet1!$C$3</c:f>
              <c:strCache>
                <c:ptCount val="1"/>
                <c:pt idx="0">
                  <c:v>Ļoti + drīzāk satrauc</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Sheet1!$C$4:$C$38</c:f>
              <c:numCache>
                <c:formatCode>0%</c:formatCode>
                <c:ptCount val="35"/>
                <c:pt idx="0">
                  <c:v>0.60779337322146754</c:v>
                </c:pt>
                <c:pt idx="1">
                  <c:v>0.68763000414826381</c:v>
                </c:pt>
                <c:pt idx="2">
                  <c:v>0.65791162892688704</c:v>
                </c:pt>
                <c:pt idx="3">
                  <c:v>0.69509330170127948</c:v>
                </c:pt>
                <c:pt idx="4">
                  <c:v>0.65108966254134448</c:v>
                </c:pt>
                <c:pt idx="5">
                  <c:v>0.61649826081417836</c:v>
                </c:pt>
                <c:pt idx="7">
                  <c:v>0.62601569694345738</c:v>
                </c:pt>
                <c:pt idx="8">
                  <c:v>0.67413257919506908</c:v>
                </c:pt>
                <c:pt idx="10">
                  <c:v>0.69763997874374728</c:v>
                </c:pt>
                <c:pt idx="11">
                  <c:v>0.67392255545369073</c:v>
                </c:pt>
                <c:pt idx="12">
                  <c:v>0.52114437119604706</c:v>
                </c:pt>
                <c:pt idx="13">
                  <c:v>0.57617523468760934</c:v>
                </c:pt>
                <c:pt idx="14">
                  <c:v>0.64658951912456109</c:v>
                </c:pt>
                <c:pt idx="16">
                  <c:v>0.61363003614032785</c:v>
                </c:pt>
                <c:pt idx="17">
                  <c:v>0.4928323002585131</c:v>
                </c:pt>
                <c:pt idx="18">
                  <c:v>0.71547519028887907</c:v>
                </c:pt>
                <c:pt idx="20">
                  <c:v>0.52726199722282929</c:v>
                </c:pt>
                <c:pt idx="21">
                  <c:v>0.61480972054952576</c:v>
                </c:pt>
                <c:pt idx="22">
                  <c:v>0.68605768891526242</c:v>
                </c:pt>
                <c:pt idx="24">
                  <c:v>0.65666466734649631</c:v>
                </c:pt>
                <c:pt idx="25">
                  <c:v>0.61725205512346815</c:v>
                </c:pt>
                <c:pt idx="26">
                  <c:v>0.68102825451506122</c:v>
                </c:pt>
                <c:pt idx="27">
                  <c:v>0.66955455450367329</c:v>
                </c:pt>
                <c:pt idx="28">
                  <c:v>0.67138152621306846</c:v>
                </c:pt>
                <c:pt idx="29">
                  <c:v>0.47802054547466755</c:v>
                </c:pt>
                <c:pt idx="31">
                  <c:v>0.57445462896546762</c:v>
                </c:pt>
                <c:pt idx="32">
                  <c:v>0.70442417365894261</c:v>
                </c:pt>
                <c:pt idx="34">
                  <c:v>0.64318239625254392</c:v>
                </c:pt>
              </c:numCache>
            </c:numRef>
          </c:val>
          <c:extLst>
            <c:ext xmlns:c16="http://schemas.microsoft.com/office/drawing/2014/chart" uri="{C3380CC4-5D6E-409C-BE32-E72D297353CC}">
              <c16:uniqueId val="{00000000-DC36-4C9D-9666-6C605DAEFC17}"/>
            </c:ext>
          </c:extLst>
        </c:ser>
        <c:ser>
          <c:idx val="1"/>
          <c:order val="1"/>
          <c:tx>
            <c:strRef>
              <c:f>Sheet1!$D$3</c:f>
              <c:strCache>
                <c:ptCount val="1"/>
                <c:pt idx="0">
                  <c:v>Nemaz + drīzāk nesatrauc</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Sheet1!$D$4:$D$38</c:f>
              <c:numCache>
                <c:formatCode>0%</c:formatCode>
                <c:ptCount val="35"/>
                <c:pt idx="0">
                  <c:v>0.33101650600693888</c:v>
                </c:pt>
                <c:pt idx="1">
                  <c:v>0.23747914631431008</c:v>
                </c:pt>
                <c:pt idx="2">
                  <c:v>0.30037294899071404</c:v>
                </c:pt>
                <c:pt idx="3">
                  <c:v>0.23038137296445857</c:v>
                </c:pt>
                <c:pt idx="4">
                  <c:v>0.27921809294562433</c:v>
                </c:pt>
                <c:pt idx="5">
                  <c:v>0.35378919338466508</c:v>
                </c:pt>
                <c:pt idx="7">
                  <c:v>0.3147982436517936</c:v>
                </c:pt>
                <c:pt idx="8">
                  <c:v>0.28396714890037755</c:v>
                </c:pt>
                <c:pt idx="10">
                  <c:v>0.28115117754372709</c:v>
                </c:pt>
                <c:pt idx="11">
                  <c:v>0.24307022953270332</c:v>
                </c:pt>
                <c:pt idx="12">
                  <c:v>0.36415095019846233</c:v>
                </c:pt>
                <c:pt idx="13">
                  <c:v>0.33391878688909032</c:v>
                </c:pt>
                <c:pt idx="14">
                  <c:v>0.3121133249004967</c:v>
                </c:pt>
                <c:pt idx="16">
                  <c:v>0.32064977411862777</c:v>
                </c:pt>
                <c:pt idx="17">
                  <c:v>0.408417935895795</c:v>
                </c:pt>
                <c:pt idx="18">
                  <c:v>0.25281636811402863</c:v>
                </c:pt>
                <c:pt idx="20">
                  <c:v>0.36782749025338984</c:v>
                </c:pt>
                <c:pt idx="21">
                  <c:v>0.31781112377838511</c:v>
                </c:pt>
                <c:pt idx="22">
                  <c:v>0.28185419309926468</c:v>
                </c:pt>
                <c:pt idx="24">
                  <c:v>0.26216352920010477</c:v>
                </c:pt>
                <c:pt idx="25">
                  <c:v>0.31517697725321125</c:v>
                </c:pt>
                <c:pt idx="26">
                  <c:v>0.26148603836939038</c:v>
                </c:pt>
                <c:pt idx="27">
                  <c:v>0.298623917336797</c:v>
                </c:pt>
                <c:pt idx="28">
                  <c:v>0.31778691527426056</c:v>
                </c:pt>
                <c:pt idx="29">
                  <c:v>0.4315212867851711</c:v>
                </c:pt>
                <c:pt idx="31">
                  <c:v>0.38174328251173284</c:v>
                </c:pt>
                <c:pt idx="32">
                  <c:v>0.23434385214962813</c:v>
                </c:pt>
                <c:pt idx="34">
                  <c:v>0.30379860884171145</c:v>
                </c:pt>
              </c:numCache>
            </c:numRef>
          </c:val>
          <c:extLst>
            <c:ext xmlns:c16="http://schemas.microsoft.com/office/drawing/2014/chart" uri="{C3380CC4-5D6E-409C-BE32-E72D297353CC}">
              <c16:uniqueId val="{00000001-DC36-4C9D-9666-6C605DAEFC17}"/>
            </c:ext>
          </c:extLst>
        </c:ser>
        <c:ser>
          <c:idx val="2"/>
          <c:order val="2"/>
          <c:tx>
            <c:strRef>
              <c:f>Sheet1!$E$3</c:f>
              <c:strCache>
                <c:ptCount val="1"/>
                <c:pt idx="0">
                  <c:v>Grūti pateikt</c:v>
                </c:pt>
              </c:strCache>
            </c:strRef>
          </c:tx>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Sheet1!$E$4:$E$38</c:f>
              <c:numCache>
                <c:formatCode>0%</c:formatCode>
                <c:ptCount val="35"/>
                <c:pt idx="0">
                  <c:v>6.1190120771593408E-2</c:v>
                </c:pt>
                <c:pt idx="1">
                  <c:v>7.489084953742571E-2</c:v>
                </c:pt>
                <c:pt idx="2">
                  <c:v>4.1715422082399645E-2</c:v>
                </c:pt>
                <c:pt idx="3">
                  <c:v>7.4525325334263509E-2</c:v>
                </c:pt>
                <c:pt idx="4">
                  <c:v>6.9692244513028703E-2</c:v>
                </c:pt>
                <c:pt idx="5">
                  <c:v>2.9712545801156745E-2</c:v>
                </c:pt>
                <c:pt idx="7">
                  <c:v>5.9186059404748234E-2</c:v>
                </c:pt>
                <c:pt idx="8">
                  <c:v>4.1900271904550992E-2</c:v>
                </c:pt>
                <c:pt idx="10">
                  <c:v>2.1208843712525939E-2</c:v>
                </c:pt>
                <c:pt idx="11">
                  <c:v>8.3007215013605723E-2</c:v>
                </c:pt>
                <c:pt idx="12">
                  <c:v>0.11470467860549088</c:v>
                </c:pt>
                <c:pt idx="13">
                  <c:v>8.9905978423300378E-2</c:v>
                </c:pt>
                <c:pt idx="14">
                  <c:v>4.1297155974941907E-2</c:v>
                </c:pt>
                <c:pt idx="16">
                  <c:v>6.5720189741044308E-2</c:v>
                </c:pt>
                <c:pt idx="17">
                  <c:v>9.8749763845689162E-2</c:v>
                </c:pt>
                <c:pt idx="18">
                  <c:v>3.1708441597092248E-2</c:v>
                </c:pt>
                <c:pt idx="20">
                  <c:v>0.10491051252378089</c:v>
                </c:pt>
                <c:pt idx="21">
                  <c:v>6.7379155672089214E-2</c:v>
                </c:pt>
                <c:pt idx="22">
                  <c:v>3.2088117985472162E-2</c:v>
                </c:pt>
                <c:pt idx="24">
                  <c:v>8.117180345339825E-2</c:v>
                </c:pt>
                <c:pt idx="25">
                  <c:v>6.7570967623320988E-2</c:v>
                </c:pt>
                <c:pt idx="26">
                  <c:v>5.7485707115546597E-2</c:v>
                </c:pt>
                <c:pt idx="27">
                  <c:v>3.182152815952892E-2</c:v>
                </c:pt>
                <c:pt idx="28">
                  <c:v>1.0831558512670097E-2</c:v>
                </c:pt>
                <c:pt idx="29">
                  <c:v>9.0458167740161452E-2</c:v>
                </c:pt>
                <c:pt idx="31">
                  <c:v>4.3802088522797822E-2</c:v>
                </c:pt>
                <c:pt idx="32">
                  <c:v>6.123197419142936E-2</c:v>
                </c:pt>
                <c:pt idx="34">
                  <c:v>5.3018994905745104E-2</c:v>
                </c:pt>
              </c:numCache>
            </c:numRef>
          </c:val>
          <c:extLst>
            <c:ext xmlns:c16="http://schemas.microsoft.com/office/drawing/2014/chart" uri="{C3380CC4-5D6E-409C-BE32-E72D297353CC}">
              <c16:uniqueId val="{00000002-DC36-4C9D-9666-6C605DAEFC17}"/>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plotArea>
    <c:legend>
      <c:legendPos val="r"/>
      <c:layout>
        <c:manualLayout>
          <c:xMode val="edge"/>
          <c:yMode val="edge"/>
          <c:x val="0.38701404377585119"/>
          <c:y val="2.3597491191768767E-3"/>
          <c:w val="0.61298595622414864"/>
          <c:h val="4.6641275784028928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009966165947574"/>
          <c:y val="4.8337889668833976E-2"/>
          <c:w val="0.71640910066537888"/>
          <c:h val="0.93564727834304251"/>
        </c:manualLayout>
      </c:layout>
      <c:barChart>
        <c:barDir val="bar"/>
        <c:grouping val="percentStacked"/>
        <c:varyColors val="0"/>
        <c:ser>
          <c:idx val="0"/>
          <c:order val="0"/>
          <c:tx>
            <c:strRef>
              <c:f>Sheet1!$C$3</c:f>
              <c:strCache>
                <c:ptCount val="1"/>
                <c:pt idx="0">
                  <c:v>Ļoti + drīzāk satrauc</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Sheet1!$C$4:$C$38</c:f>
              <c:numCache>
                <c:formatCode>0%</c:formatCode>
                <c:ptCount val="35"/>
                <c:pt idx="0">
                  <c:v>0.60581012821907465</c:v>
                </c:pt>
                <c:pt idx="1">
                  <c:v>0.60338039713884617</c:v>
                </c:pt>
                <c:pt idx="2">
                  <c:v>0.54742087665597805</c:v>
                </c:pt>
                <c:pt idx="3">
                  <c:v>0.62485270657181458</c:v>
                </c:pt>
                <c:pt idx="4">
                  <c:v>0.59431554441999357</c:v>
                </c:pt>
                <c:pt idx="5">
                  <c:v>0.58807845741328035</c:v>
                </c:pt>
                <c:pt idx="7">
                  <c:v>0.58291367753699685</c:v>
                </c:pt>
                <c:pt idx="8">
                  <c:v>0.60853209676761888</c:v>
                </c:pt>
                <c:pt idx="10">
                  <c:v>0.68321225988585643</c:v>
                </c:pt>
                <c:pt idx="11">
                  <c:v>0.6132133942134772</c:v>
                </c:pt>
                <c:pt idx="12">
                  <c:v>0.48082578722705949</c:v>
                </c:pt>
                <c:pt idx="13">
                  <c:v>0.60114376181865226</c:v>
                </c:pt>
                <c:pt idx="14">
                  <c:v>0.58775182651682856</c:v>
                </c:pt>
                <c:pt idx="16">
                  <c:v>0.58971957709505662</c:v>
                </c:pt>
                <c:pt idx="17">
                  <c:v>0.6013946326034959</c:v>
                </c:pt>
                <c:pt idx="18">
                  <c:v>0.58830833820572881</c:v>
                </c:pt>
                <c:pt idx="20">
                  <c:v>0.40887707117220656</c:v>
                </c:pt>
                <c:pt idx="21">
                  <c:v>0.59284514707018898</c:v>
                </c:pt>
                <c:pt idx="22">
                  <c:v>0.61201613472971428</c:v>
                </c:pt>
                <c:pt idx="24">
                  <c:v>0.56551288478396633</c:v>
                </c:pt>
                <c:pt idx="25">
                  <c:v>0.61599972127271496</c:v>
                </c:pt>
                <c:pt idx="26">
                  <c:v>0.69928491030661211</c:v>
                </c:pt>
                <c:pt idx="27">
                  <c:v>0.57563849537673273</c:v>
                </c:pt>
                <c:pt idx="28">
                  <c:v>0.56788332112403328</c:v>
                </c:pt>
                <c:pt idx="29">
                  <c:v>0.43604163914309746</c:v>
                </c:pt>
                <c:pt idx="31">
                  <c:v>0.54534672336943746</c:v>
                </c:pt>
                <c:pt idx="32">
                  <c:v>0.63367301957601152</c:v>
                </c:pt>
                <c:pt idx="34">
                  <c:v>0.59205358185179713</c:v>
                </c:pt>
              </c:numCache>
            </c:numRef>
          </c:val>
          <c:extLst>
            <c:ext xmlns:c16="http://schemas.microsoft.com/office/drawing/2014/chart" uri="{C3380CC4-5D6E-409C-BE32-E72D297353CC}">
              <c16:uniqueId val="{00000000-41C9-4CA2-85FD-7FEF0571FAB4}"/>
            </c:ext>
          </c:extLst>
        </c:ser>
        <c:ser>
          <c:idx val="1"/>
          <c:order val="1"/>
          <c:tx>
            <c:strRef>
              <c:f>Sheet1!$D$3</c:f>
              <c:strCache>
                <c:ptCount val="1"/>
                <c:pt idx="0">
                  <c:v>Nemaz + drīzāk nesatrauc</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Sheet1!$D$4:$D$38</c:f>
              <c:numCache>
                <c:formatCode>0%</c:formatCode>
                <c:ptCount val="35"/>
                <c:pt idx="0">
                  <c:v>0.37872962581246783</c:v>
                </c:pt>
                <c:pt idx="1">
                  <c:v>0.39661960286115361</c:v>
                </c:pt>
                <c:pt idx="2">
                  <c:v>0.43609278769989329</c:v>
                </c:pt>
                <c:pt idx="3">
                  <c:v>0.36672241232381936</c:v>
                </c:pt>
                <c:pt idx="4">
                  <c:v>0.3946067575387413</c:v>
                </c:pt>
                <c:pt idx="5">
                  <c:v>0.39634493049257258</c:v>
                </c:pt>
                <c:pt idx="7">
                  <c:v>0.40441882521286815</c:v>
                </c:pt>
                <c:pt idx="8">
                  <c:v>0.37994079561422295</c:v>
                </c:pt>
                <c:pt idx="10">
                  <c:v>0.31678774011414379</c:v>
                </c:pt>
                <c:pt idx="11">
                  <c:v>0.35235109718425373</c:v>
                </c:pt>
                <c:pt idx="12">
                  <c:v>0.51917421277294062</c:v>
                </c:pt>
                <c:pt idx="13">
                  <c:v>0.39885623818134791</c:v>
                </c:pt>
                <c:pt idx="14">
                  <c:v>0.40232484056394113</c:v>
                </c:pt>
                <c:pt idx="16">
                  <c:v>0.39385200084692845</c:v>
                </c:pt>
                <c:pt idx="17">
                  <c:v>0.38234876110469684</c:v>
                </c:pt>
                <c:pt idx="18">
                  <c:v>0.40343632592451556</c:v>
                </c:pt>
                <c:pt idx="20">
                  <c:v>0.55127801876315585</c:v>
                </c:pt>
                <c:pt idx="21">
                  <c:v>0.39270095460534438</c:v>
                </c:pt>
                <c:pt idx="22">
                  <c:v>0.38115143309289407</c:v>
                </c:pt>
                <c:pt idx="24">
                  <c:v>0.40113780385818537</c:v>
                </c:pt>
                <c:pt idx="25">
                  <c:v>0.36325339824282099</c:v>
                </c:pt>
                <c:pt idx="26">
                  <c:v>0.29590729456247283</c:v>
                </c:pt>
                <c:pt idx="27">
                  <c:v>0.42001446790603325</c:v>
                </c:pt>
                <c:pt idx="28">
                  <c:v>0.432116678875966</c:v>
                </c:pt>
                <c:pt idx="29">
                  <c:v>0.55145108751802807</c:v>
                </c:pt>
                <c:pt idx="31">
                  <c:v>0.44244296043125259</c:v>
                </c:pt>
                <c:pt idx="32">
                  <c:v>0.35402149893386026</c:v>
                </c:pt>
                <c:pt idx="34">
                  <c:v>0.39568577863679422</c:v>
                </c:pt>
              </c:numCache>
            </c:numRef>
          </c:val>
          <c:extLst>
            <c:ext xmlns:c16="http://schemas.microsoft.com/office/drawing/2014/chart" uri="{C3380CC4-5D6E-409C-BE32-E72D297353CC}">
              <c16:uniqueId val="{00000001-41C9-4CA2-85FD-7FEF0571FAB4}"/>
            </c:ext>
          </c:extLst>
        </c:ser>
        <c:ser>
          <c:idx val="2"/>
          <c:order val="2"/>
          <c:tx>
            <c:strRef>
              <c:f>Sheet1!$E$3</c:f>
              <c:strCache>
                <c:ptCount val="1"/>
                <c:pt idx="0">
                  <c:v>Grūti pateikt</c:v>
                </c:pt>
              </c:strCache>
            </c:strRef>
          </c:tx>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Sheet1!$E$4:$E$38</c:f>
              <c:numCache>
                <c:formatCode>0%</c:formatCode>
                <c:ptCount val="35"/>
                <c:pt idx="0">
                  <c:v>1.5460245968457444E-2</c:v>
                </c:pt>
                <c:pt idx="1">
                  <c:v>0</c:v>
                </c:pt>
                <c:pt idx="2">
                  <c:v>1.6486335644129522E-2</c:v>
                </c:pt>
                <c:pt idx="3">
                  <c:v>8.4248811043677613E-3</c:v>
                </c:pt>
                <c:pt idx="4">
                  <c:v>1.1077698041262539E-2</c:v>
                </c:pt>
                <c:pt idx="5">
                  <c:v>1.5576612094147246E-2</c:v>
                </c:pt>
                <c:pt idx="7">
                  <c:v>1.2667497250134092E-2</c:v>
                </c:pt>
                <c:pt idx="8">
                  <c:v>1.1527107618155745E-2</c:v>
                </c:pt>
                <c:pt idx="10">
                  <c:v>0</c:v>
                </c:pt>
                <c:pt idx="11">
                  <c:v>3.443550860226887E-2</c:v>
                </c:pt>
                <c:pt idx="12">
                  <c:v>0</c:v>
                </c:pt>
                <c:pt idx="13">
                  <c:v>0</c:v>
                </c:pt>
                <c:pt idx="14">
                  <c:v>9.9233329192296924E-3</c:v>
                </c:pt>
                <c:pt idx="16">
                  <c:v>1.6428422058014879E-2</c:v>
                </c:pt>
                <c:pt idx="17">
                  <c:v>1.6256606291804747E-2</c:v>
                </c:pt>
                <c:pt idx="18">
                  <c:v>8.2553358697549355E-3</c:v>
                </c:pt>
                <c:pt idx="20">
                  <c:v>3.9844910064637598E-2</c:v>
                </c:pt>
                <c:pt idx="21">
                  <c:v>1.4453898324466485E-2</c:v>
                </c:pt>
                <c:pt idx="22">
                  <c:v>6.8324321773904602E-3</c:v>
                </c:pt>
                <c:pt idx="24">
                  <c:v>3.3349311357847813E-2</c:v>
                </c:pt>
                <c:pt idx="25">
                  <c:v>2.0746880484464259E-2</c:v>
                </c:pt>
                <c:pt idx="26">
                  <c:v>4.8077951309131936E-3</c:v>
                </c:pt>
                <c:pt idx="27">
                  <c:v>4.3470367172329799E-3</c:v>
                </c:pt>
                <c:pt idx="28">
                  <c:v>0</c:v>
                </c:pt>
                <c:pt idx="29">
                  <c:v>1.2507273338874518E-2</c:v>
                </c:pt>
                <c:pt idx="31">
                  <c:v>1.2210316199308308E-2</c:v>
                </c:pt>
                <c:pt idx="32">
                  <c:v>1.2305481490127872E-2</c:v>
                </c:pt>
                <c:pt idx="34">
                  <c:v>1.2260639511409457E-2</c:v>
                </c:pt>
              </c:numCache>
            </c:numRef>
          </c:val>
          <c:extLst>
            <c:ext xmlns:c16="http://schemas.microsoft.com/office/drawing/2014/chart" uri="{C3380CC4-5D6E-409C-BE32-E72D297353CC}">
              <c16:uniqueId val="{00000002-41C9-4CA2-85FD-7FEF0571FAB4}"/>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plotArea>
    <c:legend>
      <c:legendPos val="r"/>
      <c:layout>
        <c:manualLayout>
          <c:xMode val="edge"/>
          <c:yMode val="edge"/>
          <c:x val="0.38701404377585119"/>
          <c:y val="2.3597491191768767E-3"/>
          <c:w val="0.61298595622414864"/>
          <c:h val="4.6641275784028928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009966165947574"/>
          <c:y val="4.8337889668833976E-2"/>
          <c:w val="0.71640910066537888"/>
          <c:h val="0.93564727834304251"/>
        </c:manualLayout>
      </c:layout>
      <c:barChart>
        <c:barDir val="bar"/>
        <c:grouping val="percentStacked"/>
        <c:varyColors val="0"/>
        <c:ser>
          <c:idx val="0"/>
          <c:order val="0"/>
          <c:tx>
            <c:strRef>
              <c:f>Sheet1!$C$3</c:f>
              <c:strCache>
                <c:ptCount val="1"/>
                <c:pt idx="0">
                  <c:v>Ļoti + drīzāk satrauc</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Sheet1!$C$4:$C$38</c:f>
              <c:numCache>
                <c:formatCode>0%</c:formatCode>
                <c:ptCount val="35"/>
                <c:pt idx="0">
                  <c:v>0.56669721128886108</c:v>
                </c:pt>
                <c:pt idx="1">
                  <c:v>0.53225736059980089</c:v>
                </c:pt>
                <c:pt idx="2">
                  <c:v>0.48206686738844817</c:v>
                </c:pt>
                <c:pt idx="3">
                  <c:v>0.59551235242642131</c:v>
                </c:pt>
                <c:pt idx="4">
                  <c:v>0.521156681813427</c:v>
                </c:pt>
                <c:pt idx="5">
                  <c:v>0.46714296096259689</c:v>
                </c:pt>
                <c:pt idx="7">
                  <c:v>0.49483512218327003</c:v>
                </c:pt>
                <c:pt idx="8">
                  <c:v>0.54683648824451914</c:v>
                </c:pt>
                <c:pt idx="10">
                  <c:v>0.52011130105534142</c:v>
                </c:pt>
                <c:pt idx="11">
                  <c:v>0.47925526844878097</c:v>
                </c:pt>
                <c:pt idx="12">
                  <c:v>0.54418505587794197</c:v>
                </c:pt>
                <c:pt idx="13">
                  <c:v>0.60093239648853047</c:v>
                </c:pt>
                <c:pt idx="14">
                  <c:v>0.51049029932548207</c:v>
                </c:pt>
                <c:pt idx="16">
                  <c:v>0.44164995985236244</c:v>
                </c:pt>
                <c:pt idx="17">
                  <c:v>0.37834946698563166</c:v>
                </c:pt>
                <c:pt idx="18">
                  <c:v>0.59054274461623846</c:v>
                </c:pt>
                <c:pt idx="20">
                  <c:v>0.50010211082504197</c:v>
                </c:pt>
                <c:pt idx="21">
                  <c:v>0.53911016954509783</c:v>
                </c:pt>
                <c:pt idx="22">
                  <c:v>0.48795388425679492</c:v>
                </c:pt>
                <c:pt idx="24">
                  <c:v>0.47244271426264745</c:v>
                </c:pt>
                <c:pt idx="25">
                  <c:v>0.52599643768235094</c:v>
                </c:pt>
                <c:pt idx="26">
                  <c:v>0.58749270423322353</c:v>
                </c:pt>
                <c:pt idx="27">
                  <c:v>0.45993106405127238</c:v>
                </c:pt>
                <c:pt idx="28">
                  <c:v>0.5249042612335324</c:v>
                </c:pt>
                <c:pt idx="29">
                  <c:v>0.48936796363048202</c:v>
                </c:pt>
                <c:pt idx="31">
                  <c:v>0.44401389566976335</c:v>
                </c:pt>
                <c:pt idx="32">
                  <c:v>0.57520513135010687</c:v>
                </c:pt>
                <c:pt idx="34">
                  <c:v>0.51338769194801825</c:v>
                </c:pt>
              </c:numCache>
            </c:numRef>
          </c:val>
          <c:extLst>
            <c:ext xmlns:c16="http://schemas.microsoft.com/office/drawing/2014/chart" uri="{C3380CC4-5D6E-409C-BE32-E72D297353CC}">
              <c16:uniqueId val="{00000000-4D82-4FEC-870F-575762FB4896}"/>
            </c:ext>
          </c:extLst>
        </c:ser>
        <c:ser>
          <c:idx val="1"/>
          <c:order val="1"/>
          <c:tx>
            <c:strRef>
              <c:f>Sheet1!$D$3</c:f>
              <c:strCache>
                <c:ptCount val="1"/>
                <c:pt idx="0">
                  <c:v>Nemaz + drīzāk nesatrauc</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Sheet1!$D$4:$D$38</c:f>
              <c:numCache>
                <c:formatCode>0%</c:formatCode>
                <c:ptCount val="35"/>
                <c:pt idx="0">
                  <c:v>0.36407869536427862</c:v>
                </c:pt>
                <c:pt idx="1">
                  <c:v>0.3529851544528097</c:v>
                </c:pt>
                <c:pt idx="2">
                  <c:v>0.43338590489122047</c:v>
                </c:pt>
                <c:pt idx="3">
                  <c:v>0.30769536665940611</c:v>
                </c:pt>
                <c:pt idx="4">
                  <c:v>0.36475022920209116</c:v>
                </c:pt>
                <c:pt idx="5">
                  <c:v>0.46613898256147734</c:v>
                </c:pt>
                <c:pt idx="7">
                  <c:v>0.41022907207756332</c:v>
                </c:pt>
                <c:pt idx="8">
                  <c:v>0.38020914615474205</c:v>
                </c:pt>
                <c:pt idx="10">
                  <c:v>0.43101073037177523</c:v>
                </c:pt>
                <c:pt idx="11">
                  <c:v>0.36216192277212172</c:v>
                </c:pt>
                <c:pt idx="12">
                  <c:v>0.37032667873229758</c:v>
                </c:pt>
                <c:pt idx="13">
                  <c:v>0.31066429041277499</c:v>
                </c:pt>
                <c:pt idx="14">
                  <c:v>0.41598655475287233</c:v>
                </c:pt>
                <c:pt idx="16">
                  <c:v>0.45444969614609976</c:v>
                </c:pt>
                <c:pt idx="17">
                  <c:v>0.49930371820389369</c:v>
                </c:pt>
                <c:pt idx="18">
                  <c:v>0.34100354021476503</c:v>
                </c:pt>
                <c:pt idx="20">
                  <c:v>0.30968706238202875</c:v>
                </c:pt>
                <c:pt idx="21">
                  <c:v>0.37695517994416133</c:v>
                </c:pt>
                <c:pt idx="22">
                  <c:v>0.43334853285992209</c:v>
                </c:pt>
                <c:pt idx="24">
                  <c:v>0.3527789805154391</c:v>
                </c:pt>
                <c:pt idx="25">
                  <c:v>0.38202110751504248</c:v>
                </c:pt>
                <c:pt idx="26">
                  <c:v>0.32928331507224512</c:v>
                </c:pt>
                <c:pt idx="27">
                  <c:v>0.46797428130404739</c:v>
                </c:pt>
                <c:pt idx="28">
                  <c:v>0.44197653616435195</c:v>
                </c:pt>
                <c:pt idx="29">
                  <c:v>0.44607565527770859</c:v>
                </c:pt>
                <c:pt idx="31">
                  <c:v>0.46517552490534142</c:v>
                </c:pt>
                <c:pt idx="32">
                  <c:v>0.34101363287975855</c:v>
                </c:pt>
                <c:pt idx="34">
                  <c:v>0.39951883863177956</c:v>
                </c:pt>
              </c:numCache>
            </c:numRef>
          </c:val>
          <c:extLst>
            <c:ext xmlns:c16="http://schemas.microsoft.com/office/drawing/2014/chart" uri="{C3380CC4-5D6E-409C-BE32-E72D297353CC}">
              <c16:uniqueId val="{00000001-4D82-4FEC-870F-575762FB4896}"/>
            </c:ext>
          </c:extLst>
        </c:ser>
        <c:ser>
          <c:idx val="2"/>
          <c:order val="2"/>
          <c:tx>
            <c:strRef>
              <c:f>Sheet1!$E$3</c:f>
              <c:strCache>
                <c:ptCount val="1"/>
                <c:pt idx="0">
                  <c:v>Grūti pateikt</c:v>
                </c:pt>
              </c:strCache>
            </c:strRef>
          </c:tx>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Sheet1!$E$4:$E$38</c:f>
              <c:numCache>
                <c:formatCode>0%</c:formatCode>
                <c:ptCount val="35"/>
                <c:pt idx="0">
                  <c:v>6.9224093346860416E-2</c:v>
                </c:pt>
                <c:pt idx="1">
                  <c:v>0.11475748494738912</c:v>
                </c:pt>
                <c:pt idx="2">
                  <c:v>8.4547227720332255E-2</c:v>
                </c:pt>
                <c:pt idx="3">
                  <c:v>9.6792280914174314E-2</c:v>
                </c:pt>
                <c:pt idx="4">
                  <c:v>0.11409308898447926</c:v>
                </c:pt>
                <c:pt idx="5">
                  <c:v>6.6718056475925783E-2</c:v>
                </c:pt>
                <c:pt idx="7">
                  <c:v>9.4935805739165685E-2</c:v>
                </c:pt>
                <c:pt idx="8">
                  <c:v>7.2954365600736412E-2</c:v>
                </c:pt>
                <c:pt idx="10">
                  <c:v>4.8877968572883575E-2</c:v>
                </c:pt>
                <c:pt idx="11">
                  <c:v>0.15858280877909714</c:v>
                </c:pt>
                <c:pt idx="12">
                  <c:v>8.5488265389760662E-2</c:v>
                </c:pt>
                <c:pt idx="13">
                  <c:v>8.8403313098694772E-2</c:v>
                </c:pt>
                <c:pt idx="14">
                  <c:v>7.3523145921644634E-2</c:v>
                </c:pt>
                <c:pt idx="16">
                  <c:v>0.10390034400153775</c:v>
                </c:pt>
                <c:pt idx="17">
                  <c:v>0.12234681481047202</c:v>
                </c:pt>
                <c:pt idx="18">
                  <c:v>6.8453715168995607E-2</c:v>
                </c:pt>
                <c:pt idx="20">
                  <c:v>0.19021082679292933</c:v>
                </c:pt>
                <c:pt idx="21">
                  <c:v>8.3934650510740436E-2</c:v>
                </c:pt>
                <c:pt idx="22">
                  <c:v>7.8697582883281977E-2</c:v>
                </c:pt>
                <c:pt idx="24">
                  <c:v>0.17477830522191298</c:v>
                </c:pt>
                <c:pt idx="25">
                  <c:v>9.1982454802606875E-2</c:v>
                </c:pt>
                <c:pt idx="26">
                  <c:v>8.3223980694529395E-2</c:v>
                </c:pt>
                <c:pt idx="27">
                  <c:v>7.2094654644679526E-2</c:v>
                </c:pt>
                <c:pt idx="28">
                  <c:v>3.3119202602114844E-2</c:v>
                </c:pt>
                <c:pt idx="29">
                  <c:v>6.4556381091809445E-2</c:v>
                </c:pt>
                <c:pt idx="31">
                  <c:v>9.0810579424893026E-2</c:v>
                </c:pt>
                <c:pt idx="32">
                  <c:v>8.3781235770134369E-2</c:v>
                </c:pt>
                <c:pt idx="34">
                  <c:v>8.7093469420202879E-2</c:v>
                </c:pt>
              </c:numCache>
            </c:numRef>
          </c:val>
          <c:extLst>
            <c:ext xmlns:c16="http://schemas.microsoft.com/office/drawing/2014/chart" uri="{C3380CC4-5D6E-409C-BE32-E72D297353CC}">
              <c16:uniqueId val="{00000002-4D82-4FEC-870F-575762FB4896}"/>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plotArea>
    <c:legend>
      <c:legendPos val="r"/>
      <c:layout>
        <c:manualLayout>
          <c:xMode val="edge"/>
          <c:yMode val="edge"/>
          <c:x val="0.38701404377585119"/>
          <c:y val="2.3597491191768767E-3"/>
          <c:w val="0.61298595622414864"/>
          <c:h val="4.6641275784028928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009966165947574"/>
          <c:y val="4.8337889668833976E-2"/>
          <c:w val="0.71640910066537888"/>
          <c:h val="0.93564727834304251"/>
        </c:manualLayout>
      </c:layout>
      <c:barChart>
        <c:barDir val="bar"/>
        <c:grouping val="percentStacked"/>
        <c:varyColors val="0"/>
        <c:ser>
          <c:idx val="0"/>
          <c:order val="0"/>
          <c:tx>
            <c:strRef>
              <c:f>Sheet1!$C$3</c:f>
              <c:strCache>
                <c:ptCount val="1"/>
                <c:pt idx="0">
                  <c:v>Ļoti + drīzāk satrauc</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Sheet1!$C$4:$C$38</c:f>
              <c:numCache>
                <c:formatCode>0%</c:formatCode>
                <c:ptCount val="35"/>
                <c:pt idx="0">
                  <c:v>0.5190721990471826</c:v>
                </c:pt>
                <c:pt idx="1">
                  <c:v>0.51571142697764116</c:v>
                </c:pt>
                <c:pt idx="2">
                  <c:v>0.43783532530697505</c:v>
                </c:pt>
                <c:pt idx="3">
                  <c:v>0.58543319327648247</c:v>
                </c:pt>
                <c:pt idx="4">
                  <c:v>0.47649546321290503</c:v>
                </c:pt>
                <c:pt idx="5">
                  <c:v>0.51611287196554911</c:v>
                </c:pt>
                <c:pt idx="7">
                  <c:v>0.50868084703221594</c:v>
                </c:pt>
                <c:pt idx="8">
                  <c:v>0.50038562487554505</c:v>
                </c:pt>
                <c:pt idx="10">
                  <c:v>0.54902114438536798</c:v>
                </c:pt>
                <c:pt idx="11">
                  <c:v>0.48336363486262923</c:v>
                </c:pt>
                <c:pt idx="12">
                  <c:v>0.51465999725826461</c:v>
                </c:pt>
                <c:pt idx="13">
                  <c:v>0.44724782752920433</c:v>
                </c:pt>
                <c:pt idx="14">
                  <c:v>0.51328130904539393</c:v>
                </c:pt>
                <c:pt idx="16">
                  <c:v>0.44119279483300106</c:v>
                </c:pt>
                <c:pt idx="17">
                  <c:v>0.50219295900070171</c:v>
                </c:pt>
                <c:pt idx="18">
                  <c:v>0.52068001656846663</c:v>
                </c:pt>
                <c:pt idx="20">
                  <c:v>0.43744842313456495</c:v>
                </c:pt>
                <c:pt idx="21">
                  <c:v>0.4945110207234793</c:v>
                </c:pt>
                <c:pt idx="22">
                  <c:v>0.52521248108639684</c:v>
                </c:pt>
                <c:pt idx="24">
                  <c:v>0.49213159812302493</c:v>
                </c:pt>
                <c:pt idx="25">
                  <c:v>0.47901617539248703</c:v>
                </c:pt>
                <c:pt idx="26">
                  <c:v>0.52248447139992804</c:v>
                </c:pt>
                <c:pt idx="27">
                  <c:v>0.52218669195925871</c:v>
                </c:pt>
                <c:pt idx="28">
                  <c:v>0.53889633035902518</c:v>
                </c:pt>
                <c:pt idx="29">
                  <c:v>0.45052555731789229</c:v>
                </c:pt>
                <c:pt idx="31">
                  <c:v>0.43911665555868801</c:v>
                </c:pt>
                <c:pt idx="32">
                  <c:v>0.56507131194350002</c:v>
                </c:pt>
                <c:pt idx="34">
                  <c:v>0.50572135386054806</c:v>
                </c:pt>
              </c:numCache>
            </c:numRef>
          </c:val>
          <c:extLst>
            <c:ext xmlns:c16="http://schemas.microsoft.com/office/drawing/2014/chart" uri="{C3380CC4-5D6E-409C-BE32-E72D297353CC}">
              <c16:uniqueId val="{00000000-EABD-40D0-9A2D-73F9AC1B6095}"/>
            </c:ext>
          </c:extLst>
        </c:ser>
        <c:ser>
          <c:idx val="1"/>
          <c:order val="1"/>
          <c:tx>
            <c:strRef>
              <c:f>Sheet1!$D$3</c:f>
              <c:strCache>
                <c:ptCount val="1"/>
                <c:pt idx="0">
                  <c:v>Nemaz + drīzāk nesatrauc</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Sheet1!$D$4:$D$38</c:f>
              <c:numCache>
                <c:formatCode>0%</c:formatCode>
                <c:ptCount val="35"/>
                <c:pt idx="0">
                  <c:v>0.47270749788397837</c:v>
                </c:pt>
                <c:pt idx="1">
                  <c:v>0.47574859602796254</c:v>
                </c:pt>
                <c:pt idx="2">
                  <c:v>0.53101871584697735</c:v>
                </c:pt>
                <c:pt idx="3">
                  <c:v>0.40614192561915147</c:v>
                </c:pt>
                <c:pt idx="4">
                  <c:v>0.49029273644958438</c:v>
                </c:pt>
                <c:pt idx="5">
                  <c:v>0.45671426433782869</c:v>
                </c:pt>
                <c:pt idx="7">
                  <c:v>0.46775758790869909</c:v>
                </c:pt>
                <c:pt idx="8">
                  <c:v>0.47987566775980539</c:v>
                </c:pt>
                <c:pt idx="10">
                  <c:v>0.42594249897370196</c:v>
                </c:pt>
                <c:pt idx="11">
                  <c:v>0.46107611193876602</c:v>
                </c:pt>
                <c:pt idx="12">
                  <c:v>0.4853400027417355</c:v>
                </c:pt>
                <c:pt idx="13">
                  <c:v>0.50921923959631799</c:v>
                </c:pt>
                <c:pt idx="14">
                  <c:v>0.47275591904205216</c:v>
                </c:pt>
                <c:pt idx="16">
                  <c:v>0.53496292192291739</c:v>
                </c:pt>
                <c:pt idx="17">
                  <c:v>0.47442582013146989</c:v>
                </c:pt>
                <c:pt idx="18">
                  <c:v>0.45760602527687133</c:v>
                </c:pt>
                <c:pt idx="20">
                  <c:v>0.54426944656930965</c:v>
                </c:pt>
                <c:pt idx="21">
                  <c:v>0.47624589438586767</c:v>
                </c:pt>
                <c:pt idx="22">
                  <c:v>0.45952477674972841</c:v>
                </c:pt>
                <c:pt idx="24">
                  <c:v>0.44816986317477725</c:v>
                </c:pt>
                <c:pt idx="25">
                  <c:v>0.50065579174949837</c:v>
                </c:pt>
                <c:pt idx="26">
                  <c:v>0.46130250268751438</c:v>
                </c:pt>
                <c:pt idx="27">
                  <c:v>0.45998221062500461</c:v>
                </c:pt>
                <c:pt idx="28">
                  <c:v>0.45513209754415684</c:v>
                </c:pt>
                <c:pt idx="29">
                  <c:v>0.5369671693432333</c:v>
                </c:pt>
                <c:pt idx="31">
                  <c:v>0.54481178972781297</c:v>
                </c:pt>
                <c:pt idx="32">
                  <c:v>0.40727215283246709</c:v>
                </c:pt>
                <c:pt idx="34">
                  <c:v>0.4720809651366682</c:v>
                </c:pt>
              </c:numCache>
            </c:numRef>
          </c:val>
          <c:extLst>
            <c:ext xmlns:c16="http://schemas.microsoft.com/office/drawing/2014/chart" uri="{C3380CC4-5D6E-409C-BE32-E72D297353CC}">
              <c16:uniqueId val="{00000001-EABD-40D0-9A2D-73F9AC1B6095}"/>
            </c:ext>
          </c:extLst>
        </c:ser>
        <c:ser>
          <c:idx val="2"/>
          <c:order val="2"/>
          <c:tx>
            <c:strRef>
              <c:f>Sheet1!$E$3</c:f>
              <c:strCache>
                <c:ptCount val="1"/>
                <c:pt idx="0">
                  <c:v>Grūti pateikt</c:v>
                </c:pt>
              </c:strCache>
            </c:strRef>
          </c:tx>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Sheet1!$E$4:$E$38</c:f>
              <c:numCache>
                <c:formatCode>0%</c:formatCode>
                <c:ptCount val="35"/>
                <c:pt idx="0">
                  <c:v>8.2203030688391063E-3</c:v>
                </c:pt>
                <c:pt idx="1">
                  <c:v>8.5399769943960546E-3</c:v>
                </c:pt>
                <c:pt idx="2">
                  <c:v>3.114595884604858E-2</c:v>
                </c:pt>
                <c:pt idx="3">
                  <c:v>8.4248811043677613E-3</c:v>
                </c:pt>
                <c:pt idx="4">
                  <c:v>3.3211800337508299E-2</c:v>
                </c:pt>
                <c:pt idx="5">
                  <c:v>2.7172863696622196E-2</c:v>
                </c:pt>
                <c:pt idx="7">
                  <c:v>2.3561565059084102E-2</c:v>
                </c:pt>
                <c:pt idx="8">
                  <c:v>1.9738707364647314E-2</c:v>
                </c:pt>
                <c:pt idx="10">
                  <c:v>2.5036356640930256E-2</c:v>
                </c:pt>
                <c:pt idx="11">
                  <c:v>5.5560253198604304E-2</c:v>
                </c:pt>
                <c:pt idx="12">
                  <c:v>0</c:v>
                </c:pt>
                <c:pt idx="13">
                  <c:v>4.3532932874477813E-2</c:v>
                </c:pt>
                <c:pt idx="14">
                  <c:v>1.396277191255314E-2</c:v>
                </c:pt>
                <c:pt idx="16">
                  <c:v>2.3844283244081346E-2</c:v>
                </c:pt>
                <c:pt idx="17">
                  <c:v>2.3381220867825677E-2</c:v>
                </c:pt>
                <c:pt idx="18">
                  <c:v>2.171395815466106E-2</c:v>
                </c:pt>
                <c:pt idx="20">
                  <c:v>1.8282130296125382E-2</c:v>
                </c:pt>
                <c:pt idx="21">
                  <c:v>2.9243084890652749E-2</c:v>
                </c:pt>
                <c:pt idx="22">
                  <c:v>1.5262742163873728E-2</c:v>
                </c:pt>
                <c:pt idx="24">
                  <c:v>5.9698538702197483E-2</c:v>
                </c:pt>
                <c:pt idx="25">
                  <c:v>2.0328032858014895E-2</c:v>
                </c:pt>
                <c:pt idx="26">
                  <c:v>1.6213025912555652E-2</c:v>
                </c:pt>
                <c:pt idx="27">
                  <c:v>1.7831097415735606E-2</c:v>
                </c:pt>
                <c:pt idx="28">
                  <c:v>5.9715720968169525E-3</c:v>
                </c:pt>
                <c:pt idx="29">
                  <c:v>1.2507273338874518E-2</c:v>
                </c:pt>
                <c:pt idx="31">
                  <c:v>1.6071554713497475E-2</c:v>
                </c:pt>
                <c:pt idx="32">
                  <c:v>2.7656535224032601E-2</c:v>
                </c:pt>
                <c:pt idx="34">
                  <c:v>2.2197681002784499E-2</c:v>
                </c:pt>
              </c:numCache>
            </c:numRef>
          </c:val>
          <c:extLst>
            <c:ext xmlns:c16="http://schemas.microsoft.com/office/drawing/2014/chart" uri="{C3380CC4-5D6E-409C-BE32-E72D297353CC}">
              <c16:uniqueId val="{00000002-EABD-40D0-9A2D-73F9AC1B6095}"/>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plotArea>
    <c:legend>
      <c:legendPos val="r"/>
      <c:layout>
        <c:manualLayout>
          <c:xMode val="edge"/>
          <c:yMode val="edge"/>
          <c:x val="0.27672674984679801"/>
          <c:y val="2.3597491191768767E-3"/>
          <c:w val="0.72327325015320187"/>
          <c:h val="4.6641275784028928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599350423182752"/>
          <c:y val="0"/>
          <c:w val="0.52836647974643858"/>
          <c:h val="0.88445189145464898"/>
        </c:manualLayout>
      </c:layout>
      <c:barChart>
        <c:barDir val="bar"/>
        <c:grouping val="percentStacked"/>
        <c:varyColors val="0"/>
        <c:ser>
          <c:idx val="0"/>
          <c:order val="0"/>
          <c:tx>
            <c:strRef>
              <c:f>Sheet1!$B$1</c:f>
              <c:strCache>
                <c:ptCount val="1"/>
                <c:pt idx="0">
                  <c:v>Jā</c:v>
                </c:pt>
              </c:strCache>
            </c:strRef>
          </c:tx>
          <c:spPr>
            <a:solidFill>
              <a:srgbClr val="70AD47">
                <a:lumMod val="75000"/>
              </a:srgbClr>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Jūtos droši savā darba vietā</c:v>
                </c:pt>
                <c:pt idx="1">
                  <c:v>Latvija ir droša valsts dzīvošanai </c:v>
                </c:pt>
                <c:pt idx="2">
                  <c:v>Jūtos droši, pastaigājoties pa savu apkaimi diennakts tumšajā laikā</c:v>
                </c:pt>
                <c:pt idx="3">
                  <c:v>Jūtos droši sabiedriskās vietās (publiski pasākumi, tirdzniecības vietas)</c:v>
                </c:pt>
                <c:pt idx="4">
                  <c:v>Jūtos droši, pastaigājoties pa savu apkaimi diennakts gaišajā laikā</c:v>
                </c:pt>
                <c:pt idx="5">
                  <c:v>Jūtos droši savā mājoklī</c:v>
                </c:pt>
              </c:strCache>
            </c:strRef>
          </c:cat>
          <c:val>
            <c:numRef>
              <c:f>Sheet1!$B$2:$B$7</c:f>
              <c:numCache>
                <c:formatCode>0%</c:formatCode>
                <c:ptCount val="6"/>
                <c:pt idx="0">
                  <c:v>0.69237506495281709</c:v>
                </c:pt>
                <c:pt idx="1">
                  <c:v>0.40864692502468414</c:v>
                </c:pt>
                <c:pt idx="2">
                  <c:v>0.68468438707063584</c:v>
                </c:pt>
                <c:pt idx="3">
                  <c:v>0.75618726167834316</c:v>
                </c:pt>
                <c:pt idx="4">
                  <c:v>0.9284264673409488</c:v>
                </c:pt>
                <c:pt idx="5">
                  <c:v>0.94274630942645354</c:v>
                </c:pt>
              </c:numCache>
            </c:numRef>
          </c:val>
          <c:extLst>
            <c:ext xmlns:c16="http://schemas.microsoft.com/office/drawing/2014/chart" uri="{C3380CC4-5D6E-409C-BE32-E72D297353CC}">
              <c16:uniqueId val="{00000000-791B-4338-A472-F53C623626F0}"/>
            </c:ext>
          </c:extLst>
        </c:ser>
        <c:ser>
          <c:idx val="1"/>
          <c:order val="1"/>
          <c:tx>
            <c:strRef>
              <c:f>Sheet1!$C$1</c:f>
              <c:strCache>
                <c:ptCount val="1"/>
                <c:pt idx="0">
                  <c:v>Drīzāk jā</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Jūtos droši savā darba vietā</c:v>
                </c:pt>
                <c:pt idx="1">
                  <c:v>Latvija ir droša valsts dzīvošanai </c:v>
                </c:pt>
                <c:pt idx="2">
                  <c:v>Jūtos droši, pastaigājoties pa savu apkaimi diennakts tumšajā laikā</c:v>
                </c:pt>
                <c:pt idx="3">
                  <c:v>Jūtos droši sabiedriskās vietās (publiski pasākumi, tirdzniecības vietas)</c:v>
                </c:pt>
                <c:pt idx="4">
                  <c:v>Jūtos droši, pastaigājoties pa savu apkaimi diennakts gaišajā laikā</c:v>
                </c:pt>
                <c:pt idx="5">
                  <c:v>Jūtos droši savā mājoklī</c:v>
                </c:pt>
              </c:strCache>
            </c:strRef>
          </c:cat>
          <c:val>
            <c:numRef>
              <c:f>Sheet1!$C$2:$C$7</c:f>
              <c:numCache>
                <c:formatCode>0%</c:formatCode>
                <c:ptCount val="6"/>
                <c:pt idx="0">
                  <c:v>4.0542331181280061E-2</c:v>
                </c:pt>
                <c:pt idx="1">
                  <c:v>0.4122030841157312</c:v>
                </c:pt>
                <c:pt idx="2">
                  <c:v>0.15673752389175746</c:v>
                </c:pt>
                <c:pt idx="3">
                  <c:v>0.16414674476957444</c:v>
                </c:pt>
                <c:pt idx="4">
                  <c:v>4.8247455616701712E-2</c:v>
                </c:pt>
                <c:pt idx="5">
                  <c:v>4.1461052586461926E-2</c:v>
                </c:pt>
              </c:numCache>
            </c:numRef>
          </c:val>
          <c:extLst>
            <c:ext xmlns:c16="http://schemas.microsoft.com/office/drawing/2014/chart" uri="{C3380CC4-5D6E-409C-BE32-E72D297353CC}">
              <c16:uniqueId val="{00000001-791B-4338-A472-F53C623626F0}"/>
            </c:ext>
          </c:extLst>
        </c:ser>
        <c:ser>
          <c:idx val="2"/>
          <c:order val="2"/>
          <c:tx>
            <c:strRef>
              <c:f>Sheet1!$D$1</c:f>
              <c:strCache>
                <c:ptCount val="1"/>
                <c:pt idx="0">
                  <c:v>Drīzāk nē</c:v>
                </c:pt>
              </c:strCache>
            </c:strRef>
          </c:tx>
          <c:spPr>
            <a:solidFill>
              <a:srgbClr val="ED7D31"/>
            </a:solidFill>
          </c:spPr>
          <c:invertIfNegative val="0"/>
          <c:dLbls>
            <c:dLbl>
              <c:idx val="0"/>
              <c:layout>
                <c:manualLayout>
                  <c:x val="6.6350875970882239E-3"/>
                  <c:y val="2.32942894141211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91B-4338-A472-F53C623626F0}"/>
                </c:ext>
              </c:extLst>
            </c:dLbl>
            <c:dLbl>
              <c:idx val="5"/>
              <c:layout>
                <c:manualLayout>
                  <c:x val="0"/>
                  <c:y val="-2.03825032373559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91B-4338-A472-F53C623626F0}"/>
                </c:ext>
              </c:extLst>
            </c:dLbl>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Jūtos droši savā darba vietā</c:v>
                </c:pt>
                <c:pt idx="1">
                  <c:v>Latvija ir droša valsts dzīvošanai </c:v>
                </c:pt>
                <c:pt idx="2">
                  <c:v>Jūtos droši, pastaigājoties pa savu apkaimi diennakts tumšajā laikā</c:v>
                </c:pt>
                <c:pt idx="3">
                  <c:v>Jūtos droši sabiedriskās vietās (publiski pasākumi, tirdzniecības vietas)</c:v>
                </c:pt>
                <c:pt idx="4">
                  <c:v>Jūtos droši, pastaigājoties pa savu apkaimi diennakts gaišajā laikā</c:v>
                </c:pt>
                <c:pt idx="5">
                  <c:v>Jūtos droši savā mājoklī</c:v>
                </c:pt>
              </c:strCache>
            </c:strRef>
          </c:cat>
          <c:val>
            <c:numRef>
              <c:f>Sheet1!$D$2:$D$7</c:f>
              <c:numCache>
                <c:formatCode>0%</c:formatCode>
                <c:ptCount val="6"/>
                <c:pt idx="0">
                  <c:v>1.3373141519339382E-2</c:v>
                </c:pt>
                <c:pt idx="1">
                  <c:v>0.10302876550528429</c:v>
                </c:pt>
                <c:pt idx="2">
                  <c:v>7.9385496867249272E-2</c:v>
                </c:pt>
                <c:pt idx="3">
                  <c:v>4.3036495112073615E-2</c:v>
                </c:pt>
                <c:pt idx="4">
                  <c:v>1.3828348259699719E-2</c:v>
                </c:pt>
                <c:pt idx="5">
                  <c:v>9.9612927774140603E-3</c:v>
                </c:pt>
              </c:numCache>
            </c:numRef>
          </c:val>
          <c:extLst>
            <c:ext xmlns:c16="http://schemas.microsoft.com/office/drawing/2014/chart" uri="{C3380CC4-5D6E-409C-BE32-E72D297353CC}">
              <c16:uniqueId val="{00000002-791B-4338-A472-F53C623626F0}"/>
            </c:ext>
          </c:extLst>
        </c:ser>
        <c:ser>
          <c:idx val="3"/>
          <c:order val="3"/>
          <c:tx>
            <c:strRef>
              <c:f>Sheet1!$E$1</c:f>
              <c:strCache>
                <c:ptCount val="1"/>
                <c:pt idx="0">
                  <c:v>Nē</c:v>
                </c:pt>
              </c:strCache>
            </c:strRef>
          </c:tx>
          <c:spPr>
            <a:solidFill>
              <a:srgbClr val="ED7D31">
                <a:lumMod val="75000"/>
              </a:srgbClr>
            </a:solidFill>
          </c:spPr>
          <c:invertIfNegative val="0"/>
          <c:dLbls>
            <c:dLbl>
              <c:idx val="0"/>
              <c:layout>
                <c:manualLayout>
                  <c:x val="4.423391731392149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91B-4338-A472-F53C623626F0}"/>
                </c:ext>
              </c:extLst>
            </c:dLbl>
            <c:dLbl>
              <c:idx val="3"/>
              <c:layout>
                <c:manualLayout>
                  <c:x val="0"/>
                  <c:y val="-1.16471447070605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91B-4338-A472-F53C623626F0}"/>
                </c:ext>
              </c:extLst>
            </c:dLbl>
            <c:dLbl>
              <c:idx val="4"/>
              <c:layout>
                <c:manualLayout>
                  <c:x val="0"/>
                  <c:y val="2.62060755908862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91B-4338-A472-F53C623626F0}"/>
                </c:ext>
              </c:extLst>
            </c:dLbl>
            <c:dLbl>
              <c:idx val="5"/>
              <c:delete val="1"/>
              <c:extLst>
                <c:ext xmlns:c15="http://schemas.microsoft.com/office/drawing/2012/chart" uri="{CE6537A1-D6FC-4f65-9D91-7224C49458BB}"/>
                <c:ext xmlns:c16="http://schemas.microsoft.com/office/drawing/2014/chart" uri="{C3380CC4-5D6E-409C-BE32-E72D297353CC}">
                  <c16:uniqueId val="{0000000B-791B-4338-A472-F53C623626F0}"/>
                </c:ext>
              </c:extLst>
            </c:dLbl>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Jūtos droši savā darba vietā</c:v>
                </c:pt>
                <c:pt idx="1">
                  <c:v>Latvija ir droša valsts dzīvošanai </c:v>
                </c:pt>
                <c:pt idx="2">
                  <c:v>Jūtos droši, pastaigājoties pa savu apkaimi diennakts tumšajā laikā</c:v>
                </c:pt>
                <c:pt idx="3">
                  <c:v>Jūtos droši sabiedriskās vietās (publiski pasākumi, tirdzniecības vietas)</c:v>
                </c:pt>
                <c:pt idx="4">
                  <c:v>Jūtos droši, pastaigājoties pa savu apkaimi diennakts gaišajā laikā</c:v>
                </c:pt>
                <c:pt idx="5">
                  <c:v>Jūtos droši savā mājoklī</c:v>
                </c:pt>
              </c:strCache>
            </c:strRef>
          </c:cat>
          <c:val>
            <c:numRef>
              <c:f>Sheet1!$E$2:$E$7</c:f>
              <c:numCache>
                <c:formatCode>0%</c:formatCode>
                <c:ptCount val="6"/>
                <c:pt idx="0">
                  <c:v>1.0110923995280767E-2</c:v>
                </c:pt>
                <c:pt idx="1">
                  <c:v>4.9705999141475082E-2</c:v>
                </c:pt>
                <c:pt idx="2">
                  <c:v>3.9649997751560299E-2</c:v>
                </c:pt>
                <c:pt idx="3">
                  <c:v>2.0401394016324438E-2</c:v>
                </c:pt>
                <c:pt idx="4">
                  <c:v>5.1862614399870435E-3</c:v>
                </c:pt>
                <c:pt idx="5">
                  <c:v>4.8285496285997397E-3</c:v>
                </c:pt>
              </c:numCache>
            </c:numRef>
          </c:val>
          <c:extLst>
            <c:ext xmlns:c16="http://schemas.microsoft.com/office/drawing/2014/chart" uri="{C3380CC4-5D6E-409C-BE32-E72D297353CC}">
              <c16:uniqueId val="{00000003-791B-4338-A472-F53C623626F0}"/>
            </c:ext>
          </c:extLst>
        </c:ser>
        <c:ser>
          <c:idx val="4"/>
          <c:order val="4"/>
          <c:tx>
            <c:strRef>
              <c:f>Sheet1!$F$1</c:f>
              <c:strCache>
                <c:ptCount val="1"/>
                <c:pt idx="0">
                  <c:v>Grūti pateikt</c:v>
                </c:pt>
              </c:strCache>
            </c:strRef>
          </c:tx>
          <c:spPr>
            <a:solidFill>
              <a:sysClr val="window" lastClr="FFFFFF">
                <a:lumMod val="65000"/>
              </a:sysClr>
            </a:solidFill>
          </c:spPr>
          <c:invertIfNegative val="0"/>
          <c:dLbls>
            <c:dLbl>
              <c:idx val="1"/>
              <c:layout>
                <c:manualLayout>
                  <c:x val="0"/>
                  <c:y val="-1.0676425979821534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91B-4338-A472-F53C623626F0}"/>
                </c:ext>
              </c:extLst>
            </c:dLbl>
            <c:dLbl>
              <c:idx val="3"/>
              <c:layout>
                <c:manualLayout>
                  <c:x val="0"/>
                  <c:y val="1.16471447070605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91B-4338-A472-F53C623626F0}"/>
                </c:ext>
              </c:extLst>
            </c:dLbl>
            <c:dLbl>
              <c:idx val="4"/>
              <c:delete val="1"/>
              <c:extLst>
                <c:ext xmlns:c15="http://schemas.microsoft.com/office/drawing/2012/chart" uri="{CE6537A1-D6FC-4f65-9D91-7224C49458BB}"/>
                <c:ext xmlns:c16="http://schemas.microsoft.com/office/drawing/2014/chart" uri="{C3380CC4-5D6E-409C-BE32-E72D297353CC}">
                  <c16:uniqueId val="{00000009-791B-4338-A472-F53C623626F0}"/>
                </c:ext>
              </c:extLst>
            </c:dLbl>
            <c:dLbl>
              <c:idx val="5"/>
              <c:delete val="1"/>
              <c:extLst>
                <c:ext xmlns:c15="http://schemas.microsoft.com/office/drawing/2012/chart" uri="{CE6537A1-D6FC-4f65-9D91-7224C49458BB}"/>
                <c:ext xmlns:c16="http://schemas.microsoft.com/office/drawing/2014/chart" uri="{C3380CC4-5D6E-409C-BE32-E72D297353CC}">
                  <c16:uniqueId val="{00000007-791B-4338-A472-F53C623626F0}"/>
                </c:ext>
              </c:extLst>
            </c:dLbl>
            <c:spPr>
              <a:noFill/>
              <a:ln>
                <a:noFill/>
              </a:ln>
              <a:effectLst/>
            </c:spPr>
            <c:txPr>
              <a:bodyPr wrap="square" lIns="38100" tIns="19050" rIns="38100" bIns="19050" anchor="ctr">
                <a:spAutoFit/>
              </a:bodyPr>
              <a:lstStyle/>
              <a:p>
                <a:pPr>
                  <a:defRPr sz="800" b="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Jūtos droši savā darba vietā</c:v>
                </c:pt>
                <c:pt idx="1">
                  <c:v>Latvija ir droša valsts dzīvošanai </c:v>
                </c:pt>
                <c:pt idx="2">
                  <c:v>Jūtos droši, pastaigājoties pa savu apkaimi diennakts tumšajā laikā</c:v>
                </c:pt>
                <c:pt idx="3">
                  <c:v>Jūtos droši sabiedriskās vietās (publiski pasākumi, tirdzniecības vietas)</c:v>
                </c:pt>
                <c:pt idx="4">
                  <c:v>Jūtos droši, pastaigājoties pa savu apkaimi diennakts gaišajā laikā</c:v>
                </c:pt>
                <c:pt idx="5">
                  <c:v>Jūtos droši savā mājoklī</c:v>
                </c:pt>
              </c:strCache>
            </c:strRef>
          </c:cat>
          <c:val>
            <c:numRef>
              <c:f>Sheet1!$F$2:$F$7</c:f>
              <c:numCache>
                <c:formatCode>0%</c:formatCode>
                <c:ptCount val="6"/>
                <c:pt idx="0">
                  <c:v>0.24359853835128323</c:v>
                </c:pt>
                <c:pt idx="1">
                  <c:v>2.6415226212825618E-2</c:v>
                </c:pt>
                <c:pt idx="2">
                  <c:v>3.9542594418796782E-2</c:v>
                </c:pt>
                <c:pt idx="3">
                  <c:v>1.6228104423684143E-2</c:v>
                </c:pt>
                <c:pt idx="4">
                  <c:v>4.311467342662292E-3</c:v>
                </c:pt>
                <c:pt idx="5">
                  <c:v>1.002795581069972E-3</c:v>
                </c:pt>
              </c:numCache>
            </c:numRef>
          </c:val>
          <c:extLst>
            <c:ext xmlns:c16="http://schemas.microsoft.com/office/drawing/2014/chart" uri="{C3380CC4-5D6E-409C-BE32-E72D297353CC}">
              <c16:uniqueId val="{00000004-791B-4338-A472-F53C623626F0}"/>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100" b="1"/>
            </a:pPr>
            <a:endParaRPr lang="lv-LV"/>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47993800285604821"/>
          <c:y val="0.90279517716499336"/>
          <c:w val="0.51316882031277211"/>
          <c:h val="8.2645891951181036E-2"/>
        </c:manualLayout>
      </c:layout>
      <c:overlay val="0"/>
      <c:txPr>
        <a:bodyPr/>
        <a:lstStyle/>
        <a:p>
          <a:pPr>
            <a:defRPr sz="1000" b="1"/>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009966165947574"/>
          <c:y val="4.8337889668833976E-2"/>
          <c:w val="0.71640910066537888"/>
          <c:h val="0.93564727834304251"/>
        </c:manualLayout>
      </c:layout>
      <c:barChart>
        <c:barDir val="bar"/>
        <c:grouping val="percentStacked"/>
        <c:varyColors val="0"/>
        <c:ser>
          <c:idx val="0"/>
          <c:order val="0"/>
          <c:tx>
            <c:strRef>
              <c:f>Sheet1!$C$3</c:f>
              <c:strCache>
                <c:ptCount val="1"/>
                <c:pt idx="0">
                  <c:v>Ļoti + drīzāk satrauc</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Sheet1!$C$4:$C$38</c:f>
              <c:numCache>
                <c:formatCode>0%</c:formatCode>
                <c:ptCount val="35"/>
                <c:pt idx="0">
                  <c:v>0.51150825726968219</c:v>
                </c:pt>
                <c:pt idx="1">
                  <c:v>0.47693324214701849</c:v>
                </c:pt>
                <c:pt idx="2">
                  <c:v>0.47065786660432918</c:v>
                </c:pt>
                <c:pt idx="3">
                  <c:v>0.54502684108085697</c:v>
                </c:pt>
                <c:pt idx="4">
                  <c:v>0.40329397154991981</c:v>
                </c:pt>
                <c:pt idx="5">
                  <c:v>0.3936679727932002</c:v>
                </c:pt>
                <c:pt idx="7">
                  <c:v>0.43634811792887662</c:v>
                </c:pt>
                <c:pt idx="8">
                  <c:v>0.46311535154064798</c:v>
                </c:pt>
                <c:pt idx="10">
                  <c:v>0.5232396096740537</c:v>
                </c:pt>
                <c:pt idx="11">
                  <c:v>0.48070012676535356</c:v>
                </c:pt>
                <c:pt idx="12">
                  <c:v>0.42750983671251291</c:v>
                </c:pt>
                <c:pt idx="13">
                  <c:v>0.41944369694148675</c:v>
                </c:pt>
                <c:pt idx="14">
                  <c:v>0.43759273301804003</c:v>
                </c:pt>
                <c:pt idx="16">
                  <c:v>0.44648459433860438</c:v>
                </c:pt>
                <c:pt idx="17">
                  <c:v>0.34565599692562082</c:v>
                </c:pt>
                <c:pt idx="18">
                  <c:v>0.49107440065223557</c:v>
                </c:pt>
                <c:pt idx="20">
                  <c:v>0.3663030420301614</c:v>
                </c:pt>
                <c:pt idx="21">
                  <c:v>0.44727475798326538</c:v>
                </c:pt>
                <c:pt idx="22">
                  <c:v>0.45349024110888364</c:v>
                </c:pt>
                <c:pt idx="24">
                  <c:v>0.44175928612178739</c:v>
                </c:pt>
                <c:pt idx="25">
                  <c:v>0.45144926487582077</c:v>
                </c:pt>
                <c:pt idx="26">
                  <c:v>0.51681721312193374</c:v>
                </c:pt>
                <c:pt idx="27">
                  <c:v>0.39269931769682331</c:v>
                </c:pt>
                <c:pt idx="28">
                  <c:v>0.46952830696768877</c:v>
                </c:pt>
                <c:pt idx="29">
                  <c:v>0.35058751488233297</c:v>
                </c:pt>
                <c:pt idx="31">
                  <c:v>0.35897504006887265</c:v>
                </c:pt>
                <c:pt idx="32">
                  <c:v>0.5233528907455044</c:v>
                </c:pt>
                <c:pt idx="34">
                  <c:v>0.44589788568703126</c:v>
                </c:pt>
              </c:numCache>
            </c:numRef>
          </c:val>
          <c:extLst>
            <c:ext xmlns:c16="http://schemas.microsoft.com/office/drawing/2014/chart" uri="{C3380CC4-5D6E-409C-BE32-E72D297353CC}">
              <c16:uniqueId val="{00000000-5546-4640-BE82-7FFF6D96278D}"/>
            </c:ext>
          </c:extLst>
        </c:ser>
        <c:ser>
          <c:idx val="1"/>
          <c:order val="1"/>
          <c:tx>
            <c:strRef>
              <c:f>Sheet1!$D$3</c:f>
              <c:strCache>
                <c:ptCount val="1"/>
                <c:pt idx="0">
                  <c:v>Nemaz + drīzāk nesatrauc</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Sheet1!$D$4:$D$38</c:f>
              <c:numCache>
                <c:formatCode>0%</c:formatCode>
                <c:ptCount val="35"/>
                <c:pt idx="0">
                  <c:v>0.45720687117668041</c:v>
                </c:pt>
                <c:pt idx="1">
                  <c:v>0.49656612469772937</c:v>
                </c:pt>
                <c:pt idx="2">
                  <c:v>0.51134626270454864</c:v>
                </c:pt>
                <c:pt idx="3">
                  <c:v>0.42360012064859909</c:v>
                </c:pt>
                <c:pt idx="4">
                  <c:v>0.56897591688309179</c:v>
                </c:pt>
                <c:pt idx="5">
                  <c:v>0.57873479084379298</c:v>
                </c:pt>
                <c:pt idx="7">
                  <c:v>0.53657250101909537</c:v>
                </c:pt>
                <c:pt idx="8">
                  <c:v>0.50953970312118235</c:v>
                </c:pt>
                <c:pt idx="10">
                  <c:v>0.47676039032594658</c:v>
                </c:pt>
                <c:pt idx="11">
                  <c:v>0.44892197593644567</c:v>
                </c:pt>
                <c:pt idx="12">
                  <c:v>0.54362247174887224</c:v>
                </c:pt>
                <c:pt idx="13">
                  <c:v>0.50515852752664692</c:v>
                </c:pt>
                <c:pt idx="14">
                  <c:v>0.54784715788370941</c:v>
                </c:pt>
                <c:pt idx="16">
                  <c:v>0.52907430897604124</c:v>
                </c:pt>
                <c:pt idx="17">
                  <c:v>0.6141287657186788</c:v>
                </c:pt>
                <c:pt idx="18">
                  <c:v>0.4863637530492636</c:v>
                </c:pt>
                <c:pt idx="20">
                  <c:v>0.5740782815334442</c:v>
                </c:pt>
                <c:pt idx="21">
                  <c:v>0.5230272615284719</c:v>
                </c:pt>
                <c:pt idx="22">
                  <c:v>0.52566177689431892</c:v>
                </c:pt>
                <c:pt idx="24">
                  <c:v>0.47680304814877311</c:v>
                </c:pt>
                <c:pt idx="25">
                  <c:v>0.52792099792596325</c:v>
                </c:pt>
                <c:pt idx="26">
                  <c:v>0.45716949560931325</c:v>
                </c:pt>
                <c:pt idx="27">
                  <c:v>0.60295364558594278</c:v>
                </c:pt>
                <c:pt idx="28">
                  <c:v>0.5192992831661758</c:v>
                </c:pt>
                <c:pt idx="29">
                  <c:v>0.62392388832448853</c:v>
                </c:pt>
                <c:pt idx="31">
                  <c:v>0.62858568542395943</c:v>
                </c:pt>
                <c:pt idx="32">
                  <c:v>0.43634308519584458</c:v>
                </c:pt>
                <c:pt idx="34">
                  <c:v>0.52692798767406979</c:v>
                </c:pt>
              </c:numCache>
            </c:numRef>
          </c:val>
          <c:extLst>
            <c:ext xmlns:c16="http://schemas.microsoft.com/office/drawing/2014/chart" uri="{C3380CC4-5D6E-409C-BE32-E72D297353CC}">
              <c16:uniqueId val="{00000001-5546-4640-BE82-7FFF6D96278D}"/>
            </c:ext>
          </c:extLst>
        </c:ser>
        <c:ser>
          <c:idx val="2"/>
          <c:order val="2"/>
          <c:tx>
            <c:strRef>
              <c:f>Sheet1!$E$3</c:f>
              <c:strCache>
                <c:ptCount val="1"/>
                <c:pt idx="0">
                  <c:v>Grūti pateikt</c:v>
                </c:pt>
              </c:strCache>
            </c:strRef>
          </c:tx>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Sheet1!$E$4:$E$38</c:f>
              <c:numCache>
                <c:formatCode>0%</c:formatCode>
                <c:ptCount val="35"/>
                <c:pt idx="0">
                  <c:v>3.128487155363753E-2</c:v>
                </c:pt>
                <c:pt idx="1">
                  <c:v>2.650063315525189E-2</c:v>
                </c:pt>
                <c:pt idx="2">
                  <c:v>1.7995870691123159E-2</c:v>
                </c:pt>
                <c:pt idx="3">
                  <c:v>3.1373038270545488E-2</c:v>
                </c:pt>
                <c:pt idx="4">
                  <c:v>2.7730111566985995E-2</c:v>
                </c:pt>
                <c:pt idx="5">
                  <c:v>2.7597236363006584E-2</c:v>
                </c:pt>
                <c:pt idx="7">
                  <c:v>2.7079381052027368E-2</c:v>
                </c:pt>
                <c:pt idx="8">
                  <c:v>2.7344945338167483E-2</c:v>
                </c:pt>
                <c:pt idx="10">
                  <c:v>0</c:v>
                </c:pt>
                <c:pt idx="11">
                  <c:v>7.0377897298200515E-2</c:v>
                </c:pt>
                <c:pt idx="12">
                  <c:v>2.8867691538615126E-2</c:v>
                </c:pt>
                <c:pt idx="13">
                  <c:v>7.5397775531866579E-2</c:v>
                </c:pt>
                <c:pt idx="14">
                  <c:v>1.456010909824982E-2</c:v>
                </c:pt>
                <c:pt idx="16">
                  <c:v>2.4441096685354224E-2</c:v>
                </c:pt>
                <c:pt idx="17">
                  <c:v>4.021523735569757E-2</c:v>
                </c:pt>
                <c:pt idx="18">
                  <c:v>2.2561846298499857E-2</c:v>
                </c:pt>
                <c:pt idx="20">
                  <c:v>5.961867643639425E-2</c:v>
                </c:pt>
                <c:pt idx="21">
                  <c:v>2.9697980488262585E-2</c:v>
                </c:pt>
                <c:pt idx="22">
                  <c:v>2.084798199679623E-2</c:v>
                </c:pt>
                <c:pt idx="24">
                  <c:v>8.1437665729439029E-2</c:v>
                </c:pt>
                <c:pt idx="25">
                  <c:v>2.0629737198216244E-2</c:v>
                </c:pt>
                <c:pt idx="26">
                  <c:v>2.6013291268751088E-2</c:v>
                </c:pt>
                <c:pt idx="27">
                  <c:v>4.3470367172329799E-3</c:v>
                </c:pt>
                <c:pt idx="28">
                  <c:v>1.1172409866134573E-2</c:v>
                </c:pt>
                <c:pt idx="29">
                  <c:v>2.5488596793178539E-2</c:v>
                </c:pt>
                <c:pt idx="31">
                  <c:v>1.2439274507166719E-2</c:v>
                </c:pt>
                <c:pt idx="32">
                  <c:v>4.0304024058650627E-2</c:v>
                </c:pt>
                <c:pt idx="34">
                  <c:v>2.7174126638899794E-2</c:v>
                </c:pt>
              </c:numCache>
            </c:numRef>
          </c:val>
          <c:extLst>
            <c:ext xmlns:c16="http://schemas.microsoft.com/office/drawing/2014/chart" uri="{C3380CC4-5D6E-409C-BE32-E72D297353CC}">
              <c16:uniqueId val="{00000002-5546-4640-BE82-7FFF6D96278D}"/>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plotArea>
    <c:legend>
      <c:legendPos val="r"/>
      <c:layout>
        <c:manualLayout>
          <c:xMode val="edge"/>
          <c:yMode val="edge"/>
          <c:x val="0.27672674984679801"/>
          <c:y val="2.3597491191768767E-3"/>
          <c:w val="0.72327325015320187"/>
          <c:h val="4.6641275784028928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009966165947574"/>
          <c:y val="4.8337889668833976E-2"/>
          <c:w val="0.71640910066537888"/>
          <c:h val="0.93564727834304251"/>
        </c:manualLayout>
      </c:layout>
      <c:barChart>
        <c:barDir val="bar"/>
        <c:grouping val="percentStacked"/>
        <c:varyColors val="0"/>
        <c:ser>
          <c:idx val="0"/>
          <c:order val="0"/>
          <c:tx>
            <c:strRef>
              <c:f>Sheet1!$C$3</c:f>
              <c:strCache>
                <c:ptCount val="1"/>
                <c:pt idx="0">
                  <c:v>Ļoti + drīzāk satrauc</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Sheet1!$C$4:$C$38</c:f>
              <c:numCache>
                <c:formatCode>0%</c:formatCode>
                <c:ptCount val="35"/>
                <c:pt idx="0">
                  <c:v>0.45539950139189517</c:v>
                </c:pt>
                <c:pt idx="1">
                  <c:v>0.37976972517851587</c:v>
                </c:pt>
                <c:pt idx="2">
                  <c:v>0.35691255091610585</c:v>
                </c:pt>
                <c:pt idx="3">
                  <c:v>0.3702608463741866</c:v>
                </c:pt>
                <c:pt idx="4">
                  <c:v>0.32947759356554696</c:v>
                </c:pt>
                <c:pt idx="5">
                  <c:v>0.3793532266124317</c:v>
                </c:pt>
                <c:pt idx="7">
                  <c:v>0.38508927519724101</c:v>
                </c:pt>
                <c:pt idx="8">
                  <c:v>0.36121656414879733</c:v>
                </c:pt>
                <c:pt idx="10">
                  <c:v>0.40644536567778344</c:v>
                </c:pt>
                <c:pt idx="11">
                  <c:v>0.44377681163881982</c:v>
                </c:pt>
                <c:pt idx="12">
                  <c:v>0.37066761156625438</c:v>
                </c:pt>
                <c:pt idx="13">
                  <c:v>0.33600708645255623</c:v>
                </c:pt>
                <c:pt idx="14">
                  <c:v>0.36442188006649973</c:v>
                </c:pt>
                <c:pt idx="16">
                  <c:v>0.38208797662096311</c:v>
                </c:pt>
                <c:pt idx="17">
                  <c:v>0.4382591610403837</c:v>
                </c:pt>
                <c:pt idx="18">
                  <c:v>0.35150828596151845</c:v>
                </c:pt>
                <c:pt idx="20">
                  <c:v>0.37065001377418866</c:v>
                </c:pt>
                <c:pt idx="21">
                  <c:v>0.36272969409286193</c:v>
                </c:pt>
                <c:pt idx="22">
                  <c:v>0.39174306218279414</c:v>
                </c:pt>
                <c:pt idx="24">
                  <c:v>0.42942103838161388</c:v>
                </c:pt>
                <c:pt idx="25">
                  <c:v>0.44366299350465993</c:v>
                </c:pt>
                <c:pt idx="26">
                  <c:v>0.40618409228708763</c:v>
                </c:pt>
                <c:pt idx="27">
                  <c:v>0.28005720242768062</c:v>
                </c:pt>
                <c:pt idx="28">
                  <c:v>0.35676719062266821</c:v>
                </c:pt>
                <c:pt idx="29">
                  <c:v>0.30990900999505172</c:v>
                </c:pt>
                <c:pt idx="31">
                  <c:v>0.29424990498999803</c:v>
                </c:pt>
                <c:pt idx="32">
                  <c:v>0.44992773569885569</c:v>
                </c:pt>
                <c:pt idx="34">
                  <c:v>0.3765721886138193</c:v>
                </c:pt>
              </c:numCache>
            </c:numRef>
          </c:val>
          <c:extLst>
            <c:ext xmlns:c16="http://schemas.microsoft.com/office/drawing/2014/chart" uri="{C3380CC4-5D6E-409C-BE32-E72D297353CC}">
              <c16:uniqueId val="{00000000-43FF-4A03-A355-6DB33EE85F14}"/>
            </c:ext>
          </c:extLst>
        </c:ser>
        <c:ser>
          <c:idx val="1"/>
          <c:order val="1"/>
          <c:tx>
            <c:strRef>
              <c:f>Sheet1!$D$3</c:f>
              <c:strCache>
                <c:ptCount val="1"/>
                <c:pt idx="0">
                  <c:v>Nemaz + drīzāk nesatrauc</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Sheet1!$D$4:$D$38</c:f>
              <c:numCache>
                <c:formatCode>0%</c:formatCode>
                <c:ptCount val="35"/>
                <c:pt idx="0">
                  <c:v>0.53736055570848651</c:v>
                </c:pt>
                <c:pt idx="1">
                  <c:v>0.6022073176753594</c:v>
                </c:pt>
                <c:pt idx="2">
                  <c:v>0.64308744908389504</c:v>
                </c:pt>
                <c:pt idx="3">
                  <c:v>0.61002227935139675</c:v>
                </c:pt>
                <c:pt idx="4">
                  <c:v>0.64279229486746448</c:v>
                </c:pt>
                <c:pt idx="5">
                  <c:v>0.61426955687697382</c:v>
                </c:pt>
                <c:pt idx="7">
                  <c:v>0.60398729798422657</c:v>
                </c:pt>
                <c:pt idx="8">
                  <c:v>0.62337404720711342</c:v>
                </c:pt>
                <c:pt idx="10">
                  <c:v>0.59355463432221667</c:v>
                </c:pt>
                <c:pt idx="11">
                  <c:v>0.52118207045078113</c:v>
                </c:pt>
                <c:pt idx="12">
                  <c:v>0.62933238843374584</c:v>
                </c:pt>
                <c:pt idx="13">
                  <c:v>0.66399291354744394</c:v>
                </c:pt>
                <c:pt idx="14">
                  <c:v>0.6254124969581184</c:v>
                </c:pt>
                <c:pt idx="16">
                  <c:v>0.60902473794149359</c:v>
                </c:pt>
                <c:pt idx="17">
                  <c:v>0.55379055721786996</c:v>
                </c:pt>
                <c:pt idx="18">
                  <c:v>0.63307858878686818</c:v>
                </c:pt>
                <c:pt idx="20">
                  <c:v>0.6293499862258114</c:v>
                </c:pt>
                <c:pt idx="21">
                  <c:v>0.62231514029734014</c:v>
                </c:pt>
                <c:pt idx="22">
                  <c:v>0.59685804243423801</c:v>
                </c:pt>
                <c:pt idx="24">
                  <c:v>0.5301880431434377</c:v>
                </c:pt>
                <c:pt idx="25">
                  <c:v>0.54069838530523251</c:v>
                </c:pt>
                <c:pt idx="26">
                  <c:v>0.5883517270547689</c:v>
                </c:pt>
                <c:pt idx="27">
                  <c:v>0.71559576085508536</c:v>
                </c:pt>
                <c:pt idx="28">
                  <c:v>0.64323280937733107</c:v>
                </c:pt>
                <c:pt idx="29">
                  <c:v>0.67758371666607375</c:v>
                </c:pt>
                <c:pt idx="31">
                  <c:v>0.69307937840855716</c:v>
                </c:pt>
                <c:pt idx="32">
                  <c:v>0.53767921373315308</c:v>
                </c:pt>
                <c:pt idx="34">
                  <c:v>0.61090392430988294</c:v>
                </c:pt>
              </c:numCache>
            </c:numRef>
          </c:val>
          <c:extLst>
            <c:ext xmlns:c16="http://schemas.microsoft.com/office/drawing/2014/chart" uri="{C3380CC4-5D6E-409C-BE32-E72D297353CC}">
              <c16:uniqueId val="{00000001-43FF-4A03-A355-6DB33EE85F14}"/>
            </c:ext>
          </c:extLst>
        </c:ser>
        <c:ser>
          <c:idx val="2"/>
          <c:order val="2"/>
          <c:tx>
            <c:strRef>
              <c:f>Sheet1!$E$3</c:f>
              <c:strCache>
                <c:ptCount val="1"/>
                <c:pt idx="0">
                  <c:v>Grūti pateikt</c:v>
                </c:pt>
              </c:strCache>
            </c:strRef>
          </c:tx>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Sheet1!$E$4:$E$38</c:f>
              <c:numCache>
                <c:formatCode>0%</c:formatCode>
                <c:ptCount val="35"/>
                <c:pt idx="0">
                  <c:v>7.2399428996183382E-3</c:v>
                </c:pt>
                <c:pt idx="1">
                  <c:v>1.8022957146124476E-2</c:v>
                </c:pt>
                <c:pt idx="2">
                  <c:v>0</c:v>
                </c:pt>
                <c:pt idx="3">
                  <c:v>1.9716874274418306E-2</c:v>
                </c:pt>
                <c:pt idx="4">
                  <c:v>2.7730111566985995E-2</c:v>
                </c:pt>
                <c:pt idx="5">
                  <c:v>6.3772165105946462E-3</c:v>
                </c:pt>
                <c:pt idx="7">
                  <c:v>1.0923426818531671E-2</c:v>
                </c:pt>
                <c:pt idx="8">
                  <c:v>1.5409388644087162E-2</c:v>
                </c:pt>
                <c:pt idx="10">
                  <c:v>0</c:v>
                </c:pt>
                <c:pt idx="11">
                  <c:v>3.5041117910398767E-2</c:v>
                </c:pt>
                <c:pt idx="12">
                  <c:v>0</c:v>
                </c:pt>
                <c:pt idx="13">
                  <c:v>0</c:v>
                </c:pt>
                <c:pt idx="14">
                  <c:v>1.0165622975381315E-2</c:v>
                </c:pt>
                <c:pt idx="16">
                  <c:v>8.8872854375431146E-3</c:v>
                </c:pt>
                <c:pt idx="17">
                  <c:v>7.9502817417435277E-3</c:v>
                </c:pt>
                <c:pt idx="18">
                  <c:v>1.541312525161289E-2</c:v>
                </c:pt>
                <c:pt idx="20">
                  <c:v>0</c:v>
                </c:pt>
                <c:pt idx="21">
                  <c:v>1.4955165609798281E-2</c:v>
                </c:pt>
                <c:pt idx="22">
                  <c:v>1.1398895382967148E-2</c:v>
                </c:pt>
                <c:pt idx="24">
                  <c:v>4.0390918474947884E-2</c:v>
                </c:pt>
                <c:pt idx="25">
                  <c:v>1.5638621190107803E-2</c:v>
                </c:pt>
                <c:pt idx="26">
                  <c:v>5.4641806581414943E-3</c:v>
                </c:pt>
                <c:pt idx="27">
                  <c:v>4.3470367172329799E-3</c:v>
                </c:pt>
                <c:pt idx="28">
                  <c:v>0</c:v>
                </c:pt>
                <c:pt idx="29">
                  <c:v>1.2507273338874518E-2</c:v>
                </c:pt>
                <c:pt idx="31">
                  <c:v>1.2670716601443598E-2</c:v>
                </c:pt>
                <c:pt idx="32">
                  <c:v>1.2393050567990673E-2</c:v>
                </c:pt>
                <c:pt idx="34">
                  <c:v>1.2523887076298423E-2</c:v>
                </c:pt>
              </c:numCache>
            </c:numRef>
          </c:val>
          <c:extLst>
            <c:ext xmlns:c16="http://schemas.microsoft.com/office/drawing/2014/chart" uri="{C3380CC4-5D6E-409C-BE32-E72D297353CC}">
              <c16:uniqueId val="{00000002-43FF-4A03-A355-6DB33EE85F14}"/>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plotArea>
    <c:legend>
      <c:legendPos val="r"/>
      <c:layout>
        <c:manualLayout>
          <c:xMode val="edge"/>
          <c:yMode val="edge"/>
          <c:x val="0.38701404377585119"/>
          <c:y val="2.3597491191768767E-3"/>
          <c:w val="0.61298595622414864"/>
          <c:h val="4.6641275784028928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51217715109324613"/>
          <c:y val="0"/>
          <c:w val="0.47612441829501784"/>
          <c:h val="0.88445189145464898"/>
        </c:manualLayout>
      </c:layout>
      <c:barChart>
        <c:barDir val="bar"/>
        <c:grouping val="percentStacked"/>
        <c:varyColors val="0"/>
        <c:ser>
          <c:idx val="0"/>
          <c:order val="0"/>
          <c:tx>
            <c:strRef>
              <c:f>Sheet1!$B$1</c:f>
              <c:strCache>
                <c:ptCount val="1"/>
                <c:pt idx="0">
                  <c:v>Ļoti satrauc</c:v>
                </c:pt>
              </c:strCache>
            </c:strRef>
          </c:tx>
          <c:spPr>
            <a:solidFill>
              <a:srgbClr val="ED7D31">
                <a:lumMod val="75000"/>
              </a:srgbClr>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Kautiņi uz ielas</c:v>
                </c:pt>
                <c:pt idx="1">
                  <c:v>Klaiņojoši bērni</c:v>
                </c:pt>
                <c:pt idx="2">
                  <c:v>Vardarbība ģimenē</c:v>
                </c:pt>
                <c:pt idx="3">
                  <c:v>Ugunsdrošība </c:v>
                </c:pt>
                <c:pt idx="4">
                  <c:v>Bezpajumtnieki</c:v>
                </c:pt>
                <c:pt idx="5">
                  <c:v>Klaiņojoši mājdzīvnieki un suņi bez uzpurņiem</c:v>
                </c:pt>
                <c:pt idx="6">
                  <c:v>Satiksmes drošība</c:v>
                </c:pt>
                <c:pt idx="7">
                  <c:v>Laupīšanas</c:v>
                </c:pt>
                <c:pt idx="8">
                  <c:v>Huligānisms </c:v>
                </c:pt>
                <c:pt idx="9">
                  <c:v>Narkotiku tirdzniecība</c:v>
                </c:pt>
                <c:pt idx="10">
                  <c:v>Narkotiku lietotāji</c:v>
                </c:pt>
                <c:pt idx="11">
                  <c:v>Iereibušas personas</c:v>
                </c:pt>
                <c:pt idx="12">
                  <c:v>Zādzības</c:v>
                </c:pt>
              </c:strCache>
            </c:strRef>
          </c:cat>
          <c:val>
            <c:numRef>
              <c:f>Sheet1!$B$2:$B$14</c:f>
              <c:numCache>
                <c:formatCode>0%</c:formatCode>
                <c:ptCount val="13"/>
                <c:pt idx="0">
                  <c:v>8.6762459766921818E-2</c:v>
                </c:pt>
                <c:pt idx="1">
                  <c:v>0.13779805679130858</c:v>
                </c:pt>
                <c:pt idx="2">
                  <c:v>0.10273139721062727</c:v>
                </c:pt>
                <c:pt idx="3">
                  <c:v>8.8134872321468438E-2</c:v>
                </c:pt>
                <c:pt idx="4">
                  <c:v>0.11312305475266905</c:v>
                </c:pt>
                <c:pt idx="5">
                  <c:v>0.1234143613479903</c:v>
                </c:pt>
                <c:pt idx="6">
                  <c:v>0.11761933102061548</c:v>
                </c:pt>
                <c:pt idx="7">
                  <c:v>0.12040462070134036</c:v>
                </c:pt>
                <c:pt idx="8">
                  <c:v>0.10269802725697814</c:v>
                </c:pt>
                <c:pt idx="9">
                  <c:v>0.20027816730917444</c:v>
                </c:pt>
                <c:pt idx="10">
                  <c:v>0.1984949183589676</c:v>
                </c:pt>
                <c:pt idx="11">
                  <c:v>0.14751992279459364</c:v>
                </c:pt>
                <c:pt idx="12">
                  <c:v>0.14019372805149963</c:v>
                </c:pt>
              </c:numCache>
            </c:numRef>
          </c:val>
          <c:extLst>
            <c:ext xmlns:c16="http://schemas.microsoft.com/office/drawing/2014/chart" uri="{C3380CC4-5D6E-409C-BE32-E72D297353CC}">
              <c16:uniqueId val="{00000000-EB39-42EB-8289-6CB3A37688C9}"/>
            </c:ext>
          </c:extLst>
        </c:ser>
        <c:ser>
          <c:idx val="1"/>
          <c:order val="1"/>
          <c:tx>
            <c:strRef>
              <c:f>Sheet1!$C$1</c:f>
              <c:strCache>
                <c:ptCount val="1"/>
                <c:pt idx="0">
                  <c:v>Drīzāk satrauc</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Kautiņi uz ielas</c:v>
                </c:pt>
                <c:pt idx="1">
                  <c:v>Klaiņojoši bērni</c:v>
                </c:pt>
                <c:pt idx="2">
                  <c:v>Vardarbība ģimenē</c:v>
                </c:pt>
                <c:pt idx="3">
                  <c:v>Ugunsdrošība </c:v>
                </c:pt>
                <c:pt idx="4">
                  <c:v>Bezpajumtnieki</c:v>
                </c:pt>
                <c:pt idx="5">
                  <c:v>Klaiņojoši mājdzīvnieki un suņi bez uzpurņiem</c:v>
                </c:pt>
                <c:pt idx="6">
                  <c:v>Satiksmes drošība</c:v>
                </c:pt>
                <c:pt idx="7">
                  <c:v>Laupīšanas</c:v>
                </c:pt>
                <c:pt idx="8">
                  <c:v>Huligānisms </c:v>
                </c:pt>
                <c:pt idx="9">
                  <c:v>Narkotiku tirdzniecība</c:v>
                </c:pt>
                <c:pt idx="10">
                  <c:v>Narkotiku lietotāji</c:v>
                </c:pt>
                <c:pt idx="11">
                  <c:v>Iereibušas personas</c:v>
                </c:pt>
                <c:pt idx="12">
                  <c:v>Zādzības</c:v>
                </c:pt>
              </c:strCache>
            </c:strRef>
          </c:cat>
          <c:val>
            <c:numRef>
              <c:f>Sheet1!$C$2:$C$14</c:f>
              <c:numCache>
                <c:formatCode>0%</c:formatCode>
                <c:ptCount val="13"/>
                <c:pt idx="0">
                  <c:v>0.18428810512806432</c:v>
                </c:pt>
                <c:pt idx="1">
                  <c:v>0.13469097559979948</c:v>
                </c:pt>
                <c:pt idx="2">
                  <c:v>0.18908719067858543</c:v>
                </c:pt>
                <c:pt idx="3">
                  <c:v>0.22286585673598328</c:v>
                </c:pt>
                <c:pt idx="4">
                  <c:v>0.2044498878548604</c:v>
                </c:pt>
                <c:pt idx="5">
                  <c:v>0.21831300619087698</c:v>
                </c:pt>
                <c:pt idx="6">
                  <c:v>0.2304157209139589</c:v>
                </c:pt>
                <c:pt idx="7">
                  <c:v>0.26154889228123634</c:v>
                </c:pt>
                <c:pt idx="8">
                  <c:v>0.29076017804840792</c:v>
                </c:pt>
                <c:pt idx="9">
                  <c:v>0.19787208872284937</c:v>
                </c:pt>
                <c:pt idx="10">
                  <c:v>0.21702645288430109</c:v>
                </c:pt>
                <c:pt idx="11">
                  <c:v>0.30040251894042314</c:v>
                </c:pt>
                <c:pt idx="12">
                  <c:v>0.31166119187339819</c:v>
                </c:pt>
              </c:numCache>
            </c:numRef>
          </c:val>
          <c:extLst>
            <c:ext xmlns:c16="http://schemas.microsoft.com/office/drawing/2014/chart" uri="{C3380CC4-5D6E-409C-BE32-E72D297353CC}">
              <c16:uniqueId val="{00000001-EB39-42EB-8289-6CB3A37688C9}"/>
            </c:ext>
          </c:extLst>
        </c:ser>
        <c:ser>
          <c:idx val="2"/>
          <c:order val="2"/>
          <c:tx>
            <c:strRef>
              <c:f>Sheet1!$D$1</c:f>
              <c:strCache>
                <c:ptCount val="1"/>
                <c:pt idx="0">
                  <c:v>Drīzāk nesatrauc</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Kautiņi uz ielas</c:v>
                </c:pt>
                <c:pt idx="1">
                  <c:v>Klaiņojoši bērni</c:v>
                </c:pt>
                <c:pt idx="2">
                  <c:v>Vardarbība ģimenē</c:v>
                </c:pt>
                <c:pt idx="3">
                  <c:v>Ugunsdrošība </c:v>
                </c:pt>
                <c:pt idx="4">
                  <c:v>Bezpajumtnieki</c:v>
                </c:pt>
                <c:pt idx="5">
                  <c:v>Klaiņojoši mājdzīvnieki un suņi bez uzpurņiem</c:v>
                </c:pt>
                <c:pt idx="6">
                  <c:v>Satiksmes drošība</c:v>
                </c:pt>
                <c:pt idx="7">
                  <c:v>Laupīšanas</c:v>
                </c:pt>
                <c:pt idx="8">
                  <c:v>Huligānisms </c:v>
                </c:pt>
                <c:pt idx="9">
                  <c:v>Narkotiku tirdzniecība</c:v>
                </c:pt>
                <c:pt idx="10">
                  <c:v>Narkotiku lietotāji</c:v>
                </c:pt>
                <c:pt idx="11">
                  <c:v>Iereibušas personas</c:v>
                </c:pt>
                <c:pt idx="12">
                  <c:v>Zādzības</c:v>
                </c:pt>
              </c:strCache>
            </c:strRef>
          </c:cat>
          <c:val>
            <c:numRef>
              <c:f>Sheet1!$D$2:$D$14</c:f>
              <c:numCache>
                <c:formatCode>0%</c:formatCode>
                <c:ptCount val="13"/>
                <c:pt idx="0">
                  <c:v>0.249732821675373</c:v>
                </c:pt>
                <c:pt idx="1">
                  <c:v>0.18879640872024975</c:v>
                </c:pt>
                <c:pt idx="2">
                  <c:v>0.20667028342637475</c:v>
                </c:pt>
                <c:pt idx="3">
                  <c:v>0.30295925528405149</c:v>
                </c:pt>
                <c:pt idx="4">
                  <c:v>0.26159211321493081</c:v>
                </c:pt>
                <c:pt idx="5">
                  <c:v>0.20178229562892319</c:v>
                </c:pt>
                <c:pt idx="6">
                  <c:v>0.30032084066118248</c:v>
                </c:pt>
                <c:pt idx="7">
                  <c:v>0.28338301244703817</c:v>
                </c:pt>
                <c:pt idx="8">
                  <c:v>0.2930625697135108</c:v>
                </c:pt>
                <c:pt idx="9">
                  <c:v>0.18632404931083019</c:v>
                </c:pt>
                <c:pt idx="10">
                  <c:v>0.18720706421701552</c:v>
                </c:pt>
                <c:pt idx="11">
                  <c:v>0.24475868940655204</c:v>
                </c:pt>
                <c:pt idx="12">
                  <c:v>0.26610024747972139</c:v>
                </c:pt>
              </c:numCache>
            </c:numRef>
          </c:val>
          <c:extLst>
            <c:ext xmlns:c16="http://schemas.microsoft.com/office/drawing/2014/chart" uri="{C3380CC4-5D6E-409C-BE32-E72D297353CC}">
              <c16:uniqueId val="{00000002-EB39-42EB-8289-6CB3A37688C9}"/>
            </c:ext>
          </c:extLst>
        </c:ser>
        <c:ser>
          <c:idx val="3"/>
          <c:order val="3"/>
          <c:tx>
            <c:strRef>
              <c:f>Sheet1!$E$1</c:f>
              <c:strCache>
                <c:ptCount val="1"/>
                <c:pt idx="0">
                  <c:v>Nemaz nesatrauc</c:v>
                </c:pt>
              </c:strCache>
            </c:strRef>
          </c:tx>
          <c:spPr>
            <a:solidFill>
              <a:srgbClr val="70AD47">
                <a:lumMod val="75000"/>
              </a:srgbClr>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Kautiņi uz ielas</c:v>
                </c:pt>
                <c:pt idx="1">
                  <c:v>Klaiņojoši bērni</c:v>
                </c:pt>
                <c:pt idx="2">
                  <c:v>Vardarbība ģimenē</c:v>
                </c:pt>
                <c:pt idx="3">
                  <c:v>Ugunsdrošība </c:v>
                </c:pt>
                <c:pt idx="4">
                  <c:v>Bezpajumtnieki</c:v>
                </c:pt>
                <c:pt idx="5">
                  <c:v>Klaiņojoši mājdzīvnieki un suņi bez uzpurņiem</c:v>
                </c:pt>
                <c:pt idx="6">
                  <c:v>Satiksmes drošība</c:v>
                </c:pt>
                <c:pt idx="7">
                  <c:v>Laupīšanas</c:v>
                </c:pt>
                <c:pt idx="8">
                  <c:v>Huligānisms </c:v>
                </c:pt>
                <c:pt idx="9">
                  <c:v>Narkotiku tirdzniecība</c:v>
                </c:pt>
                <c:pt idx="10">
                  <c:v>Narkotiku lietotāji</c:v>
                </c:pt>
                <c:pt idx="11">
                  <c:v>Iereibušas personas</c:v>
                </c:pt>
                <c:pt idx="12">
                  <c:v>Zādzības</c:v>
                </c:pt>
              </c:strCache>
            </c:strRef>
          </c:cat>
          <c:val>
            <c:numRef>
              <c:f>Sheet1!$E$2:$E$14</c:f>
              <c:numCache>
                <c:formatCode>0%</c:formatCode>
                <c:ptCount val="13"/>
                <c:pt idx="0">
                  <c:v>0.47113645457923786</c:v>
                </c:pt>
                <c:pt idx="1">
                  <c:v>0.52038050995401219</c:v>
                </c:pt>
                <c:pt idx="2">
                  <c:v>0.465914827470017</c:v>
                </c:pt>
                <c:pt idx="3">
                  <c:v>0.376931966007852</c:v>
                </c:pt>
                <c:pt idx="4">
                  <c:v>0.41546242715154569</c:v>
                </c:pt>
                <c:pt idx="5">
                  <c:v>0.45038635153989115</c:v>
                </c:pt>
                <c:pt idx="6">
                  <c:v>0.34762742850895573</c:v>
                </c:pt>
                <c:pt idx="7">
                  <c:v>0.32364526091467327</c:v>
                </c:pt>
                <c:pt idx="8">
                  <c:v>0.30646178074401598</c:v>
                </c:pt>
                <c:pt idx="9">
                  <c:v>0.37793287637590667</c:v>
                </c:pt>
                <c:pt idx="10">
                  <c:v>0.3828170636419444</c:v>
                </c:pt>
                <c:pt idx="11">
                  <c:v>0.30417985325877395</c:v>
                </c:pt>
                <c:pt idx="12">
                  <c:v>0.27684851145411726</c:v>
                </c:pt>
              </c:numCache>
            </c:numRef>
          </c:val>
          <c:extLst>
            <c:ext xmlns:c16="http://schemas.microsoft.com/office/drawing/2014/chart" uri="{C3380CC4-5D6E-409C-BE32-E72D297353CC}">
              <c16:uniqueId val="{00000003-EB39-42EB-8289-6CB3A37688C9}"/>
            </c:ext>
          </c:extLst>
        </c:ser>
        <c:ser>
          <c:idx val="4"/>
          <c:order val="4"/>
          <c:tx>
            <c:strRef>
              <c:f>Sheet1!$F$1</c:f>
              <c:strCache>
                <c:ptCount val="1"/>
                <c:pt idx="0">
                  <c:v>Grūti pateikt</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Kautiņi uz ielas</c:v>
                </c:pt>
                <c:pt idx="1">
                  <c:v>Klaiņojoši bērni</c:v>
                </c:pt>
                <c:pt idx="2">
                  <c:v>Vardarbība ģimenē</c:v>
                </c:pt>
                <c:pt idx="3">
                  <c:v>Ugunsdrošība </c:v>
                </c:pt>
                <c:pt idx="4">
                  <c:v>Bezpajumtnieki</c:v>
                </c:pt>
                <c:pt idx="5">
                  <c:v>Klaiņojoši mājdzīvnieki un suņi bez uzpurņiem</c:v>
                </c:pt>
                <c:pt idx="6">
                  <c:v>Satiksmes drošība</c:v>
                </c:pt>
                <c:pt idx="7">
                  <c:v>Laupīšanas</c:v>
                </c:pt>
                <c:pt idx="8">
                  <c:v>Huligānisms </c:v>
                </c:pt>
                <c:pt idx="9">
                  <c:v>Narkotiku tirdzniecība</c:v>
                </c:pt>
                <c:pt idx="10">
                  <c:v>Narkotiku lietotāji</c:v>
                </c:pt>
                <c:pt idx="11">
                  <c:v>Iereibušas personas</c:v>
                </c:pt>
                <c:pt idx="12">
                  <c:v>Zādzības</c:v>
                </c:pt>
              </c:strCache>
            </c:strRef>
          </c:cat>
          <c:val>
            <c:numRef>
              <c:f>Sheet1!$F$2:$F$14</c:f>
              <c:numCache>
                <c:formatCode>0%</c:formatCode>
                <c:ptCount val="13"/>
                <c:pt idx="0">
                  <c:v>8.0801588504035415E-3</c:v>
                </c:pt>
                <c:pt idx="1">
                  <c:v>1.8334048934629824E-2</c:v>
                </c:pt>
                <c:pt idx="2">
                  <c:v>3.5596301214395491E-2</c:v>
                </c:pt>
                <c:pt idx="3">
                  <c:v>9.1080496506455687E-3</c:v>
                </c:pt>
                <c:pt idx="4">
                  <c:v>5.3725170259946876E-3</c:v>
                </c:pt>
                <c:pt idx="5">
                  <c:v>6.1039852923190337E-3</c:v>
                </c:pt>
                <c:pt idx="6">
                  <c:v>4.0166788952880183E-3</c:v>
                </c:pt>
                <c:pt idx="7">
                  <c:v>1.1018213655712396E-2</c:v>
                </c:pt>
                <c:pt idx="8">
                  <c:v>7.0174442370879268E-3</c:v>
                </c:pt>
                <c:pt idx="9">
                  <c:v>3.7592818281239664E-2</c:v>
                </c:pt>
                <c:pt idx="10">
                  <c:v>1.4454500897771732E-2</c:v>
                </c:pt>
                <c:pt idx="11">
                  <c:v>3.1390155996578197E-3</c:v>
                </c:pt>
                <c:pt idx="12">
                  <c:v>5.1963211412644839E-3</c:v>
                </c:pt>
              </c:numCache>
            </c:numRef>
          </c:val>
          <c:extLst>
            <c:ext xmlns:c16="http://schemas.microsoft.com/office/drawing/2014/chart" uri="{C3380CC4-5D6E-409C-BE32-E72D297353CC}">
              <c16:uniqueId val="{00000004-EB39-42EB-8289-6CB3A37688C9}"/>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100" b="1"/>
            </a:pPr>
            <a:endParaRPr lang="lv-LV"/>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20777043734070472"/>
          <c:y val="0.91333925555166862"/>
          <c:w val="0.78963080352478143"/>
          <c:h val="5.6439816360294798E-2"/>
        </c:manualLayout>
      </c:layout>
      <c:overlay val="0"/>
      <c:txPr>
        <a:bodyPr/>
        <a:lstStyle/>
        <a:p>
          <a:pPr>
            <a:defRPr sz="1000" b="1"/>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2431830955554763E-2"/>
          <c:y val="0"/>
          <c:w val="0.95774167427522949"/>
          <c:h val="0.8679974978270959"/>
        </c:manualLayout>
      </c:layout>
      <c:barChart>
        <c:barDir val="bar"/>
        <c:grouping val="percentStacked"/>
        <c:varyColors val="0"/>
        <c:ser>
          <c:idx val="0"/>
          <c:order val="0"/>
          <c:tx>
            <c:strRef>
              <c:f>Sheet1!$B$1</c:f>
              <c:strCache>
                <c:ptCount val="1"/>
                <c:pt idx="0">
                  <c:v>Ļoti + drīzāk satrauc</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10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Kautiņi uz ielas</c:v>
                </c:pt>
                <c:pt idx="1">
                  <c:v>Klaiņojoši bērni</c:v>
                </c:pt>
                <c:pt idx="2">
                  <c:v>Vardarbība ģimenē</c:v>
                </c:pt>
                <c:pt idx="3">
                  <c:v>Ugunsdrošība </c:v>
                </c:pt>
                <c:pt idx="4">
                  <c:v>Bezpajumtnieki</c:v>
                </c:pt>
                <c:pt idx="5">
                  <c:v>Klaiņojoši mājdzīvnieki un suņi bez uzpurņiem</c:v>
                </c:pt>
                <c:pt idx="6">
                  <c:v>Satiksmes drošība</c:v>
                </c:pt>
                <c:pt idx="7">
                  <c:v>Laupīšanas</c:v>
                </c:pt>
                <c:pt idx="8">
                  <c:v>Huligānisms </c:v>
                </c:pt>
                <c:pt idx="9">
                  <c:v>Narkotiku tirdzniecība</c:v>
                </c:pt>
                <c:pt idx="10">
                  <c:v>Narkotiku lietotāji</c:v>
                </c:pt>
                <c:pt idx="11">
                  <c:v>Iereibušas personas</c:v>
                </c:pt>
                <c:pt idx="12">
                  <c:v>Zādzības</c:v>
                </c:pt>
              </c:strCache>
            </c:strRef>
          </c:cat>
          <c:val>
            <c:numRef>
              <c:f>Sheet1!$B$2:$B$14</c:f>
              <c:numCache>
                <c:formatCode>0%</c:formatCode>
                <c:ptCount val="13"/>
                <c:pt idx="0">
                  <c:v>0.27105056489498613</c:v>
                </c:pt>
                <c:pt idx="1">
                  <c:v>0.27248903239110805</c:v>
                </c:pt>
                <c:pt idx="2">
                  <c:v>0.29181858788921267</c:v>
                </c:pt>
                <c:pt idx="3">
                  <c:v>0.31100072905745174</c:v>
                </c:pt>
                <c:pt idx="4">
                  <c:v>0.31757294260752944</c:v>
                </c:pt>
                <c:pt idx="5">
                  <c:v>0.34172736753886729</c:v>
                </c:pt>
                <c:pt idx="6">
                  <c:v>0.3480350519345744</c:v>
                </c:pt>
                <c:pt idx="7">
                  <c:v>0.38195351298257679</c:v>
                </c:pt>
                <c:pt idx="8">
                  <c:v>0.39345820530538606</c:v>
                </c:pt>
                <c:pt idx="9">
                  <c:v>0.39815025603202381</c:v>
                </c:pt>
                <c:pt idx="10">
                  <c:v>0.41552137124326871</c:v>
                </c:pt>
                <c:pt idx="11">
                  <c:v>0.44792244173501677</c:v>
                </c:pt>
                <c:pt idx="12">
                  <c:v>0.45185491992489785</c:v>
                </c:pt>
              </c:numCache>
            </c:numRef>
          </c:val>
          <c:extLst>
            <c:ext xmlns:c16="http://schemas.microsoft.com/office/drawing/2014/chart" uri="{C3380CC4-5D6E-409C-BE32-E72D297353CC}">
              <c16:uniqueId val="{00000000-9B07-480D-B728-2C4BE92433BC}"/>
            </c:ext>
          </c:extLst>
        </c:ser>
        <c:ser>
          <c:idx val="1"/>
          <c:order val="1"/>
          <c:tx>
            <c:strRef>
              <c:f>Sheet1!$C$1</c:f>
              <c:strCache>
                <c:ptCount val="1"/>
                <c:pt idx="0">
                  <c:v>Nemaz + drīzāk nesatrauc</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Kautiņi uz ielas</c:v>
                </c:pt>
                <c:pt idx="1">
                  <c:v>Klaiņojoši bērni</c:v>
                </c:pt>
                <c:pt idx="2">
                  <c:v>Vardarbība ģimenē</c:v>
                </c:pt>
                <c:pt idx="3">
                  <c:v>Ugunsdrošība </c:v>
                </c:pt>
                <c:pt idx="4">
                  <c:v>Bezpajumtnieki</c:v>
                </c:pt>
                <c:pt idx="5">
                  <c:v>Klaiņojoši mājdzīvnieki un suņi bez uzpurņiem</c:v>
                </c:pt>
                <c:pt idx="6">
                  <c:v>Satiksmes drošība</c:v>
                </c:pt>
                <c:pt idx="7">
                  <c:v>Laupīšanas</c:v>
                </c:pt>
                <c:pt idx="8">
                  <c:v>Huligānisms </c:v>
                </c:pt>
                <c:pt idx="9">
                  <c:v>Narkotiku tirdzniecība</c:v>
                </c:pt>
                <c:pt idx="10">
                  <c:v>Narkotiku lietotāji</c:v>
                </c:pt>
                <c:pt idx="11">
                  <c:v>Iereibušas personas</c:v>
                </c:pt>
                <c:pt idx="12">
                  <c:v>Zādzības</c:v>
                </c:pt>
              </c:strCache>
            </c:strRef>
          </c:cat>
          <c:val>
            <c:numRef>
              <c:f>Sheet1!$C$2:$C$14</c:f>
              <c:numCache>
                <c:formatCode>0%</c:formatCode>
                <c:ptCount val="13"/>
                <c:pt idx="0">
                  <c:v>0.72086927625461084</c:v>
                </c:pt>
                <c:pt idx="1">
                  <c:v>0.70917691867426202</c:v>
                </c:pt>
                <c:pt idx="2">
                  <c:v>0.67258511089639172</c:v>
                </c:pt>
                <c:pt idx="3">
                  <c:v>0.67989122129190349</c:v>
                </c:pt>
                <c:pt idx="4">
                  <c:v>0.6770545403664765</c:v>
                </c:pt>
                <c:pt idx="5">
                  <c:v>0.65216864716881429</c:v>
                </c:pt>
                <c:pt idx="6">
                  <c:v>0.64794826917013826</c:v>
                </c:pt>
                <c:pt idx="7">
                  <c:v>0.60702827336171139</c:v>
                </c:pt>
                <c:pt idx="8">
                  <c:v>0.59952435045752683</c:v>
                </c:pt>
                <c:pt idx="9">
                  <c:v>0.5642569256867368</c:v>
                </c:pt>
                <c:pt idx="10">
                  <c:v>0.57002412785895995</c:v>
                </c:pt>
                <c:pt idx="11">
                  <c:v>0.54893854266532605</c:v>
                </c:pt>
                <c:pt idx="12">
                  <c:v>0.54294875893383865</c:v>
                </c:pt>
              </c:numCache>
            </c:numRef>
          </c:val>
          <c:extLst>
            <c:ext xmlns:c16="http://schemas.microsoft.com/office/drawing/2014/chart" uri="{C3380CC4-5D6E-409C-BE32-E72D297353CC}">
              <c16:uniqueId val="{00000001-9B07-480D-B728-2C4BE92433BC}"/>
            </c:ext>
          </c:extLst>
        </c:ser>
        <c:ser>
          <c:idx val="2"/>
          <c:order val="2"/>
          <c:tx>
            <c:strRef>
              <c:f>Sheet1!$D$1</c:f>
              <c:strCache>
                <c:ptCount val="1"/>
                <c:pt idx="0">
                  <c:v>Grūti pateikt</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Kautiņi uz ielas</c:v>
                </c:pt>
                <c:pt idx="1">
                  <c:v>Klaiņojoši bērni</c:v>
                </c:pt>
                <c:pt idx="2">
                  <c:v>Vardarbība ģimenē</c:v>
                </c:pt>
                <c:pt idx="3">
                  <c:v>Ugunsdrošība </c:v>
                </c:pt>
                <c:pt idx="4">
                  <c:v>Bezpajumtnieki</c:v>
                </c:pt>
                <c:pt idx="5">
                  <c:v>Klaiņojoši mājdzīvnieki un suņi bez uzpurņiem</c:v>
                </c:pt>
                <c:pt idx="6">
                  <c:v>Satiksmes drošība</c:v>
                </c:pt>
                <c:pt idx="7">
                  <c:v>Laupīšanas</c:v>
                </c:pt>
                <c:pt idx="8">
                  <c:v>Huligānisms </c:v>
                </c:pt>
                <c:pt idx="9">
                  <c:v>Narkotiku tirdzniecība</c:v>
                </c:pt>
                <c:pt idx="10">
                  <c:v>Narkotiku lietotāji</c:v>
                </c:pt>
                <c:pt idx="11">
                  <c:v>Iereibušas personas</c:v>
                </c:pt>
                <c:pt idx="12">
                  <c:v>Zādzības</c:v>
                </c:pt>
              </c:strCache>
            </c:strRef>
          </c:cat>
          <c:val>
            <c:numRef>
              <c:f>Sheet1!$D$2:$D$14</c:f>
              <c:numCache>
                <c:formatCode>0%</c:formatCode>
                <c:ptCount val="13"/>
                <c:pt idx="0">
                  <c:v>8.0801588504035415E-3</c:v>
                </c:pt>
                <c:pt idx="1">
                  <c:v>1.8334048934629824E-2</c:v>
                </c:pt>
                <c:pt idx="2">
                  <c:v>3.5596301214395491E-2</c:v>
                </c:pt>
                <c:pt idx="3">
                  <c:v>9.1080496506455687E-3</c:v>
                </c:pt>
                <c:pt idx="4">
                  <c:v>5.3725170259946876E-3</c:v>
                </c:pt>
                <c:pt idx="5">
                  <c:v>6.1039852923190337E-3</c:v>
                </c:pt>
                <c:pt idx="6">
                  <c:v>4.0166788952880183E-3</c:v>
                </c:pt>
                <c:pt idx="7">
                  <c:v>1.1018213655712396E-2</c:v>
                </c:pt>
                <c:pt idx="8">
                  <c:v>7.0174442370879268E-3</c:v>
                </c:pt>
                <c:pt idx="9">
                  <c:v>3.7592818281239664E-2</c:v>
                </c:pt>
                <c:pt idx="10">
                  <c:v>1.4454500897771732E-2</c:v>
                </c:pt>
                <c:pt idx="11">
                  <c:v>3.1390155996578197E-3</c:v>
                </c:pt>
                <c:pt idx="12">
                  <c:v>5.1963211412644839E-3</c:v>
                </c:pt>
              </c:numCache>
            </c:numRef>
          </c:val>
          <c:extLst>
            <c:ext xmlns:c16="http://schemas.microsoft.com/office/drawing/2014/chart" uri="{C3380CC4-5D6E-409C-BE32-E72D297353CC}">
              <c16:uniqueId val="{00000002-9B07-480D-B728-2C4BE92433BC}"/>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1"/>
        <c:axPos val="l"/>
        <c:numFmt formatCode="General" sourceLinked="1"/>
        <c:majorTickMark val="out"/>
        <c:minorTickMark val="none"/>
        <c:tickLblPos val="nextTo"/>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
          <c:y val="0.87300497010095079"/>
          <c:w val="1"/>
          <c:h val="0.12699502989904923"/>
        </c:manualLayout>
      </c:layout>
      <c:overlay val="0"/>
      <c:txPr>
        <a:bodyPr/>
        <a:lstStyle/>
        <a:p>
          <a:pPr>
            <a:defRPr sz="1050" b="1"/>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354521462429006"/>
          <c:y val="6.9295104811198036E-2"/>
          <c:w val="0.50010652899397134"/>
          <c:h val="0.88763995700732656"/>
        </c:manualLayout>
      </c:layout>
      <c:barChart>
        <c:barDir val="bar"/>
        <c:grouping val="clustered"/>
        <c:varyColors val="0"/>
        <c:ser>
          <c:idx val="0"/>
          <c:order val="0"/>
          <c:tx>
            <c:strRef>
              <c:f>Sheet1!$B$1</c:f>
              <c:strCache>
                <c:ptCount val="1"/>
                <c:pt idx="0">
                  <c:v>2021</c:v>
                </c:pt>
              </c:strCache>
            </c:strRef>
          </c:tx>
          <c:spPr>
            <a:solidFill>
              <a:srgbClr val="ED7D31">
                <a:lumMod val="60000"/>
                <a:lumOff val="40000"/>
              </a:srgbClr>
            </a:solidFill>
            <a:ln w="12700">
              <a:noFill/>
              <a:prstDash val="solid"/>
            </a:ln>
          </c:spPr>
          <c:invertIfNegative val="0"/>
          <c:dLbls>
            <c:spPr>
              <a:noFill/>
              <a:ln w="25400">
                <a:noFill/>
              </a:ln>
            </c:spPr>
            <c:txPr>
              <a:bodyPr/>
              <a:lstStyle/>
              <a:p>
                <a:pPr>
                  <a:defRPr lang="en-US" sz="800" b="0" i="0" u="none" strike="noStrike" baseline="0">
                    <a:solidFill>
                      <a:srgbClr val="000000"/>
                    </a:solidFill>
                    <a:latin typeface="+mn-lt"/>
                    <a:ea typeface="Arial"/>
                    <a:cs typeface="Aria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Kautiņi uz ielas</c:v>
                </c:pt>
                <c:pt idx="1">
                  <c:v>Klaiņojoši bērni</c:v>
                </c:pt>
                <c:pt idx="2">
                  <c:v>Vardarbība ģimenē</c:v>
                </c:pt>
                <c:pt idx="3">
                  <c:v>Ugunsdrošība </c:v>
                </c:pt>
                <c:pt idx="4">
                  <c:v>Bezpajumtnieki</c:v>
                </c:pt>
                <c:pt idx="5">
                  <c:v>Klaiņojoši mājdzīvnieki un suņi bez uzpurņiem</c:v>
                </c:pt>
                <c:pt idx="6">
                  <c:v>Satiksmes drošība</c:v>
                </c:pt>
                <c:pt idx="7">
                  <c:v>Laupīšanas</c:v>
                </c:pt>
                <c:pt idx="8">
                  <c:v>Huligānisms </c:v>
                </c:pt>
                <c:pt idx="9">
                  <c:v>Narkotiku tirdzniecība</c:v>
                </c:pt>
                <c:pt idx="10">
                  <c:v>Narkotiku lietotāji</c:v>
                </c:pt>
                <c:pt idx="11">
                  <c:v>Iereibušas personas</c:v>
                </c:pt>
                <c:pt idx="12">
                  <c:v>Zādzības</c:v>
                </c:pt>
              </c:strCache>
            </c:strRef>
          </c:cat>
          <c:val>
            <c:numRef>
              <c:f>Sheet1!$B$2:$B$14</c:f>
              <c:numCache>
                <c:formatCode>General</c:formatCode>
                <c:ptCount val="13"/>
                <c:pt idx="0" formatCode="0%">
                  <c:v>0.31091455718594768</c:v>
                </c:pt>
                <c:pt idx="2" formatCode="0%">
                  <c:v>0.30176402551126436</c:v>
                </c:pt>
                <c:pt idx="3" formatCode="0%">
                  <c:v>0.35459445025594666</c:v>
                </c:pt>
                <c:pt idx="5" formatCode="0%">
                  <c:v>0.40365322964776645</c:v>
                </c:pt>
                <c:pt idx="6" formatCode="0%">
                  <c:v>0.35368560786382985</c:v>
                </c:pt>
                <c:pt idx="7" formatCode="0%">
                  <c:v>0.40858508637225055</c:v>
                </c:pt>
                <c:pt idx="8" formatCode="0%">
                  <c:v>0.45622000524872008</c:v>
                </c:pt>
                <c:pt idx="9" formatCode="0%">
                  <c:v>0.51292509430495781</c:v>
                </c:pt>
                <c:pt idx="10" formatCode="0%">
                  <c:v>0.48092379797472207</c:v>
                </c:pt>
                <c:pt idx="11" formatCode="0%">
                  <c:v>0.49932383288961935</c:v>
                </c:pt>
                <c:pt idx="12" formatCode="0%">
                  <c:v>0.52242316500487773</c:v>
                </c:pt>
              </c:numCache>
            </c:numRef>
          </c:val>
          <c:extLst>
            <c:ext xmlns:c16="http://schemas.microsoft.com/office/drawing/2014/chart" uri="{C3380CC4-5D6E-409C-BE32-E72D297353CC}">
              <c16:uniqueId val="{00000000-A1A3-4369-A686-0D851E0D5C41}"/>
            </c:ext>
          </c:extLst>
        </c:ser>
        <c:ser>
          <c:idx val="1"/>
          <c:order val="1"/>
          <c:tx>
            <c:strRef>
              <c:f>Sheet1!$C$1</c:f>
              <c:strCache>
                <c:ptCount val="1"/>
              </c:strCache>
            </c:strRef>
          </c:tx>
          <c:spPr>
            <a:solidFill>
              <a:srgbClr val="70AD47">
                <a:lumMod val="60000"/>
                <a:lumOff val="40000"/>
              </a:srgbClr>
            </a:solidFill>
          </c:spPr>
          <c:invertIfNegative val="0"/>
          <c:dLbls>
            <c:spPr>
              <a:noFill/>
              <a:ln>
                <a:noFill/>
              </a:ln>
              <a:effectLst/>
            </c:spPr>
            <c:txPr>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Kautiņi uz ielas</c:v>
                </c:pt>
                <c:pt idx="1">
                  <c:v>Klaiņojoši bērni</c:v>
                </c:pt>
                <c:pt idx="2">
                  <c:v>Vardarbība ģimenē</c:v>
                </c:pt>
                <c:pt idx="3">
                  <c:v>Ugunsdrošība </c:v>
                </c:pt>
                <c:pt idx="4">
                  <c:v>Bezpajumtnieki</c:v>
                </c:pt>
                <c:pt idx="5">
                  <c:v>Klaiņojoši mājdzīvnieki un suņi bez uzpurņiem</c:v>
                </c:pt>
                <c:pt idx="6">
                  <c:v>Satiksmes drošība</c:v>
                </c:pt>
                <c:pt idx="7">
                  <c:v>Laupīšanas</c:v>
                </c:pt>
                <c:pt idx="8">
                  <c:v>Huligānisms </c:v>
                </c:pt>
                <c:pt idx="9">
                  <c:v>Narkotiku tirdzniecība</c:v>
                </c:pt>
                <c:pt idx="10">
                  <c:v>Narkotiku lietotāji</c:v>
                </c:pt>
                <c:pt idx="11">
                  <c:v>Iereibušas personas</c:v>
                </c:pt>
                <c:pt idx="12">
                  <c:v>Zādzības</c:v>
                </c:pt>
              </c:strCache>
            </c:strRef>
          </c:cat>
          <c:val>
            <c:numRef>
              <c:f>Sheet1!$C$2:$C$14</c:f>
              <c:numCache>
                <c:formatCode>General</c:formatCode>
                <c:ptCount val="13"/>
                <c:pt idx="0" formatCode="0%">
                  <c:v>-0.67870918256439206</c:v>
                </c:pt>
                <c:pt idx="2" formatCode="0%">
                  <c:v>-0.66844858270559004</c:v>
                </c:pt>
                <c:pt idx="3" formatCode="0%">
                  <c:v>-0.64257666098516097</c:v>
                </c:pt>
                <c:pt idx="5" formatCode="0%">
                  <c:v>-0.591831820491872</c:v>
                </c:pt>
                <c:pt idx="6" formatCode="0%">
                  <c:v>-0.64541633549496602</c:v>
                </c:pt>
                <c:pt idx="7" formatCode="0%">
                  <c:v>-0.58626134092084103</c:v>
                </c:pt>
                <c:pt idx="8" formatCode="0%">
                  <c:v>-0.54377999475127503</c:v>
                </c:pt>
                <c:pt idx="9" formatCode="0%">
                  <c:v>-0.45449516812583102</c:v>
                </c:pt>
                <c:pt idx="10" formatCode="0%">
                  <c:v>-0.496193067441838</c:v>
                </c:pt>
                <c:pt idx="11" formatCode="0%">
                  <c:v>-0.49851336043550698</c:v>
                </c:pt>
                <c:pt idx="12" formatCode="0%">
                  <c:v>-0.47525740845463199</c:v>
                </c:pt>
              </c:numCache>
            </c:numRef>
          </c:val>
          <c:extLst>
            <c:ext xmlns:c16="http://schemas.microsoft.com/office/drawing/2014/chart" uri="{C3380CC4-5D6E-409C-BE32-E72D297353CC}">
              <c16:uniqueId val="{00000001-A1A3-4369-A686-0D851E0D5C41}"/>
            </c:ext>
          </c:extLst>
        </c:ser>
        <c:ser>
          <c:idx val="2"/>
          <c:order val="2"/>
          <c:tx>
            <c:strRef>
              <c:f>Sheet1!$D$1</c:f>
              <c:strCache>
                <c:ptCount val="1"/>
                <c:pt idx="0">
                  <c:v>2022</c:v>
                </c:pt>
              </c:strCache>
            </c:strRef>
          </c:tx>
          <c:spPr>
            <a:solidFill>
              <a:srgbClr val="ED7D31">
                <a:lumMod val="75000"/>
              </a:srgbClr>
            </a:solidFill>
          </c:spPr>
          <c:invertIfNegative val="0"/>
          <c:dLbls>
            <c:spPr>
              <a:noFill/>
              <a:ln>
                <a:noFill/>
              </a:ln>
              <a:effectLst/>
            </c:spPr>
            <c:txPr>
              <a:bodyPr/>
              <a:lstStyle/>
              <a:p>
                <a:pPr>
                  <a:defRPr lang="en-US" sz="900" b="1">
                    <a:latin typeface="+mn-lt"/>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Kautiņi uz ielas</c:v>
                </c:pt>
                <c:pt idx="1">
                  <c:v>Klaiņojoši bērni</c:v>
                </c:pt>
                <c:pt idx="2">
                  <c:v>Vardarbība ģimenē</c:v>
                </c:pt>
                <c:pt idx="3">
                  <c:v>Ugunsdrošība </c:v>
                </c:pt>
                <c:pt idx="4">
                  <c:v>Bezpajumtnieki</c:v>
                </c:pt>
                <c:pt idx="5">
                  <c:v>Klaiņojoši mājdzīvnieki un suņi bez uzpurņiem</c:v>
                </c:pt>
                <c:pt idx="6">
                  <c:v>Satiksmes drošība</c:v>
                </c:pt>
                <c:pt idx="7">
                  <c:v>Laupīšanas</c:v>
                </c:pt>
                <c:pt idx="8">
                  <c:v>Huligānisms </c:v>
                </c:pt>
                <c:pt idx="9">
                  <c:v>Narkotiku tirdzniecība</c:v>
                </c:pt>
                <c:pt idx="10">
                  <c:v>Narkotiku lietotāji</c:v>
                </c:pt>
                <c:pt idx="11">
                  <c:v>Iereibušas personas</c:v>
                </c:pt>
                <c:pt idx="12">
                  <c:v>Zādzības</c:v>
                </c:pt>
              </c:strCache>
            </c:strRef>
          </c:cat>
          <c:val>
            <c:numRef>
              <c:f>Sheet1!$D$2:$D$14</c:f>
              <c:numCache>
                <c:formatCode>0%</c:formatCode>
                <c:ptCount val="13"/>
                <c:pt idx="0">
                  <c:v>0.27105056489498613</c:v>
                </c:pt>
                <c:pt idx="1">
                  <c:v>0.27248903239110805</c:v>
                </c:pt>
                <c:pt idx="2">
                  <c:v>0.29181858788921267</c:v>
                </c:pt>
                <c:pt idx="3">
                  <c:v>0.31100072905745174</c:v>
                </c:pt>
                <c:pt idx="4">
                  <c:v>0.31757294260752944</c:v>
                </c:pt>
                <c:pt idx="5">
                  <c:v>0.34172736753886729</c:v>
                </c:pt>
                <c:pt idx="6">
                  <c:v>0.3480350519345744</c:v>
                </c:pt>
                <c:pt idx="7">
                  <c:v>0.38195351298257679</c:v>
                </c:pt>
                <c:pt idx="8">
                  <c:v>0.39345820530538606</c:v>
                </c:pt>
                <c:pt idx="9">
                  <c:v>0.39815025603202381</c:v>
                </c:pt>
                <c:pt idx="10">
                  <c:v>0.41552137124326871</c:v>
                </c:pt>
                <c:pt idx="11">
                  <c:v>0.44792244173501677</c:v>
                </c:pt>
                <c:pt idx="12">
                  <c:v>0.45185491992489785</c:v>
                </c:pt>
              </c:numCache>
            </c:numRef>
          </c:val>
          <c:extLst>
            <c:ext xmlns:c16="http://schemas.microsoft.com/office/drawing/2014/chart" uri="{C3380CC4-5D6E-409C-BE32-E72D297353CC}">
              <c16:uniqueId val="{00000002-A1A3-4369-A686-0D851E0D5C41}"/>
            </c:ext>
          </c:extLst>
        </c:ser>
        <c:ser>
          <c:idx val="3"/>
          <c:order val="3"/>
          <c:tx>
            <c:strRef>
              <c:f>Sheet1!$E$1</c:f>
              <c:strCache>
                <c:ptCount val="1"/>
              </c:strCache>
            </c:strRef>
          </c:tx>
          <c:spPr>
            <a:solidFill>
              <a:srgbClr val="70AD47">
                <a:lumMod val="75000"/>
              </a:srgbClr>
            </a:solidFill>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3-A1A3-4369-A686-0D851E0D5C41}"/>
                </c:ext>
              </c:extLst>
            </c:dLbl>
            <c:spPr>
              <a:noFill/>
              <a:ln>
                <a:noFill/>
              </a:ln>
              <a:effectLst/>
            </c:spPr>
            <c:txPr>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Kautiņi uz ielas</c:v>
                </c:pt>
                <c:pt idx="1">
                  <c:v>Klaiņojoši bērni</c:v>
                </c:pt>
                <c:pt idx="2">
                  <c:v>Vardarbība ģimenē</c:v>
                </c:pt>
                <c:pt idx="3">
                  <c:v>Ugunsdrošība </c:v>
                </c:pt>
                <c:pt idx="4">
                  <c:v>Bezpajumtnieki</c:v>
                </c:pt>
                <c:pt idx="5">
                  <c:v>Klaiņojoši mājdzīvnieki un suņi bez uzpurņiem</c:v>
                </c:pt>
                <c:pt idx="6">
                  <c:v>Satiksmes drošība</c:v>
                </c:pt>
                <c:pt idx="7">
                  <c:v>Laupīšanas</c:v>
                </c:pt>
                <c:pt idx="8">
                  <c:v>Huligānisms </c:v>
                </c:pt>
                <c:pt idx="9">
                  <c:v>Narkotiku tirdzniecība</c:v>
                </c:pt>
                <c:pt idx="10">
                  <c:v>Narkotiku lietotāji</c:v>
                </c:pt>
                <c:pt idx="11">
                  <c:v>Iereibušas personas</c:v>
                </c:pt>
                <c:pt idx="12">
                  <c:v>Zādzības</c:v>
                </c:pt>
              </c:strCache>
            </c:strRef>
          </c:cat>
          <c:val>
            <c:numRef>
              <c:f>Sheet1!$E$2:$E$14</c:f>
              <c:numCache>
                <c:formatCode>0%</c:formatCode>
                <c:ptCount val="13"/>
                <c:pt idx="0">
                  <c:v>-0.72086927625461095</c:v>
                </c:pt>
                <c:pt idx="1">
                  <c:v>-0.70917691867426202</c:v>
                </c:pt>
                <c:pt idx="2">
                  <c:v>-0.67258511089639195</c:v>
                </c:pt>
                <c:pt idx="3">
                  <c:v>-0.67989122129190305</c:v>
                </c:pt>
                <c:pt idx="4">
                  <c:v>-0.67705454036647705</c:v>
                </c:pt>
                <c:pt idx="5">
                  <c:v>-0.65216864716881395</c:v>
                </c:pt>
                <c:pt idx="6">
                  <c:v>-0.64794826917013804</c:v>
                </c:pt>
                <c:pt idx="7">
                  <c:v>-0.60702827336171095</c:v>
                </c:pt>
                <c:pt idx="8">
                  <c:v>-0.59952435045752706</c:v>
                </c:pt>
                <c:pt idx="9">
                  <c:v>-0.56425692568673702</c:v>
                </c:pt>
                <c:pt idx="10">
                  <c:v>-0.57002412785895995</c:v>
                </c:pt>
                <c:pt idx="11">
                  <c:v>-0.54893854266532605</c:v>
                </c:pt>
                <c:pt idx="12">
                  <c:v>-0.54294875893383898</c:v>
                </c:pt>
              </c:numCache>
            </c:numRef>
          </c:val>
          <c:extLst>
            <c:ext xmlns:c16="http://schemas.microsoft.com/office/drawing/2014/chart" uri="{C3380CC4-5D6E-409C-BE32-E72D297353CC}">
              <c16:uniqueId val="{00000004-A1A3-4369-A686-0D851E0D5C41}"/>
            </c:ext>
          </c:extLst>
        </c:ser>
        <c:dLbls>
          <c:showLegendKey val="0"/>
          <c:showVal val="1"/>
          <c:showCatName val="0"/>
          <c:showSerName val="0"/>
          <c:showPercent val="0"/>
          <c:showBubbleSize val="0"/>
        </c:dLbls>
        <c:gapWidth val="60"/>
        <c:overlap val="60"/>
        <c:axId val="366829040"/>
        <c:axId val="366831784"/>
      </c:barChart>
      <c:catAx>
        <c:axId val="366829040"/>
        <c:scaling>
          <c:orientation val="minMax"/>
        </c:scaling>
        <c:delete val="0"/>
        <c:axPos val="l"/>
        <c:majorGridlines>
          <c:spPr>
            <a:ln w="3175">
              <a:solidFill>
                <a:srgbClr val="C0C0C0"/>
              </a:solidFill>
              <a:prstDash val="solid"/>
            </a:ln>
          </c:spPr>
        </c:majorGridlines>
        <c:numFmt formatCode="General" sourceLinked="1"/>
        <c:majorTickMark val="out"/>
        <c:minorTickMark val="out"/>
        <c:tickLblPos val="low"/>
        <c:spPr>
          <a:ln w="3175">
            <a:solidFill>
              <a:srgbClr val="000000"/>
            </a:solidFill>
            <a:prstDash val="solid"/>
          </a:ln>
        </c:spPr>
        <c:txPr>
          <a:bodyPr rot="0" vert="horz"/>
          <a:lstStyle/>
          <a:p>
            <a:pPr>
              <a:defRPr lang="en-US" sz="1050" b="1" i="0" u="none" strike="noStrike" baseline="0">
                <a:solidFill>
                  <a:srgbClr val="000000"/>
                </a:solidFill>
                <a:latin typeface="+mn-lt"/>
                <a:ea typeface="Arial"/>
                <a:cs typeface="Arial"/>
              </a:defRPr>
            </a:pPr>
            <a:endParaRPr lang="lv-LV"/>
          </a:p>
        </c:txPr>
        <c:crossAx val="366831784"/>
        <c:crosses val="autoZero"/>
        <c:auto val="1"/>
        <c:lblAlgn val="ctr"/>
        <c:lblOffset val="100"/>
        <c:tickLblSkip val="1"/>
        <c:tickMarkSkip val="1"/>
        <c:noMultiLvlLbl val="0"/>
      </c:catAx>
      <c:valAx>
        <c:axId val="366831784"/>
        <c:scaling>
          <c:orientation val="minMax"/>
          <c:max val="0.75000000000000011"/>
          <c:min val="-1"/>
        </c:scaling>
        <c:delete val="0"/>
        <c:axPos val="b"/>
        <c:majorGridlines>
          <c:spPr>
            <a:ln w="3175">
              <a:solidFill>
                <a:srgbClr val="C0C0C0"/>
              </a:solidFill>
              <a:prstDash val="solid"/>
            </a:ln>
          </c:spPr>
        </c:majorGridlines>
        <c:numFmt formatCode="0%" sourceLinked="0"/>
        <c:majorTickMark val="out"/>
        <c:minorTickMark val="none"/>
        <c:tickLblPos val="nextTo"/>
        <c:spPr>
          <a:ln w="3175">
            <a:solidFill>
              <a:srgbClr val="000000"/>
            </a:solidFill>
            <a:prstDash val="solid"/>
          </a:ln>
        </c:spPr>
        <c:txPr>
          <a:bodyPr rot="0" vert="horz"/>
          <a:lstStyle/>
          <a:p>
            <a:pPr>
              <a:defRPr lang="en-US" sz="800" b="0" i="0" u="none" strike="noStrike" baseline="0">
                <a:solidFill>
                  <a:srgbClr val="000000"/>
                </a:solidFill>
                <a:latin typeface="Arial"/>
                <a:ea typeface="Arial"/>
                <a:cs typeface="Arial"/>
              </a:defRPr>
            </a:pPr>
            <a:endParaRPr lang="lv-LV"/>
          </a:p>
        </c:txPr>
        <c:crossAx val="366829040"/>
        <c:crosses val="autoZero"/>
        <c:crossBetween val="between"/>
        <c:majorUnit val="0.25"/>
      </c:valAx>
      <c:spPr>
        <a:solidFill>
          <a:srgbClr val="FFFFFF"/>
        </a:solidFill>
        <a:ln w="12700">
          <a:solidFill>
            <a:srgbClr val="C0C0C0"/>
          </a:solidFill>
          <a:prstDash val="solid"/>
        </a:ln>
      </c:spPr>
    </c:plotArea>
    <c:legend>
      <c:legendPos val="r"/>
      <c:layout>
        <c:manualLayout>
          <c:xMode val="edge"/>
          <c:yMode val="edge"/>
          <c:x val="0.33496946190141019"/>
          <c:y val="7.4557383103442962E-3"/>
          <c:w val="0.12675250419821374"/>
          <c:h val="6.7026458258422725E-2"/>
        </c:manualLayout>
      </c:layout>
      <c:overlay val="0"/>
      <c:spPr>
        <a:noFill/>
        <a:ln w="3175">
          <a:solidFill>
            <a:srgbClr val="FFFFFF"/>
          </a:solidFill>
          <a:prstDash val="solid"/>
        </a:ln>
      </c:spPr>
      <c:txPr>
        <a:bodyPr/>
        <a:lstStyle/>
        <a:p>
          <a:pPr>
            <a:defRPr lang="en-US" sz="1100" b="1" i="0" u="none" strike="noStrike" baseline="0">
              <a:solidFill>
                <a:srgbClr val="000000"/>
              </a:solidFill>
              <a:latin typeface="+mn-lt"/>
              <a:ea typeface="Arial"/>
              <a:cs typeface="Arial"/>
            </a:defRPr>
          </a:pPr>
          <a:endParaRPr lang="lv-LV"/>
        </a:p>
      </c:txPr>
    </c:legend>
    <c:plotVisOnly val="1"/>
    <c:dispBlanksAs val="gap"/>
    <c:showDLblsOverMax val="0"/>
  </c:chart>
  <c:spPr>
    <a:noFill/>
    <a:ln w="3175">
      <a:noFill/>
      <a:prstDash val="solid"/>
    </a:ln>
  </c:spPr>
  <c:txPr>
    <a:bodyPr/>
    <a:lstStyle/>
    <a:p>
      <a:pPr>
        <a:defRPr sz="10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76239743761233"/>
          <c:y val="4.8337889668833976E-2"/>
          <c:w val="0.74274636488724244"/>
          <c:h val="0.93564727834304251"/>
        </c:manualLayout>
      </c:layout>
      <c:barChart>
        <c:barDir val="bar"/>
        <c:grouping val="percentStacked"/>
        <c:varyColors val="0"/>
        <c:ser>
          <c:idx val="0"/>
          <c:order val="0"/>
          <c:tx>
            <c:strRef>
              <c:f>Sheet1!$C$3</c:f>
              <c:strCache>
                <c:ptCount val="1"/>
                <c:pt idx="0">
                  <c:v>Ļoti + drīzāk satrauc</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Sheet1!$C$4:$C$38</c:f>
              <c:numCache>
                <c:formatCode>0%</c:formatCode>
                <c:ptCount val="35"/>
                <c:pt idx="0">
                  <c:v>0.42277658260356299</c:v>
                </c:pt>
                <c:pt idx="1">
                  <c:v>0.3976306681996653</c:v>
                </c:pt>
                <c:pt idx="2">
                  <c:v>0.40482121738731908</c:v>
                </c:pt>
                <c:pt idx="3">
                  <c:v>0.39340243067285985</c:v>
                </c:pt>
                <c:pt idx="4">
                  <c:v>0.45976721300292922</c:v>
                </c:pt>
                <c:pt idx="5">
                  <c:v>0.51411779524544787</c:v>
                </c:pt>
                <c:pt idx="7">
                  <c:v>0.45374322957836472</c:v>
                </c:pt>
                <c:pt idx="8">
                  <c:v>0.44845044896780217</c:v>
                </c:pt>
                <c:pt idx="10">
                  <c:v>0.40426060500872479</c:v>
                </c:pt>
                <c:pt idx="11">
                  <c:v>0.43274001160652031</c:v>
                </c:pt>
                <c:pt idx="12">
                  <c:v>0.39943543260679426</c:v>
                </c:pt>
                <c:pt idx="13">
                  <c:v>0.416781008001189</c:v>
                </c:pt>
                <c:pt idx="14">
                  <c:v>0.46485049657462807</c:v>
                </c:pt>
                <c:pt idx="16">
                  <c:v>0.40562263395325232</c:v>
                </c:pt>
                <c:pt idx="17">
                  <c:v>0.47619527920344468</c:v>
                </c:pt>
                <c:pt idx="18">
                  <c:v>0.45024244685184361</c:v>
                </c:pt>
                <c:pt idx="20">
                  <c:v>0.27435811307653296</c:v>
                </c:pt>
                <c:pt idx="21">
                  <c:v>0.47038840705201523</c:v>
                </c:pt>
                <c:pt idx="22">
                  <c:v>0.45258984902964222</c:v>
                </c:pt>
                <c:pt idx="24">
                  <c:v>0.4142006464399095</c:v>
                </c:pt>
                <c:pt idx="25">
                  <c:v>0.42772662266705469</c:v>
                </c:pt>
                <c:pt idx="26">
                  <c:v>0.45519007406219947</c:v>
                </c:pt>
                <c:pt idx="27">
                  <c:v>0.47551876038927354</c:v>
                </c:pt>
                <c:pt idx="28">
                  <c:v>0.46110316064724299</c:v>
                </c:pt>
                <c:pt idx="29">
                  <c:v>0.49924226577461467</c:v>
                </c:pt>
                <c:pt idx="31">
                  <c:v>0.42257323636927735</c:v>
                </c:pt>
                <c:pt idx="32">
                  <c:v>0.4779471737137837</c:v>
                </c:pt>
                <c:pt idx="34">
                  <c:v>0.45185491992489785</c:v>
                </c:pt>
              </c:numCache>
            </c:numRef>
          </c:val>
          <c:extLst>
            <c:ext xmlns:c16="http://schemas.microsoft.com/office/drawing/2014/chart" uri="{C3380CC4-5D6E-409C-BE32-E72D297353CC}">
              <c16:uniqueId val="{00000000-4AAE-4990-9769-70997AFEE100}"/>
            </c:ext>
          </c:extLst>
        </c:ser>
        <c:ser>
          <c:idx val="1"/>
          <c:order val="1"/>
          <c:tx>
            <c:strRef>
              <c:f>Sheet1!$D$3</c:f>
              <c:strCache>
                <c:ptCount val="1"/>
                <c:pt idx="0">
                  <c:v>Nemaz + drīzāk nesatrauc</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Sheet1!$D$4:$D$38</c:f>
              <c:numCache>
                <c:formatCode>0%</c:formatCode>
                <c:ptCount val="35"/>
                <c:pt idx="0">
                  <c:v>0.56900311432759798</c:v>
                </c:pt>
                <c:pt idx="1">
                  <c:v>0.60236933180033436</c:v>
                </c:pt>
                <c:pt idx="2">
                  <c:v>0.59517878261268198</c:v>
                </c:pt>
                <c:pt idx="3">
                  <c:v>0.59665226863817433</c:v>
                </c:pt>
                <c:pt idx="4">
                  <c:v>0.52985754439852428</c:v>
                </c:pt>
                <c:pt idx="5">
                  <c:v>0.48258025009631539</c:v>
                </c:pt>
                <c:pt idx="7">
                  <c:v>0.54123621740735917</c:v>
                </c:pt>
                <c:pt idx="8">
                  <c:v>0.54603633404579344</c:v>
                </c:pt>
                <c:pt idx="10">
                  <c:v>0.59573939499127548</c:v>
                </c:pt>
                <c:pt idx="11">
                  <c:v>0.5598448213242101</c:v>
                </c:pt>
                <c:pt idx="12">
                  <c:v>0.60056456739320596</c:v>
                </c:pt>
                <c:pt idx="13">
                  <c:v>0.58321899199881111</c:v>
                </c:pt>
                <c:pt idx="14">
                  <c:v>0.52937501753844984</c:v>
                </c:pt>
                <c:pt idx="16">
                  <c:v>0.58549008060920438</c:v>
                </c:pt>
                <c:pt idx="17">
                  <c:v>0.51556745984681007</c:v>
                </c:pt>
                <c:pt idx="18">
                  <c:v>0.54652179174799587</c:v>
                </c:pt>
                <c:pt idx="20">
                  <c:v>0.72564188692346709</c:v>
                </c:pt>
                <c:pt idx="21">
                  <c:v>0.52332117835469494</c:v>
                </c:pt>
                <c:pt idx="22">
                  <c:v>0.54276997279948058</c:v>
                </c:pt>
                <c:pt idx="24">
                  <c:v>0.57875221088503725</c:v>
                </c:pt>
                <c:pt idx="25">
                  <c:v>0.55706957889750053</c:v>
                </c:pt>
                <c:pt idx="26">
                  <c:v>0.54480992593779864</c:v>
                </c:pt>
                <c:pt idx="27">
                  <c:v>0.52448123961072546</c:v>
                </c:pt>
                <c:pt idx="28">
                  <c:v>0.53889683935275601</c:v>
                </c:pt>
                <c:pt idx="29">
                  <c:v>0.48825046088651086</c:v>
                </c:pt>
                <c:pt idx="31">
                  <c:v>0.57111162882644562</c:v>
                </c:pt>
                <c:pt idx="32">
                  <c:v>0.5178534549952668</c:v>
                </c:pt>
                <c:pt idx="34">
                  <c:v>0.54294875893383865</c:v>
                </c:pt>
              </c:numCache>
            </c:numRef>
          </c:val>
          <c:extLst>
            <c:ext xmlns:c16="http://schemas.microsoft.com/office/drawing/2014/chart" uri="{C3380CC4-5D6E-409C-BE32-E72D297353CC}">
              <c16:uniqueId val="{00000001-4AAE-4990-9769-70997AFEE100}"/>
            </c:ext>
          </c:extLst>
        </c:ser>
        <c:ser>
          <c:idx val="2"/>
          <c:order val="2"/>
          <c:tx>
            <c:strRef>
              <c:f>Sheet1!$E$3</c:f>
              <c:strCache>
                <c:ptCount val="1"/>
                <c:pt idx="0">
                  <c:v>Grūti pateikt</c:v>
                </c:pt>
              </c:strCache>
            </c:strRef>
          </c:tx>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Sheet1!$E$4:$E$38</c:f>
              <c:numCache>
                <c:formatCode>0%</c:formatCode>
                <c:ptCount val="35"/>
                <c:pt idx="0">
                  <c:v>8.2203030688391063E-3</c:v>
                </c:pt>
                <c:pt idx="1">
                  <c:v>0</c:v>
                </c:pt>
                <c:pt idx="2">
                  <c:v>0</c:v>
                </c:pt>
                <c:pt idx="3">
                  <c:v>9.9453006889673786E-3</c:v>
                </c:pt>
                <c:pt idx="4">
                  <c:v>1.0375242598544099E-2</c:v>
                </c:pt>
                <c:pt idx="5">
                  <c:v>3.3019546582369074E-3</c:v>
                </c:pt>
                <c:pt idx="7">
                  <c:v>5.0205530142754771E-3</c:v>
                </c:pt>
                <c:pt idx="8">
                  <c:v>5.5132169864020334E-3</c:v>
                </c:pt>
                <c:pt idx="10">
                  <c:v>0</c:v>
                </c:pt>
                <c:pt idx="11">
                  <c:v>7.4151670692690881E-3</c:v>
                </c:pt>
                <c:pt idx="12">
                  <c:v>0</c:v>
                </c:pt>
                <c:pt idx="13">
                  <c:v>0</c:v>
                </c:pt>
                <c:pt idx="14">
                  <c:v>5.7744858869218296E-3</c:v>
                </c:pt>
                <c:pt idx="16">
                  <c:v>8.8872854375431146E-3</c:v>
                </c:pt>
                <c:pt idx="17">
                  <c:v>8.2372609497426905E-3</c:v>
                </c:pt>
                <c:pt idx="18">
                  <c:v>3.2357614001599505E-3</c:v>
                </c:pt>
                <c:pt idx="20">
                  <c:v>0</c:v>
                </c:pt>
                <c:pt idx="21">
                  <c:v>6.2904145932898385E-3</c:v>
                </c:pt>
                <c:pt idx="22">
                  <c:v>4.6401781708762385E-3</c:v>
                </c:pt>
                <c:pt idx="24">
                  <c:v>7.0471426750527699E-3</c:v>
                </c:pt>
                <c:pt idx="25">
                  <c:v>1.5203798435445025E-2</c:v>
                </c:pt>
                <c:pt idx="26">
                  <c:v>0</c:v>
                </c:pt>
                <c:pt idx="27">
                  <c:v>0</c:v>
                </c:pt>
                <c:pt idx="28">
                  <c:v>0</c:v>
                </c:pt>
                <c:pt idx="29">
                  <c:v>1.2507273338874518E-2</c:v>
                </c:pt>
                <c:pt idx="31">
                  <c:v>6.315134804275536E-3</c:v>
                </c:pt>
                <c:pt idx="32">
                  <c:v>4.1993712909490838E-3</c:v>
                </c:pt>
                <c:pt idx="34">
                  <c:v>5.1963211412644839E-3</c:v>
                </c:pt>
              </c:numCache>
            </c:numRef>
          </c:val>
          <c:extLst>
            <c:ext xmlns:c16="http://schemas.microsoft.com/office/drawing/2014/chart" uri="{C3380CC4-5D6E-409C-BE32-E72D297353CC}">
              <c16:uniqueId val="{00000002-4AAE-4990-9769-70997AFEE100}"/>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plotArea>
    <c:legend>
      <c:legendPos val="r"/>
      <c:layout>
        <c:manualLayout>
          <c:xMode val="edge"/>
          <c:yMode val="edge"/>
          <c:x val="0.38701404377585119"/>
          <c:y val="2.3597491191768767E-3"/>
          <c:w val="0.61298595622414864"/>
          <c:h val="4.6641275784028928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76239743761233"/>
          <c:y val="4.8337889668833976E-2"/>
          <c:w val="0.74274636488724244"/>
          <c:h val="0.93564727834304251"/>
        </c:manualLayout>
      </c:layout>
      <c:barChart>
        <c:barDir val="bar"/>
        <c:grouping val="percentStacked"/>
        <c:varyColors val="0"/>
        <c:ser>
          <c:idx val="0"/>
          <c:order val="0"/>
          <c:tx>
            <c:strRef>
              <c:f>Sheet1!$C$3</c:f>
              <c:strCache>
                <c:ptCount val="1"/>
                <c:pt idx="0">
                  <c:v>Ļoti + drīzāk satrauc</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Sheet1!$C$4:$C$38</c:f>
              <c:numCache>
                <c:formatCode>0%</c:formatCode>
                <c:ptCount val="35"/>
                <c:pt idx="0">
                  <c:v>0.45026657106940393</c:v>
                </c:pt>
                <c:pt idx="1">
                  <c:v>0.52894635305159698</c:v>
                </c:pt>
                <c:pt idx="2">
                  <c:v>0.38443295234128882</c:v>
                </c:pt>
                <c:pt idx="3">
                  <c:v>0.34614757738575608</c:v>
                </c:pt>
                <c:pt idx="4">
                  <c:v>0.40071866213724161</c:v>
                </c:pt>
                <c:pt idx="5">
                  <c:v>0.49959505394887543</c:v>
                </c:pt>
                <c:pt idx="7">
                  <c:v>0.45274689214458164</c:v>
                </c:pt>
                <c:pt idx="8">
                  <c:v>0.43922434432649593</c:v>
                </c:pt>
                <c:pt idx="10">
                  <c:v>0.40192843342890855</c:v>
                </c:pt>
                <c:pt idx="11">
                  <c:v>0.41214439905339906</c:v>
                </c:pt>
                <c:pt idx="12">
                  <c:v>0.54331154043680019</c:v>
                </c:pt>
                <c:pt idx="13">
                  <c:v>0.41733078877406521</c:v>
                </c:pt>
                <c:pt idx="14">
                  <c:v>0.45586455294727662</c:v>
                </c:pt>
                <c:pt idx="16">
                  <c:v>0.53595933313442468</c:v>
                </c:pt>
                <c:pt idx="17">
                  <c:v>0.46302988339879869</c:v>
                </c:pt>
                <c:pt idx="18">
                  <c:v>0.42487179513064022</c:v>
                </c:pt>
                <c:pt idx="20">
                  <c:v>0.52819242397852395</c:v>
                </c:pt>
                <c:pt idx="21">
                  <c:v>0.41716204337341323</c:v>
                </c:pt>
                <c:pt idx="22">
                  <c:v>0.47102984874550308</c:v>
                </c:pt>
                <c:pt idx="24">
                  <c:v>0.3674693272696945</c:v>
                </c:pt>
                <c:pt idx="25">
                  <c:v>0.37441625012411711</c:v>
                </c:pt>
                <c:pt idx="26">
                  <c:v>0.43903612593952446</c:v>
                </c:pt>
                <c:pt idx="27">
                  <c:v>0.46154309409593741</c:v>
                </c:pt>
                <c:pt idx="28">
                  <c:v>0.54623895284695367</c:v>
                </c:pt>
                <c:pt idx="29">
                  <c:v>0.55183053348858657</c:v>
                </c:pt>
                <c:pt idx="31">
                  <c:v>0.3983692072730336</c:v>
                </c:pt>
                <c:pt idx="32">
                  <c:v>0.49207822147993097</c:v>
                </c:pt>
                <c:pt idx="34">
                  <c:v>0.44792244173501677</c:v>
                </c:pt>
              </c:numCache>
            </c:numRef>
          </c:val>
          <c:extLst>
            <c:ext xmlns:c16="http://schemas.microsoft.com/office/drawing/2014/chart" uri="{C3380CC4-5D6E-409C-BE32-E72D297353CC}">
              <c16:uniqueId val="{00000000-983D-42F7-B7AF-B2363B139915}"/>
            </c:ext>
          </c:extLst>
        </c:ser>
        <c:ser>
          <c:idx val="1"/>
          <c:order val="1"/>
          <c:tx>
            <c:strRef>
              <c:f>Sheet1!$D$3</c:f>
              <c:strCache>
                <c:ptCount val="1"/>
                <c:pt idx="0">
                  <c:v>Nemaz + drīzāk nesatrauc</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Sheet1!$D$4:$D$38</c:f>
              <c:numCache>
                <c:formatCode>0%</c:formatCode>
                <c:ptCount val="35"/>
                <c:pt idx="0">
                  <c:v>0.54973342893059662</c:v>
                </c:pt>
                <c:pt idx="1">
                  <c:v>0.47105364694840274</c:v>
                </c:pt>
                <c:pt idx="2">
                  <c:v>0.61556704765871184</c:v>
                </c:pt>
                <c:pt idx="3">
                  <c:v>0.6538524226142457</c:v>
                </c:pt>
                <c:pt idx="4">
                  <c:v>0.59409371656348386</c:v>
                </c:pt>
                <c:pt idx="5">
                  <c:v>0.49390419893758092</c:v>
                </c:pt>
                <c:pt idx="7">
                  <c:v>0.54237301896304557</c:v>
                </c:pt>
                <c:pt idx="8">
                  <c:v>0.56077565567350174</c:v>
                </c:pt>
                <c:pt idx="10">
                  <c:v>0.59807156657109173</c:v>
                </c:pt>
                <c:pt idx="11">
                  <c:v>0.58102885328710341</c:v>
                </c:pt>
                <c:pt idx="12">
                  <c:v>0.45668845956320014</c:v>
                </c:pt>
                <c:pt idx="13">
                  <c:v>0.58266921122593485</c:v>
                </c:pt>
                <c:pt idx="14">
                  <c:v>0.54116009605230708</c:v>
                </c:pt>
                <c:pt idx="16">
                  <c:v>0.45515338142803219</c:v>
                </c:pt>
                <c:pt idx="17">
                  <c:v>0.53294903697112384</c:v>
                </c:pt>
                <c:pt idx="18">
                  <c:v>0.57346876110657485</c:v>
                </c:pt>
                <c:pt idx="20">
                  <c:v>0.45185148269248399</c:v>
                </c:pt>
                <c:pt idx="21">
                  <c:v>0.58060558900337644</c:v>
                </c:pt>
                <c:pt idx="22">
                  <c:v>0.52679034973118877</c:v>
                </c:pt>
                <c:pt idx="24">
                  <c:v>0.62604274544375227</c:v>
                </c:pt>
                <c:pt idx="25">
                  <c:v>0.62042975782764098</c:v>
                </c:pt>
                <c:pt idx="26">
                  <c:v>0.56096387406047354</c:v>
                </c:pt>
                <c:pt idx="27">
                  <c:v>0.53845690590406148</c:v>
                </c:pt>
                <c:pt idx="28">
                  <c:v>0.45376104715304549</c:v>
                </c:pt>
                <c:pt idx="29">
                  <c:v>0.43566219317253901</c:v>
                </c:pt>
                <c:pt idx="31">
                  <c:v>0.59949000174614475</c:v>
                </c:pt>
                <c:pt idx="32">
                  <c:v>0.5038932672722678</c:v>
                </c:pt>
                <c:pt idx="34">
                  <c:v>0.54893854266532605</c:v>
                </c:pt>
              </c:numCache>
            </c:numRef>
          </c:val>
          <c:extLst>
            <c:ext xmlns:c16="http://schemas.microsoft.com/office/drawing/2014/chart" uri="{C3380CC4-5D6E-409C-BE32-E72D297353CC}">
              <c16:uniqueId val="{00000001-983D-42F7-B7AF-B2363B139915}"/>
            </c:ext>
          </c:extLst>
        </c:ser>
        <c:ser>
          <c:idx val="2"/>
          <c:order val="2"/>
          <c:tx>
            <c:strRef>
              <c:f>Sheet1!$E$3</c:f>
              <c:strCache>
                <c:ptCount val="1"/>
                <c:pt idx="0">
                  <c:v>Grūti pateikt</c:v>
                </c:pt>
              </c:strCache>
            </c:strRef>
          </c:tx>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Sheet1!$E$4:$E$38</c:f>
              <c:numCache>
                <c:formatCode>0%</c:formatCode>
                <c:ptCount val="35"/>
                <c:pt idx="0">
                  <c:v>0</c:v>
                </c:pt>
                <c:pt idx="1">
                  <c:v>0</c:v>
                </c:pt>
                <c:pt idx="2">
                  <c:v>0</c:v>
                </c:pt>
                <c:pt idx="3">
                  <c:v>0</c:v>
                </c:pt>
                <c:pt idx="4">
                  <c:v>5.1876212992720497E-3</c:v>
                </c:pt>
                <c:pt idx="5">
                  <c:v>6.5007471135434787E-3</c:v>
                </c:pt>
                <c:pt idx="7">
                  <c:v>4.8800888923720932E-3</c:v>
                </c:pt>
                <c:pt idx="8">
                  <c:v>0</c:v>
                </c:pt>
                <c:pt idx="10">
                  <c:v>0</c:v>
                </c:pt>
                <c:pt idx="11">
                  <c:v>6.826747659497057E-3</c:v>
                </c:pt>
                <c:pt idx="12">
                  <c:v>0</c:v>
                </c:pt>
                <c:pt idx="13">
                  <c:v>0</c:v>
                </c:pt>
                <c:pt idx="14">
                  <c:v>2.9753510004159058E-3</c:v>
                </c:pt>
                <c:pt idx="16">
                  <c:v>8.8872854375431146E-3</c:v>
                </c:pt>
                <c:pt idx="17">
                  <c:v>4.021079630074401E-3</c:v>
                </c:pt>
                <c:pt idx="18">
                  <c:v>1.6594437627842182E-3</c:v>
                </c:pt>
                <c:pt idx="20">
                  <c:v>1.9956093328992088E-2</c:v>
                </c:pt>
                <c:pt idx="21">
                  <c:v>2.232367623210451E-3</c:v>
                </c:pt>
                <c:pt idx="22">
                  <c:v>2.1798015233073756E-3</c:v>
                </c:pt>
                <c:pt idx="24">
                  <c:v>6.487927286552753E-3</c:v>
                </c:pt>
                <c:pt idx="25">
                  <c:v>5.1539920482420558E-3</c:v>
                </c:pt>
                <c:pt idx="26">
                  <c:v>0</c:v>
                </c:pt>
                <c:pt idx="27">
                  <c:v>0</c:v>
                </c:pt>
                <c:pt idx="28">
                  <c:v>0</c:v>
                </c:pt>
                <c:pt idx="29">
                  <c:v>1.2507273338874518E-2</c:v>
                </c:pt>
                <c:pt idx="31">
                  <c:v>2.1407909808204492E-3</c:v>
                </c:pt>
                <c:pt idx="32">
                  <c:v>4.0285112478006396E-3</c:v>
                </c:pt>
                <c:pt idx="34">
                  <c:v>3.1390155996578197E-3</c:v>
                </c:pt>
              </c:numCache>
            </c:numRef>
          </c:val>
          <c:extLst>
            <c:ext xmlns:c16="http://schemas.microsoft.com/office/drawing/2014/chart" uri="{C3380CC4-5D6E-409C-BE32-E72D297353CC}">
              <c16:uniqueId val="{00000002-983D-42F7-B7AF-B2363B139915}"/>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plotArea>
    <c:legend>
      <c:legendPos val="r"/>
      <c:layout>
        <c:manualLayout>
          <c:xMode val="edge"/>
          <c:yMode val="edge"/>
          <c:x val="0.38701404377585119"/>
          <c:y val="2.3597491191768767E-3"/>
          <c:w val="0.61298595622414864"/>
          <c:h val="4.6641275784028928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76239743761233"/>
          <c:y val="4.8337889668833976E-2"/>
          <c:w val="0.74274636488724244"/>
          <c:h val="0.93564727834304251"/>
        </c:manualLayout>
      </c:layout>
      <c:barChart>
        <c:barDir val="bar"/>
        <c:grouping val="percentStacked"/>
        <c:varyColors val="0"/>
        <c:ser>
          <c:idx val="0"/>
          <c:order val="0"/>
          <c:tx>
            <c:strRef>
              <c:f>Sheet1!$C$3</c:f>
              <c:strCache>
                <c:ptCount val="1"/>
                <c:pt idx="0">
                  <c:v>Ļoti + drīzāk satrauc</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Sheet1!$C$4:$C$38</c:f>
              <c:numCache>
                <c:formatCode>0%</c:formatCode>
                <c:ptCount val="35"/>
                <c:pt idx="0">
                  <c:v>0.46025942756902344</c:v>
                </c:pt>
                <c:pt idx="1">
                  <c:v>0.37523583797084542</c:v>
                </c:pt>
                <c:pt idx="2">
                  <c:v>0.35872482201030947</c:v>
                </c:pt>
                <c:pt idx="3">
                  <c:v>0.32441921128034684</c:v>
                </c:pt>
                <c:pt idx="4">
                  <c:v>0.34777932280209689</c:v>
                </c:pt>
                <c:pt idx="5">
                  <c:v>0.49972967014358682</c:v>
                </c:pt>
                <c:pt idx="7">
                  <c:v>0.42911511251630002</c:v>
                </c:pt>
                <c:pt idx="8">
                  <c:v>0.39101294526699121</c:v>
                </c:pt>
                <c:pt idx="10">
                  <c:v>0.29615690327358435</c:v>
                </c:pt>
                <c:pt idx="11">
                  <c:v>0.44813725789019371</c:v>
                </c:pt>
                <c:pt idx="12">
                  <c:v>0.54290339582101144</c:v>
                </c:pt>
                <c:pt idx="13">
                  <c:v>0.43234374935216152</c:v>
                </c:pt>
                <c:pt idx="14">
                  <c:v>0.40626588362327554</c:v>
                </c:pt>
                <c:pt idx="16">
                  <c:v>0.47148919168628067</c:v>
                </c:pt>
                <c:pt idx="17">
                  <c:v>0.46379320199169866</c:v>
                </c:pt>
                <c:pt idx="18">
                  <c:v>0.38439845909586312</c:v>
                </c:pt>
                <c:pt idx="20">
                  <c:v>0.43259790815965204</c:v>
                </c:pt>
                <c:pt idx="21">
                  <c:v>0.41174509082851818</c:v>
                </c:pt>
                <c:pt idx="22">
                  <c:v>0.41753836874204303</c:v>
                </c:pt>
                <c:pt idx="24">
                  <c:v>0.43355515828318958</c:v>
                </c:pt>
                <c:pt idx="25">
                  <c:v>0.35376727949836434</c:v>
                </c:pt>
                <c:pt idx="26">
                  <c:v>0.47085605213877757</c:v>
                </c:pt>
                <c:pt idx="27">
                  <c:v>0.42067290239473565</c:v>
                </c:pt>
                <c:pt idx="28">
                  <c:v>0.39285242461796943</c:v>
                </c:pt>
                <c:pt idx="29">
                  <c:v>0.43505715128261668</c:v>
                </c:pt>
                <c:pt idx="31">
                  <c:v>0.35472507784740698</c:v>
                </c:pt>
                <c:pt idx="32">
                  <c:v>0.46969558952874479</c:v>
                </c:pt>
                <c:pt idx="34">
                  <c:v>0.41552137124326871</c:v>
                </c:pt>
              </c:numCache>
            </c:numRef>
          </c:val>
          <c:extLst>
            <c:ext xmlns:c16="http://schemas.microsoft.com/office/drawing/2014/chart" uri="{C3380CC4-5D6E-409C-BE32-E72D297353CC}">
              <c16:uniqueId val="{00000000-585B-4E47-9AD8-8C6557C0D48B}"/>
            </c:ext>
          </c:extLst>
        </c:ser>
        <c:ser>
          <c:idx val="1"/>
          <c:order val="1"/>
          <c:tx>
            <c:strRef>
              <c:f>Sheet1!$D$3</c:f>
              <c:strCache>
                <c:ptCount val="1"/>
                <c:pt idx="0">
                  <c:v>Nemaz + drīzāk nesatrauc</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Sheet1!$D$4:$D$38</c:f>
              <c:numCache>
                <c:formatCode>0%</c:formatCode>
                <c:ptCount val="35"/>
                <c:pt idx="0">
                  <c:v>0.53152026936213748</c:v>
                </c:pt>
                <c:pt idx="1">
                  <c:v>0.61650858701667821</c:v>
                </c:pt>
                <c:pt idx="2">
                  <c:v>0.64127517798969136</c:v>
                </c:pt>
                <c:pt idx="3">
                  <c:v>0.65434349486063714</c:v>
                </c:pt>
                <c:pt idx="4">
                  <c:v>0.6203531511246273</c:v>
                </c:pt>
                <c:pt idx="5">
                  <c:v>0.4877799639114711</c:v>
                </c:pt>
                <c:pt idx="7">
                  <c:v>0.55305529283628385</c:v>
                </c:pt>
                <c:pt idx="8">
                  <c:v>0.60061757735192001</c:v>
                </c:pt>
                <c:pt idx="10">
                  <c:v>0.67663791228525183</c:v>
                </c:pt>
                <c:pt idx="11">
                  <c:v>0.53105771428562887</c:v>
                </c:pt>
                <c:pt idx="12">
                  <c:v>0.45709660417898873</c:v>
                </c:pt>
                <c:pt idx="13">
                  <c:v>0.55480450078175292</c:v>
                </c:pt>
                <c:pt idx="14">
                  <c:v>0.58041136798436199</c:v>
                </c:pt>
                <c:pt idx="16">
                  <c:v>0.51105283054425099</c:v>
                </c:pt>
                <c:pt idx="17">
                  <c:v>0.51970244961443834</c:v>
                </c:pt>
                <c:pt idx="18">
                  <c:v>0.60239739262215541</c:v>
                </c:pt>
                <c:pt idx="20">
                  <c:v>0.53117763625434</c:v>
                </c:pt>
                <c:pt idx="21">
                  <c:v>0.57329310239610631</c:v>
                </c:pt>
                <c:pt idx="22">
                  <c:v>0.57100950547171636</c:v>
                </c:pt>
                <c:pt idx="24">
                  <c:v>0.5260344481249295</c:v>
                </c:pt>
                <c:pt idx="25">
                  <c:v>0.63117583126776833</c:v>
                </c:pt>
                <c:pt idx="26">
                  <c:v>0.51321466645104907</c:v>
                </c:pt>
                <c:pt idx="27">
                  <c:v>0.57475082262364519</c:v>
                </c:pt>
                <c:pt idx="28">
                  <c:v>0.60714757538202957</c:v>
                </c:pt>
                <c:pt idx="29">
                  <c:v>0.55243557537850885</c:v>
                </c:pt>
                <c:pt idx="31">
                  <c:v>0.63273179975549454</c:v>
                </c:pt>
                <c:pt idx="32">
                  <c:v>0.51414672290966013</c:v>
                </c:pt>
                <c:pt idx="34">
                  <c:v>0.57002412785895995</c:v>
                </c:pt>
              </c:numCache>
            </c:numRef>
          </c:val>
          <c:extLst>
            <c:ext xmlns:c16="http://schemas.microsoft.com/office/drawing/2014/chart" uri="{C3380CC4-5D6E-409C-BE32-E72D297353CC}">
              <c16:uniqueId val="{00000001-585B-4E47-9AD8-8C6557C0D48B}"/>
            </c:ext>
          </c:extLst>
        </c:ser>
        <c:ser>
          <c:idx val="2"/>
          <c:order val="2"/>
          <c:tx>
            <c:strRef>
              <c:f>Sheet1!$E$3</c:f>
              <c:strCache>
                <c:ptCount val="1"/>
                <c:pt idx="0">
                  <c:v>Grūti pateikt</c:v>
                </c:pt>
              </c:strCache>
            </c:strRef>
          </c:tx>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Sheet1!$E$4:$E$38</c:f>
              <c:numCache>
                <c:formatCode>0%</c:formatCode>
                <c:ptCount val="35"/>
                <c:pt idx="0">
                  <c:v>8.2203030688391063E-3</c:v>
                </c:pt>
                <c:pt idx="1">
                  <c:v>8.2555750124759918E-3</c:v>
                </c:pt>
                <c:pt idx="2">
                  <c:v>0</c:v>
                </c:pt>
                <c:pt idx="3">
                  <c:v>2.1237293859017917E-2</c:v>
                </c:pt>
                <c:pt idx="4">
                  <c:v>3.18675260732737E-2</c:v>
                </c:pt>
                <c:pt idx="5">
                  <c:v>1.2490365944941836E-2</c:v>
                </c:pt>
                <c:pt idx="7">
                  <c:v>1.7829594647415251E-2</c:v>
                </c:pt>
                <c:pt idx="8">
                  <c:v>8.3694773810866711E-3</c:v>
                </c:pt>
                <c:pt idx="10">
                  <c:v>2.7205184441163911E-2</c:v>
                </c:pt>
                <c:pt idx="11">
                  <c:v>2.0805027824176935E-2</c:v>
                </c:pt>
                <c:pt idx="12">
                  <c:v>0</c:v>
                </c:pt>
                <c:pt idx="13">
                  <c:v>1.2851749866085655E-2</c:v>
                </c:pt>
                <c:pt idx="14">
                  <c:v>1.3322748392361715E-2</c:v>
                </c:pt>
                <c:pt idx="16">
                  <c:v>1.7457977769468173E-2</c:v>
                </c:pt>
                <c:pt idx="17">
                  <c:v>1.650434839386011E-2</c:v>
                </c:pt>
                <c:pt idx="18">
                  <c:v>1.3204148281980936E-2</c:v>
                </c:pt>
                <c:pt idx="20">
                  <c:v>3.6224455586007981E-2</c:v>
                </c:pt>
                <c:pt idx="21">
                  <c:v>1.4961806775375765E-2</c:v>
                </c:pt>
                <c:pt idx="22">
                  <c:v>1.1452125786240053E-2</c:v>
                </c:pt>
                <c:pt idx="24">
                  <c:v>4.0410393591880298E-2</c:v>
                </c:pt>
                <c:pt idx="25">
                  <c:v>1.5056889233867539E-2</c:v>
                </c:pt>
                <c:pt idx="26">
                  <c:v>1.5929281410171553E-2</c:v>
                </c:pt>
                <c:pt idx="27">
                  <c:v>4.5762749816183135E-3</c:v>
                </c:pt>
                <c:pt idx="28">
                  <c:v>0</c:v>
                </c:pt>
                <c:pt idx="29">
                  <c:v>1.2507273338874518E-2</c:v>
                </c:pt>
                <c:pt idx="31">
                  <c:v>1.2543122397097397E-2</c:v>
                </c:pt>
                <c:pt idx="32">
                  <c:v>1.6157687561594688E-2</c:v>
                </c:pt>
                <c:pt idx="34">
                  <c:v>1.4454500897771732E-2</c:v>
                </c:pt>
              </c:numCache>
            </c:numRef>
          </c:val>
          <c:extLst>
            <c:ext xmlns:c16="http://schemas.microsoft.com/office/drawing/2014/chart" uri="{C3380CC4-5D6E-409C-BE32-E72D297353CC}">
              <c16:uniqueId val="{00000002-585B-4E47-9AD8-8C6557C0D48B}"/>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plotArea>
    <c:legend>
      <c:legendPos val="r"/>
      <c:layout>
        <c:manualLayout>
          <c:xMode val="edge"/>
          <c:yMode val="edge"/>
          <c:x val="0.38701404377585119"/>
          <c:y val="2.3597491191768767E-3"/>
          <c:w val="0.61298595622414864"/>
          <c:h val="4.6641275784028928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76239743761233"/>
          <c:y val="4.8337889668833976E-2"/>
          <c:w val="0.74274636488724244"/>
          <c:h val="0.93564727834304251"/>
        </c:manualLayout>
      </c:layout>
      <c:barChart>
        <c:barDir val="bar"/>
        <c:grouping val="percentStacked"/>
        <c:varyColors val="0"/>
        <c:ser>
          <c:idx val="0"/>
          <c:order val="0"/>
          <c:tx>
            <c:strRef>
              <c:f>Sheet1!$C$3</c:f>
              <c:strCache>
                <c:ptCount val="1"/>
                <c:pt idx="0">
                  <c:v>Ļoti + drīzāk satrauc</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Sheet1!$C$4:$C$38</c:f>
              <c:numCache>
                <c:formatCode>0%</c:formatCode>
                <c:ptCount val="35"/>
                <c:pt idx="0">
                  <c:v>0.40952246773852985</c:v>
                </c:pt>
                <c:pt idx="1">
                  <c:v>0.39477764368396945</c:v>
                </c:pt>
                <c:pt idx="2">
                  <c:v>0.37999692543047869</c:v>
                </c:pt>
                <c:pt idx="3">
                  <c:v>0.3292288247846723</c:v>
                </c:pt>
                <c:pt idx="4">
                  <c:v>0.35766965049490568</c:v>
                </c:pt>
                <c:pt idx="5">
                  <c:v>0.44573521851836034</c:v>
                </c:pt>
                <c:pt idx="7">
                  <c:v>0.40549657466951339</c:v>
                </c:pt>
                <c:pt idx="8">
                  <c:v>0.38490543233641089</c:v>
                </c:pt>
                <c:pt idx="10">
                  <c:v>0.32519973201884228</c:v>
                </c:pt>
                <c:pt idx="11">
                  <c:v>0.47274573776400741</c:v>
                </c:pt>
                <c:pt idx="12">
                  <c:v>0.45418114398520099</c:v>
                </c:pt>
                <c:pt idx="13">
                  <c:v>0.3414481410891802</c:v>
                </c:pt>
                <c:pt idx="14">
                  <c:v>0.38809553074692249</c:v>
                </c:pt>
                <c:pt idx="16">
                  <c:v>0.44270627735349438</c:v>
                </c:pt>
                <c:pt idx="17">
                  <c:v>0.45050375434965007</c:v>
                </c:pt>
                <c:pt idx="18">
                  <c:v>0.36882874198809695</c:v>
                </c:pt>
                <c:pt idx="20">
                  <c:v>0.39103356568374464</c:v>
                </c:pt>
                <c:pt idx="21">
                  <c:v>0.38378347481141872</c:v>
                </c:pt>
                <c:pt idx="22">
                  <c:v>0.41400585381526139</c:v>
                </c:pt>
                <c:pt idx="24">
                  <c:v>0.40166315526088264</c:v>
                </c:pt>
                <c:pt idx="25">
                  <c:v>0.36870365951555439</c:v>
                </c:pt>
                <c:pt idx="26">
                  <c:v>0.47158648637781725</c:v>
                </c:pt>
                <c:pt idx="27">
                  <c:v>0.40450062336472825</c:v>
                </c:pt>
                <c:pt idx="28">
                  <c:v>0.34926088454649329</c:v>
                </c:pt>
                <c:pt idx="29">
                  <c:v>0.38326895393971228</c:v>
                </c:pt>
                <c:pt idx="31">
                  <c:v>0.33255662935444597</c:v>
                </c:pt>
                <c:pt idx="32">
                  <c:v>0.45659927078740387</c:v>
                </c:pt>
                <c:pt idx="34">
                  <c:v>0.39815025603202381</c:v>
                </c:pt>
              </c:numCache>
            </c:numRef>
          </c:val>
          <c:extLst>
            <c:ext xmlns:c16="http://schemas.microsoft.com/office/drawing/2014/chart" uri="{C3380CC4-5D6E-409C-BE32-E72D297353CC}">
              <c16:uniqueId val="{00000000-C3CD-452F-B0DE-5945825EF06A}"/>
            </c:ext>
          </c:extLst>
        </c:ser>
        <c:ser>
          <c:idx val="1"/>
          <c:order val="1"/>
          <c:tx>
            <c:strRef>
              <c:f>Sheet1!$D$3</c:f>
              <c:strCache>
                <c:ptCount val="1"/>
                <c:pt idx="0">
                  <c:v>Nemaz + drīzāk nesatrauc</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Sheet1!$D$4:$D$38</c:f>
              <c:numCache>
                <c:formatCode>0%</c:formatCode>
                <c:ptCount val="35"/>
                <c:pt idx="0">
                  <c:v>0.55862902316399154</c:v>
                </c:pt>
                <c:pt idx="1">
                  <c:v>0.58083073163899956</c:v>
                </c:pt>
                <c:pt idx="2">
                  <c:v>0.57155152736893955</c:v>
                </c:pt>
                <c:pt idx="3">
                  <c:v>0.60480198158308296</c:v>
                </c:pt>
                <c:pt idx="4">
                  <c:v>0.60545612779080726</c:v>
                </c:pt>
                <c:pt idx="5">
                  <c:v>0.52149712209536059</c:v>
                </c:pt>
                <c:pt idx="7">
                  <c:v>0.55516541650479923</c:v>
                </c:pt>
                <c:pt idx="8">
                  <c:v>0.58064818805688145</c:v>
                </c:pt>
                <c:pt idx="10">
                  <c:v>0.64759508353999418</c:v>
                </c:pt>
                <c:pt idx="11">
                  <c:v>0.45028069536698467</c:v>
                </c:pt>
                <c:pt idx="12">
                  <c:v>0.51560801493931807</c:v>
                </c:pt>
                <c:pt idx="13">
                  <c:v>0.65855185891082002</c:v>
                </c:pt>
                <c:pt idx="14">
                  <c:v>0.5783839772705538</c:v>
                </c:pt>
                <c:pt idx="16">
                  <c:v>0.53301717292324879</c:v>
                </c:pt>
                <c:pt idx="17">
                  <c:v>0.50286781827390636</c:v>
                </c:pt>
                <c:pt idx="18">
                  <c:v>0.59573018520235754</c:v>
                </c:pt>
                <c:pt idx="20">
                  <c:v>0.56663510321879518</c:v>
                </c:pt>
                <c:pt idx="21">
                  <c:v>0.5627257369868186</c:v>
                </c:pt>
                <c:pt idx="22">
                  <c:v>0.56559075987836538</c:v>
                </c:pt>
                <c:pt idx="24">
                  <c:v>0.49186410763784649</c:v>
                </c:pt>
                <c:pt idx="25">
                  <c:v>0.60091419981256589</c:v>
                </c:pt>
                <c:pt idx="26">
                  <c:v>0.50704381680932309</c:v>
                </c:pt>
                <c:pt idx="27">
                  <c:v>0.57317623344163016</c:v>
                </c:pt>
                <c:pt idx="28">
                  <c:v>0.62868174874767069</c:v>
                </c:pt>
                <c:pt idx="29">
                  <c:v>0.59063845713416596</c:v>
                </c:pt>
                <c:pt idx="31">
                  <c:v>0.62654514054424726</c:v>
                </c:pt>
                <c:pt idx="32">
                  <c:v>0.5087532895303063</c:v>
                </c:pt>
                <c:pt idx="34">
                  <c:v>0.5642569256867368</c:v>
                </c:pt>
              </c:numCache>
            </c:numRef>
          </c:val>
          <c:extLst>
            <c:ext xmlns:c16="http://schemas.microsoft.com/office/drawing/2014/chart" uri="{C3380CC4-5D6E-409C-BE32-E72D297353CC}">
              <c16:uniqueId val="{00000001-C3CD-452F-B0DE-5945825EF06A}"/>
            </c:ext>
          </c:extLst>
        </c:ser>
        <c:ser>
          <c:idx val="2"/>
          <c:order val="2"/>
          <c:tx>
            <c:strRef>
              <c:f>Sheet1!$E$3</c:f>
              <c:strCache>
                <c:ptCount val="1"/>
                <c:pt idx="0">
                  <c:v>Grūti pateikt</c:v>
                </c:pt>
              </c:strCache>
            </c:strRef>
          </c:tx>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Sheet1!$E$4:$E$38</c:f>
              <c:numCache>
                <c:formatCode>0%</c:formatCode>
                <c:ptCount val="35"/>
                <c:pt idx="0">
                  <c:v>3.1848509097478862E-2</c:v>
                </c:pt>
                <c:pt idx="1">
                  <c:v>2.4391624677030477E-2</c:v>
                </c:pt>
                <c:pt idx="2">
                  <c:v>4.845154720058252E-2</c:v>
                </c:pt>
                <c:pt idx="3">
                  <c:v>6.5969193632246612E-2</c:v>
                </c:pt>
                <c:pt idx="4">
                  <c:v>3.6874221714284519E-2</c:v>
                </c:pt>
                <c:pt idx="5">
                  <c:v>3.2767659386279097E-2</c:v>
                </c:pt>
                <c:pt idx="7">
                  <c:v>3.9338008825686707E-2</c:v>
                </c:pt>
                <c:pt idx="8">
                  <c:v>3.4446379606705498E-2</c:v>
                </c:pt>
                <c:pt idx="10">
                  <c:v>2.7205184441163911E-2</c:v>
                </c:pt>
                <c:pt idx="11">
                  <c:v>7.6973566869007679E-2</c:v>
                </c:pt>
                <c:pt idx="12">
                  <c:v>3.0210841075481248E-2</c:v>
                </c:pt>
                <c:pt idx="13">
                  <c:v>0</c:v>
                </c:pt>
                <c:pt idx="14">
                  <c:v>3.3520491982522993E-2</c:v>
                </c:pt>
                <c:pt idx="16">
                  <c:v>2.4276549723256862E-2</c:v>
                </c:pt>
                <c:pt idx="17">
                  <c:v>4.6628427376440983E-2</c:v>
                </c:pt>
                <c:pt idx="18">
                  <c:v>3.5441072809545046E-2</c:v>
                </c:pt>
                <c:pt idx="20">
                  <c:v>4.2331331097460213E-2</c:v>
                </c:pt>
                <c:pt idx="21">
                  <c:v>5.3490788201762687E-2</c:v>
                </c:pt>
                <c:pt idx="22">
                  <c:v>2.0403386306372607E-2</c:v>
                </c:pt>
                <c:pt idx="24">
                  <c:v>0.10647273710127025</c:v>
                </c:pt>
                <c:pt idx="25">
                  <c:v>3.0382140671880123E-2</c:v>
                </c:pt>
                <c:pt idx="26">
                  <c:v>2.1369696812857764E-2</c:v>
                </c:pt>
                <c:pt idx="27">
                  <c:v>2.2323143193641027E-2</c:v>
                </c:pt>
                <c:pt idx="28">
                  <c:v>2.2057366705835052E-2</c:v>
                </c:pt>
                <c:pt idx="29">
                  <c:v>2.6092588926121842E-2</c:v>
                </c:pt>
                <c:pt idx="31">
                  <c:v>4.0898230101305916E-2</c:v>
                </c:pt>
                <c:pt idx="32">
                  <c:v>3.4647439682289484E-2</c:v>
                </c:pt>
                <c:pt idx="34">
                  <c:v>3.7592818281239664E-2</c:v>
                </c:pt>
              </c:numCache>
            </c:numRef>
          </c:val>
          <c:extLst>
            <c:ext xmlns:c16="http://schemas.microsoft.com/office/drawing/2014/chart" uri="{C3380CC4-5D6E-409C-BE32-E72D297353CC}">
              <c16:uniqueId val="{00000002-C3CD-452F-B0DE-5945825EF06A}"/>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plotArea>
    <c:legend>
      <c:legendPos val="r"/>
      <c:layout>
        <c:manualLayout>
          <c:xMode val="edge"/>
          <c:yMode val="edge"/>
          <c:x val="0.38701404377585119"/>
          <c:y val="2.3597491191768767E-3"/>
          <c:w val="0.61298595622414864"/>
          <c:h val="4.6641275784028928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76239743761233"/>
          <c:y val="4.8337889668833976E-2"/>
          <c:w val="0.74274636488724244"/>
          <c:h val="0.93564727834304251"/>
        </c:manualLayout>
      </c:layout>
      <c:barChart>
        <c:barDir val="bar"/>
        <c:grouping val="percentStacked"/>
        <c:varyColors val="0"/>
        <c:ser>
          <c:idx val="0"/>
          <c:order val="0"/>
          <c:tx>
            <c:strRef>
              <c:f>Sheet1!$C$3</c:f>
              <c:strCache>
                <c:ptCount val="1"/>
                <c:pt idx="0">
                  <c:v>Ļoti + drīzāk satrauc</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Sheet1!$C$4:$C$38</c:f>
              <c:numCache>
                <c:formatCode>0%</c:formatCode>
                <c:ptCount val="35"/>
                <c:pt idx="0">
                  <c:v>0.3718581872527294</c:v>
                </c:pt>
                <c:pt idx="1">
                  <c:v>0.42837354616530626</c:v>
                </c:pt>
                <c:pt idx="2">
                  <c:v>0.35392067862187432</c:v>
                </c:pt>
                <c:pt idx="3">
                  <c:v>0.30273522370882738</c:v>
                </c:pt>
                <c:pt idx="4">
                  <c:v>0.33638251341610553</c:v>
                </c:pt>
                <c:pt idx="5">
                  <c:v>0.46547798045428784</c:v>
                </c:pt>
                <c:pt idx="7">
                  <c:v>0.40212470422869784</c:v>
                </c:pt>
                <c:pt idx="8">
                  <c:v>0.37783320236694751</c:v>
                </c:pt>
                <c:pt idx="10">
                  <c:v>0.34196659721037909</c:v>
                </c:pt>
                <c:pt idx="11">
                  <c:v>0.41186440733358409</c:v>
                </c:pt>
                <c:pt idx="12">
                  <c:v>0.39519482324539296</c:v>
                </c:pt>
                <c:pt idx="13">
                  <c:v>0.3114817819650797</c:v>
                </c:pt>
                <c:pt idx="14">
                  <c:v>0.39990753093297937</c:v>
                </c:pt>
                <c:pt idx="16">
                  <c:v>0.43325987333976357</c:v>
                </c:pt>
                <c:pt idx="17">
                  <c:v>0.42474732619254169</c:v>
                </c:pt>
                <c:pt idx="18">
                  <c:v>0.37250460712685629</c:v>
                </c:pt>
                <c:pt idx="20">
                  <c:v>0.27736830991618056</c:v>
                </c:pt>
                <c:pt idx="21">
                  <c:v>0.42765827511071036</c:v>
                </c:pt>
                <c:pt idx="22">
                  <c:v>0.37081385250611548</c:v>
                </c:pt>
                <c:pt idx="24">
                  <c:v>0.36679148953310048</c:v>
                </c:pt>
                <c:pt idx="25">
                  <c:v>0.38339502888918375</c:v>
                </c:pt>
                <c:pt idx="26">
                  <c:v>0.38113893114669439</c:v>
                </c:pt>
                <c:pt idx="27">
                  <c:v>0.42609447712129378</c:v>
                </c:pt>
                <c:pt idx="28">
                  <c:v>0.39304660043163353</c:v>
                </c:pt>
                <c:pt idx="29">
                  <c:v>0.42362640198777213</c:v>
                </c:pt>
                <c:pt idx="31">
                  <c:v>0.34987878291201208</c:v>
                </c:pt>
                <c:pt idx="32">
                  <c:v>0.43229085462696915</c:v>
                </c:pt>
                <c:pt idx="34">
                  <c:v>0.39345820530538606</c:v>
                </c:pt>
              </c:numCache>
            </c:numRef>
          </c:val>
          <c:extLst>
            <c:ext xmlns:c16="http://schemas.microsoft.com/office/drawing/2014/chart" uri="{C3380CC4-5D6E-409C-BE32-E72D297353CC}">
              <c16:uniqueId val="{00000000-4D59-4F78-9045-CF684DCD4B12}"/>
            </c:ext>
          </c:extLst>
        </c:ser>
        <c:ser>
          <c:idx val="1"/>
          <c:order val="1"/>
          <c:tx>
            <c:strRef>
              <c:f>Sheet1!$D$3</c:f>
              <c:strCache>
                <c:ptCount val="1"/>
                <c:pt idx="0">
                  <c:v>Nemaz + drīzāk nesatrauc</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Sheet1!$D$4:$D$38</c:f>
              <c:numCache>
                <c:formatCode>0%</c:formatCode>
                <c:ptCount val="35"/>
                <c:pt idx="0">
                  <c:v>0.61465379048204494</c:v>
                </c:pt>
                <c:pt idx="1">
                  <c:v>0.5543594002491552</c:v>
                </c:pt>
                <c:pt idx="2">
                  <c:v>0.64607932137812663</c:v>
                </c:pt>
                <c:pt idx="3">
                  <c:v>0.69726477629117423</c:v>
                </c:pt>
                <c:pt idx="4">
                  <c:v>0.6532422439853478</c:v>
                </c:pt>
                <c:pt idx="5">
                  <c:v>0.53122006488747531</c:v>
                </c:pt>
                <c:pt idx="7">
                  <c:v>0.59164113770309834</c:v>
                </c:pt>
                <c:pt idx="8">
                  <c:v>0.61373715121388628</c:v>
                </c:pt>
                <c:pt idx="10">
                  <c:v>0.65803340278962108</c:v>
                </c:pt>
                <c:pt idx="11">
                  <c:v>0.58116890957173428</c:v>
                </c:pt>
                <c:pt idx="12">
                  <c:v>0.60480517675460732</c:v>
                </c:pt>
                <c:pt idx="13">
                  <c:v>0.67574223812269396</c:v>
                </c:pt>
                <c:pt idx="14">
                  <c:v>0.59283727248262186</c:v>
                </c:pt>
                <c:pt idx="16">
                  <c:v>0.54250838079416608</c:v>
                </c:pt>
                <c:pt idx="17">
                  <c:v>0.56727957814762531</c:v>
                </c:pt>
                <c:pt idx="18">
                  <c:v>0.62422380607213379</c:v>
                </c:pt>
                <c:pt idx="20">
                  <c:v>0.70323748089262428</c:v>
                </c:pt>
                <c:pt idx="21">
                  <c:v>0.56425378833820228</c:v>
                </c:pt>
                <c:pt idx="22">
                  <c:v>0.62469477777028548</c:v>
                </c:pt>
                <c:pt idx="24">
                  <c:v>0.62658759292296873</c:v>
                </c:pt>
                <c:pt idx="25">
                  <c:v>0.6012899041676677</c:v>
                </c:pt>
                <c:pt idx="26">
                  <c:v>0.61886106885330361</c:v>
                </c:pt>
                <c:pt idx="27">
                  <c:v>0.56935622820310072</c:v>
                </c:pt>
                <c:pt idx="28">
                  <c:v>0.6012462839081576</c:v>
                </c:pt>
                <c:pt idx="29">
                  <c:v>0.5638663246733534</c:v>
                </c:pt>
                <c:pt idx="31">
                  <c:v>0.6375248832726953</c:v>
                </c:pt>
                <c:pt idx="32">
                  <c:v>0.56566292495434611</c:v>
                </c:pt>
                <c:pt idx="34">
                  <c:v>0.59952435045752683</c:v>
                </c:pt>
              </c:numCache>
            </c:numRef>
          </c:val>
          <c:extLst>
            <c:ext xmlns:c16="http://schemas.microsoft.com/office/drawing/2014/chart" uri="{C3380CC4-5D6E-409C-BE32-E72D297353CC}">
              <c16:uniqueId val="{00000001-4D59-4F78-9045-CF684DCD4B12}"/>
            </c:ext>
          </c:extLst>
        </c:ser>
        <c:ser>
          <c:idx val="2"/>
          <c:order val="2"/>
          <c:tx>
            <c:strRef>
              <c:f>Sheet1!$E$3</c:f>
              <c:strCache>
                <c:ptCount val="1"/>
                <c:pt idx="0">
                  <c:v>Grūti pateikt</c:v>
                </c:pt>
              </c:strCache>
            </c:strRef>
          </c:tx>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Sheet1!$E$4:$E$38</c:f>
              <c:numCache>
                <c:formatCode>0%</c:formatCode>
                <c:ptCount val="35"/>
                <c:pt idx="0">
                  <c:v>1.348802226522575E-2</c:v>
                </c:pt>
                <c:pt idx="1">
                  <c:v>1.726705358553823E-2</c:v>
                </c:pt>
                <c:pt idx="2">
                  <c:v>0</c:v>
                </c:pt>
                <c:pt idx="3">
                  <c:v>0</c:v>
                </c:pt>
                <c:pt idx="4">
                  <c:v>1.0375242598544099E-2</c:v>
                </c:pt>
                <c:pt idx="5">
                  <c:v>3.3019546582369074E-3</c:v>
                </c:pt>
                <c:pt idx="7">
                  <c:v>6.234158068203194E-3</c:v>
                </c:pt>
                <c:pt idx="8">
                  <c:v>8.4296464191639282E-3</c:v>
                </c:pt>
                <c:pt idx="10">
                  <c:v>0</c:v>
                </c:pt>
                <c:pt idx="11">
                  <c:v>6.9666830946812511E-3</c:v>
                </c:pt>
                <c:pt idx="12">
                  <c:v>0</c:v>
                </c:pt>
                <c:pt idx="13">
                  <c:v>1.2775979912226646E-2</c:v>
                </c:pt>
                <c:pt idx="14">
                  <c:v>7.2551965843986686E-3</c:v>
                </c:pt>
                <c:pt idx="16">
                  <c:v>2.4231745866070419E-2</c:v>
                </c:pt>
                <c:pt idx="17">
                  <c:v>7.9730956598302732E-3</c:v>
                </c:pt>
                <c:pt idx="18">
                  <c:v>3.2715868010093989E-3</c:v>
                </c:pt>
                <c:pt idx="20">
                  <c:v>1.9394209191195187E-2</c:v>
                </c:pt>
                <c:pt idx="21">
                  <c:v>8.0879365510873689E-3</c:v>
                </c:pt>
                <c:pt idx="22">
                  <c:v>4.4913697235982536E-3</c:v>
                </c:pt>
                <c:pt idx="24">
                  <c:v>6.6209175439301653E-3</c:v>
                </c:pt>
                <c:pt idx="25">
                  <c:v>1.5315066943148683E-2</c:v>
                </c:pt>
                <c:pt idx="26">
                  <c:v>0</c:v>
                </c:pt>
                <c:pt idx="27">
                  <c:v>4.5492946756042372E-3</c:v>
                </c:pt>
                <c:pt idx="28">
                  <c:v>5.7071156602081065E-3</c:v>
                </c:pt>
                <c:pt idx="29">
                  <c:v>1.2507273338874518E-2</c:v>
                </c:pt>
                <c:pt idx="31">
                  <c:v>1.259633381529136E-2</c:v>
                </c:pt>
                <c:pt idx="32">
                  <c:v>2.0462204186842089E-3</c:v>
                </c:pt>
                <c:pt idx="34">
                  <c:v>7.0174442370879268E-3</c:v>
                </c:pt>
              </c:numCache>
            </c:numRef>
          </c:val>
          <c:extLst>
            <c:ext xmlns:c16="http://schemas.microsoft.com/office/drawing/2014/chart" uri="{C3380CC4-5D6E-409C-BE32-E72D297353CC}">
              <c16:uniqueId val="{00000002-4D59-4F78-9045-CF684DCD4B12}"/>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plotArea>
    <c:legend>
      <c:legendPos val="r"/>
      <c:layout>
        <c:manualLayout>
          <c:xMode val="edge"/>
          <c:yMode val="edge"/>
          <c:x val="0.38701404377585119"/>
          <c:y val="2.3597491191768767E-3"/>
          <c:w val="0.61298595622414864"/>
          <c:h val="4.6641275784028928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2431830955554763E-2"/>
          <c:y val="0"/>
          <c:w val="0.95774167427522949"/>
          <c:h val="0.8679974978270959"/>
        </c:manualLayout>
      </c:layout>
      <c:barChart>
        <c:barDir val="bar"/>
        <c:grouping val="percentStacked"/>
        <c:varyColors val="0"/>
        <c:ser>
          <c:idx val="0"/>
          <c:order val="0"/>
          <c:tx>
            <c:strRef>
              <c:f>Sheet1!$B$1</c:f>
              <c:strCache>
                <c:ptCount val="1"/>
                <c:pt idx="0">
                  <c:v>Jā + drīzāk jā</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10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Jūtos droši savā darba vietā</c:v>
                </c:pt>
                <c:pt idx="1">
                  <c:v>Latvija ir droša valsts dzīvošanai </c:v>
                </c:pt>
                <c:pt idx="2">
                  <c:v>Jūtos droši, pastaigājoties pa savu apkaimi diennakts tumšajā laikā</c:v>
                </c:pt>
                <c:pt idx="3">
                  <c:v>Jūtos droši sabiedriskās vietās (publiski pasākumi, tirdzniecības vietas)</c:v>
                </c:pt>
                <c:pt idx="4">
                  <c:v>Jūtos droši, pastaigājoties pa savu apkaimi diennakts gaišajā laikā</c:v>
                </c:pt>
                <c:pt idx="5">
                  <c:v>Jūtos droši savā mājoklī</c:v>
                </c:pt>
              </c:strCache>
            </c:strRef>
          </c:cat>
          <c:val>
            <c:numRef>
              <c:f>Sheet1!$B$2:$B$7</c:f>
              <c:numCache>
                <c:formatCode>0%</c:formatCode>
                <c:ptCount val="6"/>
                <c:pt idx="0">
                  <c:v>0.73291739613409712</c:v>
                </c:pt>
                <c:pt idx="1">
                  <c:v>0.82085000914041528</c:v>
                </c:pt>
                <c:pt idx="2">
                  <c:v>0.84142191096239327</c:v>
                </c:pt>
                <c:pt idx="3">
                  <c:v>0.92033400644791752</c:v>
                </c:pt>
                <c:pt idx="4">
                  <c:v>0.97667392295765054</c:v>
                </c:pt>
                <c:pt idx="5">
                  <c:v>0.98420736201291548</c:v>
                </c:pt>
              </c:numCache>
            </c:numRef>
          </c:val>
          <c:extLst>
            <c:ext xmlns:c16="http://schemas.microsoft.com/office/drawing/2014/chart" uri="{C3380CC4-5D6E-409C-BE32-E72D297353CC}">
              <c16:uniqueId val="{00000000-6141-453B-AAD9-185FB21D4F6E}"/>
            </c:ext>
          </c:extLst>
        </c:ser>
        <c:ser>
          <c:idx val="1"/>
          <c:order val="1"/>
          <c:tx>
            <c:strRef>
              <c:f>Sheet1!$C$1</c:f>
              <c:strCache>
                <c:ptCount val="1"/>
                <c:pt idx="0">
                  <c:v>Nē + drīzāk nē</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Jūtos droši savā darba vietā</c:v>
                </c:pt>
                <c:pt idx="1">
                  <c:v>Latvija ir droša valsts dzīvošanai </c:v>
                </c:pt>
                <c:pt idx="2">
                  <c:v>Jūtos droši, pastaigājoties pa savu apkaimi diennakts tumšajā laikā</c:v>
                </c:pt>
                <c:pt idx="3">
                  <c:v>Jūtos droši sabiedriskās vietās (publiski pasākumi, tirdzniecības vietas)</c:v>
                </c:pt>
                <c:pt idx="4">
                  <c:v>Jūtos droši, pastaigājoties pa savu apkaimi diennakts gaišajā laikā</c:v>
                </c:pt>
                <c:pt idx="5">
                  <c:v>Jūtos droši savā mājoklī</c:v>
                </c:pt>
              </c:strCache>
            </c:strRef>
          </c:cat>
          <c:val>
            <c:numRef>
              <c:f>Sheet1!$C$2:$C$7</c:f>
              <c:numCache>
                <c:formatCode>0%</c:formatCode>
                <c:ptCount val="6"/>
                <c:pt idx="0">
                  <c:v>2.348406551462015E-2</c:v>
                </c:pt>
                <c:pt idx="1">
                  <c:v>0.15273476464675936</c:v>
                </c:pt>
                <c:pt idx="2">
                  <c:v>0.11903549461880956</c:v>
                </c:pt>
                <c:pt idx="3">
                  <c:v>6.3437889128398053E-2</c:v>
                </c:pt>
                <c:pt idx="4">
                  <c:v>1.9014609699686762E-2</c:v>
                </c:pt>
                <c:pt idx="5">
                  <c:v>1.47898424060138E-2</c:v>
                </c:pt>
              </c:numCache>
            </c:numRef>
          </c:val>
          <c:extLst>
            <c:ext xmlns:c16="http://schemas.microsoft.com/office/drawing/2014/chart" uri="{C3380CC4-5D6E-409C-BE32-E72D297353CC}">
              <c16:uniqueId val="{00000001-6141-453B-AAD9-185FB21D4F6E}"/>
            </c:ext>
          </c:extLst>
        </c:ser>
        <c:ser>
          <c:idx val="2"/>
          <c:order val="2"/>
          <c:tx>
            <c:strRef>
              <c:f>Sheet1!$D$1</c:f>
              <c:strCache>
                <c:ptCount val="1"/>
                <c:pt idx="0">
                  <c:v>Grūti pateikt</c:v>
                </c:pt>
              </c:strCache>
            </c:strRef>
          </c:tx>
          <c:spPr>
            <a:solidFill>
              <a:sysClr val="window" lastClr="FFFFFF">
                <a:lumMod val="65000"/>
              </a:sysClr>
            </a:solidFill>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6-6141-453B-AAD9-185FB21D4F6E}"/>
                </c:ext>
              </c:extLst>
            </c:dLbl>
            <c:dLbl>
              <c:idx val="5"/>
              <c:delete val="1"/>
              <c:extLst>
                <c:ext xmlns:c15="http://schemas.microsoft.com/office/drawing/2012/chart" uri="{CE6537A1-D6FC-4f65-9D91-7224C49458BB}"/>
                <c:ext xmlns:c16="http://schemas.microsoft.com/office/drawing/2014/chart" uri="{C3380CC4-5D6E-409C-BE32-E72D297353CC}">
                  <c16:uniqueId val="{00000005-6141-453B-AAD9-185FB21D4F6E}"/>
                </c:ext>
              </c:extLst>
            </c:dLbl>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Jūtos droši savā darba vietā</c:v>
                </c:pt>
                <c:pt idx="1">
                  <c:v>Latvija ir droša valsts dzīvošanai </c:v>
                </c:pt>
                <c:pt idx="2">
                  <c:v>Jūtos droši, pastaigājoties pa savu apkaimi diennakts tumšajā laikā</c:v>
                </c:pt>
                <c:pt idx="3">
                  <c:v>Jūtos droši sabiedriskās vietās (publiski pasākumi, tirdzniecības vietas)</c:v>
                </c:pt>
                <c:pt idx="4">
                  <c:v>Jūtos droši, pastaigājoties pa savu apkaimi diennakts gaišajā laikā</c:v>
                </c:pt>
                <c:pt idx="5">
                  <c:v>Jūtos droši savā mājoklī</c:v>
                </c:pt>
              </c:strCache>
            </c:strRef>
          </c:cat>
          <c:val>
            <c:numRef>
              <c:f>Sheet1!$D$2:$D$7</c:f>
              <c:numCache>
                <c:formatCode>0%</c:formatCode>
                <c:ptCount val="6"/>
                <c:pt idx="0">
                  <c:v>0.24359853835128323</c:v>
                </c:pt>
                <c:pt idx="1">
                  <c:v>2.6415226212825618E-2</c:v>
                </c:pt>
                <c:pt idx="2">
                  <c:v>3.9542594418796782E-2</c:v>
                </c:pt>
                <c:pt idx="3">
                  <c:v>1.6228104423684143E-2</c:v>
                </c:pt>
                <c:pt idx="4">
                  <c:v>4.311467342662292E-3</c:v>
                </c:pt>
                <c:pt idx="5">
                  <c:v>1.002795581069972E-3</c:v>
                </c:pt>
              </c:numCache>
            </c:numRef>
          </c:val>
          <c:extLst>
            <c:ext xmlns:c16="http://schemas.microsoft.com/office/drawing/2014/chart" uri="{C3380CC4-5D6E-409C-BE32-E72D297353CC}">
              <c16:uniqueId val="{00000002-6141-453B-AAD9-185FB21D4F6E}"/>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1"/>
        <c:axPos val="l"/>
        <c:numFmt formatCode="General" sourceLinked="1"/>
        <c:majorTickMark val="out"/>
        <c:minorTickMark val="none"/>
        <c:tickLblPos val="nextTo"/>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
          <c:y val="0.85767829450882427"/>
          <c:w val="1"/>
          <c:h val="0.14232170549117573"/>
        </c:manualLayout>
      </c:layout>
      <c:overlay val="0"/>
      <c:txPr>
        <a:bodyPr/>
        <a:lstStyle/>
        <a:p>
          <a:pPr>
            <a:defRPr sz="1050" b="1"/>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76239743761233"/>
          <c:y val="4.8337889668833976E-2"/>
          <c:w val="0.74274636488724244"/>
          <c:h val="0.93564727834304251"/>
        </c:manualLayout>
      </c:layout>
      <c:barChart>
        <c:barDir val="bar"/>
        <c:grouping val="percentStacked"/>
        <c:varyColors val="0"/>
        <c:ser>
          <c:idx val="0"/>
          <c:order val="0"/>
          <c:tx>
            <c:strRef>
              <c:f>Sheet1!$C$3</c:f>
              <c:strCache>
                <c:ptCount val="1"/>
                <c:pt idx="0">
                  <c:v>Ļoti + drīzāk satrauc</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Sheet1!$C$4:$C$38</c:f>
              <c:numCache>
                <c:formatCode>0%</c:formatCode>
                <c:ptCount val="35"/>
                <c:pt idx="0">
                  <c:v>0.38507242632358391</c:v>
                </c:pt>
                <c:pt idx="1">
                  <c:v>0.31672842115749</c:v>
                </c:pt>
                <c:pt idx="2">
                  <c:v>0.33697771715352476</c:v>
                </c:pt>
                <c:pt idx="3">
                  <c:v>0.32024446027063691</c:v>
                </c:pt>
                <c:pt idx="4">
                  <c:v>0.40077759434284227</c:v>
                </c:pt>
                <c:pt idx="5">
                  <c:v>0.42829447042093993</c:v>
                </c:pt>
                <c:pt idx="7">
                  <c:v>0.38029949730649326</c:v>
                </c:pt>
                <c:pt idx="8">
                  <c:v>0.38493557067711848</c:v>
                </c:pt>
                <c:pt idx="10">
                  <c:v>0.42369818287868377</c:v>
                </c:pt>
                <c:pt idx="11">
                  <c:v>0.33670556422150227</c:v>
                </c:pt>
                <c:pt idx="12">
                  <c:v>0.31210659304741961</c:v>
                </c:pt>
                <c:pt idx="13">
                  <c:v>0.41301327120113923</c:v>
                </c:pt>
                <c:pt idx="14">
                  <c:v>0.39049005500367556</c:v>
                </c:pt>
                <c:pt idx="16">
                  <c:v>0.39667583987983174</c:v>
                </c:pt>
                <c:pt idx="17">
                  <c:v>0.38840976394799098</c:v>
                </c:pt>
                <c:pt idx="18">
                  <c:v>0.37468841317984802</c:v>
                </c:pt>
                <c:pt idx="20">
                  <c:v>0.32809377350493529</c:v>
                </c:pt>
                <c:pt idx="21">
                  <c:v>0.40845166686803713</c:v>
                </c:pt>
                <c:pt idx="22">
                  <c:v>0.36031267170222897</c:v>
                </c:pt>
                <c:pt idx="24">
                  <c:v>0.32771791491092039</c:v>
                </c:pt>
                <c:pt idx="25">
                  <c:v>0.35867375801302032</c:v>
                </c:pt>
                <c:pt idx="26">
                  <c:v>0.40280619717745986</c:v>
                </c:pt>
                <c:pt idx="27">
                  <c:v>0.42371440843298946</c:v>
                </c:pt>
                <c:pt idx="28">
                  <c:v>0.38295385684466798</c:v>
                </c:pt>
                <c:pt idx="29">
                  <c:v>0.39767593381076982</c:v>
                </c:pt>
                <c:pt idx="31">
                  <c:v>0.33049677224721824</c:v>
                </c:pt>
                <c:pt idx="32">
                  <c:v>0.42780546462550673</c:v>
                </c:pt>
                <c:pt idx="34">
                  <c:v>0.38195351298257679</c:v>
                </c:pt>
              </c:numCache>
            </c:numRef>
          </c:val>
          <c:extLst>
            <c:ext xmlns:c16="http://schemas.microsoft.com/office/drawing/2014/chart" uri="{C3380CC4-5D6E-409C-BE32-E72D297353CC}">
              <c16:uniqueId val="{00000000-BF5D-411C-A25D-258324700D4B}"/>
            </c:ext>
          </c:extLst>
        </c:ser>
        <c:ser>
          <c:idx val="1"/>
          <c:order val="1"/>
          <c:tx>
            <c:strRef>
              <c:f>Sheet1!$D$3</c:f>
              <c:strCache>
                <c:ptCount val="1"/>
                <c:pt idx="0">
                  <c:v>Nemaz + drīzāk nesatrauc</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Sheet1!$D$4:$D$38</c:f>
              <c:numCache>
                <c:formatCode>0%</c:formatCode>
                <c:ptCount val="35"/>
                <c:pt idx="0">
                  <c:v>0.59321924834235129</c:v>
                </c:pt>
                <c:pt idx="1">
                  <c:v>0.67426010026944738</c:v>
                </c:pt>
                <c:pt idx="2">
                  <c:v>0.65590182714039613</c:v>
                </c:pt>
                <c:pt idx="3">
                  <c:v>0.6595223258474604</c:v>
                </c:pt>
                <c:pt idx="4">
                  <c:v>0.58884716305861118</c:v>
                </c:pt>
                <c:pt idx="5">
                  <c:v>0.5653283130684652</c:v>
                </c:pt>
                <c:pt idx="7">
                  <c:v>0.60858852001075381</c:v>
                </c:pt>
                <c:pt idx="8">
                  <c:v>0.60421527370732764</c:v>
                </c:pt>
                <c:pt idx="10">
                  <c:v>0.57630181712131656</c:v>
                </c:pt>
                <c:pt idx="11">
                  <c:v>0.6423494725191361</c:v>
                </c:pt>
                <c:pt idx="12">
                  <c:v>0.68789340695258061</c:v>
                </c:pt>
                <c:pt idx="13">
                  <c:v>0.57421074888663426</c:v>
                </c:pt>
                <c:pt idx="14">
                  <c:v>0.59961574200016232</c:v>
                </c:pt>
                <c:pt idx="16">
                  <c:v>0.57909241425409785</c:v>
                </c:pt>
                <c:pt idx="17">
                  <c:v>0.59585461025760267</c:v>
                </c:pt>
                <c:pt idx="18">
                  <c:v>0.61878738887846496</c:v>
                </c:pt>
                <c:pt idx="20">
                  <c:v>0.65251201730386965</c:v>
                </c:pt>
                <c:pt idx="21">
                  <c:v>0.57960039132087582</c:v>
                </c:pt>
                <c:pt idx="22">
                  <c:v>0.63059364084551528</c:v>
                </c:pt>
                <c:pt idx="24">
                  <c:v>0.6523766476210322</c:v>
                </c:pt>
                <c:pt idx="25">
                  <c:v>0.62612244355153479</c:v>
                </c:pt>
                <c:pt idx="26">
                  <c:v>0.59200333807862637</c:v>
                </c:pt>
                <c:pt idx="27">
                  <c:v>0.56699689992148261</c:v>
                </c:pt>
                <c:pt idx="28">
                  <c:v>0.61133902749512303</c:v>
                </c:pt>
                <c:pt idx="29">
                  <c:v>0.5898167928503556</c:v>
                </c:pt>
                <c:pt idx="31">
                  <c:v>0.65481442095002251</c:v>
                </c:pt>
                <c:pt idx="32">
                  <c:v>0.56444710523662489</c:v>
                </c:pt>
                <c:pt idx="34">
                  <c:v>0.60702827336171139</c:v>
                </c:pt>
              </c:numCache>
            </c:numRef>
          </c:val>
          <c:extLst>
            <c:ext xmlns:c16="http://schemas.microsoft.com/office/drawing/2014/chart" uri="{C3380CC4-5D6E-409C-BE32-E72D297353CC}">
              <c16:uniqueId val="{00000001-BF5D-411C-A25D-258324700D4B}"/>
            </c:ext>
          </c:extLst>
        </c:ser>
        <c:ser>
          <c:idx val="2"/>
          <c:order val="2"/>
          <c:tx>
            <c:strRef>
              <c:f>Sheet1!$E$3</c:f>
              <c:strCache>
                <c:ptCount val="1"/>
                <c:pt idx="0">
                  <c:v>Grūti pateikt</c:v>
                </c:pt>
              </c:strCache>
            </c:strRef>
          </c:tx>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Sheet1!$E$4:$E$38</c:f>
              <c:numCache>
                <c:formatCode>0%</c:formatCode>
                <c:ptCount val="35"/>
                <c:pt idx="0">
                  <c:v>2.1708325334064856E-2</c:v>
                </c:pt>
                <c:pt idx="1">
                  <c:v>9.0114785730622381E-3</c:v>
                </c:pt>
                <c:pt idx="2">
                  <c:v>7.1204557060798998E-3</c:v>
                </c:pt>
                <c:pt idx="3">
                  <c:v>2.0233213881904365E-2</c:v>
                </c:pt>
                <c:pt idx="4">
                  <c:v>1.0375242598544099E-2</c:v>
                </c:pt>
                <c:pt idx="5">
                  <c:v>6.3772165105946462E-3</c:v>
                </c:pt>
                <c:pt idx="7">
                  <c:v>1.1111982682752103E-2</c:v>
                </c:pt>
                <c:pt idx="8">
                  <c:v>1.0849155615551697E-2</c:v>
                </c:pt>
                <c:pt idx="10">
                  <c:v>0</c:v>
                </c:pt>
                <c:pt idx="11">
                  <c:v>2.0944963259361127E-2</c:v>
                </c:pt>
                <c:pt idx="12">
                  <c:v>0</c:v>
                </c:pt>
                <c:pt idx="13">
                  <c:v>1.2775979912226646E-2</c:v>
                </c:pt>
                <c:pt idx="14">
                  <c:v>9.8942029961617828E-3</c:v>
                </c:pt>
                <c:pt idx="16">
                  <c:v>2.4231745866070419E-2</c:v>
                </c:pt>
                <c:pt idx="17">
                  <c:v>1.5735625794403615E-2</c:v>
                </c:pt>
                <c:pt idx="18">
                  <c:v>6.5241979416863442E-3</c:v>
                </c:pt>
                <c:pt idx="20">
                  <c:v>1.9394209191195187E-2</c:v>
                </c:pt>
                <c:pt idx="21">
                  <c:v>1.1947941811087028E-2</c:v>
                </c:pt>
                <c:pt idx="22">
                  <c:v>9.0936874522549362E-3</c:v>
                </c:pt>
                <c:pt idx="24">
                  <c:v>1.990543746804686E-2</c:v>
                </c:pt>
                <c:pt idx="25">
                  <c:v>1.5203798435445025E-2</c:v>
                </c:pt>
                <c:pt idx="26">
                  <c:v>5.1904647439117704E-3</c:v>
                </c:pt>
                <c:pt idx="27">
                  <c:v>9.288691645526849E-3</c:v>
                </c:pt>
                <c:pt idx="28">
                  <c:v>5.7071156602081065E-3</c:v>
                </c:pt>
                <c:pt idx="29">
                  <c:v>1.2507273338874518E-2</c:v>
                </c:pt>
                <c:pt idx="31">
                  <c:v>1.468880680275793E-2</c:v>
                </c:pt>
                <c:pt idx="32">
                  <c:v>7.7474301378679007E-3</c:v>
                </c:pt>
                <c:pt idx="34">
                  <c:v>1.1018213655712396E-2</c:v>
                </c:pt>
              </c:numCache>
            </c:numRef>
          </c:val>
          <c:extLst>
            <c:ext xmlns:c16="http://schemas.microsoft.com/office/drawing/2014/chart" uri="{C3380CC4-5D6E-409C-BE32-E72D297353CC}">
              <c16:uniqueId val="{00000002-BF5D-411C-A25D-258324700D4B}"/>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plotArea>
    <c:legend>
      <c:legendPos val="r"/>
      <c:layout>
        <c:manualLayout>
          <c:xMode val="edge"/>
          <c:yMode val="edge"/>
          <c:x val="0.38701404377585119"/>
          <c:y val="2.3597491191768767E-3"/>
          <c:w val="0.61298595622414864"/>
          <c:h val="4.6641275784028928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76239743761233"/>
          <c:y val="4.8337889668833976E-2"/>
          <c:w val="0.74274636488724244"/>
          <c:h val="0.93564727834304251"/>
        </c:manualLayout>
      </c:layout>
      <c:barChart>
        <c:barDir val="bar"/>
        <c:grouping val="percentStacked"/>
        <c:varyColors val="0"/>
        <c:ser>
          <c:idx val="0"/>
          <c:order val="0"/>
          <c:tx>
            <c:strRef>
              <c:f>Sheet1!$C$3</c:f>
              <c:strCache>
                <c:ptCount val="1"/>
                <c:pt idx="0">
                  <c:v>Ļoti + drīzāk satrauc</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Sheet1!$C$4:$C$38</c:f>
              <c:numCache>
                <c:formatCode>0%</c:formatCode>
                <c:ptCount val="35"/>
                <c:pt idx="0">
                  <c:v>0.34182820678806053</c:v>
                </c:pt>
                <c:pt idx="1">
                  <c:v>0.31508007171492608</c:v>
                </c:pt>
                <c:pt idx="2">
                  <c:v>0.29391297973681346</c:v>
                </c:pt>
                <c:pt idx="3">
                  <c:v>0.34873727978751001</c:v>
                </c:pt>
                <c:pt idx="4">
                  <c:v>0.36486418057364722</c:v>
                </c:pt>
                <c:pt idx="5">
                  <c:v>0.37293089744345681</c:v>
                </c:pt>
                <c:pt idx="7">
                  <c:v>0.35607976164618621</c:v>
                </c:pt>
                <c:pt idx="8">
                  <c:v>0.33353108510839646</c:v>
                </c:pt>
                <c:pt idx="10">
                  <c:v>0.35513234613519001</c:v>
                </c:pt>
                <c:pt idx="11">
                  <c:v>0.33803214838854728</c:v>
                </c:pt>
                <c:pt idx="12">
                  <c:v>0.19767943882358929</c:v>
                </c:pt>
                <c:pt idx="13">
                  <c:v>0.37049055069945214</c:v>
                </c:pt>
                <c:pt idx="14">
                  <c:v>0.35603268910494168</c:v>
                </c:pt>
                <c:pt idx="16">
                  <c:v>0.36837294388751962</c:v>
                </c:pt>
                <c:pt idx="17">
                  <c:v>0.39731714725447631</c:v>
                </c:pt>
                <c:pt idx="18">
                  <c:v>0.32404718491580892</c:v>
                </c:pt>
                <c:pt idx="20">
                  <c:v>0.15134883373061278</c:v>
                </c:pt>
                <c:pt idx="21">
                  <c:v>0.36177762807164365</c:v>
                </c:pt>
                <c:pt idx="22">
                  <c:v>0.35596610993933203</c:v>
                </c:pt>
                <c:pt idx="24">
                  <c:v>0.30079801869579265</c:v>
                </c:pt>
                <c:pt idx="25">
                  <c:v>0.34877362314985255</c:v>
                </c:pt>
                <c:pt idx="26">
                  <c:v>0.39278526865741425</c:v>
                </c:pt>
                <c:pt idx="27">
                  <c:v>0.42137836562147213</c:v>
                </c:pt>
                <c:pt idx="28">
                  <c:v>0.31651385817112554</c:v>
                </c:pt>
                <c:pt idx="29">
                  <c:v>0.24253122765574239</c:v>
                </c:pt>
                <c:pt idx="31">
                  <c:v>0.31863386000845717</c:v>
                </c:pt>
                <c:pt idx="32">
                  <c:v>0.37423379696147174</c:v>
                </c:pt>
                <c:pt idx="34">
                  <c:v>0.3480350519345744</c:v>
                </c:pt>
              </c:numCache>
            </c:numRef>
          </c:val>
          <c:extLst>
            <c:ext xmlns:c16="http://schemas.microsoft.com/office/drawing/2014/chart" uri="{C3380CC4-5D6E-409C-BE32-E72D297353CC}">
              <c16:uniqueId val="{00000000-19F6-46D7-9E18-A65583D886FE}"/>
            </c:ext>
          </c:extLst>
        </c:ser>
        <c:ser>
          <c:idx val="1"/>
          <c:order val="1"/>
          <c:tx>
            <c:strRef>
              <c:f>Sheet1!$D$3</c:f>
              <c:strCache>
                <c:ptCount val="1"/>
                <c:pt idx="0">
                  <c:v>Nemaz + drīzāk nesatrauc</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Sheet1!$D$4:$D$38</c:f>
              <c:numCache>
                <c:formatCode>0%</c:formatCode>
                <c:ptCount val="35"/>
                <c:pt idx="0">
                  <c:v>0.65817179321193953</c:v>
                </c:pt>
                <c:pt idx="1">
                  <c:v>0.68491992828507353</c:v>
                </c:pt>
                <c:pt idx="2">
                  <c:v>0.70608702026318748</c:v>
                </c:pt>
                <c:pt idx="3">
                  <c:v>0.65126272021249176</c:v>
                </c:pt>
                <c:pt idx="4">
                  <c:v>0.62994819812707803</c:v>
                </c:pt>
                <c:pt idx="5">
                  <c:v>0.617890075373009</c:v>
                </c:pt>
                <c:pt idx="7">
                  <c:v>0.63767568510493555</c:v>
                </c:pt>
                <c:pt idx="8">
                  <c:v>0.66646891489160143</c:v>
                </c:pt>
                <c:pt idx="10">
                  <c:v>0.64486765386481026</c:v>
                </c:pt>
                <c:pt idx="11">
                  <c:v>0.65540473851604153</c:v>
                </c:pt>
                <c:pt idx="12">
                  <c:v>0.80232056117641093</c:v>
                </c:pt>
                <c:pt idx="13">
                  <c:v>0.6295094493005482</c:v>
                </c:pt>
                <c:pt idx="14">
                  <c:v>0.63968536741949489</c:v>
                </c:pt>
                <c:pt idx="16">
                  <c:v>0.62273977067493702</c:v>
                </c:pt>
                <c:pt idx="17">
                  <c:v>0.59916080372805769</c:v>
                </c:pt>
                <c:pt idx="18">
                  <c:v>0.67263555606776182</c:v>
                </c:pt>
                <c:pt idx="20">
                  <c:v>0.83117169673187785</c:v>
                </c:pt>
                <c:pt idx="21">
                  <c:v>0.63391089792645228</c:v>
                </c:pt>
                <c:pt idx="22">
                  <c:v>0.64185408853735981</c:v>
                </c:pt>
                <c:pt idx="24">
                  <c:v>0.69296460405514271</c:v>
                </c:pt>
                <c:pt idx="25">
                  <c:v>0.64607238480190565</c:v>
                </c:pt>
                <c:pt idx="26">
                  <c:v>0.60240693621167063</c:v>
                </c:pt>
                <c:pt idx="27">
                  <c:v>0.57862163437852687</c:v>
                </c:pt>
                <c:pt idx="28">
                  <c:v>0.68348614182887346</c:v>
                </c:pt>
                <c:pt idx="29">
                  <c:v>0.744961499005383</c:v>
                </c:pt>
                <c:pt idx="31">
                  <c:v>0.67513814037102082</c:v>
                </c:pt>
                <c:pt idx="32">
                  <c:v>0.62371998261984352</c:v>
                </c:pt>
                <c:pt idx="34">
                  <c:v>0.64794826917013826</c:v>
                </c:pt>
              </c:numCache>
            </c:numRef>
          </c:val>
          <c:extLst>
            <c:ext xmlns:c16="http://schemas.microsoft.com/office/drawing/2014/chart" uri="{C3380CC4-5D6E-409C-BE32-E72D297353CC}">
              <c16:uniqueId val="{00000001-19F6-46D7-9E18-A65583D886FE}"/>
            </c:ext>
          </c:extLst>
        </c:ser>
        <c:ser>
          <c:idx val="2"/>
          <c:order val="2"/>
          <c:tx>
            <c:strRef>
              <c:f>Sheet1!$E$3</c:f>
              <c:strCache>
                <c:ptCount val="1"/>
                <c:pt idx="0">
                  <c:v>Grūti pateikt</c:v>
                </c:pt>
              </c:strCache>
            </c:strRef>
          </c:tx>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Sheet1!$E$4:$E$38</c:f>
              <c:numCache>
                <c:formatCode>0%</c:formatCode>
                <c:ptCount val="35"/>
                <c:pt idx="0">
                  <c:v>0</c:v>
                </c:pt>
                <c:pt idx="1">
                  <c:v>0</c:v>
                </c:pt>
                <c:pt idx="2">
                  <c:v>0</c:v>
                </c:pt>
                <c:pt idx="3">
                  <c:v>0</c:v>
                </c:pt>
                <c:pt idx="4">
                  <c:v>5.1876212992720497E-3</c:v>
                </c:pt>
                <c:pt idx="5">
                  <c:v>9.1790271835341022E-3</c:v>
                </c:pt>
                <c:pt idx="7">
                  <c:v>6.2445532488775261E-3</c:v>
                </c:pt>
                <c:pt idx="8">
                  <c:v>0</c:v>
                </c:pt>
                <c:pt idx="10">
                  <c:v>0</c:v>
                </c:pt>
                <c:pt idx="11">
                  <c:v>6.5631130954107867E-3</c:v>
                </c:pt>
                <c:pt idx="12">
                  <c:v>0</c:v>
                </c:pt>
                <c:pt idx="13">
                  <c:v>0</c:v>
                </c:pt>
                <c:pt idx="14">
                  <c:v>4.2819434755629578E-3</c:v>
                </c:pt>
                <c:pt idx="16">
                  <c:v>8.8872854375431146E-3</c:v>
                </c:pt>
                <c:pt idx="17">
                  <c:v>3.5220490174634115E-3</c:v>
                </c:pt>
                <c:pt idx="18">
                  <c:v>3.3172590164286808E-3</c:v>
                </c:pt>
                <c:pt idx="20">
                  <c:v>1.7479469537509319E-2</c:v>
                </c:pt>
                <c:pt idx="21">
                  <c:v>4.3114740019041167E-3</c:v>
                </c:pt>
                <c:pt idx="22">
                  <c:v>2.1798015233073756E-3</c:v>
                </c:pt>
                <c:pt idx="24">
                  <c:v>6.2373772490639254E-3</c:v>
                </c:pt>
                <c:pt idx="25">
                  <c:v>5.1539920482420558E-3</c:v>
                </c:pt>
                <c:pt idx="26">
                  <c:v>4.8077951309131936E-3</c:v>
                </c:pt>
                <c:pt idx="27">
                  <c:v>0</c:v>
                </c:pt>
                <c:pt idx="28">
                  <c:v>0</c:v>
                </c:pt>
                <c:pt idx="29">
                  <c:v>1.2507273338874518E-2</c:v>
                </c:pt>
                <c:pt idx="31">
                  <c:v>6.2279996205209269E-3</c:v>
                </c:pt>
                <c:pt idx="32">
                  <c:v>2.0462204186842089E-3</c:v>
                </c:pt>
                <c:pt idx="34">
                  <c:v>4.0166788952880183E-3</c:v>
                </c:pt>
              </c:numCache>
            </c:numRef>
          </c:val>
          <c:extLst>
            <c:ext xmlns:c16="http://schemas.microsoft.com/office/drawing/2014/chart" uri="{C3380CC4-5D6E-409C-BE32-E72D297353CC}">
              <c16:uniqueId val="{00000002-19F6-46D7-9E18-A65583D886FE}"/>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plotArea>
    <c:legend>
      <c:legendPos val="r"/>
      <c:layout>
        <c:manualLayout>
          <c:xMode val="edge"/>
          <c:yMode val="edge"/>
          <c:x val="0.38701404377585119"/>
          <c:y val="2.3597491191768767E-3"/>
          <c:w val="0.61298595622414864"/>
          <c:h val="4.6641275784028928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76239743761233"/>
          <c:y val="4.8337889668833976E-2"/>
          <c:w val="0.74274636488724244"/>
          <c:h val="0.93564727834304251"/>
        </c:manualLayout>
      </c:layout>
      <c:barChart>
        <c:barDir val="bar"/>
        <c:grouping val="percentStacked"/>
        <c:varyColors val="0"/>
        <c:ser>
          <c:idx val="0"/>
          <c:order val="0"/>
          <c:tx>
            <c:strRef>
              <c:f>Sheet1!$C$3</c:f>
              <c:strCache>
                <c:ptCount val="1"/>
                <c:pt idx="0">
                  <c:v>Ļoti + drīzāk satrauc</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Sheet1!$C$4:$C$38</c:f>
              <c:numCache>
                <c:formatCode>0%</c:formatCode>
                <c:ptCount val="35"/>
                <c:pt idx="0">
                  <c:v>0.39709430338879514</c:v>
                </c:pt>
                <c:pt idx="1">
                  <c:v>0.34995342999104367</c:v>
                </c:pt>
                <c:pt idx="2">
                  <c:v>0.26867669990611992</c:v>
                </c:pt>
                <c:pt idx="3">
                  <c:v>0.30736309066772938</c:v>
                </c:pt>
                <c:pt idx="4">
                  <c:v>0.38867571439037024</c:v>
                </c:pt>
                <c:pt idx="5">
                  <c:v>0.32529685632648891</c:v>
                </c:pt>
                <c:pt idx="7">
                  <c:v>0.34245177921919567</c:v>
                </c:pt>
                <c:pt idx="8">
                  <c:v>0.34042131134086373</c:v>
                </c:pt>
                <c:pt idx="10">
                  <c:v>0.27663835882353871</c:v>
                </c:pt>
                <c:pt idx="11">
                  <c:v>0.31284570802035999</c:v>
                </c:pt>
                <c:pt idx="12">
                  <c:v>0.34450277809720731</c:v>
                </c:pt>
                <c:pt idx="13">
                  <c:v>0.37857845879808694</c:v>
                </c:pt>
                <c:pt idx="14">
                  <c:v>0.34795057958715853</c:v>
                </c:pt>
                <c:pt idx="16">
                  <c:v>0.30459810180588681</c:v>
                </c:pt>
                <c:pt idx="17">
                  <c:v>0.32546858502873827</c:v>
                </c:pt>
                <c:pt idx="18">
                  <c:v>0.35560348705279649</c:v>
                </c:pt>
                <c:pt idx="20">
                  <c:v>0.43250041251806259</c:v>
                </c:pt>
                <c:pt idx="21">
                  <c:v>0.31991346092842365</c:v>
                </c:pt>
                <c:pt idx="22">
                  <c:v>0.35427203074745878</c:v>
                </c:pt>
                <c:pt idx="24">
                  <c:v>0.32112946192529163</c:v>
                </c:pt>
                <c:pt idx="25">
                  <c:v>0.3487486684375487</c:v>
                </c:pt>
                <c:pt idx="26">
                  <c:v>0.38012175360417472</c:v>
                </c:pt>
                <c:pt idx="27">
                  <c:v>0.31639620159805742</c:v>
                </c:pt>
                <c:pt idx="28">
                  <c:v>0.32881329124199465</c:v>
                </c:pt>
                <c:pt idx="29">
                  <c:v>0.36087833770882144</c:v>
                </c:pt>
                <c:pt idx="31">
                  <c:v>0.29766866343620008</c:v>
                </c:pt>
                <c:pt idx="32">
                  <c:v>0.38098709407995246</c:v>
                </c:pt>
                <c:pt idx="34">
                  <c:v>0.34172736753886729</c:v>
                </c:pt>
              </c:numCache>
            </c:numRef>
          </c:val>
          <c:extLst>
            <c:ext xmlns:c16="http://schemas.microsoft.com/office/drawing/2014/chart" uri="{C3380CC4-5D6E-409C-BE32-E72D297353CC}">
              <c16:uniqueId val="{00000000-539C-4CA3-A73A-9C2BE875EC6C}"/>
            </c:ext>
          </c:extLst>
        </c:ser>
        <c:ser>
          <c:idx val="1"/>
          <c:order val="1"/>
          <c:tx>
            <c:strRef>
              <c:f>Sheet1!$D$3</c:f>
              <c:strCache>
                <c:ptCount val="1"/>
                <c:pt idx="0">
                  <c:v>Nemaz + drīzāk nesatrauc</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Sheet1!$D$4:$D$38</c:f>
              <c:numCache>
                <c:formatCode>0%</c:formatCode>
                <c:ptCount val="35"/>
                <c:pt idx="0">
                  <c:v>0.60290569661120497</c:v>
                </c:pt>
                <c:pt idx="1">
                  <c:v>0.65004657000895572</c:v>
                </c:pt>
                <c:pt idx="2">
                  <c:v>0.72447782133580008</c:v>
                </c:pt>
                <c:pt idx="3">
                  <c:v>0.69263690933227251</c:v>
                </c:pt>
                <c:pt idx="4">
                  <c:v>0.60065497553983305</c:v>
                </c:pt>
                <c:pt idx="5">
                  <c:v>0.66500360410466175</c:v>
                </c:pt>
                <c:pt idx="7">
                  <c:v>0.64971577067470321</c:v>
                </c:pt>
                <c:pt idx="8">
                  <c:v>0.65659098688952755</c:v>
                </c:pt>
                <c:pt idx="10">
                  <c:v>0.72336164117646151</c:v>
                </c:pt>
                <c:pt idx="11">
                  <c:v>0.67350079666064555</c:v>
                </c:pt>
                <c:pt idx="12">
                  <c:v>0.6554972219027928</c:v>
                </c:pt>
                <c:pt idx="13">
                  <c:v>0.62142154120191317</c:v>
                </c:pt>
                <c:pt idx="14">
                  <c:v>0.64634639972154195</c:v>
                </c:pt>
                <c:pt idx="16">
                  <c:v>0.68651461275657022</c:v>
                </c:pt>
                <c:pt idx="17">
                  <c:v>0.67051033534118443</c:v>
                </c:pt>
                <c:pt idx="18">
                  <c:v>0.63785951231134108</c:v>
                </c:pt>
                <c:pt idx="20">
                  <c:v>0.54754349415294523</c:v>
                </c:pt>
                <c:pt idx="21">
                  <c:v>0.67349242764963646</c:v>
                </c:pt>
                <c:pt idx="22">
                  <c:v>0.64170964151742338</c:v>
                </c:pt>
                <c:pt idx="24">
                  <c:v>0.66589468350160241</c:v>
                </c:pt>
                <c:pt idx="25">
                  <c:v>0.64609733951420967</c:v>
                </c:pt>
                <c:pt idx="26">
                  <c:v>0.61987824639582367</c:v>
                </c:pt>
                <c:pt idx="27">
                  <c:v>0.67904742692476017</c:v>
                </c:pt>
                <c:pt idx="28">
                  <c:v>0.66521513666118748</c:v>
                </c:pt>
                <c:pt idx="29">
                  <c:v>0.62661438895230415</c:v>
                </c:pt>
                <c:pt idx="31">
                  <c:v>0.69838492232317206</c:v>
                </c:pt>
                <c:pt idx="32">
                  <c:v>0.61098635728394501</c:v>
                </c:pt>
                <c:pt idx="34">
                  <c:v>0.65216864716881429</c:v>
                </c:pt>
              </c:numCache>
            </c:numRef>
          </c:val>
          <c:extLst>
            <c:ext xmlns:c16="http://schemas.microsoft.com/office/drawing/2014/chart" uri="{C3380CC4-5D6E-409C-BE32-E72D297353CC}">
              <c16:uniqueId val="{00000001-539C-4CA3-A73A-9C2BE875EC6C}"/>
            </c:ext>
          </c:extLst>
        </c:ser>
        <c:ser>
          <c:idx val="2"/>
          <c:order val="2"/>
          <c:tx>
            <c:strRef>
              <c:f>Sheet1!$E$3</c:f>
              <c:strCache>
                <c:ptCount val="1"/>
                <c:pt idx="0">
                  <c:v>Grūti pateikt</c:v>
                </c:pt>
              </c:strCache>
            </c:strRef>
          </c:tx>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Sheet1!$E$4:$E$38</c:f>
              <c:numCache>
                <c:formatCode>0%</c:formatCode>
                <c:ptCount val="35"/>
                <c:pt idx="0">
                  <c:v>0</c:v>
                </c:pt>
                <c:pt idx="1">
                  <c:v>0</c:v>
                </c:pt>
                <c:pt idx="2">
                  <c:v>6.8454787580808805E-3</c:v>
                </c:pt>
                <c:pt idx="3">
                  <c:v>0</c:v>
                </c:pt>
                <c:pt idx="4">
                  <c:v>1.0669310069794356E-2</c:v>
                </c:pt>
                <c:pt idx="5">
                  <c:v>9.6995395688500522E-3</c:v>
                </c:pt>
                <c:pt idx="7">
                  <c:v>7.8324501061005497E-3</c:v>
                </c:pt>
                <c:pt idx="8">
                  <c:v>2.9877017696067929E-3</c:v>
                </c:pt>
                <c:pt idx="10">
                  <c:v>0</c:v>
                </c:pt>
                <c:pt idx="11">
                  <c:v>1.3653495318994114E-2</c:v>
                </c:pt>
                <c:pt idx="12">
                  <c:v>0</c:v>
                </c:pt>
                <c:pt idx="13">
                  <c:v>0</c:v>
                </c:pt>
                <c:pt idx="14">
                  <c:v>5.7030206912989309E-3</c:v>
                </c:pt>
                <c:pt idx="16">
                  <c:v>8.8872854375431146E-3</c:v>
                </c:pt>
                <c:pt idx="17">
                  <c:v>4.021079630074401E-3</c:v>
                </c:pt>
                <c:pt idx="18">
                  <c:v>6.5370006358619562E-3</c:v>
                </c:pt>
                <c:pt idx="20">
                  <c:v>1.9956093328992088E-2</c:v>
                </c:pt>
                <c:pt idx="21">
                  <c:v>6.5941114219402394E-3</c:v>
                </c:pt>
                <c:pt idx="22">
                  <c:v>4.0183277351176694E-3</c:v>
                </c:pt>
                <c:pt idx="24">
                  <c:v>1.2975854573105506E-2</c:v>
                </c:pt>
                <c:pt idx="25">
                  <c:v>5.1539920482420558E-3</c:v>
                </c:pt>
                <c:pt idx="26">
                  <c:v>0</c:v>
                </c:pt>
                <c:pt idx="27">
                  <c:v>4.5563714771816996E-3</c:v>
                </c:pt>
                <c:pt idx="28">
                  <c:v>5.9715720968169525E-3</c:v>
                </c:pt>
                <c:pt idx="29">
                  <c:v>1.2507273338874518E-2</c:v>
                </c:pt>
                <c:pt idx="31">
                  <c:v>3.9464142406269607E-3</c:v>
                </c:pt>
                <c:pt idx="32">
                  <c:v>8.02654863610258E-3</c:v>
                </c:pt>
                <c:pt idx="34">
                  <c:v>6.1039852923190337E-3</c:v>
                </c:pt>
              </c:numCache>
            </c:numRef>
          </c:val>
          <c:extLst>
            <c:ext xmlns:c16="http://schemas.microsoft.com/office/drawing/2014/chart" uri="{C3380CC4-5D6E-409C-BE32-E72D297353CC}">
              <c16:uniqueId val="{00000002-539C-4CA3-A73A-9C2BE875EC6C}"/>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plotArea>
    <c:legend>
      <c:legendPos val="r"/>
      <c:layout>
        <c:manualLayout>
          <c:xMode val="edge"/>
          <c:yMode val="edge"/>
          <c:x val="0.38701404377585119"/>
          <c:y val="2.3597491191768767E-3"/>
          <c:w val="0.61298595622414864"/>
          <c:h val="4.6641275784028928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76239743761233"/>
          <c:y val="4.8337889668833976E-2"/>
          <c:w val="0.74274636488724244"/>
          <c:h val="0.93564727834304251"/>
        </c:manualLayout>
      </c:layout>
      <c:barChart>
        <c:barDir val="bar"/>
        <c:grouping val="percentStacked"/>
        <c:varyColors val="0"/>
        <c:ser>
          <c:idx val="0"/>
          <c:order val="0"/>
          <c:tx>
            <c:strRef>
              <c:f>Sheet1!$C$3</c:f>
              <c:strCache>
                <c:ptCount val="1"/>
                <c:pt idx="0">
                  <c:v>Ļoti + drīzāk satrauc</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Sheet1!$C$4:$C$38</c:f>
              <c:numCache>
                <c:formatCode>0%</c:formatCode>
                <c:ptCount val="35"/>
                <c:pt idx="0">
                  <c:v>0.32480216018878372</c:v>
                </c:pt>
                <c:pt idx="1">
                  <c:v>0.34507903005866841</c:v>
                </c:pt>
                <c:pt idx="2">
                  <c:v>0.22972228621730154</c:v>
                </c:pt>
                <c:pt idx="3">
                  <c:v>0.21196387525848517</c:v>
                </c:pt>
                <c:pt idx="4">
                  <c:v>0.27919596522230922</c:v>
                </c:pt>
                <c:pt idx="5">
                  <c:v>0.39169654723823688</c:v>
                </c:pt>
                <c:pt idx="7">
                  <c:v>0.334374732263091</c:v>
                </c:pt>
                <c:pt idx="8">
                  <c:v>0.28728066252277912</c:v>
                </c:pt>
                <c:pt idx="10">
                  <c:v>0.28323209108542097</c:v>
                </c:pt>
                <c:pt idx="11">
                  <c:v>0.30772104527771288</c:v>
                </c:pt>
                <c:pt idx="12">
                  <c:v>0.26013326191842906</c:v>
                </c:pt>
                <c:pt idx="13">
                  <c:v>0.32198586728620898</c:v>
                </c:pt>
                <c:pt idx="14">
                  <c:v>0.32436261349483031</c:v>
                </c:pt>
                <c:pt idx="16">
                  <c:v>0.37404962936485786</c:v>
                </c:pt>
                <c:pt idx="17">
                  <c:v>0.37362460443357448</c:v>
                </c:pt>
                <c:pt idx="18">
                  <c:v>0.28275114971396531</c:v>
                </c:pt>
                <c:pt idx="20">
                  <c:v>0.31551899546859902</c:v>
                </c:pt>
                <c:pt idx="21">
                  <c:v>0.3101595065299444</c:v>
                </c:pt>
                <c:pt idx="22">
                  <c:v>0.32557093355614841</c:v>
                </c:pt>
                <c:pt idx="24">
                  <c:v>0.31342295041274765</c:v>
                </c:pt>
                <c:pt idx="25">
                  <c:v>0.2972660445888321</c:v>
                </c:pt>
                <c:pt idx="26">
                  <c:v>0.34971556053187702</c:v>
                </c:pt>
                <c:pt idx="27">
                  <c:v>0.24953649338059591</c:v>
                </c:pt>
                <c:pt idx="28">
                  <c:v>0.37186256397774431</c:v>
                </c:pt>
                <c:pt idx="29">
                  <c:v>0.3351480227083739</c:v>
                </c:pt>
                <c:pt idx="31">
                  <c:v>0.27468501412874963</c:v>
                </c:pt>
                <c:pt idx="32">
                  <c:v>0.3557894171562801</c:v>
                </c:pt>
                <c:pt idx="34">
                  <c:v>0.31757294260752944</c:v>
                </c:pt>
              </c:numCache>
            </c:numRef>
          </c:val>
          <c:extLst>
            <c:ext xmlns:c16="http://schemas.microsoft.com/office/drawing/2014/chart" uri="{C3380CC4-5D6E-409C-BE32-E72D297353CC}">
              <c16:uniqueId val="{00000000-8903-485A-8902-70C8B7FCB9D3}"/>
            </c:ext>
          </c:extLst>
        </c:ser>
        <c:ser>
          <c:idx val="1"/>
          <c:order val="1"/>
          <c:tx>
            <c:strRef>
              <c:f>Sheet1!$D$3</c:f>
              <c:strCache>
                <c:ptCount val="1"/>
                <c:pt idx="0">
                  <c:v>Nemaz + drīzāk nesatrauc</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Sheet1!$D$4:$D$38</c:f>
              <c:numCache>
                <c:formatCode>0%</c:formatCode>
                <c:ptCount val="35"/>
                <c:pt idx="0">
                  <c:v>0.65973759384275921</c:v>
                </c:pt>
                <c:pt idx="1">
                  <c:v>0.65492096994133109</c:v>
                </c:pt>
                <c:pt idx="2">
                  <c:v>0.76110261701582616</c:v>
                </c:pt>
                <c:pt idx="3">
                  <c:v>0.78803612474151652</c:v>
                </c:pt>
                <c:pt idx="4">
                  <c:v>0.71561641347841642</c:v>
                </c:pt>
                <c:pt idx="5">
                  <c:v>0.60500149810352599</c:v>
                </c:pt>
                <c:pt idx="7">
                  <c:v>0.65727285283795223</c:v>
                </c:pt>
                <c:pt idx="8">
                  <c:v>0.71271933747721916</c:v>
                </c:pt>
                <c:pt idx="10">
                  <c:v>0.71676790891457909</c:v>
                </c:pt>
                <c:pt idx="11">
                  <c:v>0.68485225275150996</c:v>
                </c:pt>
                <c:pt idx="12">
                  <c:v>0.73986673808157111</c:v>
                </c:pt>
                <c:pt idx="13">
                  <c:v>0.6608902972409354</c:v>
                </c:pt>
                <c:pt idx="14">
                  <c:v>0.67123497682236777</c:v>
                </c:pt>
                <c:pt idx="16">
                  <c:v>0.61706308519759867</c:v>
                </c:pt>
                <c:pt idx="17">
                  <c:v>0.62252861799364256</c:v>
                </c:pt>
                <c:pt idx="18">
                  <c:v>0.71184041172010015</c:v>
                </c:pt>
                <c:pt idx="20">
                  <c:v>0.68448100453140104</c:v>
                </c:pt>
                <c:pt idx="21">
                  <c:v>0.68553924692639812</c:v>
                </c:pt>
                <c:pt idx="22">
                  <c:v>0.66732468430741876</c:v>
                </c:pt>
                <c:pt idx="24">
                  <c:v>0.67247180182781563</c:v>
                </c:pt>
                <c:pt idx="25">
                  <c:v>0.69245635766236102</c:v>
                </c:pt>
                <c:pt idx="26">
                  <c:v>0.65028443946812131</c:v>
                </c:pt>
                <c:pt idx="27">
                  <c:v>0.75046350661940342</c:v>
                </c:pt>
                <c:pt idx="28">
                  <c:v>0.62813743602225491</c:v>
                </c:pt>
                <c:pt idx="29">
                  <c:v>0.65234470395275157</c:v>
                </c:pt>
                <c:pt idx="31">
                  <c:v>0.72104602535303286</c:v>
                </c:pt>
                <c:pt idx="32">
                  <c:v>0.63785471127744975</c:v>
                </c:pt>
                <c:pt idx="34">
                  <c:v>0.6770545403664765</c:v>
                </c:pt>
              </c:numCache>
            </c:numRef>
          </c:val>
          <c:extLst>
            <c:ext xmlns:c16="http://schemas.microsoft.com/office/drawing/2014/chart" uri="{C3380CC4-5D6E-409C-BE32-E72D297353CC}">
              <c16:uniqueId val="{00000001-8903-485A-8902-70C8B7FCB9D3}"/>
            </c:ext>
          </c:extLst>
        </c:ser>
        <c:ser>
          <c:idx val="2"/>
          <c:order val="2"/>
          <c:tx>
            <c:strRef>
              <c:f>Sheet1!$E$3</c:f>
              <c:strCache>
                <c:ptCount val="1"/>
                <c:pt idx="0">
                  <c:v>Grūti pateikt</c:v>
                </c:pt>
              </c:strCache>
            </c:strRef>
          </c:tx>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Sheet1!$E$4:$E$38</c:f>
              <c:numCache>
                <c:formatCode>0%</c:formatCode>
                <c:ptCount val="35"/>
                <c:pt idx="0">
                  <c:v>1.5460245968457444E-2</c:v>
                </c:pt>
                <c:pt idx="1">
                  <c:v>0</c:v>
                </c:pt>
                <c:pt idx="2">
                  <c:v>9.1750967668731559E-3</c:v>
                </c:pt>
                <c:pt idx="3">
                  <c:v>0</c:v>
                </c:pt>
                <c:pt idx="4">
                  <c:v>5.1876212992720497E-3</c:v>
                </c:pt>
                <c:pt idx="5">
                  <c:v>3.3019546582369074E-3</c:v>
                </c:pt>
                <c:pt idx="7">
                  <c:v>8.3524148989557942E-3</c:v>
                </c:pt>
                <c:pt idx="8">
                  <c:v>0</c:v>
                </c:pt>
                <c:pt idx="10">
                  <c:v>0</c:v>
                </c:pt>
                <c:pt idx="11">
                  <c:v>7.426701970776866E-3</c:v>
                </c:pt>
                <c:pt idx="12">
                  <c:v>0</c:v>
                </c:pt>
                <c:pt idx="13">
                  <c:v>1.7123835472855925E-2</c:v>
                </c:pt>
                <c:pt idx="14">
                  <c:v>4.4024096828015882E-3</c:v>
                </c:pt>
                <c:pt idx="16">
                  <c:v>8.8872854375431146E-3</c:v>
                </c:pt>
                <c:pt idx="17">
                  <c:v>3.8467775727802521E-3</c:v>
                </c:pt>
                <c:pt idx="18">
                  <c:v>5.4084385659343591E-3</c:v>
                </c:pt>
                <c:pt idx="20">
                  <c:v>0</c:v>
                </c:pt>
                <c:pt idx="21">
                  <c:v>4.3012465436577324E-3</c:v>
                </c:pt>
                <c:pt idx="22">
                  <c:v>7.1043821364322243E-3</c:v>
                </c:pt>
                <c:pt idx="24">
                  <c:v>1.4105247759436121E-2</c:v>
                </c:pt>
                <c:pt idx="25">
                  <c:v>1.0277597748807401E-2</c:v>
                </c:pt>
                <c:pt idx="26">
                  <c:v>0</c:v>
                </c:pt>
                <c:pt idx="27">
                  <c:v>0</c:v>
                </c:pt>
                <c:pt idx="28">
                  <c:v>0</c:v>
                </c:pt>
                <c:pt idx="29">
                  <c:v>1.2507273338874518E-2</c:v>
                </c:pt>
                <c:pt idx="31">
                  <c:v>4.2689605182165595E-3</c:v>
                </c:pt>
                <c:pt idx="32">
                  <c:v>6.3558715662700126E-3</c:v>
                </c:pt>
                <c:pt idx="34">
                  <c:v>5.3725170259946876E-3</c:v>
                </c:pt>
              </c:numCache>
            </c:numRef>
          </c:val>
          <c:extLst>
            <c:ext xmlns:c16="http://schemas.microsoft.com/office/drawing/2014/chart" uri="{C3380CC4-5D6E-409C-BE32-E72D297353CC}">
              <c16:uniqueId val="{00000002-8903-485A-8902-70C8B7FCB9D3}"/>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plotArea>
    <c:legend>
      <c:legendPos val="r"/>
      <c:layout>
        <c:manualLayout>
          <c:xMode val="edge"/>
          <c:yMode val="edge"/>
          <c:x val="0.38701404377585119"/>
          <c:y val="2.3597491191768767E-3"/>
          <c:w val="0.61298595622414864"/>
          <c:h val="4.6641275784028928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76239743761233"/>
          <c:y val="4.8337889668833976E-2"/>
          <c:w val="0.74274636488724244"/>
          <c:h val="0.93564727834304251"/>
        </c:manualLayout>
      </c:layout>
      <c:barChart>
        <c:barDir val="bar"/>
        <c:grouping val="percentStacked"/>
        <c:varyColors val="0"/>
        <c:ser>
          <c:idx val="0"/>
          <c:order val="0"/>
          <c:tx>
            <c:strRef>
              <c:f>Sheet1!$C$3</c:f>
              <c:strCache>
                <c:ptCount val="1"/>
                <c:pt idx="0">
                  <c:v>Ļoti + drīzāk satrauc</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Sheet1!$C$4:$C$38</c:f>
              <c:numCache>
                <c:formatCode>0%</c:formatCode>
                <c:ptCount val="35"/>
                <c:pt idx="0">
                  <c:v>0.35716545462668792</c:v>
                </c:pt>
                <c:pt idx="1">
                  <c:v>0.24817729409123188</c:v>
                </c:pt>
                <c:pt idx="2">
                  <c:v>0.29236553065535897</c:v>
                </c:pt>
                <c:pt idx="3">
                  <c:v>0.32246323415460298</c:v>
                </c:pt>
                <c:pt idx="4">
                  <c:v>0.32303819336856632</c:v>
                </c:pt>
                <c:pt idx="5">
                  <c:v>0.310800416393467</c:v>
                </c:pt>
                <c:pt idx="7">
                  <c:v>0.30269955687796374</c:v>
                </c:pt>
                <c:pt idx="8">
                  <c:v>0.32596707715772733</c:v>
                </c:pt>
                <c:pt idx="10">
                  <c:v>0.2538300694925425</c:v>
                </c:pt>
                <c:pt idx="11">
                  <c:v>0.3007521552011499</c:v>
                </c:pt>
                <c:pt idx="12">
                  <c:v>0.20246120125090236</c:v>
                </c:pt>
                <c:pt idx="13">
                  <c:v>0.3148683792738009</c:v>
                </c:pt>
                <c:pt idx="14">
                  <c:v>0.32200384405468674</c:v>
                </c:pt>
                <c:pt idx="16">
                  <c:v>0.26610699387298498</c:v>
                </c:pt>
                <c:pt idx="17">
                  <c:v>0.28967800617941597</c:v>
                </c:pt>
                <c:pt idx="18">
                  <c:v>0.32779583978411908</c:v>
                </c:pt>
                <c:pt idx="20">
                  <c:v>0.17928092020319375</c:v>
                </c:pt>
                <c:pt idx="21">
                  <c:v>0.33572266358145619</c:v>
                </c:pt>
                <c:pt idx="22">
                  <c:v>0.30005789364743957</c:v>
                </c:pt>
                <c:pt idx="24">
                  <c:v>0.24919841971282353</c:v>
                </c:pt>
                <c:pt idx="25">
                  <c:v>0.35470938932568896</c:v>
                </c:pt>
                <c:pt idx="26">
                  <c:v>0.38659550758963468</c:v>
                </c:pt>
                <c:pt idx="27">
                  <c:v>0.2875699084930366</c:v>
                </c:pt>
                <c:pt idx="28">
                  <c:v>0.28852508207217126</c:v>
                </c:pt>
                <c:pt idx="29">
                  <c:v>0.25761356204532404</c:v>
                </c:pt>
                <c:pt idx="31">
                  <c:v>0.28453496399842471</c:v>
                </c:pt>
                <c:pt idx="32">
                  <c:v>0.33458378080806106</c:v>
                </c:pt>
                <c:pt idx="34">
                  <c:v>0.31100072905745174</c:v>
                </c:pt>
              </c:numCache>
            </c:numRef>
          </c:val>
          <c:extLst>
            <c:ext xmlns:c16="http://schemas.microsoft.com/office/drawing/2014/chart" uri="{C3380CC4-5D6E-409C-BE32-E72D297353CC}">
              <c16:uniqueId val="{00000000-EF1A-45E3-87F3-265E1EF69236}"/>
            </c:ext>
          </c:extLst>
        </c:ser>
        <c:ser>
          <c:idx val="1"/>
          <c:order val="1"/>
          <c:tx>
            <c:strRef>
              <c:f>Sheet1!$D$3</c:f>
              <c:strCache>
                <c:ptCount val="1"/>
                <c:pt idx="0">
                  <c:v>Nemaz + drīzāk nesatrauc</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Sheet1!$D$4:$D$38</c:f>
              <c:numCache>
                <c:formatCode>0%</c:formatCode>
                <c:ptCount val="35"/>
                <c:pt idx="0">
                  <c:v>0.63530378024305367</c:v>
                </c:pt>
                <c:pt idx="1">
                  <c:v>0.75182270590876754</c:v>
                </c:pt>
                <c:pt idx="2">
                  <c:v>0.70763446934464169</c:v>
                </c:pt>
                <c:pt idx="3">
                  <c:v>0.65629947198638083</c:v>
                </c:pt>
                <c:pt idx="4">
                  <c:v>0.6664078520986203</c:v>
                </c:pt>
                <c:pt idx="5">
                  <c:v>0.67709521514711057</c:v>
                </c:pt>
                <c:pt idx="7">
                  <c:v>0.68794328529112481</c:v>
                </c:pt>
                <c:pt idx="8">
                  <c:v>0.66537399527461094</c:v>
                </c:pt>
                <c:pt idx="10">
                  <c:v>0.74616993050745772</c:v>
                </c:pt>
                <c:pt idx="11">
                  <c:v>0.6853356023949948</c:v>
                </c:pt>
                <c:pt idx="12">
                  <c:v>0.79753879874909783</c:v>
                </c:pt>
                <c:pt idx="13">
                  <c:v>0.68513162072619938</c:v>
                </c:pt>
                <c:pt idx="14">
                  <c:v>0.66807464942799044</c:v>
                </c:pt>
                <c:pt idx="16">
                  <c:v>0.71746458406899993</c:v>
                </c:pt>
                <c:pt idx="17">
                  <c:v>0.69877756587958062</c:v>
                </c:pt>
                <c:pt idx="18">
                  <c:v>0.66546202103331265</c:v>
                </c:pt>
                <c:pt idx="20">
                  <c:v>0.80323961025929691</c:v>
                </c:pt>
                <c:pt idx="21">
                  <c:v>0.65567149667066582</c:v>
                </c:pt>
                <c:pt idx="22">
                  <c:v>0.69125824725597629</c:v>
                </c:pt>
                <c:pt idx="24">
                  <c:v>0.73757982058385085</c:v>
                </c:pt>
                <c:pt idx="25">
                  <c:v>0.62991138778673161</c:v>
                </c:pt>
                <c:pt idx="26">
                  <c:v>0.59832472149039573</c:v>
                </c:pt>
                <c:pt idx="27">
                  <c:v>0.71243009150696257</c:v>
                </c:pt>
                <c:pt idx="28">
                  <c:v>0.71147491792782769</c:v>
                </c:pt>
                <c:pt idx="29">
                  <c:v>0.7298791646158016</c:v>
                </c:pt>
                <c:pt idx="31">
                  <c:v>0.70739365509377106</c:v>
                </c:pt>
                <c:pt idx="32">
                  <c:v>0.65538441719345175</c:v>
                </c:pt>
                <c:pt idx="34">
                  <c:v>0.67989122129190349</c:v>
                </c:pt>
              </c:numCache>
            </c:numRef>
          </c:val>
          <c:extLst>
            <c:ext xmlns:c16="http://schemas.microsoft.com/office/drawing/2014/chart" uri="{C3380CC4-5D6E-409C-BE32-E72D297353CC}">
              <c16:uniqueId val="{00000001-EF1A-45E3-87F3-265E1EF69236}"/>
            </c:ext>
          </c:extLst>
        </c:ser>
        <c:ser>
          <c:idx val="2"/>
          <c:order val="2"/>
          <c:tx>
            <c:strRef>
              <c:f>Sheet1!$E$3</c:f>
              <c:strCache>
                <c:ptCount val="1"/>
                <c:pt idx="0">
                  <c:v>Grūti pateikt</c:v>
                </c:pt>
              </c:strCache>
            </c:strRef>
          </c:tx>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Sheet1!$E$4:$E$38</c:f>
              <c:numCache>
                <c:formatCode>0%</c:formatCode>
                <c:ptCount val="35"/>
                <c:pt idx="0">
                  <c:v>7.530765130258397E-3</c:v>
                </c:pt>
                <c:pt idx="1">
                  <c:v>0</c:v>
                </c:pt>
                <c:pt idx="2">
                  <c:v>0</c:v>
                </c:pt>
                <c:pt idx="3">
                  <c:v>2.1237293859017917E-2</c:v>
                </c:pt>
                <c:pt idx="4">
                  <c:v>1.0553954532810836E-2</c:v>
                </c:pt>
                <c:pt idx="5">
                  <c:v>1.2104368459422388E-2</c:v>
                </c:pt>
                <c:pt idx="7">
                  <c:v>9.3571578309108294E-3</c:v>
                </c:pt>
                <c:pt idx="8">
                  <c:v>8.6589275676596088E-3</c:v>
                </c:pt>
                <c:pt idx="10">
                  <c:v>0</c:v>
                </c:pt>
                <c:pt idx="11">
                  <c:v>1.3912242403855045E-2</c:v>
                </c:pt>
                <c:pt idx="12">
                  <c:v>0</c:v>
                </c:pt>
                <c:pt idx="13">
                  <c:v>0</c:v>
                </c:pt>
                <c:pt idx="14">
                  <c:v>9.9215065173226119E-3</c:v>
                </c:pt>
                <c:pt idx="16">
                  <c:v>1.6428422058014879E-2</c:v>
                </c:pt>
                <c:pt idx="17">
                  <c:v>1.154442794100057E-2</c:v>
                </c:pt>
                <c:pt idx="18">
                  <c:v>6.7421391825679047E-3</c:v>
                </c:pt>
                <c:pt idx="20">
                  <c:v>1.7479469537509319E-2</c:v>
                </c:pt>
                <c:pt idx="21">
                  <c:v>8.6058397478781731E-3</c:v>
                </c:pt>
                <c:pt idx="22">
                  <c:v>8.6838590965836442E-3</c:v>
                </c:pt>
                <c:pt idx="24">
                  <c:v>1.3221759703325141E-2</c:v>
                </c:pt>
                <c:pt idx="25">
                  <c:v>1.5379222887579605E-2</c:v>
                </c:pt>
                <c:pt idx="26">
                  <c:v>1.5079770919967882E-2</c:v>
                </c:pt>
                <c:pt idx="27">
                  <c:v>0</c:v>
                </c:pt>
                <c:pt idx="28">
                  <c:v>0</c:v>
                </c:pt>
                <c:pt idx="29">
                  <c:v>1.2507273338874518E-2</c:v>
                </c:pt>
                <c:pt idx="31">
                  <c:v>8.0713809078031499E-3</c:v>
                </c:pt>
                <c:pt idx="32">
                  <c:v>1.0031801998486882E-2</c:v>
                </c:pt>
                <c:pt idx="34">
                  <c:v>9.1080496506455687E-3</c:v>
                </c:pt>
              </c:numCache>
            </c:numRef>
          </c:val>
          <c:extLst>
            <c:ext xmlns:c16="http://schemas.microsoft.com/office/drawing/2014/chart" uri="{C3380CC4-5D6E-409C-BE32-E72D297353CC}">
              <c16:uniqueId val="{00000002-EF1A-45E3-87F3-265E1EF69236}"/>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plotArea>
    <c:legend>
      <c:legendPos val="r"/>
      <c:layout>
        <c:manualLayout>
          <c:xMode val="edge"/>
          <c:yMode val="edge"/>
          <c:x val="0.38701404377585119"/>
          <c:y val="2.3597491191768767E-3"/>
          <c:w val="0.61298595622414864"/>
          <c:h val="4.6641275784028928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76239743761233"/>
          <c:y val="4.8337889668833976E-2"/>
          <c:w val="0.74274636488724244"/>
          <c:h val="0.93564727834304251"/>
        </c:manualLayout>
      </c:layout>
      <c:barChart>
        <c:barDir val="bar"/>
        <c:grouping val="percentStacked"/>
        <c:varyColors val="0"/>
        <c:ser>
          <c:idx val="0"/>
          <c:order val="0"/>
          <c:tx>
            <c:strRef>
              <c:f>Sheet1!$C$3</c:f>
              <c:strCache>
                <c:ptCount val="1"/>
                <c:pt idx="0">
                  <c:v>Ļoti + drīzāk satrauc</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Sheet1!$C$4:$C$38</c:f>
              <c:numCache>
                <c:formatCode>0%</c:formatCode>
                <c:ptCount val="35"/>
                <c:pt idx="0">
                  <c:v>0.31327375103356148</c:v>
                </c:pt>
                <c:pt idx="1">
                  <c:v>0.32799914587390111</c:v>
                </c:pt>
                <c:pt idx="2">
                  <c:v>0.26377157947686791</c:v>
                </c:pt>
                <c:pt idx="3">
                  <c:v>0.31738919511513025</c:v>
                </c:pt>
                <c:pt idx="4">
                  <c:v>0.25447457620352681</c:v>
                </c:pt>
                <c:pt idx="5">
                  <c:v>0.2949228252080629</c:v>
                </c:pt>
                <c:pt idx="7">
                  <c:v>0.29644568693176249</c:v>
                </c:pt>
                <c:pt idx="8">
                  <c:v>0.28347629917769979</c:v>
                </c:pt>
                <c:pt idx="10">
                  <c:v>0.30044771708630014</c:v>
                </c:pt>
                <c:pt idx="11">
                  <c:v>0.26722626111162373</c:v>
                </c:pt>
                <c:pt idx="12">
                  <c:v>0.28598130382526182</c:v>
                </c:pt>
                <c:pt idx="13">
                  <c:v>0.22857478981033655</c:v>
                </c:pt>
                <c:pt idx="14">
                  <c:v>0.30302871112552232</c:v>
                </c:pt>
                <c:pt idx="16">
                  <c:v>0.29516058233617687</c:v>
                </c:pt>
                <c:pt idx="17">
                  <c:v>0.23658706351954642</c:v>
                </c:pt>
                <c:pt idx="18">
                  <c:v>0.31355423076586675</c:v>
                </c:pt>
                <c:pt idx="20">
                  <c:v>0.22967218263257153</c:v>
                </c:pt>
                <c:pt idx="21">
                  <c:v>0.2761894620782479</c:v>
                </c:pt>
                <c:pt idx="22">
                  <c:v>0.31524257437031195</c:v>
                </c:pt>
                <c:pt idx="24">
                  <c:v>0.22851353802564958</c:v>
                </c:pt>
                <c:pt idx="25">
                  <c:v>0.25685022946083441</c:v>
                </c:pt>
                <c:pt idx="26">
                  <c:v>0.3116974815323173</c:v>
                </c:pt>
                <c:pt idx="27">
                  <c:v>0.33700777652760899</c:v>
                </c:pt>
                <c:pt idx="28">
                  <c:v>0.316705608281312</c:v>
                </c:pt>
                <c:pt idx="29">
                  <c:v>0.29638721766208037</c:v>
                </c:pt>
                <c:pt idx="31">
                  <c:v>0.23813937468696678</c:v>
                </c:pt>
                <c:pt idx="32">
                  <c:v>0.33965093507650157</c:v>
                </c:pt>
                <c:pt idx="34">
                  <c:v>0.29181858788921267</c:v>
                </c:pt>
              </c:numCache>
            </c:numRef>
          </c:val>
          <c:extLst>
            <c:ext xmlns:c16="http://schemas.microsoft.com/office/drawing/2014/chart" uri="{C3380CC4-5D6E-409C-BE32-E72D297353CC}">
              <c16:uniqueId val="{00000000-C1FE-4055-9ABB-3DF783C267B8}"/>
            </c:ext>
          </c:extLst>
        </c:ser>
        <c:ser>
          <c:idx val="1"/>
          <c:order val="1"/>
          <c:tx>
            <c:strRef>
              <c:f>Sheet1!$D$3</c:f>
              <c:strCache>
                <c:ptCount val="1"/>
                <c:pt idx="0">
                  <c:v>Nemaz + drīzāk nesatrauc</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Sheet1!$D$4:$D$38</c:f>
              <c:numCache>
                <c:formatCode>0%</c:formatCode>
                <c:ptCount val="35"/>
                <c:pt idx="0">
                  <c:v>0.67172099117020823</c:v>
                </c:pt>
                <c:pt idx="1">
                  <c:v>0.62117469025317884</c:v>
                </c:pt>
                <c:pt idx="2">
                  <c:v>0.70987329937437171</c:v>
                </c:pt>
                <c:pt idx="3">
                  <c:v>0.67418592378050368</c:v>
                </c:pt>
                <c:pt idx="4">
                  <c:v>0.70519932613350678</c:v>
                </c:pt>
                <c:pt idx="5">
                  <c:v>0.65760730950797008</c:v>
                </c:pt>
                <c:pt idx="7">
                  <c:v>0.66229255458450753</c:v>
                </c:pt>
                <c:pt idx="8">
                  <c:v>0.69114176497784652</c:v>
                </c:pt>
                <c:pt idx="10">
                  <c:v>0.67255441648103964</c:v>
                </c:pt>
                <c:pt idx="11">
                  <c:v>0.67891407654587743</c:v>
                </c:pt>
                <c:pt idx="12">
                  <c:v>0.71401869617473834</c:v>
                </c:pt>
                <c:pt idx="13">
                  <c:v>0.75698261530069988</c:v>
                </c:pt>
                <c:pt idx="14">
                  <c:v>0.66092407890565608</c:v>
                </c:pt>
                <c:pt idx="16">
                  <c:v>0.67907954377696655</c:v>
                </c:pt>
                <c:pt idx="17">
                  <c:v>0.71159940006282374</c:v>
                </c:pt>
                <c:pt idx="18">
                  <c:v>0.65680977521567729</c:v>
                </c:pt>
                <c:pt idx="20">
                  <c:v>0.75093360817623322</c:v>
                </c:pt>
                <c:pt idx="21">
                  <c:v>0.68746441136830727</c:v>
                </c:pt>
                <c:pt idx="22">
                  <c:v>0.64810745842398776</c:v>
                </c:pt>
                <c:pt idx="24">
                  <c:v>0.71958446707763168</c:v>
                </c:pt>
                <c:pt idx="25">
                  <c:v>0.703681118162643</c:v>
                </c:pt>
                <c:pt idx="26">
                  <c:v>0.64675563598984442</c:v>
                </c:pt>
                <c:pt idx="27">
                  <c:v>0.64504680378565982</c:v>
                </c:pt>
                <c:pt idx="28">
                  <c:v>0.6496001170878819</c:v>
                </c:pt>
                <c:pt idx="29">
                  <c:v>0.67834186017583464</c:v>
                </c:pt>
                <c:pt idx="31">
                  <c:v>0.71463055011305154</c:v>
                </c:pt>
                <c:pt idx="32">
                  <c:v>0.63511935970000133</c:v>
                </c:pt>
                <c:pt idx="34">
                  <c:v>0.67258511089639172</c:v>
                </c:pt>
              </c:numCache>
            </c:numRef>
          </c:val>
          <c:extLst>
            <c:ext xmlns:c16="http://schemas.microsoft.com/office/drawing/2014/chart" uri="{C3380CC4-5D6E-409C-BE32-E72D297353CC}">
              <c16:uniqueId val="{00000001-C1FE-4055-9ABB-3DF783C267B8}"/>
            </c:ext>
          </c:extLst>
        </c:ser>
        <c:ser>
          <c:idx val="2"/>
          <c:order val="2"/>
          <c:tx>
            <c:strRef>
              <c:f>Sheet1!$E$3</c:f>
              <c:strCache>
                <c:ptCount val="1"/>
                <c:pt idx="0">
                  <c:v>Grūti pateikt</c:v>
                </c:pt>
              </c:strCache>
            </c:strRef>
          </c:tx>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Sheet1!$E$4:$E$38</c:f>
              <c:numCache>
                <c:formatCode>0%</c:formatCode>
                <c:ptCount val="35"/>
                <c:pt idx="0">
                  <c:v>1.5005257796230546E-2</c:v>
                </c:pt>
                <c:pt idx="1">
                  <c:v>5.0826163872919355E-2</c:v>
                </c:pt>
                <c:pt idx="2">
                  <c:v>2.6355121148760947E-2</c:v>
                </c:pt>
                <c:pt idx="3">
                  <c:v>8.4248811043677613E-3</c:v>
                </c:pt>
                <c:pt idx="4">
                  <c:v>4.0326097662964265E-2</c:v>
                </c:pt>
                <c:pt idx="5">
                  <c:v>4.7469865283967329E-2</c:v>
                </c:pt>
                <c:pt idx="7">
                  <c:v>4.1261758483729524E-2</c:v>
                </c:pt>
                <c:pt idx="8">
                  <c:v>2.5381935844451857E-2</c:v>
                </c:pt>
                <c:pt idx="10">
                  <c:v>2.6997866432660344E-2</c:v>
                </c:pt>
                <c:pt idx="11">
                  <c:v>5.3859662342498622E-2</c:v>
                </c:pt>
                <c:pt idx="12">
                  <c:v>0</c:v>
                </c:pt>
                <c:pt idx="13">
                  <c:v>1.4442594888963833E-2</c:v>
                </c:pt>
                <c:pt idx="14">
                  <c:v>3.6047209968820687E-2</c:v>
                </c:pt>
                <c:pt idx="16">
                  <c:v>2.5759873886856591E-2</c:v>
                </c:pt>
                <c:pt idx="17">
                  <c:v>5.1813536417627336E-2</c:v>
                </c:pt>
                <c:pt idx="18">
                  <c:v>2.9635994018455746E-2</c:v>
                </c:pt>
                <c:pt idx="20">
                  <c:v>1.9394209191195187E-2</c:v>
                </c:pt>
                <c:pt idx="21">
                  <c:v>3.6346126553445671E-2</c:v>
                </c:pt>
                <c:pt idx="22">
                  <c:v>3.6649967205700081E-2</c:v>
                </c:pt>
                <c:pt idx="24">
                  <c:v>5.1901994896718165E-2</c:v>
                </c:pt>
                <c:pt idx="25">
                  <c:v>3.946865237652291E-2</c:v>
                </c:pt>
                <c:pt idx="26">
                  <c:v>4.154688247783675E-2</c:v>
                </c:pt>
                <c:pt idx="27">
                  <c:v>1.7945419686730611E-2</c:v>
                </c:pt>
                <c:pt idx="28">
                  <c:v>3.3694274630804925E-2</c:v>
                </c:pt>
                <c:pt idx="29">
                  <c:v>2.527092216208502E-2</c:v>
                </c:pt>
                <c:pt idx="31">
                  <c:v>4.7230075199981035E-2</c:v>
                </c:pt>
                <c:pt idx="32">
                  <c:v>2.5229705223497132E-2</c:v>
                </c:pt>
                <c:pt idx="34">
                  <c:v>3.5596301214395491E-2</c:v>
                </c:pt>
              </c:numCache>
            </c:numRef>
          </c:val>
          <c:extLst>
            <c:ext xmlns:c16="http://schemas.microsoft.com/office/drawing/2014/chart" uri="{C3380CC4-5D6E-409C-BE32-E72D297353CC}">
              <c16:uniqueId val="{00000002-C1FE-4055-9ABB-3DF783C267B8}"/>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plotArea>
    <c:legend>
      <c:legendPos val="r"/>
      <c:layout>
        <c:manualLayout>
          <c:xMode val="edge"/>
          <c:yMode val="edge"/>
          <c:x val="0.38701404377585119"/>
          <c:y val="2.3597491191768767E-3"/>
          <c:w val="0.61298595622414864"/>
          <c:h val="4.6641275784028928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76239743761233"/>
          <c:y val="4.8337889668833976E-2"/>
          <c:w val="0.74274636488724244"/>
          <c:h val="0.93564727834304251"/>
        </c:manualLayout>
      </c:layout>
      <c:barChart>
        <c:barDir val="bar"/>
        <c:grouping val="percentStacked"/>
        <c:varyColors val="0"/>
        <c:ser>
          <c:idx val="0"/>
          <c:order val="0"/>
          <c:tx>
            <c:strRef>
              <c:f>Sheet1!$C$3</c:f>
              <c:strCache>
                <c:ptCount val="1"/>
                <c:pt idx="0">
                  <c:v>Ļoti + drīzāk satrauc</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Sheet1!$C$4:$C$38</c:f>
              <c:numCache>
                <c:formatCode>0%</c:formatCode>
                <c:ptCount val="35"/>
                <c:pt idx="0">
                  <c:v>0.3089206805587057</c:v>
                </c:pt>
                <c:pt idx="1">
                  <c:v>0.25298910013569986</c:v>
                </c:pt>
                <c:pt idx="2">
                  <c:v>0.20501746645089847</c:v>
                </c:pt>
                <c:pt idx="3">
                  <c:v>0.2388693427148057</c:v>
                </c:pt>
                <c:pt idx="4">
                  <c:v>0.25398600077448419</c:v>
                </c:pt>
                <c:pt idx="5">
                  <c:v>0.31060881406825652</c:v>
                </c:pt>
                <c:pt idx="7">
                  <c:v>0.29053909693423763</c:v>
                </c:pt>
                <c:pt idx="8">
                  <c:v>0.23994621273336419</c:v>
                </c:pt>
                <c:pt idx="10">
                  <c:v>0.2542265672642755</c:v>
                </c:pt>
                <c:pt idx="11">
                  <c:v>0.28195251305380481</c:v>
                </c:pt>
                <c:pt idx="12">
                  <c:v>0.20099767034770252</c:v>
                </c:pt>
                <c:pt idx="13">
                  <c:v>0.17619510760489698</c:v>
                </c:pt>
                <c:pt idx="14">
                  <c:v>0.28448750216421259</c:v>
                </c:pt>
                <c:pt idx="16">
                  <c:v>0.31788803213190897</c:v>
                </c:pt>
                <c:pt idx="17">
                  <c:v>0.23838539830804556</c:v>
                </c:pt>
                <c:pt idx="18">
                  <c:v>0.27935983776074008</c:v>
                </c:pt>
                <c:pt idx="20">
                  <c:v>0.25463712529520466</c:v>
                </c:pt>
                <c:pt idx="21">
                  <c:v>0.2704243600779544</c:v>
                </c:pt>
                <c:pt idx="22">
                  <c:v>0.27667787577872893</c:v>
                </c:pt>
                <c:pt idx="24">
                  <c:v>0.28615504304161349</c:v>
                </c:pt>
                <c:pt idx="25">
                  <c:v>0.25687730001448089</c:v>
                </c:pt>
                <c:pt idx="26">
                  <c:v>0.2804611840795288</c:v>
                </c:pt>
                <c:pt idx="27">
                  <c:v>0.22811223876939316</c:v>
                </c:pt>
                <c:pt idx="28">
                  <c:v>0.31087117093120126</c:v>
                </c:pt>
                <c:pt idx="29">
                  <c:v>0.28127847611987256</c:v>
                </c:pt>
                <c:pt idx="31">
                  <c:v>0.23883779802074565</c:v>
                </c:pt>
                <c:pt idx="32">
                  <c:v>0.30247489525425214</c:v>
                </c:pt>
                <c:pt idx="34">
                  <c:v>0.27248903239110805</c:v>
                </c:pt>
              </c:numCache>
            </c:numRef>
          </c:val>
          <c:extLst>
            <c:ext xmlns:c16="http://schemas.microsoft.com/office/drawing/2014/chart" uri="{C3380CC4-5D6E-409C-BE32-E72D297353CC}">
              <c16:uniqueId val="{00000000-F411-4001-9E2E-45D5CA861329}"/>
            </c:ext>
          </c:extLst>
        </c:ser>
        <c:ser>
          <c:idx val="1"/>
          <c:order val="1"/>
          <c:tx>
            <c:strRef>
              <c:f>Sheet1!$D$3</c:f>
              <c:strCache>
                <c:ptCount val="1"/>
                <c:pt idx="0">
                  <c:v>Nemaz + drīzāk nesatrauc</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Sheet1!$D$4:$D$38</c:f>
              <c:numCache>
                <c:formatCode>0%</c:formatCode>
                <c:ptCount val="35"/>
                <c:pt idx="0">
                  <c:v>0.68259390865284419</c:v>
                </c:pt>
                <c:pt idx="1">
                  <c:v>0.74701089986429992</c:v>
                </c:pt>
                <c:pt idx="2">
                  <c:v>0.77088109091567825</c:v>
                </c:pt>
                <c:pt idx="3">
                  <c:v>0.72787302860397418</c:v>
                </c:pt>
                <c:pt idx="4">
                  <c:v>0.73039728360119904</c:v>
                </c:pt>
                <c:pt idx="5">
                  <c:v>0.66521574710783782</c:v>
                </c:pt>
                <c:pt idx="7">
                  <c:v>0.68718362272410327</c:v>
                </c:pt>
                <c:pt idx="8">
                  <c:v>0.74882906850869457</c:v>
                </c:pt>
                <c:pt idx="10">
                  <c:v>0.74577343273572472</c:v>
                </c:pt>
                <c:pt idx="11">
                  <c:v>0.68399393035780731</c:v>
                </c:pt>
                <c:pt idx="12">
                  <c:v>0.71105610549958598</c:v>
                </c:pt>
                <c:pt idx="13">
                  <c:v>0.82380489239510313</c:v>
                </c:pt>
                <c:pt idx="14">
                  <c:v>0.7017316892096368</c:v>
                </c:pt>
                <c:pt idx="16">
                  <c:v>0.6561564939555169</c:v>
                </c:pt>
                <c:pt idx="17">
                  <c:v>0.73404557052833597</c:v>
                </c:pt>
                <c:pt idx="18">
                  <c:v>0.70750087223634739</c:v>
                </c:pt>
                <c:pt idx="20">
                  <c:v>0.66027063798478158</c:v>
                </c:pt>
                <c:pt idx="21">
                  <c:v>0.71125509250970453</c:v>
                </c:pt>
                <c:pt idx="22">
                  <c:v>0.7125513914122652</c:v>
                </c:pt>
                <c:pt idx="24">
                  <c:v>0.68782417008932195</c:v>
                </c:pt>
                <c:pt idx="25">
                  <c:v>0.71831777933362739</c:v>
                </c:pt>
                <c:pt idx="26">
                  <c:v>0.70928473027515648</c:v>
                </c:pt>
                <c:pt idx="27">
                  <c:v>0.76733138975342441</c:v>
                </c:pt>
                <c:pt idx="28">
                  <c:v>0.67813363036717622</c:v>
                </c:pt>
                <c:pt idx="29">
                  <c:v>0.66666628804539785</c:v>
                </c:pt>
                <c:pt idx="31">
                  <c:v>0.74051987345717674</c:v>
                </c:pt>
                <c:pt idx="32">
                  <c:v>0.68124791216287106</c:v>
                </c:pt>
                <c:pt idx="34">
                  <c:v>0.70917691867426202</c:v>
                </c:pt>
              </c:numCache>
            </c:numRef>
          </c:val>
          <c:extLst>
            <c:ext xmlns:c16="http://schemas.microsoft.com/office/drawing/2014/chart" uri="{C3380CC4-5D6E-409C-BE32-E72D297353CC}">
              <c16:uniqueId val="{00000001-F411-4001-9E2E-45D5CA861329}"/>
            </c:ext>
          </c:extLst>
        </c:ser>
        <c:ser>
          <c:idx val="2"/>
          <c:order val="2"/>
          <c:tx>
            <c:strRef>
              <c:f>Sheet1!$E$3</c:f>
              <c:strCache>
                <c:ptCount val="1"/>
                <c:pt idx="0">
                  <c:v>Grūti pateikt</c:v>
                </c:pt>
              </c:strCache>
            </c:strRef>
          </c:tx>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Sheet1!$E$4:$E$38</c:f>
              <c:numCache>
                <c:formatCode>0%</c:formatCode>
                <c:ptCount val="35"/>
                <c:pt idx="0">
                  <c:v>8.4854107884504929E-3</c:v>
                </c:pt>
                <c:pt idx="1">
                  <c:v>0</c:v>
                </c:pt>
                <c:pt idx="2">
                  <c:v>2.4101442633423741E-2</c:v>
                </c:pt>
                <c:pt idx="3">
                  <c:v>3.3257628681221743E-2</c:v>
                </c:pt>
                <c:pt idx="4">
                  <c:v>1.5616715624314522E-2</c:v>
                </c:pt>
                <c:pt idx="5">
                  <c:v>2.417543882390686E-2</c:v>
                </c:pt>
                <c:pt idx="7">
                  <c:v>2.2277280341658229E-2</c:v>
                </c:pt>
                <c:pt idx="8">
                  <c:v>1.1224718757939676E-2</c:v>
                </c:pt>
                <c:pt idx="10">
                  <c:v>0</c:v>
                </c:pt>
                <c:pt idx="11">
                  <c:v>3.4053556588387587E-2</c:v>
                </c:pt>
                <c:pt idx="12">
                  <c:v>8.7946224152711513E-2</c:v>
                </c:pt>
                <c:pt idx="13">
                  <c:v>0</c:v>
                </c:pt>
                <c:pt idx="14">
                  <c:v>1.3780808626149919E-2</c:v>
                </c:pt>
                <c:pt idx="16">
                  <c:v>2.5955473912574425E-2</c:v>
                </c:pt>
                <c:pt idx="17">
                  <c:v>2.7569031163615955E-2</c:v>
                </c:pt>
                <c:pt idx="18">
                  <c:v>1.3139290002911936E-2</c:v>
                </c:pt>
                <c:pt idx="20">
                  <c:v>8.5092236720013772E-2</c:v>
                </c:pt>
                <c:pt idx="21">
                  <c:v>1.8320547412341952E-2</c:v>
                </c:pt>
                <c:pt idx="22">
                  <c:v>1.0770732809005857E-2</c:v>
                </c:pt>
                <c:pt idx="24">
                  <c:v>2.602078686906396E-2</c:v>
                </c:pt>
                <c:pt idx="25">
                  <c:v>2.4804920651891871E-2</c:v>
                </c:pt>
                <c:pt idx="26">
                  <c:v>1.025408564531321E-2</c:v>
                </c:pt>
                <c:pt idx="27">
                  <c:v>4.5563714771816996E-3</c:v>
                </c:pt>
                <c:pt idx="28">
                  <c:v>1.0995198701621212E-2</c:v>
                </c:pt>
                <c:pt idx="29">
                  <c:v>5.2055235834729874E-2</c:v>
                </c:pt>
                <c:pt idx="31">
                  <c:v>2.0642328522077188E-2</c:v>
                </c:pt>
                <c:pt idx="32">
                  <c:v>1.627719258287735E-2</c:v>
                </c:pt>
                <c:pt idx="34">
                  <c:v>1.8334048934629824E-2</c:v>
                </c:pt>
              </c:numCache>
            </c:numRef>
          </c:val>
          <c:extLst>
            <c:ext xmlns:c16="http://schemas.microsoft.com/office/drawing/2014/chart" uri="{C3380CC4-5D6E-409C-BE32-E72D297353CC}">
              <c16:uniqueId val="{00000002-F411-4001-9E2E-45D5CA861329}"/>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plotArea>
    <c:legend>
      <c:legendPos val="r"/>
      <c:layout>
        <c:manualLayout>
          <c:xMode val="edge"/>
          <c:yMode val="edge"/>
          <c:x val="0.38701404377585119"/>
          <c:y val="2.3597491191768767E-3"/>
          <c:w val="0.61298595622414864"/>
          <c:h val="4.6641275784028928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76239743761233"/>
          <c:y val="4.8337889668833976E-2"/>
          <c:w val="0.74274636488724244"/>
          <c:h val="0.93564727834304251"/>
        </c:manualLayout>
      </c:layout>
      <c:barChart>
        <c:barDir val="bar"/>
        <c:grouping val="percentStacked"/>
        <c:varyColors val="0"/>
        <c:ser>
          <c:idx val="0"/>
          <c:order val="0"/>
          <c:tx>
            <c:strRef>
              <c:f>Sheet1!$C$3</c:f>
              <c:strCache>
                <c:ptCount val="1"/>
                <c:pt idx="0">
                  <c:v>Ļoti + drīzāk satrauc</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Sheet1!$C$4:$C$38</c:f>
              <c:numCache>
                <c:formatCode>0%</c:formatCode>
                <c:ptCount val="35"/>
                <c:pt idx="0">
                  <c:v>0.33289191065296891</c:v>
                </c:pt>
                <c:pt idx="1">
                  <c:v>0.25092241048421615</c:v>
                </c:pt>
                <c:pt idx="2">
                  <c:v>0.22026649599652001</c:v>
                </c:pt>
                <c:pt idx="3">
                  <c:v>0.2260725647036321</c:v>
                </c:pt>
                <c:pt idx="4">
                  <c:v>0.25776474065188493</c:v>
                </c:pt>
                <c:pt idx="5">
                  <c:v>0.29257239689360987</c:v>
                </c:pt>
                <c:pt idx="7">
                  <c:v>0.28064431415726721</c:v>
                </c:pt>
                <c:pt idx="8">
                  <c:v>0.25375380391454572</c:v>
                </c:pt>
                <c:pt idx="10">
                  <c:v>0.25180932019111202</c:v>
                </c:pt>
                <c:pt idx="11">
                  <c:v>0.28200305242147911</c:v>
                </c:pt>
                <c:pt idx="12">
                  <c:v>0.26165914562321413</c:v>
                </c:pt>
                <c:pt idx="13">
                  <c:v>0.25196515293478972</c:v>
                </c:pt>
                <c:pt idx="14">
                  <c:v>0.27203343301258337</c:v>
                </c:pt>
                <c:pt idx="16">
                  <c:v>0.35065915032295714</c:v>
                </c:pt>
                <c:pt idx="17">
                  <c:v>0.25735283098801881</c:v>
                </c:pt>
                <c:pt idx="18">
                  <c:v>0.2623577345805273</c:v>
                </c:pt>
                <c:pt idx="20">
                  <c:v>0.30216992851254948</c:v>
                </c:pt>
                <c:pt idx="21">
                  <c:v>0.27878990902312273</c:v>
                </c:pt>
                <c:pt idx="22">
                  <c:v>0.25941211647986223</c:v>
                </c:pt>
                <c:pt idx="24">
                  <c:v>0.24065321274911189</c:v>
                </c:pt>
                <c:pt idx="25">
                  <c:v>0.26201344916534614</c:v>
                </c:pt>
                <c:pt idx="26">
                  <c:v>0.28581619259213398</c:v>
                </c:pt>
                <c:pt idx="27">
                  <c:v>0.27975409134963714</c:v>
                </c:pt>
                <c:pt idx="28">
                  <c:v>0.27679746104728631</c:v>
                </c:pt>
                <c:pt idx="29">
                  <c:v>0.28502690862456459</c:v>
                </c:pt>
                <c:pt idx="31">
                  <c:v>0.21284909078911526</c:v>
                </c:pt>
                <c:pt idx="32">
                  <c:v>0.32291259770375974</c:v>
                </c:pt>
                <c:pt idx="34">
                  <c:v>0.27105056489498613</c:v>
                </c:pt>
              </c:numCache>
            </c:numRef>
          </c:val>
          <c:extLst>
            <c:ext xmlns:c16="http://schemas.microsoft.com/office/drawing/2014/chart" uri="{C3380CC4-5D6E-409C-BE32-E72D297353CC}">
              <c16:uniqueId val="{00000000-E58B-4623-A6DB-A20C9E7A9070}"/>
            </c:ext>
          </c:extLst>
        </c:ser>
        <c:ser>
          <c:idx val="1"/>
          <c:order val="1"/>
          <c:tx>
            <c:strRef>
              <c:f>Sheet1!$D$3</c:f>
              <c:strCache>
                <c:ptCount val="1"/>
                <c:pt idx="0">
                  <c:v>Nemaz + drīzāk nesatrauc</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Sheet1!$D$4:$D$38</c:f>
              <c:numCache>
                <c:formatCode>0%</c:formatCode>
                <c:ptCount val="35"/>
                <c:pt idx="0">
                  <c:v>0.66710808934703125</c:v>
                </c:pt>
                <c:pt idx="1">
                  <c:v>0.73181053593024514</c:v>
                </c:pt>
                <c:pt idx="2">
                  <c:v>0.77261304829740085</c:v>
                </c:pt>
                <c:pt idx="3">
                  <c:v>0.76398213460740239</c:v>
                </c:pt>
                <c:pt idx="4">
                  <c:v>0.73704763804884066</c:v>
                </c:pt>
                <c:pt idx="5">
                  <c:v>0.69772806353754024</c:v>
                </c:pt>
                <c:pt idx="7">
                  <c:v>0.70831736642279652</c:v>
                </c:pt>
                <c:pt idx="8">
                  <c:v>0.7434993636452073</c:v>
                </c:pt>
                <c:pt idx="10">
                  <c:v>0.7481906798088882</c:v>
                </c:pt>
                <c:pt idx="11">
                  <c:v>0.70420351682434212</c:v>
                </c:pt>
                <c:pt idx="12">
                  <c:v>0.73834085437678609</c:v>
                </c:pt>
                <c:pt idx="13">
                  <c:v>0.73472499470315034</c:v>
                </c:pt>
                <c:pt idx="14">
                  <c:v>0.72074127876454297</c:v>
                </c:pt>
                <c:pt idx="16">
                  <c:v>0.64045356423949951</c:v>
                </c:pt>
                <c:pt idx="17">
                  <c:v>0.72710664490716881</c:v>
                </c:pt>
                <c:pt idx="18">
                  <c:v>0.7327943609810873</c:v>
                </c:pt>
                <c:pt idx="20">
                  <c:v>0.65791788482946645</c:v>
                </c:pt>
                <c:pt idx="21">
                  <c:v>0.71497899737121429</c:v>
                </c:pt>
                <c:pt idx="22">
                  <c:v>0.73418413558044904</c:v>
                </c:pt>
                <c:pt idx="24">
                  <c:v>0.73975001513385186</c:v>
                </c:pt>
                <c:pt idx="25">
                  <c:v>0.72292966160078675</c:v>
                </c:pt>
                <c:pt idx="26">
                  <c:v>0.71418380740786447</c:v>
                </c:pt>
                <c:pt idx="27">
                  <c:v>0.71550651168043966</c:v>
                </c:pt>
                <c:pt idx="28">
                  <c:v>0.72320253895271247</c:v>
                </c:pt>
                <c:pt idx="29">
                  <c:v>0.70246581803656083</c:v>
                </c:pt>
                <c:pt idx="31">
                  <c:v>0.77862659592261318</c:v>
                </c:pt>
                <c:pt idx="32">
                  <c:v>0.66940301953884362</c:v>
                </c:pt>
                <c:pt idx="34">
                  <c:v>0.72086927625461084</c:v>
                </c:pt>
              </c:numCache>
            </c:numRef>
          </c:val>
          <c:extLst>
            <c:ext xmlns:c16="http://schemas.microsoft.com/office/drawing/2014/chart" uri="{C3380CC4-5D6E-409C-BE32-E72D297353CC}">
              <c16:uniqueId val="{00000001-E58B-4623-A6DB-A20C9E7A9070}"/>
            </c:ext>
          </c:extLst>
        </c:ser>
        <c:ser>
          <c:idx val="2"/>
          <c:order val="2"/>
          <c:tx>
            <c:strRef>
              <c:f>Sheet1!$E$3</c:f>
              <c:strCache>
                <c:ptCount val="1"/>
                <c:pt idx="0">
                  <c:v>Grūti pateikt</c:v>
                </c:pt>
              </c:strCache>
            </c:strRef>
          </c:tx>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Sheet1!$E$4:$E$38</c:f>
              <c:numCache>
                <c:formatCode>0%</c:formatCode>
                <c:ptCount val="35"/>
                <c:pt idx="0">
                  <c:v>0</c:v>
                </c:pt>
                <c:pt idx="1">
                  <c:v>1.726705358553823E-2</c:v>
                </c:pt>
                <c:pt idx="2">
                  <c:v>7.1204557060798998E-3</c:v>
                </c:pt>
                <c:pt idx="3">
                  <c:v>9.9453006889673786E-3</c:v>
                </c:pt>
                <c:pt idx="4">
                  <c:v>5.1876212992720497E-3</c:v>
                </c:pt>
                <c:pt idx="5">
                  <c:v>9.6995395688500522E-3</c:v>
                </c:pt>
                <c:pt idx="7">
                  <c:v>1.1038319419935739E-2</c:v>
                </c:pt>
                <c:pt idx="8">
                  <c:v>2.7468324402452828E-3</c:v>
                </c:pt>
                <c:pt idx="10">
                  <c:v>0</c:v>
                </c:pt>
                <c:pt idx="11">
                  <c:v>1.3793430754178305E-2</c:v>
                </c:pt>
                <c:pt idx="12">
                  <c:v>0</c:v>
                </c:pt>
                <c:pt idx="13">
                  <c:v>1.3309852362060243E-2</c:v>
                </c:pt>
                <c:pt idx="14">
                  <c:v>7.2252882228730705E-3</c:v>
                </c:pt>
                <c:pt idx="16">
                  <c:v>8.8872854375431146E-3</c:v>
                </c:pt>
                <c:pt idx="17">
                  <c:v>1.5540524104809727E-2</c:v>
                </c:pt>
                <c:pt idx="18">
                  <c:v>4.8479044383851312E-3</c:v>
                </c:pt>
                <c:pt idx="20">
                  <c:v>3.9912186657984176E-2</c:v>
                </c:pt>
                <c:pt idx="21">
                  <c:v>6.2310936056639045E-3</c:v>
                </c:pt>
                <c:pt idx="22">
                  <c:v>6.4037479396884534E-3</c:v>
                </c:pt>
                <c:pt idx="24">
                  <c:v>1.9596772117035671E-2</c:v>
                </c:pt>
                <c:pt idx="25">
                  <c:v>1.5056889233867539E-2</c:v>
                </c:pt>
                <c:pt idx="26">
                  <c:v>0</c:v>
                </c:pt>
                <c:pt idx="27">
                  <c:v>4.7393969699226126E-3</c:v>
                </c:pt>
                <c:pt idx="28">
                  <c:v>0</c:v>
                </c:pt>
                <c:pt idx="29">
                  <c:v>1.2507273338874518E-2</c:v>
                </c:pt>
                <c:pt idx="31">
                  <c:v>8.5243132882710845E-3</c:v>
                </c:pt>
                <c:pt idx="32">
                  <c:v>7.6843827573968935E-3</c:v>
                </c:pt>
                <c:pt idx="34">
                  <c:v>8.0801588504035415E-3</c:v>
                </c:pt>
              </c:numCache>
            </c:numRef>
          </c:val>
          <c:extLst>
            <c:ext xmlns:c16="http://schemas.microsoft.com/office/drawing/2014/chart" uri="{C3380CC4-5D6E-409C-BE32-E72D297353CC}">
              <c16:uniqueId val="{00000002-E58B-4623-A6DB-A20C9E7A9070}"/>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plotArea>
    <c:legend>
      <c:legendPos val="r"/>
      <c:layout>
        <c:manualLayout>
          <c:xMode val="edge"/>
          <c:yMode val="edge"/>
          <c:x val="0.38701404377585119"/>
          <c:y val="2.3597491191768767E-3"/>
          <c:w val="0.61298595622414864"/>
          <c:h val="4.6641275784028928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599350423182752"/>
          <c:y val="0"/>
          <c:w val="0.52836647974643858"/>
          <c:h val="0.88445189145464898"/>
        </c:manualLayout>
      </c:layout>
      <c:barChart>
        <c:barDir val="bar"/>
        <c:grouping val="percentStacked"/>
        <c:varyColors val="0"/>
        <c:ser>
          <c:idx val="0"/>
          <c:order val="0"/>
          <c:tx>
            <c:strRef>
              <c:f>Sheet1!$B$1</c:f>
              <c:strCache>
                <c:ptCount val="1"/>
                <c:pt idx="0">
                  <c:v>Ļoti satrauc</c:v>
                </c:pt>
              </c:strCache>
            </c:strRef>
          </c:tx>
          <c:spPr>
            <a:solidFill>
              <a:srgbClr val="ED7D31">
                <a:lumMod val="75000"/>
              </a:srgbClr>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Zādzības </c:v>
                </c:pt>
                <c:pt idx="1">
                  <c:v>Ceļu satiksmes drošība</c:v>
                </c:pt>
                <c:pt idx="2">
                  <c:v>Interneta noziegumi</c:v>
                </c:pt>
                <c:pt idx="3">
                  <c:v>E-cigarešu lietošana</c:v>
                </c:pt>
                <c:pt idx="4">
                  <c:v>Narkotiku lietošana</c:v>
                </c:pt>
                <c:pt idx="5">
                  <c:v>Alkohola lietošana</c:v>
                </c:pt>
                <c:pt idx="6">
                  <c:v>Vardarbība pret bērniem</c:v>
                </c:pt>
                <c:pt idx="7">
                  <c:v>Vardarbība pret bērniem no bērnu puses</c:v>
                </c:pt>
                <c:pt idx="8">
                  <c:v>Dzimumnoziegumi</c:v>
                </c:pt>
              </c:strCache>
            </c:strRef>
          </c:cat>
          <c:val>
            <c:numRef>
              <c:f>Sheet1!$B$2:$B$10</c:f>
              <c:numCache>
                <c:formatCode>0%</c:formatCode>
                <c:ptCount val="9"/>
                <c:pt idx="0">
                  <c:v>0.321747990906121</c:v>
                </c:pt>
                <c:pt idx="1">
                  <c:v>0.35329691107492533</c:v>
                </c:pt>
                <c:pt idx="2">
                  <c:v>0.44946655940873165</c:v>
                </c:pt>
                <c:pt idx="3">
                  <c:v>0.43512155828795757</c:v>
                </c:pt>
                <c:pt idx="4">
                  <c:v>0.46930236019592059</c:v>
                </c:pt>
                <c:pt idx="5">
                  <c:v>0.44298575265013435</c:v>
                </c:pt>
                <c:pt idx="6">
                  <c:v>0.5032983510666138</c:v>
                </c:pt>
                <c:pt idx="7">
                  <c:v>0.51779235708783999</c:v>
                </c:pt>
                <c:pt idx="8">
                  <c:v>0.55728346180847954</c:v>
                </c:pt>
              </c:numCache>
            </c:numRef>
          </c:val>
          <c:extLst>
            <c:ext xmlns:c16="http://schemas.microsoft.com/office/drawing/2014/chart" uri="{C3380CC4-5D6E-409C-BE32-E72D297353CC}">
              <c16:uniqueId val="{00000000-44AB-4E5C-A026-6E1ABF013563}"/>
            </c:ext>
          </c:extLst>
        </c:ser>
        <c:ser>
          <c:idx val="1"/>
          <c:order val="1"/>
          <c:tx>
            <c:strRef>
              <c:f>Sheet1!$C$1</c:f>
              <c:strCache>
                <c:ptCount val="1"/>
                <c:pt idx="0">
                  <c:v>Drīzāk satrauc</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Zādzības </c:v>
                </c:pt>
                <c:pt idx="1">
                  <c:v>Ceļu satiksmes drošība</c:v>
                </c:pt>
                <c:pt idx="2">
                  <c:v>Interneta noziegumi</c:v>
                </c:pt>
                <c:pt idx="3">
                  <c:v>E-cigarešu lietošana</c:v>
                </c:pt>
                <c:pt idx="4">
                  <c:v>Narkotiku lietošana</c:v>
                </c:pt>
                <c:pt idx="5">
                  <c:v>Alkohola lietošana</c:v>
                </c:pt>
                <c:pt idx="6">
                  <c:v>Vardarbība pret bērniem</c:v>
                </c:pt>
                <c:pt idx="7">
                  <c:v>Vardarbība pret bērniem no bērnu puses</c:v>
                </c:pt>
                <c:pt idx="8">
                  <c:v>Dzimumnoziegumi</c:v>
                </c:pt>
              </c:strCache>
            </c:strRef>
          </c:cat>
          <c:val>
            <c:numRef>
              <c:f>Sheet1!$C$2:$C$10</c:f>
              <c:numCache>
                <c:formatCode>0%</c:formatCode>
                <c:ptCount val="9"/>
                <c:pt idx="0">
                  <c:v>0.35557531139982124</c:v>
                </c:pt>
                <c:pt idx="1">
                  <c:v>0.40786805134756499</c:v>
                </c:pt>
                <c:pt idx="2">
                  <c:v>0.31615910576161022</c:v>
                </c:pt>
                <c:pt idx="3">
                  <c:v>0.34405654883835529</c:v>
                </c:pt>
                <c:pt idx="4">
                  <c:v>0.31179593678920237</c:v>
                </c:pt>
                <c:pt idx="5">
                  <c:v>0.35009259158059214</c:v>
                </c:pt>
                <c:pt idx="6">
                  <c:v>0.29820963768362457</c:v>
                </c:pt>
                <c:pt idx="7">
                  <c:v>0.30837284241704588</c:v>
                </c:pt>
                <c:pt idx="8">
                  <c:v>0.27083702198571546</c:v>
                </c:pt>
              </c:numCache>
            </c:numRef>
          </c:val>
          <c:extLst>
            <c:ext xmlns:c16="http://schemas.microsoft.com/office/drawing/2014/chart" uri="{C3380CC4-5D6E-409C-BE32-E72D297353CC}">
              <c16:uniqueId val="{00000001-44AB-4E5C-A026-6E1ABF013563}"/>
            </c:ext>
          </c:extLst>
        </c:ser>
        <c:ser>
          <c:idx val="2"/>
          <c:order val="2"/>
          <c:tx>
            <c:strRef>
              <c:f>Sheet1!$D$1</c:f>
              <c:strCache>
                <c:ptCount val="1"/>
                <c:pt idx="0">
                  <c:v>Drīzāk nesatrauc</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Zādzības </c:v>
                </c:pt>
                <c:pt idx="1">
                  <c:v>Ceļu satiksmes drošība</c:v>
                </c:pt>
                <c:pt idx="2">
                  <c:v>Interneta noziegumi</c:v>
                </c:pt>
                <c:pt idx="3">
                  <c:v>E-cigarešu lietošana</c:v>
                </c:pt>
                <c:pt idx="4">
                  <c:v>Narkotiku lietošana</c:v>
                </c:pt>
                <c:pt idx="5">
                  <c:v>Alkohola lietošana</c:v>
                </c:pt>
                <c:pt idx="6">
                  <c:v>Vardarbība pret bērniem</c:v>
                </c:pt>
                <c:pt idx="7">
                  <c:v>Vardarbība pret bērniem no bērnu puses</c:v>
                </c:pt>
                <c:pt idx="8">
                  <c:v>Dzimumnoziegumi</c:v>
                </c:pt>
              </c:strCache>
            </c:strRef>
          </c:cat>
          <c:val>
            <c:numRef>
              <c:f>Sheet1!$D$2:$D$10</c:f>
              <c:numCache>
                <c:formatCode>0%</c:formatCode>
                <c:ptCount val="9"/>
                <c:pt idx="0">
                  <c:v>0.15415324389815385</c:v>
                </c:pt>
                <c:pt idx="1">
                  <c:v>0.13100051019836861</c:v>
                </c:pt>
                <c:pt idx="2">
                  <c:v>9.4225997337386194E-2</c:v>
                </c:pt>
                <c:pt idx="3">
                  <c:v>9.0004865746414087E-2</c:v>
                </c:pt>
                <c:pt idx="4">
                  <c:v>9.3460236528640148E-2</c:v>
                </c:pt>
                <c:pt idx="5">
                  <c:v>9.9405182742330775E-2</c:v>
                </c:pt>
                <c:pt idx="6">
                  <c:v>8.5720342168510072E-2</c:v>
                </c:pt>
                <c:pt idx="7">
                  <c:v>7.3793531602107373E-2</c:v>
                </c:pt>
                <c:pt idx="8">
                  <c:v>7.3173843322492646E-2</c:v>
                </c:pt>
              </c:numCache>
            </c:numRef>
          </c:val>
          <c:extLst>
            <c:ext xmlns:c16="http://schemas.microsoft.com/office/drawing/2014/chart" uri="{C3380CC4-5D6E-409C-BE32-E72D297353CC}">
              <c16:uniqueId val="{00000002-44AB-4E5C-A026-6E1ABF013563}"/>
            </c:ext>
          </c:extLst>
        </c:ser>
        <c:ser>
          <c:idx val="3"/>
          <c:order val="3"/>
          <c:tx>
            <c:strRef>
              <c:f>Sheet1!$E$1</c:f>
              <c:strCache>
                <c:ptCount val="1"/>
                <c:pt idx="0">
                  <c:v>Nemaz nesatrauc</c:v>
                </c:pt>
              </c:strCache>
            </c:strRef>
          </c:tx>
          <c:spPr>
            <a:solidFill>
              <a:srgbClr val="70AD47">
                <a:lumMod val="75000"/>
              </a:srgbClr>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Zādzības </c:v>
                </c:pt>
                <c:pt idx="1">
                  <c:v>Ceļu satiksmes drošība</c:v>
                </c:pt>
                <c:pt idx="2">
                  <c:v>Interneta noziegumi</c:v>
                </c:pt>
                <c:pt idx="3">
                  <c:v>E-cigarešu lietošana</c:v>
                </c:pt>
                <c:pt idx="4">
                  <c:v>Narkotiku lietošana</c:v>
                </c:pt>
                <c:pt idx="5">
                  <c:v>Alkohola lietošana</c:v>
                </c:pt>
                <c:pt idx="6">
                  <c:v>Vardarbība pret bērniem</c:v>
                </c:pt>
                <c:pt idx="7">
                  <c:v>Vardarbība pret bērniem no bērnu puses</c:v>
                </c:pt>
                <c:pt idx="8">
                  <c:v>Dzimumnoziegumi</c:v>
                </c:pt>
              </c:strCache>
            </c:strRef>
          </c:cat>
          <c:val>
            <c:numRef>
              <c:f>Sheet1!$E$2:$E$10</c:f>
              <c:numCache>
                <c:formatCode>0%</c:formatCode>
                <c:ptCount val="9"/>
                <c:pt idx="0">
                  <c:v>0.13435549630117088</c:v>
                </c:pt>
                <c:pt idx="1">
                  <c:v>9.3593100581083666E-2</c:v>
                </c:pt>
                <c:pt idx="2">
                  <c:v>9.1413865996121405E-2</c:v>
                </c:pt>
                <c:pt idx="3">
                  <c:v>0.10181422269553744</c:v>
                </c:pt>
                <c:pt idx="4">
                  <c:v>8.9864154944643046E-2</c:v>
                </c:pt>
                <c:pt idx="5">
                  <c:v>8.8820723015867104E-2</c:v>
                </c:pt>
                <c:pt idx="6">
                  <c:v>8.7571415478475259E-2</c:v>
                </c:pt>
                <c:pt idx="7">
                  <c:v>7.0139321818910916E-2</c:v>
                </c:pt>
                <c:pt idx="8">
                  <c:v>6.775764451727341E-2</c:v>
                </c:pt>
              </c:numCache>
            </c:numRef>
          </c:val>
          <c:extLst>
            <c:ext xmlns:c16="http://schemas.microsoft.com/office/drawing/2014/chart" uri="{C3380CC4-5D6E-409C-BE32-E72D297353CC}">
              <c16:uniqueId val="{00000003-44AB-4E5C-A026-6E1ABF013563}"/>
            </c:ext>
          </c:extLst>
        </c:ser>
        <c:ser>
          <c:idx val="4"/>
          <c:order val="4"/>
          <c:tx>
            <c:strRef>
              <c:f>Sheet1!$F$1</c:f>
              <c:strCache>
                <c:ptCount val="1"/>
                <c:pt idx="0">
                  <c:v>Grūti pateikt</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Zādzības </c:v>
                </c:pt>
                <c:pt idx="1">
                  <c:v>Ceļu satiksmes drošība</c:v>
                </c:pt>
                <c:pt idx="2">
                  <c:v>Interneta noziegumi</c:v>
                </c:pt>
                <c:pt idx="3">
                  <c:v>E-cigarešu lietošana</c:v>
                </c:pt>
                <c:pt idx="4">
                  <c:v>Narkotiku lietošana</c:v>
                </c:pt>
                <c:pt idx="5">
                  <c:v>Alkohola lietošana</c:v>
                </c:pt>
                <c:pt idx="6">
                  <c:v>Vardarbība pret bērniem</c:v>
                </c:pt>
                <c:pt idx="7">
                  <c:v>Vardarbība pret bērniem no bērnu puses</c:v>
                </c:pt>
                <c:pt idx="8">
                  <c:v>Dzimumnoziegumi</c:v>
                </c:pt>
              </c:strCache>
            </c:strRef>
          </c:cat>
          <c:val>
            <c:numRef>
              <c:f>Sheet1!$F$2:$F$10</c:f>
              <c:numCache>
                <c:formatCode>0%</c:formatCode>
                <c:ptCount val="9"/>
                <c:pt idx="0">
                  <c:v>3.4167957494733073E-2</c:v>
                </c:pt>
                <c:pt idx="1">
                  <c:v>1.4241426798057528E-2</c:v>
                </c:pt>
                <c:pt idx="2">
                  <c:v>4.8734471496150726E-2</c:v>
                </c:pt>
                <c:pt idx="3">
                  <c:v>2.9002804431735821E-2</c:v>
                </c:pt>
                <c:pt idx="4">
                  <c:v>3.5577311541593694E-2</c:v>
                </c:pt>
                <c:pt idx="5">
                  <c:v>1.8695750011075801E-2</c:v>
                </c:pt>
                <c:pt idx="6">
                  <c:v>2.520025360277621E-2</c:v>
                </c:pt>
                <c:pt idx="7">
                  <c:v>2.9901947074095506E-2</c:v>
                </c:pt>
                <c:pt idx="8">
                  <c:v>3.0948028366039007E-2</c:v>
                </c:pt>
              </c:numCache>
            </c:numRef>
          </c:val>
          <c:extLst>
            <c:ext xmlns:c16="http://schemas.microsoft.com/office/drawing/2014/chart" uri="{C3380CC4-5D6E-409C-BE32-E72D297353CC}">
              <c16:uniqueId val="{00000004-44AB-4E5C-A026-6E1ABF013563}"/>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100" b="1"/>
            </a:pPr>
            <a:endParaRPr lang="lv-LV"/>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20347601964403886"/>
          <c:y val="0.92900125275587964"/>
          <c:w val="0.78963080352478143"/>
          <c:h val="5.6439816360294798E-2"/>
        </c:manualLayout>
      </c:layout>
      <c:overlay val="0"/>
      <c:txPr>
        <a:bodyPr/>
        <a:lstStyle/>
        <a:p>
          <a:pPr>
            <a:defRPr sz="1000" b="1"/>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2431830955554763E-2"/>
          <c:y val="0"/>
          <c:w val="0.95774167427522949"/>
          <c:h val="0.8679974978270959"/>
        </c:manualLayout>
      </c:layout>
      <c:barChart>
        <c:barDir val="bar"/>
        <c:grouping val="percentStacked"/>
        <c:varyColors val="0"/>
        <c:ser>
          <c:idx val="0"/>
          <c:order val="0"/>
          <c:tx>
            <c:strRef>
              <c:f>Sheet1!$B$1</c:f>
              <c:strCache>
                <c:ptCount val="1"/>
                <c:pt idx="0">
                  <c:v>Ļoti + drīzāk satrauc</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10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Zādzības </c:v>
                </c:pt>
                <c:pt idx="1">
                  <c:v>Ceļu satiksmes drošība</c:v>
                </c:pt>
                <c:pt idx="2">
                  <c:v>Interneta noziegumi</c:v>
                </c:pt>
                <c:pt idx="3">
                  <c:v>E-cigarešu lietošana</c:v>
                </c:pt>
                <c:pt idx="4">
                  <c:v>Narkotiku lietošana</c:v>
                </c:pt>
                <c:pt idx="5">
                  <c:v>Alkohola lietošana</c:v>
                </c:pt>
                <c:pt idx="6">
                  <c:v>Vardarbība pret bērniem</c:v>
                </c:pt>
                <c:pt idx="7">
                  <c:v>Vardarbība pret bērniem no bērnu puses</c:v>
                </c:pt>
                <c:pt idx="8">
                  <c:v>Dzimumnoziegumi</c:v>
                </c:pt>
              </c:strCache>
            </c:strRef>
          </c:cat>
          <c:val>
            <c:numRef>
              <c:f>Sheet1!$B$2:$B$10</c:f>
              <c:numCache>
                <c:formatCode>0%</c:formatCode>
                <c:ptCount val="9"/>
                <c:pt idx="0">
                  <c:v>0.67732330230594218</c:v>
                </c:pt>
                <c:pt idx="1">
                  <c:v>0.76116496242249043</c:v>
                </c:pt>
                <c:pt idx="2">
                  <c:v>0.76562566517034181</c:v>
                </c:pt>
                <c:pt idx="3">
                  <c:v>0.77917810712631275</c:v>
                </c:pt>
                <c:pt idx="4">
                  <c:v>0.78109829698512301</c:v>
                </c:pt>
                <c:pt idx="5">
                  <c:v>0.79307834423072654</c:v>
                </c:pt>
                <c:pt idx="6">
                  <c:v>0.80150798875023843</c:v>
                </c:pt>
                <c:pt idx="7">
                  <c:v>0.82616519950488598</c:v>
                </c:pt>
                <c:pt idx="8">
                  <c:v>0.82812048379419512</c:v>
                </c:pt>
              </c:numCache>
            </c:numRef>
          </c:val>
          <c:extLst>
            <c:ext xmlns:c16="http://schemas.microsoft.com/office/drawing/2014/chart" uri="{C3380CC4-5D6E-409C-BE32-E72D297353CC}">
              <c16:uniqueId val="{00000000-712E-410A-A1A1-1B886C5A194A}"/>
            </c:ext>
          </c:extLst>
        </c:ser>
        <c:ser>
          <c:idx val="1"/>
          <c:order val="1"/>
          <c:tx>
            <c:strRef>
              <c:f>Sheet1!$C$1</c:f>
              <c:strCache>
                <c:ptCount val="1"/>
                <c:pt idx="0">
                  <c:v>Nemaz + drīzāk nesatrauc</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Zādzības </c:v>
                </c:pt>
                <c:pt idx="1">
                  <c:v>Ceļu satiksmes drošība</c:v>
                </c:pt>
                <c:pt idx="2">
                  <c:v>Interneta noziegumi</c:v>
                </c:pt>
                <c:pt idx="3">
                  <c:v>E-cigarešu lietošana</c:v>
                </c:pt>
                <c:pt idx="4">
                  <c:v>Narkotiku lietošana</c:v>
                </c:pt>
                <c:pt idx="5">
                  <c:v>Alkohola lietošana</c:v>
                </c:pt>
                <c:pt idx="6">
                  <c:v>Vardarbība pret bērniem</c:v>
                </c:pt>
                <c:pt idx="7">
                  <c:v>Vardarbība pret bērniem no bērnu puses</c:v>
                </c:pt>
                <c:pt idx="8">
                  <c:v>Dzimumnoziegumi</c:v>
                </c:pt>
              </c:strCache>
            </c:strRef>
          </c:cat>
          <c:val>
            <c:numRef>
              <c:f>Sheet1!$C$2:$C$10</c:f>
              <c:numCache>
                <c:formatCode>0%</c:formatCode>
                <c:ptCount val="9"/>
                <c:pt idx="0">
                  <c:v>0.28850874019932476</c:v>
                </c:pt>
                <c:pt idx="1">
                  <c:v>0.22459361077945228</c:v>
                </c:pt>
                <c:pt idx="2">
                  <c:v>0.18563986333350763</c:v>
                </c:pt>
                <c:pt idx="3">
                  <c:v>0.19181908844195153</c:v>
                </c:pt>
                <c:pt idx="4">
                  <c:v>0.18332439147328319</c:v>
                </c:pt>
                <c:pt idx="5">
                  <c:v>0.18822590575819789</c:v>
                </c:pt>
                <c:pt idx="6">
                  <c:v>0.17329175764698534</c:v>
                </c:pt>
                <c:pt idx="7">
                  <c:v>0.14393285342101828</c:v>
                </c:pt>
                <c:pt idx="8">
                  <c:v>0.14093148783976606</c:v>
                </c:pt>
              </c:numCache>
            </c:numRef>
          </c:val>
          <c:extLst>
            <c:ext xmlns:c16="http://schemas.microsoft.com/office/drawing/2014/chart" uri="{C3380CC4-5D6E-409C-BE32-E72D297353CC}">
              <c16:uniqueId val="{00000001-712E-410A-A1A1-1B886C5A194A}"/>
            </c:ext>
          </c:extLst>
        </c:ser>
        <c:ser>
          <c:idx val="2"/>
          <c:order val="2"/>
          <c:tx>
            <c:strRef>
              <c:f>Sheet1!$D$1</c:f>
              <c:strCache>
                <c:ptCount val="1"/>
                <c:pt idx="0">
                  <c:v>Grūti pateikt</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Zādzības </c:v>
                </c:pt>
                <c:pt idx="1">
                  <c:v>Ceļu satiksmes drošība</c:v>
                </c:pt>
                <c:pt idx="2">
                  <c:v>Interneta noziegumi</c:v>
                </c:pt>
                <c:pt idx="3">
                  <c:v>E-cigarešu lietošana</c:v>
                </c:pt>
                <c:pt idx="4">
                  <c:v>Narkotiku lietošana</c:v>
                </c:pt>
                <c:pt idx="5">
                  <c:v>Alkohola lietošana</c:v>
                </c:pt>
                <c:pt idx="6">
                  <c:v>Vardarbība pret bērniem</c:v>
                </c:pt>
                <c:pt idx="7">
                  <c:v>Vardarbība pret bērniem no bērnu puses</c:v>
                </c:pt>
                <c:pt idx="8">
                  <c:v>Dzimumnoziegumi</c:v>
                </c:pt>
              </c:strCache>
            </c:strRef>
          </c:cat>
          <c:val>
            <c:numRef>
              <c:f>Sheet1!$D$2:$D$10</c:f>
              <c:numCache>
                <c:formatCode>0%</c:formatCode>
                <c:ptCount val="9"/>
                <c:pt idx="0">
                  <c:v>3.4167957494733073E-2</c:v>
                </c:pt>
                <c:pt idx="1">
                  <c:v>1.4241426798057528E-2</c:v>
                </c:pt>
                <c:pt idx="2">
                  <c:v>4.8734471496150726E-2</c:v>
                </c:pt>
                <c:pt idx="3">
                  <c:v>2.9002804431735821E-2</c:v>
                </c:pt>
                <c:pt idx="4">
                  <c:v>3.5577311541593694E-2</c:v>
                </c:pt>
                <c:pt idx="5">
                  <c:v>1.8695750011075801E-2</c:v>
                </c:pt>
                <c:pt idx="6">
                  <c:v>2.520025360277621E-2</c:v>
                </c:pt>
                <c:pt idx="7">
                  <c:v>2.9901947074095506E-2</c:v>
                </c:pt>
                <c:pt idx="8">
                  <c:v>3.0948028366039007E-2</c:v>
                </c:pt>
              </c:numCache>
            </c:numRef>
          </c:val>
          <c:extLst>
            <c:ext xmlns:c16="http://schemas.microsoft.com/office/drawing/2014/chart" uri="{C3380CC4-5D6E-409C-BE32-E72D297353CC}">
              <c16:uniqueId val="{00000002-712E-410A-A1A1-1B886C5A194A}"/>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1"/>
        <c:axPos val="l"/>
        <c:numFmt formatCode="General" sourceLinked="1"/>
        <c:majorTickMark val="out"/>
        <c:minorTickMark val="none"/>
        <c:tickLblPos val="nextTo"/>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
          <c:y val="0.87300497010095079"/>
          <c:w val="1"/>
          <c:h val="0.12699502989904923"/>
        </c:manualLayout>
      </c:layout>
      <c:overlay val="0"/>
      <c:txPr>
        <a:bodyPr/>
        <a:lstStyle/>
        <a:p>
          <a:pPr>
            <a:defRPr sz="1050" b="1"/>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005305488984696"/>
          <c:y val="8.9085220266499079E-2"/>
          <c:w val="0.48359868872841444"/>
          <c:h val="0.86784992092471958"/>
        </c:manualLayout>
      </c:layout>
      <c:barChart>
        <c:barDir val="bar"/>
        <c:grouping val="clustered"/>
        <c:varyColors val="0"/>
        <c:ser>
          <c:idx val="0"/>
          <c:order val="0"/>
          <c:tx>
            <c:strRef>
              <c:f>Sheet1!$B$1</c:f>
              <c:strCache>
                <c:ptCount val="1"/>
                <c:pt idx="0">
                  <c:v>2021</c:v>
                </c:pt>
              </c:strCache>
            </c:strRef>
          </c:tx>
          <c:spPr>
            <a:solidFill>
              <a:srgbClr val="70AD47">
                <a:lumMod val="60000"/>
                <a:lumOff val="40000"/>
              </a:srgbClr>
            </a:solidFill>
            <a:ln w="12700">
              <a:noFill/>
              <a:prstDash val="solid"/>
            </a:ln>
          </c:spPr>
          <c:invertIfNegative val="0"/>
          <c:dLbls>
            <c:spPr>
              <a:noFill/>
              <a:ln w="25400">
                <a:noFill/>
              </a:ln>
            </c:spPr>
            <c:txPr>
              <a:bodyPr/>
              <a:lstStyle/>
              <a:p>
                <a:pPr>
                  <a:defRPr lang="en-US" sz="800" b="0" i="0" u="none" strike="noStrike" baseline="0">
                    <a:solidFill>
                      <a:srgbClr val="000000"/>
                    </a:solidFill>
                    <a:latin typeface="+mn-lt"/>
                    <a:ea typeface="Arial"/>
                    <a:cs typeface="Aria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Jūtos droši savā darba vietā</c:v>
                </c:pt>
                <c:pt idx="1">
                  <c:v>Latvija ir droša valsts dzīvošanai </c:v>
                </c:pt>
                <c:pt idx="2">
                  <c:v>Jūtos droši, pastaigājoties pa savu apkaimi diennakts tumšajā laikā</c:v>
                </c:pt>
                <c:pt idx="3">
                  <c:v>Jūtos droši sabiedriskās vietās (publiski pasākumi, tirdzniecības vietas)</c:v>
                </c:pt>
                <c:pt idx="4">
                  <c:v>Jūtos droši, pastaigājoties pa savu apkaimi diennakts gaišajā laikā</c:v>
                </c:pt>
                <c:pt idx="5">
                  <c:v>Jūtos droši savā mājoklī</c:v>
                </c:pt>
              </c:strCache>
            </c:strRef>
          </c:cat>
          <c:val>
            <c:numRef>
              <c:f>Sheet1!$B$2:$B$7</c:f>
              <c:numCache>
                <c:formatCode>0%</c:formatCode>
                <c:ptCount val="6"/>
                <c:pt idx="0">
                  <c:v>0.73840483515673638</c:v>
                </c:pt>
                <c:pt idx="1">
                  <c:v>0.87000046299600198</c:v>
                </c:pt>
                <c:pt idx="2">
                  <c:v>0.75335036671488853</c:v>
                </c:pt>
                <c:pt idx="4">
                  <c:v>0.97326079124189302</c:v>
                </c:pt>
                <c:pt idx="5">
                  <c:v>0.98176591423779191</c:v>
                </c:pt>
              </c:numCache>
            </c:numRef>
          </c:val>
          <c:extLst>
            <c:ext xmlns:c16="http://schemas.microsoft.com/office/drawing/2014/chart" uri="{C3380CC4-5D6E-409C-BE32-E72D297353CC}">
              <c16:uniqueId val="{00000000-7E24-4AB3-BDE5-09359C119B77}"/>
            </c:ext>
          </c:extLst>
        </c:ser>
        <c:ser>
          <c:idx val="1"/>
          <c:order val="1"/>
          <c:tx>
            <c:strRef>
              <c:f>Sheet1!$C$1</c:f>
              <c:strCache>
                <c:ptCount val="1"/>
              </c:strCache>
            </c:strRef>
          </c:tx>
          <c:spPr>
            <a:solidFill>
              <a:srgbClr val="ED7D31">
                <a:lumMod val="60000"/>
                <a:lumOff val="40000"/>
              </a:srgbClr>
            </a:solidFill>
          </c:spPr>
          <c:invertIfNegative val="0"/>
          <c:dLbls>
            <c:spPr>
              <a:noFill/>
              <a:ln>
                <a:noFill/>
              </a:ln>
              <a:effectLst/>
            </c:spPr>
            <c:txPr>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Jūtos droši savā darba vietā</c:v>
                </c:pt>
                <c:pt idx="1">
                  <c:v>Latvija ir droša valsts dzīvošanai </c:v>
                </c:pt>
                <c:pt idx="2">
                  <c:v>Jūtos droši, pastaigājoties pa savu apkaimi diennakts tumšajā laikā</c:v>
                </c:pt>
                <c:pt idx="3">
                  <c:v>Jūtos droši sabiedriskās vietās (publiski pasākumi, tirdzniecības vietas)</c:v>
                </c:pt>
                <c:pt idx="4">
                  <c:v>Jūtos droši, pastaigājoties pa savu apkaimi diennakts gaišajā laikā</c:v>
                </c:pt>
                <c:pt idx="5">
                  <c:v>Jūtos droši savā mājoklī</c:v>
                </c:pt>
              </c:strCache>
            </c:strRef>
          </c:cat>
          <c:val>
            <c:numRef>
              <c:f>Sheet1!$C$2:$C$7</c:f>
              <c:numCache>
                <c:formatCode>0%</c:formatCode>
                <c:ptCount val="6"/>
                <c:pt idx="0">
                  <c:v>-3.53644324247918E-2</c:v>
                </c:pt>
                <c:pt idx="1">
                  <c:v>-0.119059831787971</c:v>
                </c:pt>
                <c:pt idx="2">
                  <c:v>-0.20892460001905999</c:v>
                </c:pt>
                <c:pt idx="4">
                  <c:v>-2.4549973698486799E-2</c:v>
                </c:pt>
                <c:pt idx="5">
                  <c:v>-1.7426151073813099E-2</c:v>
                </c:pt>
              </c:numCache>
            </c:numRef>
          </c:val>
          <c:extLst>
            <c:ext xmlns:c16="http://schemas.microsoft.com/office/drawing/2014/chart" uri="{C3380CC4-5D6E-409C-BE32-E72D297353CC}">
              <c16:uniqueId val="{00000001-7E24-4AB3-BDE5-09359C119B77}"/>
            </c:ext>
          </c:extLst>
        </c:ser>
        <c:ser>
          <c:idx val="2"/>
          <c:order val="2"/>
          <c:tx>
            <c:strRef>
              <c:f>Sheet1!$D$1</c:f>
              <c:strCache>
                <c:ptCount val="1"/>
                <c:pt idx="0">
                  <c:v>2022</c:v>
                </c:pt>
              </c:strCache>
            </c:strRef>
          </c:tx>
          <c:spPr>
            <a:solidFill>
              <a:srgbClr val="70AD47">
                <a:lumMod val="75000"/>
              </a:srgbClr>
            </a:solidFill>
          </c:spPr>
          <c:invertIfNegative val="0"/>
          <c:dLbls>
            <c:spPr>
              <a:noFill/>
              <a:ln>
                <a:noFill/>
              </a:ln>
              <a:effectLst/>
            </c:spPr>
            <c:txPr>
              <a:bodyPr/>
              <a:lstStyle/>
              <a:p>
                <a:pPr>
                  <a:defRPr lang="en-US" sz="900" b="1">
                    <a:latin typeface="+mn-lt"/>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Jūtos droši savā darba vietā</c:v>
                </c:pt>
                <c:pt idx="1">
                  <c:v>Latvija ir droša valsts dzīvošanai </c:v>
                </c:pt>
                <c:pt idx="2">
                  <c:v>Jūtos droši, pastaigājoties pa savu apkaimi diennakts tumšajā laikā</c:v>
                </c:pt>
                <c:pt idx="3">
                  <c:v>Jūtos droši sabiedriskās vietās (publiski pasākumi, tirdzniecības vietas)</c:v>
                </c:pt>
                <c:pt idx="4">
                  <c:v>Jūtos droši, pastaigājoties pa savu apkaimi diennakts gaišajā laikā</c:v>
                </c:pt>
                <c:pt idx="5">
                  <c:v>Jūtos droši savā mājoklī</c:v>
                </c:pt>
              </c:strCache>
            </c:strRef>
          </c:cat>
          <c:val>
            <c:numRef>
              <c:f>Sheet1!$D$2:$D$7</c:f>
              <c:numCache>
                <c:formatCode>0%</c:formatCode>
                <c:ptCount val="6"/>
                <c:pt idx="0">
                  <c:v>0.73291739613409712</c:v>
                </c:pt>
                <c:pt idx="1">
                  <c:v>0.82085000914041528</c:v>
                </c:pt>
                <c:pt idx="2">
                  <c:v>0.84142191096239327</c:v>
                </c:pt>
                <c:pt idx="3">
                  <c:v>0.92033400644791752</c:v>
                </c:pt>
                <c:pt idx="4">
                  <c:v>0.97667392295765054</c:v>
                </c:pt>
                <c:pt idx="5">
                  <c:v>0.98420736201291548</c:v>
                </c:pt>
              </c:numCache>
            </c:numRef>
          </c:val>
          <c:extLst>
            <c:ext xmlns:c16="http://schemas.microsoft.com/office/drawing/2014/chart" uri="{C3380CC4-5D6E-409C-BE32-E72D297353CC}">
              <c16:uniqueId val="{00000002-7E24-4AB3-BDE5-09359C119B77}"/>
            </c:ext>
          </c:extLst>
        </c:ser>
        <c:ser>
          <c:idx val="3"/>
          <c:order val="3"/>
          <c:tx>
            <c:strRef>
              <c:f>Sheet1!$E$1</c:f>
              <c:strCache>
                <c:ptCount val="1"/>
              </c:strCache>
            </c:strRef>
          </c:tx>
          <c:spPr>
            <a:solidFill>
              <a:srgbClr val="ED7D31">
                <a:lumMod val="75000"/>
              </a:srgbClr>
            </a:solidFill>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3-7E24-4AB3-BDE5-09359C119B77}"/>
                </c:ext>
              </c:extLst>
            </c:dLbl>
            <c:spPr>
              <a:noFill/>
              <a:ln>
                <a:noFill/>
              </a:ln>
              <a:effectLst/>
            </c:spPr>
            <c:txPr>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Jūtos droši savā darba vietā</c:v>
                </c:pt>
                <c:pt idx="1">
                  <c:v>Latvija ir droša valsts dzīvošanai </c:v>
                </c:pt>
                <c:pt idx="2">
                  <c:v>Jūtos droši, pastaigājoties pa savu apkaimi diennakts tumšajā laikā</c:v>
                </c:pt>
                <c:pt idx="3">
                  <c:v>Jūtos droši sabiedriskās vietās (publiski pasākumi, tirdzniecības vietas)</c:v>
                </c:pt>
                <c:pt idx="4">
                  <c:v>Jūtos droši, pastaigājoties pa savu apkaimi diennakts gaišajā laikā</c:v>
                </c:pt>
                <c:pt idx="5">
                  <c:v>Jūtos droši savā mājoklī</c:v>
                </c:pt>
              </c:strCache>
            </c:strRef>
          </c:cat>
          <c:val>
            <c:numRef>
              <c:f>Sheet1!$E$2:$E$7</c:f>
              <c:numCache>
                <c:formatCode>0%</c:formatCode>
                <c:ptCount val="6"/>
                <c:pt idx="0">
                  <c:v>-2.3484065514620098E-2</c:v>
                </c:pt>
                <c:pt idx="1">
                  <c:v>-0.152734764646759</c:v>
                </c:pt>
                <c:pt idx="2">
                  <c:v>-0.11903549461880999</c:v>
                </c:pt>
                <c:pt idx="3">
                  <c:v>-6.3437889128398095E-2</c:v>
                </c:pt>
                <c:pt idx="4">
                  <c:v>-1.90146096996868E-2</c:v>
                </c:pt>
                <c:pt idx="5">
                  <c:v>-1.47898424060138E-2</c:v>
                </c:pt>
              </c:numCache>
            </c:numRef>
          </c:val>
          <c:extLst>
            <c:ext xmlns:c16="http://schemas.microsoft.com/office/drawing/2014/chart" uri="{C3380CC4-5D6E-409C-BE32-E72D297353CC}">
              <c16:uniqueId val="{00000004-7E24-4AB3-BDE5-09359C119B77}"/>
            </c:ext>
          </c:extLst>
        </c:ser>
        <c:dLbls>
          <c:showLegendKey val="0"/>
          <c:showVal val="1"/>
          <c:showCatName val="0"/>
          <c:showSerName val="0"/>
          <c:showPercent val="0"/>
          <c:showBubbleSize val="0"/>
        </c:dLbls>
        <c:gapWidth val="60"/>
        <c:overlap val="60"/>
        <c:axId val="366829040"/>
        <c:axId val="366831784"/>
      </c:barChart>
      <c:catAx>
        <c:axId val="366829040"/>
        <c:scaling>
          <c:orientation val="minMax"/>
        </c:scaling>
        <c:delete val="0"/>
        <c:axPos val="l"/>
        <c:majorGridlines>
          <c:spPr>
            <a:ln w="3175">
              <a:solidFill>
                <a:srgbClr val="C0C0C0"/>
              </a:solidFill>
              <a:prstDash val="solid"/>
            </a:ln>
          </c:spPr>
        </c:majorGridlines>
        <c:numFmt formatCode="General" sourceLinked="1"/>
        <c:majorTickMark val="out"/>
        <c:minorTickMark val="out"/>
        <c:tickLblPos val="low"/>
        <c:spPr>
          <a:ln w="3175">
            <a:solidFill>
              <a:srgbClr val="000000"/>
            </a:solidFill>
            <a:prstDash val="solid"/>
          </a:ln>
        </c:spPr>
        <c:txPr>
          <a:bodyPr rot="0" vert="horz"/>
          <a:lstStyle/>
          <a:p>
            <a:pPr>
              <a:defRPr lang="en-US" sz="1050" b="1" i="0" u="none" strike="noStrike" baseline="0">
                <a:solidFill>
                  <a:srgbClr val="000000"/>
                </a:solidFill>
                <a:latin typeface="+mn-lt"/>
                <a:ea typeface="Arial"/>
                <a:cs typeface="Arial"/>
              </a:defRPr>
            </a:pPr>
            <a:endParaRPr lang="lv-LV"/>
          </a:p>
        </c:txPr>
        <c:crossAx val="366831784"/>
        <c:crosses val="autoZero"/>
        <c:auto val="1"/>
        <c:lblAlgn val="ctr"/>
        <c:lblOffset val="100"/>
        <c:tickLblSkip val="1"/>
        <c:tickMarkSkip val="1"/>
        <c:noMultiLvlLbl val="0"/>
      </c:catAx>
      <c:valAx>
        <c:axId val="366831784"/>
        <c:scaling>
          <c:orientation val="minMax"/>
          <c:max val="1"/>
          <c:min val="-0.5"/>
        </c:scaling>
        <c:delete val="0"/>
        <c:axPos val="b"/>
        <c:majorGridlines>
          <c:spPr>
            <a:ln w="3175">
              <a:solidFill>
                <a:srgbClr val="C0C0C0"/>
              </a:solidFill>
              <a:prstDash val="solid"/>
            </a:ln>
          </c:spPr>
        </c:majorGridlines>
        <c:numFmt formatCode="0%" sourceLinked="0"/>
        <c:majorTickMark val="out"/>
        <c:minorTickMark val="none"/>
        <c:tickLblPos val="nextTo"/>
        <c:spPr>
          <a:ln w="3175">
            <a:solidFill>
              <a:srgbClr val="000000"/>
            </a:solidFill>
            <a:prstDash val="solid"/>
          </a:ln>
        </c:spPr>
        <c:txPr>
          <a:bodyPr rot="0" vert="horz"/>
          <a:lstStyle/>
          <a:p>
            <a:pPr>
              <a:defRPr lang="en-US" sz="800" b="0" i="0" u="none" strike="noStrike" baseline="0">
                <a:solidFill>
                  <a:srgbClr val="000000"/>
                </a:solidFill>
                <a:latin typeface="Arial"/>
                <a:ea typeface="Arial"/>
                <a:cs typeface="Arial"/>
              </a:defRPr>
            </a:pPr>
            <a:endParaRPr lang="lv-LV"/>
          </a:p>
        </c:txPr>
        <c:crossAx val="366829040"/>
        <c:crosses val="autoZero"/>
        <c:crossBetween val="between"/>
        <c:majorUnit val="0.25"/>
      </c:valAx>
      <c:spPr>
        <a:solidFill>
          <a:srgbClr val="FFFFFF"/>
        </a:solidFill>
        <a:ln w="12700">
          <a:solidFill>
            <a:srgbClr val="C0C0C0"/>
          </a:solidFill>
          <a:prstDash val="solid"/>
        </a:ln>
      </c:spPr>
    </c:plotArea>
    <c:legend>
      <c:legendPos val="r"/>
      <c:layout>
        <c:manualLayout>
          <c:xMode val="edge"/>
          <c:yMode val="edge"/>
          <c:x val="0.21485434668330575"/>
          <c:y val="1.2403198854302456E-2"/>
          <c:w val="0.12675250419821374"/>
          <c:h val="0.11650154222415024"/>
        </c:manualLayout>
      </c:layout>
      <c:overlay val="0"/>
      <c:spPr>
        <a:noFill/>
        <a:ln w="3175">
          <a:solidFill>
            <a:srgbClr val="FFFFFF"/>
          </a:solidFill>
          <a:prstDash val="solid"/>
        </a:ln>
      </c:spPr>
      <c:txPr>
        <a:bodyPr/>
        <a:lstStyle/>
        <a:p>
          <a:pPr>
            <a:defRPr lang="en-US" sz="1050" b="1" i="0" u="none" strike="noStrike" baseline="0">
              <a:solidFill>
                <a:srgbClr val="000000"/>
              </a:solidFill>
              <a:latin typeface="+mn-lt"/>
              <a:ea typeface="Arial"/>
              <a:cs typeface="Arial"/>
            </a:defRPr>
          </a:pPr>
          <a:endParaRPr lang="lv-LV"/>
        </a:p>
      </c:txPr>
    </c:legend>
    <c:plotVisOnly val="1"/>
    <c:dispBlanksAs val="gap"/>
    <c:showDLblsOverMax val="0"/>
  </c:chart>
  <c:spPr>
    <a:noFill/>
    <a:ln w="3175">
      <a:noFill/>
      <a:prstDash val="solid"/>
    </a:ln>
  </c:spPr>
  <c:txPr>
    <a:bodyPr/>
    <a:lstStyle/>
    <a:p>
      <a:pPr>
        <a:defRPr sz="10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76239743761233"/>
          <c:y val="4.8337889668833976E-2"/>
          <c:w val="0.74274636488724244"/>
          <c:h val="0.93564727834304251"/>
        </c:manualLayout>
      </c:layout>
      <c:barChart>
        <c:barDir val="bar"/>
        <c:grouping val="percentStacked"/>
        <c:varyColors val="0"/>
        <c:ser>
          <c:idx val="0"/>
          <c:order val="0"/>
          <c:tx>
            <c:strRef>
              <c:f>Sheet1!$C$3</c:f>
              <c:strCache>
                <c:ptCount val="1"/>
                <c:pt idx="0">
                  <c:v>Ļoti + drīzāk satrauc</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Sheet1!$C$4:$C$38</c:f>
              <c:numCache>
                <c:formatCode>0%</c:formatCode>
                <c:ptCount val="35"/>
                <c:pt idx="0">
                  <c:v>0.79164957646351752</c:v>
                </c:pt>
                <c:pt idx="1">
                  <c:v>0.84119501152742271</c:v>
                </c:pt>
                <c:pt idx="2">
                  <c:v>0.81876110867563345</c:v>
                </c:pt>
                <c:pt idx="3">
                  <c:v>0.86067647654198454</c:v>
                </c:pt>
                <c:pt idx="4">
                  <c:v>0.80776932809942281</c:v>
                </c:pt>
                <c:pt idx="5">
                  <c:v>0.8448535766293972</c:v>
                </c:pt>
                <c:pt idx="7">
                  <c:v>0.83308302103449006</c:v>
                </c:pt>
                <c:pt idx="8">
                  <c:v>0.81917342689753314</c:v>
                </c:pt>
                <c:pt idx="10">
                  <c:v>0.84977782274919123</c:v>
                </c:pt>
                <c:pt idx="11">
                  <c:v>0.76646776079654189</c:v>
                </c:pt>
                <c:pt idx="12">
                  <c:v>0.71313822065596444</c:v>
                </c:pt>
                <c:pt idx="13">
                  <c:v>0.86998099549281793</c:v>
                </c:pt>
                <c:pt idx="14">
                  <c:v>0.84281492360644039</c:v>
                </c:pt>
                <c:pt idx="16">
                  <c:v>0.8246633202326078</c:v>
                </c:pt>
                <c:pt idx="17">
                  <c:v>0.79527516454539637</c:v>
                </c:pt>
                <c:pt idx="18">
                  <c:v>0.84181243689766316</c:v>
                </c:pt>
                <c:pt idx="20">
                  <c:v>0.72036914430659182</c:v>
                </c:pt>
                <c:pt idx="21">
                  <c:v>0.82271995585510327</c:v>
                </c:pt>
                <c:pt idx="22">
                  <c:v>0.84600744127130734</c:v>
                </c:pt>
                <c:pt idx="24">
                  <c:v>0.79897949333180618</c:v>
                </c:pt>
                <c:pt idx="25">
                  <c:v>0.85174090208545639</c:v>
                </c:pt>
                <c:pt idx="26">
                  <c:v>0.8246322680860374</c:v>
                </c:pt>
                <c:pt idx="27">
                  <c:v>0.84343315250092898</c:v>
                </c:pt>
                <c:pt idx="28">
                  <c:v>0.83253166665408329</c:v>
                </c:pt>
                <c:pt idx="29">
                  <c:v>0.79465288995955685</c:v>
                </c:pt>
                <c:pt idx="31">
                  <c:v>0.7876320378832693</c:v>
                </c:pt>
                <c:pt idx="32">
                  <c:v>0.86419883305368406</c:v>
                </c:pt>
                <c:pt idx="34">
                  <c:v>0.82812048379419512</c:v>
                </c:pt>
              </c:numCache>
            </c:numRef>
          </c:val>
          <c:extLst>
            <c:ext xmlns:c16="http://schemas.microsoft.com/office/drawing/2014/chart" uri="{C3380CC4-5D6E-409C-BE32-E72D297353CC}">
              <c16:uniqueId val="{00000000-8D93-420B-A3BE-2DE28DC132D9}"/>
            </c:ext>
          </c:extLst>
        </c:ser>
        <c:ser>
          <c:idx val="1"/>
          <c:order val="1"/>
          <c:tx>
            <c:strRef>
              <c:f>Sheet1!$D$3</c:f>
              <c:strCache>
                <c:ptCount val="1"/>
                <c:pt idx="0">
                  <c:v>Nemaz + drīzāk nesatrauc</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Sheet1!$D$4:$D$38</c:f>
              <c:numCache>
                <c:formatCode>0%</c:formatCode>
                <c:ptCount val="35"/>
                <c:pt idx="0">
                  <c:v>0.17818036008073668</c:v>
                </c:pt>
                <c:pt idx="1">
                  <c:v>0.13224205433205649</c:v>
                </c:pt>
                <c:pt idx="2">
                  <c:v>0.17287964086672936</c:v>
                </c:pt>
                <c:pt idx="3">
                  <c:v>0.11066542847174503</c:v>
                </c:pt>
                <c:pt idx="4">
                  <c:v>0.15011276343652541</c:v>
                </c:pt>
                <c:pt idx="5">
                  <c:v>0.11966848438187895</c:v>
                </c:pt>
                <c:pt idx="7">
                  <c:v>0.13494684764072279</c:v>
                </c:pt>
                <c:pt idx="8">
                  <c:v>0.15172131444944825</c:v>
                </c:pt>
                <c:pt idx="10">
                  <c:v>0.12301699280964502</c:v>
                </c:pt>
                <c:pt idx="11">
                  <c:v>0.15140436885082942</c:v>
                </c:pt>
                <c:pt idx="12">
                  <c:v>0.28686177934403573</c:v>
                </c:pt>
                <c:pt idx="13">
                  <c:v>0.11621049897116499</c:v>
                </c:pt>
                <c:pt idx="14">
                  <c:v>0.13388096779459904</c:v>
                </c:pt>
                <c:pt idx="16">
                  <c:v>0.12414036324236809</c:v>
                </c:pt>
                <c:pt idx="17">
                  <c:v>0.17044736507042466</c:v>
                </c:pt>
                <c:pt idx="18">
                  <c:v>0.1322298154214501</c:v>
                </c:pt>
                <c:pt idx="20">
                  <c:v>0.24072741690979285</c:v>
                </c:pt>
                <c:pt idx="21">
                  <c:v>0.13844178285869085</c:v>
                </c:pt>
                <c:pt idx="22">
                  <c:v>0.13221177151542418</c:v>
                </c:pt>
                <c:pt idx="24">
                  <c:v>0.12865150133399159</c:v>
                </c:pt>
                <c:pt idx="25">
                  <c:v>0.12793169377853339</c:v>
                </c:pt>
                <c:pt idx="26">
                  <c:v>0.13909548544424272</c:v>
                </c:pt>
                <c:pt idx="27">
                  <c:v>0.13926695129742203</c:v>
                </c:pt>
                <c:pt idx="28">
                  <c:v>0.1448478452142995</c:v>
                </c:pt>
                <c:pt idx="29">
                  <c:v>0.19283983670156857</c:v>
                </c:pt>
                <c:pt idx="31">
                  <c:v>0.17125091594204883</c:v>
                </c:pt>
                <c:pt idx="32">
                  <c:v>0.11391452307829734</c:v>
                </c:pt>
                <c:pt idx="34">
                  <c:v>0.14093148783976606</c:v>
                </c:pt>
              </c:numCache>
            </c:numRef>
          </c:val>
          <c:extLst>
            <c:ext xmlns:c16="http://schemas.microsoft.com/office/drawing/2014/chart" uri="{C3380CC4-5D6E-409C-BE32-E72D297353CC}">
              <c16:uniqueId val="{00000001-8D93-420B-A3BE-2DE28DC132D9}"/>
            </c:ext>
          </c:extLst>
        </c:ser>
        <c:ser>
          <c:idx val="2"/>
          <c:order val="2"/>
          <c:tx>
            <c:strRef>
              <c:f>Sheet1!$E$3</c:f>
              <c:strCache>
                <c:ptCount val="1"/>
                <c:pt idx="0">
                  <c:v>Grūti pateikt</c:v>
                </c:pt>
              </c:strCache>
            </c:strRef>
          </c:tx>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Sheet1!$E$4:$E$38</c:f>
              <c:numCache>
                <c:formatCode>0%</c:formatCode>
                <c:ptCount val="35"/>
                <c:pt idx="0">
                  <c:v>3.0170063455746667E-2</c:v>
                </c:pt>
                <c:pt idx="1">
                  <c:v>2.6562934140520529E-2</c:v>
                </c:pt>
                <c:pt idx="2">
                  <c:v>8.3592504576377891E-3</c:v>
                </c:pt>
                <c:pt idx="3">
                  <c:v>2.8658094986272122E-2</c:v>
                </c:pt>
                <c:pt idx="4">
                  <c:v>4.2117908464049433E-2</c:v>
                </c:pt>
                <c:pt idx="5">
                  <c:v>3.5477938988724707E-2</c:v>
                </c:pt>
                <c:pt idx="7">
                  <c:v>3.1970131324786571E-2</c:v>
                </c:pt>
                <c:pt idx="8">
                  <c:v>2.9105258653017121E-2</c:v>
                </c:pt>
                <c:pt idx="10">
                  <c:v>2.7205184441163911E-2</c:v>
                </c:pt>
                <c:pt idx="11">
                  <c:v>8.212787035262839E-2</c:v>
                </c:pt>
                <c:pt idx="12">
                  <c:v>0</c:v>
                </c:pt>
                <c:pt idx="13">
                  <c:v>1.3808505536016981E-2</c:v>
                </c:pt>
                <c:pt idx="14">
                  <c:v>2.3304108598959847E-2</c:v>
                </c:pt>
                <c:pt idx="16">
                  <c:v>5.1196316525024044E-2</c:v>
                </c:pt>
                <c:pt idx="17">
                  <c:v>3.4277470384176278E-2</c:v>
                </c:pt>
                <c:pt idx="18">
                  <c:v>2.5957747680886718E-2</c:v>
                </c:pt>
                <c:pt idx="20">
                  <c:v>3.8903438783615532E-2</c:v>
                </c:pt>
                <c:pt idx="21">
                  <c:v>3.8838261286207022E-2</c:v>
                </c:pt>
                <c:pt idx="22">
                  <c:v>2.1780787213268992E-2</c:v>
                </c:pt>
                <c:pt idx="24">
                  <c:v>7.2369005334201597E-2</c:v>
                </c:pt>
                <c:pt idx="25">
                  <c:v>2.032740413601037E-2</c:v>
                </c:pt>
                <c:pt idx="26">
                  <c:v>3.627224646971846E-2</c:v>
                </c:pt>
                <c:pt idx="27">
                  <c:v>1.7299896201647919E-2</c:v>
                </c:pt>
                <c:pt idx="28">
                  <c:v>2.2620488131615889E-2</c:v>
                </c:pt>
                <c:pt idx="29">
                  <c:v>1.2507273338874518E-2</c:v>
                </c:pt>
                <c:pt idx="31">
                  <c:v>4.1117046174681454E-2</c:v>
                </c:pt>
                <c:pt idx="32">
                  <c:v>2.1886643868019546E-2</c:v>
                </c:pt>
                <c:pt idx="34">
                  <c:v>3.0948028366039007E-2</c:v>
                </c:pt>
              </c:numCache>
            </c:numRef>
          </c:val>
          <c:extLst>
            <c:ext xmlns:c16="http://schemas.microsoft.com/office/drawing/2014/chart" uri="{C3380CC4-5D6E-409C-BE32-E72D297353CC}">
              <c16:uniqueId val="{00000002-8D93-420B-A3BE-2DE28DC132D9}"/>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plotArea>
    <c:legend>
      <c:legendPos val="r"/>
      <c:layout>
        <c:manualLayout>
          <c:xMode val="edge"/>
          <c:yMode val="edge"/>
          <c:x val="0.38701404377585119"/>
          <c:y val="2.3597491191768767E-3"/>
          <c:w val="0.61298595622414864"/>
          <c:h val="4.6641275784028928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76239743761233"/>
          <c:y val="4.8337889668833976E-2"/>
          <c:w val="0.74274636488724244"/>
          <c:h val="0.93564727834304251"/>
        </c:manualLayout>
      </c:layout>
      <c:barChart>
        <c:barDir val="bar"/>
        <c:grouping val="percentStacked"/>
        <c:varyColors val="0"/>
        <c:ser>
          <c:idx val="0"/>
          <c:order val="0"/>
          <c:tx>
            <c:strRef>
              <c:f>Sheet1!$C$3</c:f>
              <c:strCache>
                <c:ptCount val="1"/>
                <c:pt idx="0">
                  <c:v>Ļoti + drīzāk satrauc</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Sheet1!$C$4:$C$38</c:f>
              <c:numCache>
                <c:formatCode>0%</c:formatCode>
                <c:ptCount val="35"/>
                <c:pt idx="0">
                  <c:v>0.8242584077345857</c:v>
                </c:pt>
                <c:pt idx="1">
                  <c:v>0.8083358121616625</c:v>
                </c:pt>
                <c:pt idx="2">
                  <c:v>0.80972837174356216</c:v>
                </c:pt>
                <c:pt idx="3">
                  <c:v>0.8274531598199476</c:v>
                </c:pt>
                <c:pt idx="4">
                  <c:v>0.80639333439316463</c:v>
                </c:pt>
                <c:pt idx="5">
                  <c:v>0.85101762580109552</c:v>
                </c:pt>
                <c:pt idx="7">
                  <c:v>0.83621448012437516</c:v>
                </c:pt>
                <c:pt idx="8">
                  <c:v>0.80804715199825694</c:v>
                </c:pt>
                <c:pt idx="10">
                  <c:v>0.79291981668900602</c:v>
                </c:pt>
                <c:pt idx="11">
                  <c:v>0.76526215554163701</c:v>
                </c:pt>
                <c:pt idx="12">
                  <c:v>0.79978649552498937</c:v>
                </c:pt>
                <c:pt idx="13">
                  <c:v>0.83936562135303816</c:v>
                </c:pt>
                <c:pt idx="14">
                  <c:v>0.84149920856995808</c:v>
                </c:pt>
                <c:pt idx="16">
                  <c:v>0.80483531527386332</c:v>
                </c:pt>
                <c:pt idx="17">
                  <c:v>0.80082831083779116</c:v>
                </c:pt>
                <c:pt idx="18">
                  <c:v>0.84198648045441005</c:v>
                </c:pt>
                <c:pt idx="20">
                  <c:v>0.7041258767916504</c:v>
                </c:pt>
                <c:pt idx="21">
                  <c:v>0.8188024167245902</c:v>
                </c:pt>
                <c:pt idx="22">
                  <c:v>0.84772920110518757</c:v>
                </c:pt>
                <c:pt idx="24">
                  <c:v>0.77249077268711153</c:v>
                </c:pt>
                <c:pt idx="25">
                  <c:v>0.82286477178758788</c:v>
                </c:pt>
                <c:pt idx="26">
                  <c:v>0.86128428232219545</c:v>
                </c:pt>
                <c:pt idx="27">
                  <c:v>0.86484270525725082</c:v>
                </c:pt>
                <c:pt idx="28">
                  <c:v>0.87136521131723033</c:v>
                </c:pt>
                <c:pt idx="29">
                  <c:v>0.67960692099960029</c:v>
                </c:pt>
                <c:pt idx="31">
                  <c:v>0.77379156128517967</c:v>
                </c:pt>
                <c:pt idx="32">
                  <c:v>0.8728341780040284</c:v>
                </c:pt>
                <c:pt idx="34">
                  <c:v>0.82616519950488598</c:v>
                </c:pt>
              </c:numCache>
            </c:numRef>
          </c:val>
          <c:extLst>
            <c:ext xmlns:c16="http://schemas.microsoft.com/office/drawing/2014/chart" uri="{C3380CC4-5D6E-409C-BE32-E72D297353CC}">
              <c16:uniqueId val="{00000000-E3FB-4677-B4F5-9C0A216EC4A4}"/>
            </c:ext>
          </c:extLst>
        </c:ser>
        <c:ser>
          <c:idx val="1"/>
          <c:order val="1"/>
          <c:tx>
            <c:strRef>
              <c:f>Sheet1!$D$3</c:f>
              <c:strCache>
                <c:ptCount val="1"/>
                <c:pt idx="0">
                  <c:v>Nemaz + drīzāk nesatrauc</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Sheet1!$D$4:$D$38</c:f>
              <c:numCache>
                <c:formatCode>0%</c:formatCode>
                <c:ptCount val="35"/>
                <c:pt idx="0">
                  <c:v>0.13781706441774225</c:v>
                </c:pt>
                <c:pt idx="1">
                  <c:v>0.15839217804607808</c:v>
                </c:pt>
                <c:pt idx="2">
                  <c:v>0.18223519438151428</c:v>
                </c:pt>
                <c:pt idx="3">
                  <c:v>0.15265623880211943</c:v>
                </c:pt>
                <c:pt idx="4">
                  <c:v>0.16271311241598296</c:v>
                </c:pt>
                <c:pt idx="5">
                  <c:v>0.11304395116037842</c:v>
                </c:pt>
                <c:pt idx="7">
                  <c:v>0.13162186910561627</c:v>
                </c:pt>
                <c:pt idx="8">
                  <c:v>0.16612857141571782</c:v>
                </c:pt>
                <c:pt idx="10">
                  <c:v>0.20708018331099418</c:v>
                </c:pt>
                <c:pt idx="11">
                  <c:v>0.17256777770655085</c:v>
                </c:pt>
                <c:pt idx="12">
                  <c:v>0.20021350447501085</c:v>
                </c:pt>
                <c:pt idx="13">
                  <c:v>0.13067000724017303</c:v>
                </c:pt>
                <c:pt idx="14">
                  <c:v>0.1323680678966857</c:v>
                </c:pt>
                <c:pt idx="16">
                  <c:v>0.1612800293500683</c:v>
                </c:pt>
                <c:pt idx="17">
                  <c:v>0.16529949237751318</c:v>
                </c:pt>
                <c:pt idx="18">
                  <c:v>0.13013551473658341</c:v>
                </c:pt>
                <c:pt idx="20">
                  <c:v>0.26159080532991696</c:v>
                </c:pt>
                <c:pt idx="21">
                  <c:v>0.14743218080697446</c:v>
                </c:pt>
                <c:pt idx="22">
                  <c:v>0.12691275883200734</c:v>
                </c:pt>
                <c:pt idx="24">
                  <c:v>0.16842474190280321</c:v>
                </c:pt>
                <c:pt idx="25">
                  <c:v>0.13747086751011067</c:v>
                </c:pt>
                <c:pt idx="26">
                  <c:v>0.12305251398993523</c:v>
                </c:pt>
                <c:pt idx="27">
                  <c:v>0.11718679452259056</c:v>
                </c:pt>
                <c:pt idx="28">
                  <c:v>0.10628996895049951</c:v>
                </c:pt>
                <c:pt idx="29">
                  <c:v>0.29430049007427794</c:v>
                </c:pt>
                <c:pt idx="31">
                  <c:v>0.18689986568963909</c:v>
                </c:pt>
                <c:pt idx="32">
                  <c:v>0.10564590907461352</c:v>
                </c:pt>
                <c:pt idx="34">
                  <c:v>0.14393285342101828</c:v>
                </c:pt>
              </c:numCache>
            </c:numRef>
          </c:val>
          <c:extLst>
            <c:ext xmlns:c16="http://schemas.microsoft.com/office/drawing/2014/chart" uri="{C3380CC4-5D6E-409C-BE32-E72D297353CC}">
              <c16:uniqueId val="{00000001-E3FB-4677-B4F5-9C0A216EC4A4}"/>
            </c:ext>
          </c:extLst>
        </c:ser>
        <c:ser>
          <c:idx val="2"/>
          <c:order val="2"/>
          <c:tx>
            <c:strRef>
              <c:f>Sheet1!$E$3</c:f>
              <c:strCache>
                <c:ptCount val="1"/>
                <c:pt idx="0">
                  <c:v>Grūti pateikt</c:v>
                </c:pt>
              </c:strCache>
            </c:strRef>
          </c:tx>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Sheet1!$E$4:$E$38</c:f>
              <c:numCache>
                <c:formatCode>0%</c:formatCode>
                <c:ptCount val="35"/>
                <c:pt idx="0">
                  <c:v>3.7924527847672758E-2</c:v>
                </c:pt>
                <c:pt idx="1">
                  <c:v>3.3272009792258743E-2</c:v>
                </c:pt>
                <c:pt idx="2">
                  <c:v>8.036433874924134E-3</c:v>
                </c:pt>
                <c:pt idx="3">
                  <c:v>1.9890601377934757E-2</c:v>
                </c:pt>
                <c:pt idx="4">
                  <c:v>3.0893553190850489E-2</c:v>
                </c:pt>
                <c:pt idx="5">
                  <c:v>3.5938423038526804E-2</c:v>
                </c:pt>
                <c:pt idx="7">
                  <c:v>3.2163650770007615E-2</c:v>
                </c:pt>
                <c:pt idx="8">
                  <c:v>2.582427658602315E-2</c:v>
                </c:pt>
                <c:pt idx="10">
                  <c:v>0</c:v>
                </c:pt>
                <c:pt idx="11">
                  <c:v>6.2170066751811692E-2</c:v>
                </c:pt>
                <c:pt idx="12">
                  <c:v>0</c:v>
                </c:pt>
                <c:pt idx="13">
                  <c:v>2.9964371406788939E-2</c:v>
                </c:pt>
                <c:pt idx="14">
                  <c:v>2.6132723533355776E-2</c:v>
                </c:pt>
                <c:pt idx="16">
                  <c:v>3.3884655376068419E-2</c:v>
                </c:pt>
                <c:pt idx="17">
                  <c:v>3.3872196784693255E-2</c:v>
                </c:pt>
                <c:pt idx="18">
                  <c:v>2.7878004809006426E-2</c:v>
                </c:pt>
                <c:pt idx="20">
                  <c:v>3.4283317878432591E-2</c:v>
                </c:pt>
                <c:pt idx="21">
                  <c:v>3.3765402468436144E-2</c:v>
                </c:pt>
                <c:pt idx="22">
                  <c:v>2.5358040062805589E-2</c:v>
                </c:pt>
                <c:pt idx="24">
                  <c:v>5.9084485410084903E-2</c:v>
                </c:pt>
                <c:pt idx="25">
                  <c:v>3.9664360702301428E-2</c:v>
                </c:pt>
                <c:pt idx="26">
                  <c:v>1.5663203687868003E-2</c:v>
                </c:pt>
                <c:pt idx="27">
                  <c:v>1.7970500220157566E-2</c:v>
                </c:pt>
                <c:pt idx="28">
                  <c:v>2.2344819732269147E-2</c:v>
                </c:pt>
                <c:pt idx="29">
                  <c:v>2.6092588926121842E-2</c:v>
                </c:pt>
                <c:pt idx="31">
                  <c:v>3.9308573025180774E-2</c:v>
                </c:pt>
                <c:pt idx="32">
                  <c:v>2.1519912921358533E-2</c:v>
                </c:pt>
                <c:pt idx="34">
                  <c:v>2.9901947074095506E-2</c:v>
                </c:pt>
              </c:numCache>
            </c:numRef>
          </c:val>
          <c:extLst>
            <c:ext xmlns:c16="http://schemas.microsoft.com/office/drawing/2014/chart" uri="{C3380CC4-5D6E-409C-BE32-E72D297353CC}">
              <c16:uniqueId val="{00000002-E3FB-4677-B4F5-9C0A216EC4A4}"/>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plotArea>
    <c:legend>
      <c:legendPos val="r"/>
      <c:layout>
        <c:manualLayout>
          <c:xMode val="edge"/>
          <c:yMode val="edge"/>
          <c:x val="0.38701404377585119"/>
          <c:y val="2.3597491191768767E-3"/>
          <c:w val="0.61298595622414864"/>
          <c:h val="4.6641275784028928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76239743761233"/>
          <c:y val="4.8337889668833976E-2"/>
          <c:w val="0.74274636488724244"/>
          <c:h val="0.93564727834304251"/>
        </c:manualLayout>
      </c:layout>
      <c:barChart>
        <c:barDir val="bar"/>
        <c:grouping val="percentStacked"/>
        <c:varyColors val="0"/>
        <c:ser>
          <c:idx val="0"/>
          <c:order val="0"/>
          <c:tx>
            <c:strRef>
              <c:f>Sheet1!$C$3</c:f>
              <c:strCache>
                <c:ptCount val="1"/>
                <c:pt idx="0">
                  <c:v>Ļoti + drīzāk satrauc</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Sheet1!$C$4:$C$38</c:f>
              <c:numCache>
                <c:formatCode>0%</c:formatCode>
                <c:ptCount val="35"/>
                <c:pt idx="0">
                  <c:v>0.81911500166295748</c:v>
                </c:pt>
                <c:pt idx="1">
                  <c:v>0.77083148764001796</c:v>
                </c:pt>
                <c:pt idx="2">
                  <c:v>0.78736455143272677</c:v>
                </c:pt>
                <c:pt idx="3">
                  <c:v>0.76017313928296915</c:v>
                </c:pt>
                <c:pt idx="4">
                  <c:v>0.78327315823172428</c:v>
                </c:pt>
                <c:pt idx="5">
                  <c:v>0.83351616028826059</c:v>
                </c:pt>
                <c:pt idx="7">
                  <c:v>0.8138491176291095</c:v>
                </c:pt>
                <c:pt idx="8">
                  <c:v>0.7792579225236882</c:v>
                </c:pt>
                <c:pt idx="10">
                  <c:v>0.70558960630021061</c:v>
                </c:pt>
                <c:pt idx="11">
                  <c:v>0.76639608743039223</c:v>
                </c:pt>
                <c:pt idx="12">
                  <c:v>0.80079550118037335</c:v>
                </c:pt>
                <c:pt idx="13">
                  <c:v>0.84536495516820986</c:v>
                </c:pt>
                <c:pt idx="14">
                  <c:v>0.81030556439952339</c:v>
                </c:pt>
                <c:pt idx="16">
                  <c:v>0.80352990943704983</c:v>
                </c:pt>
                <c:pt idx="17">
                  <c:v>0.80496472408915309</c:v>
                </c:pt>
                <c:pt idx="18">
                  <c:v>0.79991144707970729</c:v>
                </c:pt>
                <c:pt idx="20">
                  <c:v>0.74758302709059332</c:v>
                </c:pt>
                <c:pt idx="21">
                  <c:v>0.79531669081026946</c:v>
                </c:pt>
                <c:pt idx="22">
                  <c:v>0.81411358203788253</c:v>
                </c:pt>
                <c:pt idx="24">
                  <c:v>0.76584865648600609</c:v>
                </c:pt>
                <c:pt idx="25">
                  <c:v>0.78652583826236167</c:v>
                </c:pt>
                <c:pt idx="26">
                  <c:v>0.84148135375213595</c:v>
                </c:pt>
                <c:pt idx="27">
                  <c:v>0.80542740174276017</c:v>
                </c:pt>
                <c:pt idx="28">
                  <c:v>0.83151717175428586</c:v>
                </c:pt>
                <c:pt idx="29">
                  <c:v>0.74338324841330783</c:v>
                </c:pt>
                <c:pt idx="31">
                  <c:v>0.76900556651827712</c:v>
                </c:pt>
                <c:pt idx="32">
                  <c:v>0.8304701707920944</c:v>
                </c:pt>
                <c:pt idx="34">
                  <c:v>0.80150798875023843</c:v>
                </c:pt>
              </c:numCache>
            </c:numRef>
          </c:val>
          <c:extLst>
            <c:ext xmlns:c16="http://schemas.microsoft.com/office/drawing/2014/chart" uri="{C3380CC4-5D6E-409C-BE32-E72D297353CC}">
              <c16:uniqueId val="{00000000-E0BC-4B5F-8D82-9C4BA7D3E5B4}"/>
            </c:ext>
          </c:extLst>
        </c:ser>
        <c:ser>
          <c:idx val="1"/>
          <c:order val="1"/>
          <c:tx>
            <c:strRef>
              <c:f>Sheet1!$D$3</c:f>
              <c:strCache>
                <c:ptCount val="1"/>
                <c:pt idx="0">
                  <c:v>Nemaz + drīzāk nesatrauc</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Sheet1!$D$4:$D$38</c:f>
              <c:numCache>
                <c:formatCode>0%</c:formatCode>
                <c:ptCount val="35"/>
                <c:pt idx="0">
                  <c:v>0.15044982716168501</c:v>
                </c:pt>
                <c:pt idx="1">
                  <c:v>0.2041520775801989</c:v>
                </c:pt>
                <c:pt idx="2">
                  <c:v>0.21263544856727407</c:v>
                </c:pt>
                <c:pt idx="3">
                  <c:v>0.20959146454211697</c:v>
                </c:pt>
                <c:pt idx="4">
                  <c:v>0.19541545701284541</c:v>
                </c:pt>
                <c:pt idx="5">
                  <c:v>0.13304456078429566</c:v>
                </c:pt>
                <c:pt idx="7">
                  <c:v>0.15538676521150452</c:v>
                </c:pt>
                <c:pt idx="8">
                  <c:v>0.20557302392217391</c:v>
                </c:pt>
                <c:pt idx="10">
                  <c:v>0.29441039369978961</c:v>
                </c:pt>
                <c:pt idx="11">
                  <c:v>0.17143384581779586</c:v>
                </c:pt>
                <c:pt idx="12">
                  <c:v>0.19920449881962704</c:v>
                </c:pt>
                <c:pt idx="13">
                  <c:v>0.15463504483179033</c:v>
                </c:pt>
                <c:pt idx="14">
                  <c:v>0.16741730206784797</c:v>
                </c:pt>
                <c:pt idx="16">
                  <c:v>0.16288835610821131</c:v>
                </c:pt>
                <c:pt idx="17">
                  <c:v>0.17190177058595713</c:v>
                </c:pt>
                <c:pt idx="18">
                  <c:v>0.17527924741434375</c:v>
                </c:pt>
                <c:pt idx="20">
                  <c:v>0.21478048159648822</c:v>
                </c:pt>
                <c:pt idx="21">
                  <c:v>0.17719219454188115</c:v>
                </c:pt>
                <c:pt idx="22">
                  <c:v>0.16449720731771844</c:v>
                </c:pt>
                <c:pt idx="24">
                  <c:v>0.17506685810390851</c:v>
                </c:pt>
                <c:pt idx="25">
                  <c:v>0.17887840097301563</c:v>
                </c:pt>
                <c:pt idx="26">
                  <c:v>0.15371085111694954</c:v>
                </c:pt>
                <c:pt idx="27">
                  <c:v>0.18536666527009804</c:v>
                </c:pt>
                <c:pt idx="28">
                  <c:v>0.146138008513444</c:v>
                </c:pt>
                <c:pt idx="29">
                  <c:v>0.23052416266057027</c:v>
                </c:pt>
                <c:pt idx="31">
                  <c:v>0.19955093241255195</c:v>
                </c:pt>
                <c:pt idx="32">
                  <c:v>0.1498927938897123</c:v>
                </c:pt>
                <c:pt idx="34">
                  <c:v>0.17329175764698534</c:v>
                </c:pt>
              </c:numCache>
            </c:numRef>
          </c:val>
          <c:extLst>
            <c:ext xmlns:c16="http://schemas.microsoft.com/office/drawing/2014/chart" uri="{C3380CC4-5D6E-409C-BE32-E72D297353CC}">
              <c16:uniqueId val="{00000001-E0BC-4B5F-8D82-9C4BA7D3E5B4}"/>
            </c:ext>
          </c:extLst>
        </c:ser>
        <c:ser>
          <c:idx val="2"/>
          <c:order val="2"/>
          <c:tx>
            <c:strRef>
              <c:f>Sheet1!$E$3</c:f>
              <c:strCache>
                <c:ptCount val="1"/>
                <c:pt idx="0">
                  <c:v>Grūti pateikt</c:v>
                </c:pt>
              </c:strCache>
            </c:strRef>
          </c:tx>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Sheet1!$E$4:$E$38</c:f>
              <c:numCache>
                <c:formatCode>0%</c:formatCode>
                <c:ptCount val="35"/>
                <c:pt idx="0">
                  <c:v>3.0435171175358051E-2</c:v>
                </c:pt>
                <c:pt idx="1">
                  <c:v>2.5016434779782753E-2</c:v>
                </c:pt>
                <c:pt idx="2">
                  <c:v>0</c:v>
                </c:pt>
                <c:pt idx="3">
                  <c:v>3.0235396174915621E-2</c:v>
                </c:pt>
                <c:pt idx="4">
                  <c:v>2.1311384755428379E-2</c:v>
                </c:pt>
                <c:pt idx="5">
                  <c:v>3.3439278927444339E-2</c:v>
                </c:pt>
                <c:pt idx="7">
                  <c:v>3.076411715938478E-2</c:v>
                </c:pt>
                <c:pt idx="8">
                  <c:v>1.5169053554135755E-2</c:v>
                </c:pt>
                <c:pt idx="10">
                  <c:v>0</c:v>
                </c:pt>
                <c:pt idx="11">
                  <c:v>6.2170066751811692E-2</c:v>
                </c:pt>
                <c:pt idx="12">
                  <c:v>0</c:v>
                </c:pt>
                <c:pt idx="13">
                  <c:v>0</c:v>
                </c:pt>
                <c:pt idx="14">
                  <c:v>2.2277133532627925E-2</c:v>
                </c:pt>
                <c:pt idx="16">
                  <c:v>3.3581734454738686E-2</c:v>
                </c:pt>
                <c:pt idx="17">
                  <c:v>2.3133505324887414E-2</c:v>
                </c:pt>
                <c:pt idx="18">
                  <c:v>2.4809305505949269E-2</c:v>
                </c:pt>
                <c:pt idx="20">
                  <c:v>3.763649131291847E-2</c:v>
                </c:pt>
                <c:pt idx="21">
                  <c:v>2.7491114647850395E-2</c:v>
                </c:pt>
                <c:pt idx="22">
                  <c:v>2.1389210644399238E-2</c:v>
                </c:pt>
                <c:pt idx="24">
                  <c:v>5.9084485410084903E-2</c:v>
                </c:pt>
                <c:pt idx="25">
                  <c:v>3.4595760764622646E-2</c:v>
                </c:pt>
                <c:pt idx="26">
                  <c:v>4.8077951309131936E-3</c:v>
                </c:pt>
                <c:pt idx="27">
                  <c:v>9.2059329871409402E-3</c:v>
                </c:pt>
                <c:pt idx="28">
                  <c:v>2.2344819732269147E-2</c:v>
                </c:pt>
                <c:pt idx="29">
                  <c:v>2.6092588926121842E-2</c:v>
                </c:pt>
                <c:pt idx="31">
                  <c:v>3.1443501069170501E-2</c:v>
                </c:pt>
                <c:pt idx="32">
                  <c:v>1.9637035318193729E-2</c:v>
                </c:pt>
                <c:pt idx="34">
                  <c:v>2.520025360277621E-2</c:v>
                </c:pt>
              </c:numCache>
            </c:numRef>
          </c:val>
          <c:extLst>
            <c:ext xmlns:c16="http://schemas.microsoft.com/office/drawing/2014/chart" uri="{C3380CC4-5D6E-409C-BE32-E72D297353CC}">
              <c16:uniqueId val="{00000002-E0BC-4B5F-8D82-9C4BA7D3E5B4}"/>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plotArea>
    <c:legend>
      <c:legendPos val="r"/>
      <c:layout>
        <c:manualLayout>
          <c:xMode val="edge"/>
          <c:yMode val="edge"/>
          <c:x val="0.38701404377585119"/>
          <c:y val="2.3597491191768767E-3"/>
          <c:w val="0.61298595622414864"/>
          <c:h val="4.6641275784028928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76239743761233"/>
          <c:y val="4.8337889668833976E-2"/>
          <c:w val="0.74274636488724244"/>
          <c:h val="0.93564727834304251"/>
        </c:manualLayout>
      </c:layout>
      <c:barChart>
        <c:barDir val="bar"/>
        <c:grouping val="percentStacked"/>
        <c:varyColors val="0"/>
        <c:ser>
          <c:idx val="0"/>
          <c:order val="0"/>
          <c:tx>
            <c:strRef>
              <c:f>Sheet1!$C$3</c:f>
              <c:strCache>
                <c:ptCount val="1"/>
                <c:pt idx="0">
                  <c:v>Ļoti + drīzāk satrauc</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Sheet1!$C$4:$C$38</c:f>
              <c:numCache>
                <c:formatCode>0%</c:formatCode>
                <c:ptCount val="35"/>
                <c:pt idx="0">
                  <c:v>0.80977694754276897</c:v>
                </c:pt>
                <c:pt idx="1">
                  <c:v>0.80711809463972828</c:v>
                </c:pt>
                <c:pt idx="2">
                  <c:v>0.72073852168958585</c:v>
                </c:pt>
                <c:pt idx="3">
                  <c:v>0.79006513114653243</c:v>
                </c:pt>
                <c:pt idx="4">
                  <c:v>0.74207957241937605</c:v>
                </c:pt>
                <c:pt idx="5">
                  <c:v>0.839519449300833</c:v>
                </c:pt>
                <c:pt idx="7">
                  <c:v>0.79702550816651241</c:v>
                </c:pt>
                <c:pt idx="8">
                  <c:v>0.78596192401987619</c:v>
                </c:pt>
                <c:pt idx="10">
                  <c:v>0.72759255510661591</c:v>
                </c:pt>
                <c:pt idx="11">
                  <c:v>0.78304501486557088</c:v>
                </c:pt>
                <c:pt idx="12">
                  <c:v>0.71149560279727508</c:v>
                </c:pt>
                <c:pt idx="13">
                  <c:v>0.79436182129506416</c:v>
                </c:pt>
                <c:pt idx="14">
                  <c:v>0.80324042294390552</c:v>
                </c:pt>
                <c:pt idx="16">
                  <c:v>0.79124443041172843</c:v>
                </c:pt>
                <c:pt idx="17">
                  <c:v>0.7872491140741259</c:v>
                </c:pt>
                <c:pt idx="18">
                  <c:v>0.79590614365691525</c:v>
                </c:pt>
                <c:pt idx="20">
                  <c:v>0.71532631128322921</c:v>
                </c:pt>
                <c:pt idx="21">
                  <c:v>0.81785807831491664</c:v>
                </c:pt>
                <c:pt idx="22">
                  <c:v>0.77594930075089086</c:v>
                </c:pt>
                <c:pt idx="24">
                  <c:v>0.76977453431677589</c:v>
                </c:pt>
                <c:pt idx="25">
                  <c:v>0.81543461080154556</c:v>
                </c:pt>
                <c:pt idx="26">
                  <c:v>0.83373244686328551</c:v>
                </c:pt>
                <c:pt idx="27">
                  <c:v>0.77399183294483409</c:v>
                </c:pt>
                <c:pt idx="28">
                  <c:v>0.81447534566929136</c:v>
                </c:pt>
                <c:pt idx="29">
                  <c:v>0.69333003402551296</c:v>
                </c:pt>
                <c:pt idx="31">
                  <c:v>0.78196022765782169</c:v>
                </c:pt>
                <c:pt idx="32">
                  <c:v>0.80298544942580918</c:v>
                </c:pt>
                <c:pt idx="34">
                  <c:v>0.79307834423072654</c:v>
                </c:pt>
              </c:numCache>
            </c:numRef>
          </c:val>
          <c:extLst>
            <c:ext xmlns:c16="http://schemas.microsoft.com/office/drawing/2014/chart" uri="{C3380CC4-5D6E-409C-BE32-E72D297353CC}">
              <c16:uniqueId val="{00000000-1A7E-46C0-B4EF-98653DA91BB1}"/>
            </c:ext>
          </c:extLst>
        </c:ser>
        <c:ser>
          <c:idx val="1"/>
          <c:order val="1"/>
          <c:tx>
            <c:strRef>
              <c:f>Sheet1!$D$3</c:f>
              <c:strCache>
                <c:ptCount val="1"/>
                <c:pt idx="0">
                  <c:v>Nemaz + drīzāk nesatrauc</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Sheet1!$D$4:$D$38</c:f>
              <c:numCache>
                <c:formatCode>0%</c:formatCode>
                <c:ptCount val="35"/>
                <c:pt idx="0">
                  <c:v>0.16103334917070591</c:v>
                </c:pt>
                <c:pt idx="1">
                  <c:v>0.14792780935935429</c:v>
                </c:pt>
                <c:pt idx="2">
                  <c:v>0.27090222785277729</c:v>
                </c:pt>
                <c:pt idx="3">
                  <c:v>0.20993486885346926</c:v>
                </c:pt>
                <c:pt idx="4">
                  <c:v>0.24227165725397698</c:v>
                </c:pt>
                <c:pt idx="5">
                  <c:v>0.14450695682265308</c:v>
                </c:pt>
                <c:pt idx="7">
                  <c:v>0.18205444816684532</c:v>
                </c:pt>
                <c:pt idx="8">
                  <c:v>0.19935254915279108</c:v>
                </c:pt>
                <c:pt idx="10">
                  <c:v>0.27240744489338425</c:v>
                </c:pt>
                <c:pt idx="11">
                  <c:v>0.16127259027407617</c:v>
                </c:pt>
                <c:pt idx="12">
                  <c:v>0.28850439720272497</c:v>
                </c:pt>
                <c:pt idx="13">
                  <c:v>0.19001271959932797</c:v>
                </c:pt>
                <c:pt idx="14">
                  <c:v>0.1837997629625466</c:v>
                </c:pt>
                <c:pt idx="16">
                  <c:v>0.18271497175400467</c:v>
                </c:pt>
                <c:pt idx="17">
                  <c:v>0.18468684356522855</c:v>
                </c:pt>
                <c:pt idx="18">
                  <c:v>0.1905888768864068</c:v>
                </c:pt>
                <c:pt idx="20">
                  <c:v>0.26527947952557562</c:v>
                </c:pt>
                <c:pt idx="21">
                  <c:v>0.16475078750997546</c:v>
                </c:pt>
                <c:pt idx="22">
                  <c:v>0.20406776997287315</c:v>
                </c:pt>
                <c:pt idx="24">
                  <c:v>0.17730666056340738</c:v>
                </c:pt>
                <c:pt idx="25">
                  <c:v>0.1641571029024172</c:v>
                </c:pt>
                <c:pt idx="26">
                  <c:v>0.16082713773402696</c:v>
                </c:pt>
                <c:pt idx="27">
                  <c:v>0.22124806707428499</c:v>
                </c:pt>
                <c:pt idx="28">
                  <c:v>0.17411042301029145</c:v>
                </c:pt>
                <c:pt idx="29">
                  <c:v>0.28139904381240199</c:v>
                </c:pt>
                <c:pt idx="31">
                  <c:v>0.19621644182859868</c:v>
                </c:pt>
                <c:pt idx="32">
                  <c:v>0.18110571764940547</c:v>
                </c:pt>
                <c:pt idx="34">
                  <c:v>0.18822590575819789</c:v>
                </c:pt>
              </c:numCache>
            </c:numRef>
          </c:val>
          <c:extLst>
            <c:ext xmlns:c16="http://schemas.microsoft.com/office/drawing/2014/chart" uri="{C3380CC4-5D6E-409C-BE32-E72D297353CC}">
              <c16:uniqueId val="{00000001-1A7E-46C0-B4EF-98653DA91BB1}"/>
            </c:ext>
          </c:extLst>
        </c:ser>
        <c:ser>
          <c:idx val="2"/>
          <c:order val="2"/>
          <c:tx>
            <c:strRef>
              <c:f>Sheet1!$E$3</c:f>
              <c:strCache>
                <c:ptCount val="1"/>
                <c:pt idx="0">
                  <c:v>Grūti pateikt</c:v>
                </c:pt>
              </c:strCache>
            </c:strRef>
          </c:tx>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Sheet1!$E$4:$E$38</c:f>
              <c:numCache>
                <c:formatCode>0%</c:formatCode>
                <c:ptCount val="35"/>
                <c:pt idx="0">
                  <c:v>2.9189703286525894E-2</c:v>
                </c:pt>
                <c:pt idx="1">
                  <c:v>4.4954096000916932E-2</c:v>
                </c:pt>
                <c:pt idx="2">
                  <c:v>8.3592504576377891E-3</c:v>
                </c:pt>
                <c:pt idx="3">
                  <c:v>0</c:v>
                </c:pt>
                <c:pt idx="4">
                  <c:v>1.5648770326644842E-2</c:v>
                </c:pt>
                <c:pt idx="5">
                  <c:v>1.5973593876514366E-2</c:v>
                </c:pt>
                <c:pt idx="7">
                  <c:v>2.0920043666642015E-2</c:v>
                </c:pt>
                <c:pt idx="8">
                  <c:v>1.468552682733063E-2</c:v>
                </c:pt>
                <c:pt idx="10">
                  <c:v>0</c:v>
                </c:pt>
                <c:pt idx="11">
                  <c:v>5.5682394860352626E-2</c:v>
                </c:pt>
                <c:pt idx="12">
                  <c:v>0</c:v>
                </c:pt>
                <c:pt idx="13">
                  <c:v>1.562545910560784E-2</c:v>
                </c:pt>
                <c:pt idx="14">
                  <c:v>1.2959814093547819E-2</c:v>
                </c:pt>
                <c:pt idx="16">
                  <c:v>2.6040597834266915E-2</c:v>
                </c:pt>
                <c:pt idx="17">
                  <c:v>2.8064042360642888E-2</c:v>
                </c:pt>
                <c:pt idx="18">
                  <c:v>1.3504979456678173E-2</c:v>
                </c:pt>
                <c:pt idx="20">
                  <c:v>1.9394209191195187E-2</c:v>
                </c:pt>
                <c:pt idx="21">
                  <c:v>1.739113417510884E-2</c:v>
                </c:pt>
                <c:pt idx="22">
                  <c:v>1.9982929276235798E-2</c:v>
                </c:pt>
                <c:pt idx="24">
                  <c:v>5.291880511981626E-2</c:v>
                </c:pt>
                <c:pt idx="25">
                  <c:v>2.0408286296037317E-2</c:v>
                </c:pt>
                <c:pt idx="26">
                  <c:v>5.4404154026862113E-3</c:v>
                </c:pt>
                <c:pt idx="27">
                  <c:v>4.7600999808799366E-3</c:v>
                </c:pt>
                <c:pt idx="28">
                  <c:v>1.1414231320416213E-2</c:v>
                </c:pt>
                <c:pt idx="29">
                  <c:v>2.527092216208502E-2</c:v>
                </c:pt>
                <c:pt idx="31">
                  <c:v>2.1823330513579219E-2</c:v>
                </c:pt>
                <c:pt idx="32">
                  <c:v>1.5908832924785846E-2</c:v>
                </c:pt>
                <c:pt idx="34">
                  <c:v>1.8695750011075801E-2</c:v>
                </c:pt>
              </c:numCache>
            </c:numRef>
          </c:val>
          <c:extLst>
            <c:ext xmlns:c16="http://schemas.microsoft.com/office/drawing/2014/chart" uri="{C3380CC4-5D6E-409C-BE32-E72D297353CC}">
              <c16:uniqueId val="{00000002-1A7E-46C0-B4EF-98653DA91BB1}"/>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plotArea>
    <c:legend>
      <c:legendPos val="r"/>
      <c:layout>
        <c:manualLayout>
          <c:xMode val="edge"/>
          <c:yMode val="edge"/>
          <c:x val="0.38701404377585119"/>
          <c:y val="2.3597491191768767E-3"/>
          <c:w val="0.61298595622414864"/>
          <c:h val="4.6641275784028928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76239743761233"/>
          <c:y val="4.8337889668833976E-2"/>
          <c:w val="0.74274636488724244"/>
          <c:h val="0.93564727834304251"/>
        </c:manualLayout>
      </c:layout>
      <c:barChart>
        <c:barDir val="bar"/>
        <c:grouping val="percentStacked"/>
        <c:varyColors val="0"/>
        <c:ser>
          <c:idx val="0"/>
          <c:order val="0"/>
          <c:tx>
            <c:strRef>
              <c:f>Sheet1!$C$3</c:f>
              <c:strCache>
                <c:ptCount val="1"/>
                <c:pt idx="0">
                  <c:v>Ļoti + drīzāk satrauc</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Sheet1!$C$4:$C$38</c:f>
              <c:numCache>
                <c:formatCode>0%</c:formatCode>
                <c:ptCount val="35"/>
                <c:pt idx="0">
                  <c:v>0.74319568595428931</c:v>
                </c:pt>
                <c:pt idx="1">
                  <c:v>0.75437982380135349</c:v>
                </c:pt>
                <c:pt idx="2">
                  <c:v>0.75698421989264941</c:v>
                </c:pt>
                <c:pt idx="3">
                  <c:v>0.73683239234374853</c:v>
                </c:pt>
                <c:pt idx="4">
                  <c:v>0.77860013854697319</c:v>
                </c:pt>
                <c:pt idx="5">
                  <c:v>0.8304405946808836</c:v>
                </c:pt>
                <c:pt idx="7">
                  <c:v>0.79634214923627777</c:v>
                </c:pt>
                <c:pt idx="8">
                  <c:v>0.75361485317176091</c:v>
                </c:pt>
                <c:pt idx="10">
                  <c:v>0.73102352489880762</c:v>
                </c:pt>
                <c:pt idx="11">
                  <c:v>0.74880179970954341</c:v>
                </c:pt>
                <c:pt idx="12">
                  <c:v>0.60245979057484167</c:v>
                </c:pt>
                <c:pt idx="13">
                  <c:v>0.81915911278047526</c:v>
                </c:pt>
                <c:pt idx="14">
                  <c:v>0.79717723327618562</c:v>
                </c:pt>
                <c:pt idx="16">
                  <c:v>0.85068266162114314</c:v>
                </c:pt>
                <c:pt idx="17">
                  <c:v>0.76656161560422331</c:v>
                </c:pt>
                <c:pt idx="18">
                  <c:v>0.77316510808941163</c:v>
                </c:pt>
                <c:pt idx="20">
                  <c:v>0.67573385534261032</c:v>
                </c:pt>
                <c:pt idx="21">
                  <c:v>0.79047901072906512</c:v>
                </c:pt>
                <c:pt idx="22">
                  <c:v>0.78323240955380158</c:v>
                </c:pt>
                <c:pt idx="24">
                  <c:v>0.75067254995486921</c:v>
                </c:pt>
                <c:pt idx="25">
                  <c:v>0.81123934272137066</c:v>
                </c:pt>
                <c:pt idx="26">
                  <c:v>0.82303602795325792</c:v>
                </c:pt>
                <c:pt idx="27">
                  <c:v>0.79702481064133612</c:v>
                </c:pt>
                <c:pt idx="28">
                  <c:v>0.78694708391274004</c:v>
                </c:pt>
                <c:pt idx="29">
                  <c:v>0.63071311697928512</c:v>
                </c:pt>
                <c:pt idx="31">
                  <c:v>0.75003389685306676</c:v>
                </c:pt>
                <c:pt idx="32">
                  <c:v>0.80877908967265899</c:v>
                </c:pt>
                <c:pt idx="34">
                  <c:v>0.78109829698512301</c:v>
                </c:pt>
              </c:numCache>
            </c:numRef>
          </c:val>
          <c:extLst>
            <c:ext xmlns:c16="http://schemas.microsoft.com/office/drawing/2014/chart" uri="{C3380CC4-5D6E-409C-BE32-E72D297353CC}">
              <c16:uniqueId val="{00000000-0D30-46AC-823B-45B6150681FE}"/>
            </c:ext>
          </c:extLst>
        </c:ser>
        <c:ser>
          <c:idx val="1"/>
          <c:order val="1"/>
          <c:tx>
            <c:strRef>
              <c:f>Sheet1!$D$3</c:f>
              <c:strCache>
                <c:ptCount val="1"/>
                <c:pt idx="0">
                  <c:v>Nemaz + drīzāk nesatrauc</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Sheet1!$D$4:$D$38</c:f>
              <c:numCache>
                <c:formatCode>0%</c:formatCode>
                <c:ptCount val="35"/>
                <c:pt idx="0">
                  <c:v>0.18174089531190826</c:v>
                </c:pt>
                <c:pt idx="1">
                  <c:v>0.2221155485400356</c:v>
                </c:pt>
                <c:pt idx="2">
                  <c:v>0.22583575572546358</c:v>
                </c:pt>
                <c:pt idx="3">
                  <c:v>0.23158551900025443</c:v>
                </c:pt>
                <c:pt idx="4">
                  <c:v>0.1905063082621741</c:v>
                </c:pt>
                <c:pt idx="5">
                  <c:v>0.13536692716740645</c:v>
                </c:pt>
                <c:pt idx="7">
                  <c:v>0.16476616010595571</c:v>
                </c:pt>
                <c:pt idx="8">
                  <c:v>0.21678339518546039</c:v>
                </c:pt>
                <c:pt idx="10">
                  <c:v>0.26897647510119266</c:v>
                </c:pt>
                <c:pt idx="11">
                  <c:v>0.15483350423810427</c:v>
                </c:pt>
                <c:pt idx="12">
                  <c:v>0.39754020942515866</c:v>
                </c:pt>
                <c:pt idx="13">
                  <c:v>0.16521542811391687</c:v>
                </c:pt>
                <c:pt idx="14">
                  <c:v>0.17472867016791113</c:v>
                </c:pt>
                <c:pt idx="16">
                  <c:v>0.1320628435793271</c:v>
                </c:pt>
                <c:pt idx="17">
                  <c:v>0.18718397270273837</c:v>
                </c:pt>
                <c:pt idx="18">
                  <c:v>0.19159974995118398</c:v>
                </c:pt>
                <c:pt idx="20">
                  <c:v>0.30487193546619445</c:v>
                </c:pt>
                <c:pt idx="21">
                  <c:v>0.16899237111628648</c:v>
                </c:pt>
                <c:pt idx="22">
                  <c:v>0.18453941264543128</c:v>
                </c:pt>
                <c:pt idx="24">
                  <c:v>0.15718060993946228</c:v>
                </c:pt>
                <c:pt idx="25">
                  <c:v>0.13815656060078724</c:v>
                </c:pt>
                <c:pt idx="26">
                  <c:v>0.17152355664405433</c:v>
                </c:pt>
                <c:pt idx="27">
                  <c:v>0.18446094549054365</c:v>
                </c:pt>
                <c:pt idx="28">
                  <c:v>0.19046627490070797</c:v>
                </c:pt>
                <c:pt idx="29">
                  <c:v>0.34319429409459318</c:v>
                </c:pt>
                <c:pt idx="31">
                  <c:v>0.20767333436810012</c:v>
                </c:pt>
                <c:pt idx="32">
                  <c:v>0.16162759264353382</c:v>
                </c:pt>
                <c:pt idx="34">
                  <c:v>0.18332439147328319</c:v>
                </c:pt>
              </c:numCache>
            </c:numRef>
          </c:val>
          <c:extLst>
            <c:ext xmlns:c16="http://schemas.microsoft.com/office/drawing/2014/chart" uri="{C3380CC4-5D6E-409C-BE32-E72D297353CC}">
              <c16:uniqueId val="{00000001-0D30-46AC-823B-45B6150681FE}"/>
            </c:ext>
          </c:extLst>
        </c:ser>
        <c:ser>
          <c:idx val="2"/>
          <c:order val="2"/>
          <c:tx>
            <c:strRef>
              <c:f>Sheet1!$E$3</c:f>
              <c:strCache>
                <c:ptCount val="1"/>
                <c:pt idx="0">
                  <c:v>Grūti pateikt</c:v>
                </c:pt>
              </c:strCache>
            </c:strRef>
          </c:tx>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Sheet1!$E$4:$E$38</c:f>
              <c:numCache>
                <c:formatCode>0%</c:formatCode>
                <c:ptCount val="35"/>
                <c:pt idx="0">
                  <c:v>7.5063418733802983E-2</c:v>
                </c:pt>
                <c:pt idx="1">
                  <c:v>2.3504627658610264E-2</c:v>
                </c:pt>
                <c:pt idx="2">
                  <c:v>1.7180024381887794E-2</c:v>
                </c:pt>
                <c:pt idx="3">
                  <c:v>3.1582088655998784E-2</c:v>
                </c:pt>
                <c:pt idx="4">
                  <c:v>3.0893553190850489E-2</c:v>
                </c:pt>
                <c:pt idx="5">
                  <c:v>3.4192478151710545E-2</c:v>
                </c:pt>
                <c:pt idx="7">
                  <c:v>3.8891690657766001E-2</c:v>
                </c:pt>
                <c:pt idx="8">
                  <c:v>2.9601751642776432E-2</c:v>
                </c:pt>
                <c:pt idx="10">
                  <c:v>0</c:v>
                </c:pt>
                <c:pt idx="11">
                  <c:v>9.6364696052351984E-2</c:v>
                </c:pt>
                <c:pt idx="12">
                  <c:v>0</c:v>
                </c:pt>
                <c:pt idx="13">
                  <c:v>1.562545910560784E-2</c:v>
                </c:pt>
                <c:pt idx="14">
                  <c:v>2.8094096555903034E-2</c:v>
                </c:pt>
                <c:pt idx="16">
                  <c:v>1.7254494799529979E-2</c:v>
                </c:pt>
                <c:pt idx="17">
                  <c:v>4.6254411693035596E-2</c:v>
                </c:pt>
                <c:pt idx="18">
                  <c:v>3.5235141959404852E-2</c:v>
                </c:pt>
                <c:pt idx="20">
                  <c:v>1.9394209191195187E-2</c:v>
                </c:pt>
                <c:pt idx="21">
                  <c:v>4.052861815464931E-2</c:v>
                </c:pt>
                <c:pt idx="22">
                  <c:v>3.2228177800766956E-2</c:v>
                </c:pt>
                <c:pt idx="24">
                  <c:v>9.2146840105667899E-2</c:v>
                </c:pt>
                <c:pt idx="25">
                  <c:v>5.0604096677842131E-2</c:v>
                </c:pt>
                <c:pt idx="26">
                  <c:v>5.4404154026862113E-3</c:v>
                </c:pt>
                <c:pt idx="27">
                  <c:v>1.851424386811926E-2</c:v>
                </c:pt>
                <c:pt idx="28">
                  <c:v>2.2586641186550786E-2</c:v>
                </c:pt>
                <c:pt idx="29">
                  <c:v>2.6092588926121842E-2</c:v>
                </c:pt>
                <c:pt idx="31">
                  <c:v>4.2292768778832548E-2</c:v>
                </c:pt>
                <c:pt idx="32">
                  <c:v>2.9593317683808094E-2</c:v>
                </c:pt>
                <c:pt idx="34">
                  <c:v>3.5577311541593694E-2</c:v>
                </c:pt>
              </c:numCache>
            </c:numRef>
          </c:val>
          <c:extLst>
            <c:ext xmlns:c16="http://schemas.microsoft.com/office/drawing/2014/chart" uri="{C3380CC4-5D6E-409C-BE32-E72D297353CC}">
              <c16:uniqueId val="{00000002-0D30-46AC-823B-45B6150681FE}"/>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plotArea>
    <c:legend>
      <c:legendPos val="r"/>
      <c:layout>
        <c:manualLayout>
          <c:xMode val="edge"/>
          <c:yMode val="edge"/>
          <c:x val="0.38701404377585119"/>
          <c:y val="2.3597491191768767E-3"/>
          <c:w val="0.61298595622414864"/>
          <c:h val="4.6641275784028928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76239743761233"/>
          <c:y val="4.8337889668833976E-2"/>
          <c:w val="0.74274636488724244"/>
          <c:h val="0.93564727834304251"/>
        </c:manualLayout>
      </c:layout>
      <c:barChart>
        <c:barDir val="bar"/>
        <c:grouping val="percentStacked"/>
        <c:varyColors val="0"/>
        <c:ser>
          <c:idx val="0"/>
          <c:order val="0"/>
          <c:tx>
            <c:strRef>
              <c:f>Sheet1!$C$3</c:f>
              <c:strCache>
                <c:ptCount val="1"/>
                <c:pt idx="0">
                  <c:v>Ļoti + drīzāk satrauc</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Sheet1!$C$4:$C$38</c:f>
              <c:numCache>
                <c:formatCode>0%</c:formatCode>
                <c:ptCount val="35"/>
                <c:pt idx="0">
                  <c:v>0.73822930502247264</c:v>
                </c:pt>
                <c:pt idx="1">
                  <c:v>0.82604765890363552</c:v>
                </c:pt>
                <c:pt idx="2">
                  <c:v>0.74361609652199112</c:v>
                </c:pt>
                <c:pt idx="3">
                  <c:v>0.74927388840454201</c:v>
                </c:pt>
                <c:pt idx="4">
                  <c:v>0.75478751155790325</c:v>
                </c:pt>
                <c:pt idx="5">
                  <c:v>0.81626119608418268</c:v>
                </c:pt>
                <c:pt idx="7">
                  <c:v>0.7970801660603779</c:v>
                </c:pt>
                <c:pt idx="8">
                  <c:v>0.74690212971905334</c:v>
                </c:pt>
                <c:pt idx="10">
                  <c:v>0.72579610328232347</c:v>
                </c:pt>
                <c:pt idx="11">
                  <c:v>0.76283344835679445</c:v>
                </c:pt>
                <c:pt idx="12">
                  <c:v>0.68689263324609895</c:v>
                </c:pt>
                <c:pt idx="13">
                  <c:v>0.81185294957154497</c:v>
                </c:pt>
                <c:pt idx="14">
                  <c:v>0.78768081367524956</c:v>
                </c:pt>
                <c:pt idx="16">
                  <c:v>0.79731560421346703</c:v>
                </c:pt>
                <c:pt idx="17">
                  <c:v>0.74015001368571576</c:v>
                </c:pt>
                <c:pt idx="18">
                  <c:v>0.79202149275726808</c:v>
                </c:pt>
                <c:pt idx="20">
                  <c:v>0.72192462590922046</c:v>
                </c:pt>
                <c:pt idx="21">
                  <c:v>0.78692639383718599</c:v>
                </c:pt>
                <c:pt idx="22">
                  <c:v>0.77756114405309318</c:v>
                </c:pt>
                <c:pt idx="24">
                  <c:v>0.75861965900716588</c:v>
                </c:pt>
                <c:pt idx="25">
                  <c:v>0.77010763762043144</c:v>
                </c:pt>
                <c:pt idx="26">
                  <c:v>0.78819553448779633</c:v>
                </c:pt>
                <c:pt idx="27">
                  <c:v>0.80635732810839555</c:v>
                </c:pt>
                <c:pt idx="28">
                  <c:v>0.78663228910480598</c:v>
                </c:pt>
                <c:pt idx="29">
                  <c:v>0.74414325047354513</c:v>
                </c:pt>
                <c:pt idx="31">
                  <c:v>0.74618736776022299</c:v>
                </c:pt>
                <c:pt idx="32">
                  <c:v>0.80857541765280383</c:v>
                </c:pt>
                <c:pt idx="34">
                  <c:v>0.77917810712631275</c:v>
                </c:pt>
              </c:numCache>
            </c:numRef>
          </c:val>
          <c:extLst>
            <c:ext xmlns:c16="http://schemas.microsoft.com/office/drawing/2014/chart" uri="{C3380CC4-5D6E-409C-BE32-E72D297353CC}">
              <c16:uniqueId val="{00000000-0B36-43A4-9ADE-667399C78317}"/>
            </c:ext>
          </c:extLst>
        </c:ser>
        <c:ser>
          <c:idx val="1"/>
          <c:order val="1"/>
          <c:tx>
            <c:strRef>
              <c:f>Sheet1!$D$3</c:f>
              <c:strCache>
                <c:ptCount val="1"/>
                <c:pt idx="0">
                  <c:v>Nemaz + drīzāk nesatrauc</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Sheet1!$D$4:$D$38</c:f>
              <c:numCache>
                <c:formatCode>0%</c:formatCode>
                <c:ptCount val="35"/>
                <c:pt idx="0">
                  <c:v>0.21620842250889566</c:v>
                </c:pt>
                <c:pt idx="1">
                  <c:v>0.14767380893776355</c:v>
                </c:pt>
                <c:pt idx="2">
                  <c:v>0.23038310517187199</c:v>
                </c:pt>
                <c:pt idx="3">
                  <c:v>0.24043819840252267</c:v>
                </c:pt>
                <c:pt idx="4">
                  <c:v>0.21871348238739435</c:v>
                </c:pt>
                <c:pt idx="5">
                  <c:v>0.15262158761646519</c:v>
                </c:pt>
                <c:pt idx="7">
                  <c:v>0.16912326048267914</c:v>
                </c:pt>
                <c:pt idx="8">
                  <c:v>0.2327378471808445</c:v>
                </c:pt>
                <c:pt idx="10">
                  <c:v>0.27420389671767664</c:v>
                </c:pt>
                <c:pt idx="11">
                  <c:v>0.13934596429246626</c:v>
                </c:pt>
                <c:pt idx="12">
                  <c:v>0.31310736675390116</c:v>
                </c:pt>
                <c:pt idx="13">
                  <c:v>0.1569204011501393</c:v>
                </c:pt>
                <c:pt idx="14">
                  <c:v>0.19537549049490849</c:v>
                </c:pt>
                <c:pt idx="16">
                  <c:v>0.16850243529188438</c:v>
                </c:pt>
                <c:pt idx="17">
                  <c:v>0.21961970776044851</c:v>
                </c:pt>
                <c:pt idx="18">
                  <c:v>0.18436580715932296</c:v>
                </c:pt>
                <c:pt idx="20">
                  <c:v>0.25868116489958437</c:v>
                </c:pt>
                <c:pt idx="21">
                  <c:v>0.18486033742556782</c:v>
                </c:pt>
                <c:pt idx="22">
                  <c:v>0.19151845580866095</c:v>
                </c:pt>
                <c:pt idx="24">
                  <c:v>0.14217733947954553</c:v>
                </c:pt>
                <c:pt idx="25">
                  <c:v>0.20473666004552199</c:v>
                </c:pt>
                <c:pt idx="26">
                  <c:v>0.19574161983152416</c:v>
                </c:pt>
                <c:pt idx="27">
                  <c:v>0.18888257191072341</c:v>
                </c:pt>
                <c:pt idx="28">
                  <c:v>0.19648818536885024</c:v>
                </c:pt>
                <c:pt idx="29">
                  <c:v>0.24334947618758032</c:v>
                </c:pt>
                <c:pt idx="31">
                  <c:v>0.21877029527569455</c:v>
                </c:pt>
                <c:pt idx="32">
                  <c:v>0.16780347037521545</c:v>
                </c:pt>
                <c:pt idx="34">
                  <c:v>0.19181908844195153</c:v>
                </c:pt>
              </c:numCache>
            </c:numRef>
          </c:val>
          <c:extLst>
            <c:ext xmlns:c16="http://schemas.microsoft.com/office/drawing/2014/chart" uri="{C3380CC4-5D6E-409C-BE32-E72D297353CC}">
              <c16:uniqueId val="{00000001-0B36-43A4-9ADE-667399C78317}"/>
            </c:ext>
          </c:extLst>
        </c:ser>
        <c:ser>
          <c:idx val="2"/>
          <c:order val="2"/>
          <c:tx>
            <c:strRef>
              <c:f>Sheet1!$E$3</c:f>
              <c:strCache>
                <c:ptCount val="1"/>
                <c:pt idx="0">
                  <c:v>Grūti pateikt</c:v>
                </c:pt>
              </c:strCache>
            </c:strRef>
          </c:tx>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Sheet1!$E$4:$E$38</c:f>
              <c:numCache>
                <c:formatCode>0%</c:formatCode>
                <c:ptCount val="35"/>
                <c:pt idx="0">
                  <c:v>4.5562272468632301E-2</c:v>
                </c:pt>
                <c:pt idx="1">
                  <c:v>2.6278532158600466E-2</c:v>
                </c:pt>
                <c:pt idx="2">
                  <c:v>2.6000798306137794E-2</c:v>
                </c:pt>
                <c:pt idx="3">
                  <c:v>1.0287913192936982E-2</c:v>
                </c:pt>
                <c:pt idx="4">
                  <c:v>2.6499006054700427E-2</c:v>
                </c:pt>
                <c:pt idx="5">
                  <c:v>3.1117216299352806E-2</c:v>
                </c:pt>
                <c:pt idx="7">
                  <c:v>3.3796573456942827E-2</c:v>
                </c:pt>
                <c:pt idx="8">
                  <c:v>2.0360023100099586E-2</c:v>
                </c:pt>
                <c:pt idx="10">
                  <c:v>0</c:v>
                </c:pt>
                <c:pt idx="11">
                  <c:v>9.78205873507388E-2</c:v>
                </c:pt>
                <c:pt idx="12">
                  <c:v>0</c:v>
                </c:pt>
                <c:pt idx="13">
                  <c:v>3.1226649278315692E-2</c:v>
                </c:pt>
                <c:pt idx="14">
                  <c:v>1.6943695829841794E-2</c:v>
                </c:pt>
                <c:pt idx="16">
                  <c:v>3.4181960494648417E-2</c:v>
                </c:pt>
                <c:pt idx="17">
                  <c:v>4.0230278553832939E-2</c:v>
                </c:pt>
                <c:pt idx="18">
                  <c:v>2.3612700083409079E-2</c:v>
                </c:pt>
                <c:pt idx="20">
                  <c:v>1.9394209191195187E-2</c:v>
                </c:pt>
                <c:pt idx="21">
                  <c:v>2.8213268737247138E-2</c:v>
                </c:pt>
                <c:pt idx="22">
                  <c:v>3.0920400138245749E-2</c:v>
                </c:pt>
                <c:pt idx="24">
                  <c:v>9.9203001513288133E-2</c:v>
                </c:pt>
                <c:pt idx="25">
                  <c:v>2.5155702334046806E-2</c:v>
                </c:pt>
                <c:pt idx="26">
                  <c:v>1.6062845680677871E-2</c:v>
                </c:pt>
                <c:pt idx="27">
                  <c:v>4.7600999808799366E-3</c:v>
                </c:pt>
                <c:pt idx="28">
                  <c:v>1.6879525526342677E-2</c:v>
                </c:pt>
                <c:pt idx="29">
                  <c:v>1.2507273338874518E-2</c:v>
                </c:pt>
                <c:pt idx="31">
                  <c:v>3.5042336964081731E-2</c:v>
                </c:pt>
                <c:pt idx="32">
                  <c:v>2.3621111971981003E-2</c:v>
                </c:pt>
                <c:pt idx="34">
                  <c:v>2.9002804431735821E-2</c:v>
                </c:pt>
              </c:numCache>
            </c:numRef>
          </c:val>
          <c:extLst>
            <c:ext xmlns:c16="http://schemas.microsoft.com/office/drawing/2014/chart" uri="{C3380CC4-5D6E-409C-BE32-E72D297353CC}">
              <c16:uniqueId val="{00000002-0B36-43A4-9ADE-667399C78317}"/>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plotArea>
    <c:legend>
      <c:legendPos val="r"/>
      <c:layout>
        <c:manualLayout>
          <c:xMode val="edge"/>
          <c:yMode val="edge"/>
          <c:x val="0.38701404377585119"/>
          <c:y val="2.3597491191768767E-3"/>
          <c:w val="0.61298595622414864"/>
          <c:h val="4.6641275784028928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76239743761233"/>
          <c:y val="4.8337889668833976E-2"/>
          <c:w val="0.74274636488724244"/>
          <c:h val="0.93564727834304251"/>
        </c:manualLayout>
      </c:layout>
      <c:barChart>
        <c:barDir val="bar"/>
        <c:grouping val="percentStacked"/>
        <c:varyColors val="0"/>
        <c:ser>
          <c:idx val="0"/>
          <c:order val="0"/>
          <c:tx>
            <c:strRef>
              <c:f>Sheet1!$C$3</c:f>
              <c:strCache>
                <c:ptCount val="1"/>
                <c:pt idx="0">
                  <c:v>Ļoti + drīzāk satrauc</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Sheet1!$C$4:$C$38</c:f>
              <c:numCache>
                <c:formatCode>0%</c:formatCode>
                <c:ptCount val="35"/>
                <c:pt idx="0">
                  <c:v>0.77754475141206281</c:v>
                </c:pt>
                <c:pt idx="1">
                  <c:v>0.81507253104493704</c:v>
                </c:pt>
                <c:pt idx="2">
                  <c:v>0.70260442398469691</c:v>
                </c:pt>
                <c:pt idx="3">
                  <c:v>0.85279174009077141</c:v>
                </c:pt>
                <c:pt idx="4">
                  <c:v>0.73894233047547997</c:v>
                </c:pt>
                <c:pt idx="5">
                  <c:v>0.75678382806638733</c:v>
                </c:pt>
                <c:pt idx="7">
                  <c:v>0.75185688407119278</c:v>
                </c:pt>
                <c:pt idx="8">
                  <c:v>0.79044967392365406</c:v>
                </c:pt>
                <c:pt idx="10">
                  <c:v>0.82564487659133545</c:v>
                </c:pt>
                <c:pt idx="11">
                  <c:v>0.68801791444026694</c:v>
                </c:pt>
                <c:pt idx="12">
                  <c:v>0.54816987573918341</c:v>
                </c:pt>
                <c:pt idx="13">
                  <c:v>0.7847113101676445</c:v>
                </c:pt>
                <c:pt idx="14">
                  <c:v>0.78954071563052997</c:v>
                </c:pt>
                <c:pt idx="16">
                  <c:v>0.7297013049299832</c:v>
                </c:pt>
                <c:pt idx="17">
                  <c:v>0.66139814039972067</c:v>
                </c:pt>
                <c:pt idx="18">
                  <c:v>0.81543653404509187</c:v>
                </c:pt>
                <c:pt idx="20">
                  <c:v>0.68080570744046842</c:v>
                </c:pt>
                <c:pt idx="21">
                  <c:v>0.7472431418666986</c:v>
                </c:pt>
                <c:pt idx="22">
                  <c:v>0.79450715377316072</c:v>
                </c:pt>
                <c:pt idx="24">
                  <c:v>0.7267359120964082</c:v>
                </c:pt>
                <c:pt idx="25">
                  <c:v>0.78206187918832404</c:v>
                </c:pt>
                <c:pt idx="26">
                  <c:v>0.78536999082562309</c:v>
                </c:pt>
                <c:pt idx="27">
                  <c:v>0.80723037326645497</c:v>
                </c:pt>
                <c:pt idx="28">
                  <c:v>0.76447956945200024</c:v>
                </c:pt>
                <c:pt idx="29">
                  <c:v>0.67005071834639185</c:v>
                </c:pt>
                <c:pt idx="31">
                  <c:v>0.68826227291389086</c:v>
                </c:pt>
                <c:pt idx="32">
                  <c:v>0.83456245498607184</c:v>
                </c:pt>
                <c:pt idx="34">
                  <c:v>0.76562566517034181</c:v>
                </c:pt>
              </c:numCache>
            </c:numRef>
          </c:val>
          <c:extLst>
            <c:ext xmlns:c16="http://schemas.microsoft.com/office/drawing/2014/chart" uri="{C3380CC4-5D6E-409C-BE32-E72D297353CC}">
              <c16:uniqueId val="{00000000-E17E-414F-818C-89ADD7076407}"/>
            </c:ext>
          </c:extLst>
        </c:ser>
        <c:ser>
          <c:idx val="1"/>
          <c:order val="1"/>
          <c:tx>
            <c:strRef>
              <c:f>Sheet1!$D$3</c:f>
              <c:strCache>
                <c:ptCount val="1"/>
                <c:pt idx="0">
                  <c:v>Nemaz + drīzāk nesatrauc</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Sheet1!$D$4:$D$38</c:f>
              <c:numCache>
                <c:formatCode>0%</c:formatCode>
                <c:ptCount val="35"/>
                <c:pt idx="0">
                  <c:v>0.17006652888794313</c:v>
                </c:pt>
                <c:pt idx="1">
                  <c:v>0.158648936796462</c:v>
                </c:pt>
                <c:pt idx="2">
                  <c:v>0.26303552725152818</c:v>
                </c:pt>
                <c:pt idx="3">
                  <c:v>0.10865954919072399</c:v>
                </c:pt>
                <c:pt idx="4">
                  <c:v>0.20219944859042221</c:v>
                </c:pt>
                <c:pt idx="5">
                  <c:v>0.18545235569551896</c:v>
                </c:pt>
                <c:pt idx="7">
                  <c:v>0.19923553838658903</c:v>
                </c:pt>
                <c:pt idx="8">
                  <c:v>0.1611279509067941</c:v>
                </c:pt>
                <c:pt idx="10">
                  <c:v>0.14714993896750087</c:v>
                </c:pt>
                <c:pt idx="11">
                  <c:v>0.18878824972519034</c:v>
                </c:pt>
                <c:pt idx="12">
                  <c:v>0.45183012426081687</c:v>
                </c:pt>
                <c:pt idx="13">
                  <c:v>0.18408630948694016</c:v>
                </c:pt>
                <c:pt idx="14">
                  <c:v>0.17246285735111053</c:v>
                </c:pt>
                <c:pt idx="16">
                  <c:v>0.21962488441650371</c:v>
                </c:pt>
                <c:pt idx="17">
                  <c:v>0.25604458616735004</c:v>
                </c:pt>
                <c:pt idx="18">
                  <c:v>0.14994568964219773</c:v>
                </c:pt>
                <c:pt idx="20">
                  <c:v>0.28029085377591606</c:v>
                </c:pt>
                <c:pt idx="21">
                  <c:v>0.19451317880549504</c:v>
                </c:pt>
                <c:pt idx="22">
                  <c:v>0.16560246637972245</c:v>
                </c:pt>
                <c:pt idx="24">
                  <c:v>0.1417319103134615</c:v>
                </c:pt>
                <c:pt idx="25">
                  <c:v>0.17289197669952805</c:v>
                </c:pt>
                <c:pt idx="26">
                  <c:v>0.16217870115534772</c:v>
                </c:pt>
                <c:pt idx="27">
                  <c:v>0.17965802278329449</c:v>
                </c:pt>
                <c:pt idx="28">
                  <c:v>0.21289994241638291</c:v>
                </c:pt>
                <c:pt idx="29">
                  <c:v>0.30493473497585932</c:v>
                </c:pt>
                <c:pt idx="31">
                  <c:v>0.24853310611659343</c:v>
                </c:pt>
                <c:pt idx="32">
                  <c:v>0.12959710031459717</c:v>
                </c:pt>
                <c:pt idx="34">
                  <c:v>0.18563986333350763</c:v>
                </c:pt>
              </c:numCache>
            </c:numRef>
          </c:val>
          <c:extLst>
            <c:ext xmlns:c16="http://schemas.microsoft.com/office/drawing/2014/chart" uri="{C3380CC4-5D6E-409C-BE32-E72D297353CC}">
              <c16:uniqueId val="{00000001-E17E-414F-818C-89ADD7076407}"/>
            </c:ext>
          </c:extLst>
        </c:ser>
        <c:ser>
          <c:idx val="2"/>
          <c:order val="2"/>
          <c:tx>
            <c:strRef>
              <c:f>Sheet1!$E$3</c:f>
              <c:strCache>
                <c:ptCount val="1"/>
                <c:pt idx="0">
                  <c:v>Grūti pateikt</c:v>
                </c:pt>
              </c:strCache>
            </c:strRef>
          </c:tx>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Sheet1!$E$4:$E$38</c:f>
              <c:numCache>
                <c:formatCode>0%</c:formatCode>
                <c:ptCount val="35"/>
                <c:pt idx="0">
                  <c:v>5.2388719699994424E-2</c:v>
                </c:pt>
                <c:pt idx="1">
                  <c:v>2.6278532158600466E-2</c:v>
                </c:pt>
                <c:pt idx="2">
                  <c:v>3.4360048763775589E-2</c:v>
                </c:pt>
                <c:pt idx="3">
                  <c:v>3.8548710718506254E-2</c:v>
                </c:pt>
                <c:pt idx="4">
                  <c:v>5.8858220934095519E-2</c:v>
                </c:pt>
                <c:pt idx="5">
                  <c:v>5.7763816238093894E-2</c:v>
                </c:pt>
                <c:pt idx="7">
                  <c:v>4.8907577542217709E-2</c:v>
                </c:pt>
                <c:pt idx="8">
                  <c:v>4.8422375169549593E-2</c:v>
                </c:pt>
                <c:pt idx="10">
                  <c:v>2.7205184441163911E-2</c:v>
                </c:pt>
                <c:pt idx="11">
                  <c:v>0.12319383583454245</c:v>
                </c:pt>
                <c:pt idx="12">
                  <c:v>0</c:v>
                </c:pt>
                <c:pt idx="13">
                  <c:v>3.1202380345415698E-2</c:v>
                </c:pt>
                <c:pt idx="14">
                  <c:v>3.7996427018359084E-2</c:v>
                </c:pt>
                <c:pt idx="16">
                  <c:v>5.0673810653512882E-2</c:v>
                </c:pt>
                <c:pt idx="17">
                  <c:v>8.2557273432926584E-2</c:v>
                </c:pt>
                <c:pt idx="18">
                  <c:v>3.4617776312710784E-2</c:v>
                </c:pt>
                <c:pt idx="20">
                  <c:v>3.8903438783615532E-2</c:v>
                </c:pt>
                <c:pt idx="21">
                  <c:v>5.8243679327806899E-2</c:v>
                </c:pt>
                <c:pt idx="22">
                  <c:v>3.9890379847116748E-2</c:v>
                </c:pt>
                <c:pt idx="24">
                  <c:v>0.13153217759012972</c:v>
                </c:pt>
                <c:pt idx="25">
                  <c:v>4.5046144112147919E-2</c:v>
                </c:pt>
                <c:pt idx="26">
                  <c:v>5.2451308019027865E-2</c:v>
                </c:pt>
                <c:pt idx="27">
                  <c:v>1.3111603950249606E-2</c:v>
                </c:pt>
                <c:pt idx="28">
                  <c:v>2.2620488131615889E-2</c:v>
                </c:pt>
                <c:pt idx="29">
                  <c:v>2.5014546677749036E-2</c:v>
                </c:pt>
                <c:pt idx="31">
                  <c:v>6.3204620969514874E-2</c:v>
                </c:pt>
                <c:pt idx="32">
                  <c:v>3.5840444699331654E-2</c:v>
                </c:pt>
                <c:pt idx="34">
                  <c:v>4.8734471496150726E-2</c:v>
                </c:pt>
              </c:numCache>
            </c:numRef>
          </c:val>
          <c:extLst>
            <c:ext xmlns:c16="http://schemas.microsoft.com/office/drawing/2014/chart" uri="{C3380CC4-5D6E-409C-BE32-E72D297353CC}">
              <c16:uniqueId val="{00000002-E17E-414F-818C-89ADD7076407}"/>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plotArea>
    <c:legend>
      <c:legendPos val="r"/>
      <c:layout>
        <c:manualLayout>
          <c:xMode val="edge"/>
          <c:yMode val="edge"/>
          <c:x val="0.38701404377585119"/>
          <c:y val="2.3597491191768767E-3"/>
          <c:w val="0.61298595622414864"/>
          <c:h val="4.6641275784028928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76239743761233"/>
          <c:y val="4.8337889668833976E-2"/>
          <c:w val="0.74274636488724244"/>
          <c:h val="0.93564727834304251"/>
        </c:manualLayout>
      </c:layout>
      <c:barChart>
        <c:barDir val="bar"/>
        <c:grouping val="percentStacked"/>
        <c:varyColors val="0"/>
        <c:ser>
          <c:idx val="0"/>
          <c:order val="0"/>
          <c:tx>
            <c:strRef>
              <c:f>Sheet1!$C$3</c:f>
              <c:strCache>
                <c:ptCount val="1"/>
                <c:pt idx="0">
                  <c:v>Ļoti + drīzāk satrauc</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Sheet1!$C$4:$C$38</c:f>
              <c:numCache>
                <c:formatCode>0%</c:formatCode>
                <c:ptCount val="35"/>
                <c:pt idx="0">
                  <c:v>0.75946355813155253</c:v>
                </c:pt>
                <c:pt idx="1">
                  <c:v>0.76047193181279849</c:v>
                </c:pt>
                <c:pt idx="2">
                  <c:v>0.73076054474835417</c:v>
                </c:pt>
                <c:pt idx="3">
                  <c:v>0.73546693139133335</c:v>
                </c:pt>
                <c:pt idx="4">
                  <c:v>0.76491151326925344</c:v>
                </c:pt>
                <c:pt idx="5">
                  <c:v>0.77899935303655288</c:v>
                </c:pt>
                <c:pt idx="7">
                  <c:v>0.77011903216213051</c:v>
                </c:pt>
                <c:pt idx="8">
                  <c:v>0.74502149235102622</c:v>
                </c:pt>
                <c:pt idx="10">
                  <c:v>0.75793716299258707</c:v>
                </c:pt>
                <c:pt idx="11">
                  <c:v>0.71862184399659812</c:v>
                </c:pt>
                <c:pt idx="12">
                  <c:v>0.54255110823512442</c:v>
                </c:pt>
                <c:pt idx="13">
                  <c:v>0.73439155924916055</c:v>
                </c:pt>
                <c:pt idx="14">
                  <c:v>0.78527369447507056</c:v>
                </c:pt>
                <c:pt idx="16">
                  <c:v>0.72902328006718131</c:v>
                </c:pt>
                <c:pt idx="17">
                  <c:v>0.75166391326185078</c:v>
                </c:pt>
                <c:pt idx="18">
                  <c:v>0.77297737517783238</c:v>
                </c:pt>
                <c:pt idx="20">
                  <c:v>0.67896436593836273</c:v>
                </c:pt>
                <c:pt idx="21">
                  <c:v>0.77760950197506928</c:v>
                </c:pt>
                <c:pt idx="22">
                  <c:v>0.75327116593410548</c:v>
                </c:pt>
                <c:pt idx="24">
                  <c:v>0.75205856416028694</c:v>
                </c:pt>
                <c:pt idx="25">
                  <c:v>0.76157444400522178</c:v>
                </c:pt>
                <c:pt idx="26">
                  <c:v>0.79231642530050139</c:v>
                </c:pt>
                <c:pt idx="27">
                  <c:v>0.79789582331350128</c:v>
                </c:pt>
                <c:pt idx="28">
                  <c:v>0.76646062260467029</c:v>
                </c:pt>
                <c:pt idx="29">
                  <c:v>0.61827430058651711</c:v>
                </c:pt>
                <c:pt idx="31">
                  <c:v>0.71472503407477117</c:v>
                </c:pt>
                <c:pt idx="32">
                  <c:v>0.80254654466945186</c:v>
                </c:pt>
                <c:pt idx="34">
                  <c:v>0.76116496242249043</c:v>
                </c:pt>
              </c:numCache>
            </c:numRef>
          </c:val>
          <c:extLst>
            <c:ext xmlns:c16="http://schemas.microsoft.com/office/drawing/2014/chart" uri="{C3380CC4-5D6E-409C-BE32-E72D297353CC}">
              <c16:uniqueId val="{00000000-1E68-44F7-A9B0-2BB47A07BE76}"/>
            </c:ext>
          </c:extLst>
        </c:ser>
        <c:ser>
          <c:idx val="1"/>
          <c:order val="1"/>
          <c:tx>
            <c:strRef>
              <c:f>Sheet1!$D$3</c:f>
              <c:strCache>
                <c:ptCount val="1"/>
                <c:pt idx="0">
                  <c:v>Nemaz + drīzāk nesatrauc</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Sheet1!$D$4:$D$38</c:f>
              <c:numCache>
                <c:formatCode>0%</c:formatCode>
                <c:ptCount val="35"/>
                <c:pt idx="0">
                  <c:v>0.21772128715634564</c:v>
                </c:pt>
                <c:pt idx="1">
                  <c:v>0.23952806818720096</c:v>
                </c:pt>
                <c:pt idx="2">
                  <c:v>0.26923945525164655</c:v>
                </c:pt>
                <c:pt idx="3">
                  <c:v>0.2432957747496505</c:v>
                </c:pt>
                <c:pt idx="4">
                  <c:v>0.21943971640409943</c:v>
                </c:pt>
                <c:pt idx="5">
                  <c:v>0.20271477252286252</c:v>
                </c:pt>
                <c:pt idx="7">
                  <c:v>0.21573708532328659</c:v>
                </c:pt>
                <c:pt idx="8">
                  <c:v>0.2405612163259879</c:v>
                </c:pt>
                <c:pt idx="10">
                  <c:v>0.24206283700741316</c:v>
                </c:pt>
                <c:pt idx="11">
                  <c:v>0.2394653764581883</c:v>
                </c:pt>
                <c:pt idx="12">
                  <c:v>0.45744889176487596</c:v>
                </c:pt>
                <c:pt idx="13">
                  <c:v>0.26560844075083972</c:v>
                </c:pt>
                <c:pt idx="14">
                  <c:v>0.20361802013704622</c:v>
                </c:pt>
                <c:pt idx="16">
                  <c:v>0.25372222513328851</c:v>
                </c:pt>
                <c:pt idx="17">
                  <c:v>0.23168797100655353</c:v>
                </c:pt>
                <c:pt idx="18">
                  <c:v>0.21418989468362418</c:v>
                </c:pt>
                <c:pt idx="20">
                  <c:v>0.30164142487044221</c:v>
                </c:pt>
                <c:pt idx="21">
                  <c:v>0.20341882096255426</c:v>
                </c:pt>
                <c:pt idx="22">
                  <c:v>0.23802675774345494</c:v>
                </c:pt>
                <c:pt idx="24">
                  <c:v>0.20810884210258129</c:v>
                </c:pt>
                <c:pt idx="25">
                  <c:v>0.21381808452634474</c:v>
                </c:pt>
                <c:pt idx="26">
                  <c:v>0.20768357469949691</c:v>
                </c:pt>
                <c:pt idx="27">
                  <c:v>0.19734407670561802</c:v>
                </c:pt>
                <c:pt idx="28">
                  <c:v>0.22783226173512044</c:v>
                </c:pt>
                <c:pt idx="29">
                  <c:v>0.36921842607460847</c:v>
                </c:pt>
                <c:pt idx="31">
                  <c:v>0.26861452510664513</c:v>
                </c:pt>
                <c:pt idx="32">
                  <c:v>0.18536755786271342</c:v>
                </c:pt>
                <c:pt idx="34">
                  <c:v>0.22459361077945228</c:v>
                </c:pt>
              </c:numCache>
            </c:numRef>
          </c:val>
          <c:extLst>
            <c:ext xmlns:c16="http://schemas.microsoft.com/office/drawing/2014/chart" uri="{C3380CC4-5D6E-409C-BE32-E72D297353CC}">
              <c16:uniqueId val="{00000001-1E68-44F7-A9B0-2BB47A07BE76}"/>
            </c:ext>
          </c:extLst>
        </c:ser>
        <c:ser>
          <c:idx val="2"/>
          <c:order val="2"/>
          <c:tx>
            <c:strRef>
              <c:f>Sheet1!$E$3</c:f>
              <c:strCache>
                <c:ptCount val="1"/>
                <c:pt idx="0">
                  <c:v>Grūti pateikt</c:v>
                </c:pt>
              </c:strCache>
            </c:strRef>
          </c:tx>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Sheet1!$E$4:$E$38</c:f>
              <c:numCache>
                <c:formatCode>0%</c:formatCode>
                <c:ptCount val="35"/>
                <c:pt idx="0">
                  <c:v>2.2815154712102052E-2</c:v>
                </c:pt>
                <c:pt idx="1">
                  <c:v>0</c:v>
                </c:pt>
                <c:pt idx="2">
                  <c:v>0</c:v>
                </c:pt>
                <c:pt idx="3">
                  <c:v>2.1237293859017917E-2</c:v>
                </c:pt>
                <c:pt idx="4">
                  <c:v>1.5648770326644842E-2</c:v>
                </c:pt>
                <c:pt idx="5">
                  <c:v>1.8285874440585045E-2</c:v>
                </c:pt>
                <c:pt idx="7">
                  <c:v>1.4143882514582751E-2</c:v>
                </c:pt>
                <c:pt idx="8">
                  <c:v>1.4417291322983623E-2</c:v>
                </c:pt>
                <c:pt idx="10">
                  <c:v>0</c:v>
                </c:pt>
                <c:pt idx="11">
                  <c:v>4.1912779545213198E-2</c:v>
                </c:pt>
                <c:pt idx="12">
                  <c:v>0</c:v>
                </c:pt>
                <c:pt idx="13">
                  <c:v>0</c:v>
                </c:pt>
                <c:pt idx="14">
                  <c:v>1.110828538788306E-2</c:v>
                </c:pt>
                <c:pt idx="16">
                  <c:v>1.7254494799529979E-2</c:v>
                </c:pt>
                <c:pt idx="17">
                  <c:v>1.6648115731592875E-2</c:v>
                </c:pt>
                <c:pt idx="18">
                  <c:v>1.2832730138543615E-2</c:v>
                </c:pt>
                <c:pt idx="20">
                  <c:v>1.9394209191195187E-2</c:v>
                </c:pt>
                <c:pt idx="21">
                  <c:v>1.8971677062377248E-2</c:v>
                </c:pt>
                <c:pt idx="22">
                  <c:v>8.7020763224389987E-3</c:v>
                </c:pt>
                <c:pt idx="24">
                  <c:v>3.9832593737131383E-2</c:v>
                </c:pt>
                <c:pt idx="25">
                  <c:v>2.4607471468433884E-2</c:v>
                </c:pt>
                <c:pt idx="26">
                  <c:v>0</c:v>
                </c:pt>
                <c:pt idx="27">
                  <c:v>4.7600999808799366E-3</c:v>
                </c:pt>
                <c:pt idx="28">
                  <c:v>5.7071156602081065E-3</c:v>
                </c:pt>
                <c:pt idx="29">
                  <c:v>1.2507273338874518E-2</c:v>
                </c:pt>
                <c:pt idx="31">
                  <c:v>1.6660440818582815E-2</c:v>
                </c:pt>
                <c:pt idx="32">
                  <c:v>1.2085897467835435E-2</c:v>
                </c:pt>
                <c:pt idx="34">
                  <c:v>1.4241426798057528E-2</c:v>
                </c:pt>
              </c:numCache>
            </c:numRef>
          </c:val>
          <c:extLst>
            <c:ext xmlns:c16="http://schemas.microsoft.com/office/drawing/2014/chart" uri="{C3380CC4-5D6E-409C-BE32-E72D297353CC}">
              <c16:uniqueId val="{00000002-1E68-44F7-A9B0-2BB47A07BE76}"/>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plotArea>
    <c:legend>
      <c:legendPos val="r"/>
      <c:layout>
        <c:manualLayout>
          <c:xMode val="edge"/>
          <c:yMode val="edge"/>
          <c:x val="0.38701404377585119"/>
          <c:y val="2.3597491191768767E-3"/>
          <c:w val="0.61298595622414864"/>
          <c:h val="4.6641275784028928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76239743761233"/>
          <c:y val="4.8337889668833976E-2"/>
          <c:w val="0.74274636488724244"/>
          <c:h val="0.93564727834304251"/>
        </c:manualLayout>
      </c:layout>
      <c:barChart>
        <c:barDir val="bar"/>
        <c:grouping val="percentStacked"/>
        <c:varyColors val="0"/>
        <c:ser>
          <c:idx val="0"/>
          <c:order val="0"/>
          <c:tx>
            <c:strRef>
              <c:f>Sheet1!$C$3</c:f>
              <c:strCache>
                <c:ptCount val="1"/>
                <c:pt idx="0">
                  <c:v>Ļoti + drīzāk satrauc</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Sheet1!$C$4:$C$38</c:f>
              <c:numCache>
                <c:formatCode>0%</c:formatCode>
                <c:ptCount val="35"/>
                <c:pt idx="0">
                  <c:v>0.75946355813155253</c:v>
                </c:pt>
                <c:pt idx="1">
                  <c:v>0.76047193181279849</c:v>
                </c:pt>
                <c:pt idx="2">
                  <c:v>0.73076054474835417</c:v>
                </c:pt>
                <c:pt idx="3">
                  <c:v>0.73546693139133335</c:v>
                </c:pt>
                <c:pt idx="4">
                  <c:v>0.76491151326925344</c:v>
                </c:pt>
                <c:pt idx="5">
                  <c:v>0.77899935303655288</c:v>
                </c:pt>
                <c:pt idx="7">
                  <c:v>0.77011903216213051</c:v>
                </c:pt>
                <c:pt idx="8">
                  <c:v>0.74502149235102622</c:v>
                </c:pt>
                <c:pt idx="10">
                  <c:v>0.75793716299258707</c:v>
                </c:pt>
                <c:pt idx="11">
                  <c:v>0.71862184399659812</c:v>
                </c:pt>
                <c:pt idx="12">
                  <c:v>0.54255110823512442</c:v>
                </c:pt>
                <c:pt idx="13">
                  <c:v>0.73439155924916055</c:v>
                </c:pt>
                <c:pt idx="14">
                  <c:v>0.78527369447507056</c:v>
                </c:pt>
                <c:pt idx="16">
                  <c:v>0.72902328006718131</c:v>
                </c:pt>
                <c:pt idx="17">
                  <c:v>0.75166391326185078</c:v>
                </c:pt>
                <c:pt idx="18">
                  <c:v>0.77297737517783238</c:v>
                </c:pt>
                <c:pt idx="20">
                  <c:v>0.67896436593836273</c:v>
                </c:pt>
                <c:pt idx="21">
                  <c:v>0.77760950197506928</c:v>
                </c:pt>
                <c:pt idx="22">
                  <c:v>0.75327116593410548</c:v>
                </c:pt>
                <c:pt idx="24">
                  <c:v>0.75205856416028694</c:v>
                </c:pt>
                <c:pt idx="25">
                  <c:v>0.76157444400522178</c:v>
                </c:pt>
                <c:pt idx="26">
                  <c:v>0.79231642530050139</c:v>
                </c:pt>
                <c:pt idx="27">
                  <c:v>0.79789582331350128</c:v>
                </c:pt>
                <c:pt idx="28">
                  <c:v>0.76646062260467029</c:v>
                </c:pt>
                <c:pt idx="29">
                  <c:v>0.61827430058651711</c:v>
                </c:pt>
                <c:pt idx="31">
                  <c:v>0.71472503407477117</c:v>
                </c:pt>
                <c:pt idx="32">
                  <c:v>0.80254654466945186</c:v>
                </c:pt>
                <c:pt idx="34">
                  <c:v>0.76116496242249043</c:v>
                </c:pt>
              </c:numCache>
            </c:numRef>
          </c:val>
          <c:extLst>
            <c:ext xmlns:c16="http://schemas.microsoft.com/office/drawing/2014/chart" uri="{C3380CC4-5D6E-409C-BE32-E72D297353CC}">
              <c16:uniqueId val="{00000000-5B6B-44D3-AC15-D8E763705A84}"/>
            </c:ext>
          </c:extLst>
        </c:ser>
        <c:ser>
          <c:idx val="1"/>
          <c:order val="1"/>
          <c:tx>
            <c:strRef>
              <c:f>Sheet1!$D$3</c:f>
              <c:strCache>
                <c:ptCount val="1"/>
                <c:pt idx="0">
                  <c:v>Nemaz + drīzāk nesatrauc</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Sheet1!$D$4:$D$38</c:f>
              <c:numCache>
                <c:formatCode>0%</c:formatCode>
                <c:ptCount val="35"/>
                <c:pt idx="0">
                  <c:v>0.21772128715634564</c:v>
                </c:pt>
                <c:pt idx="1">
                  <c:v>0.23952806818720096</c:v>
                </c:pt>
                <c:pt idx="2">
                  <c:v>0.26923945525164655</c:v>
                </c:pt>
                <c:pt idx="3">
                  <c:v>0.2432957747496505</c:v>
                </c:pt>
                <c:pt idx="4">
                  <c:v>0.21943971640409943</c:v>
                </c:pt>
                <c:pt idx="5">
                  <c:v>0.20271477252286252</c:v>
                </c:pt>
                <c:pt idx="7">
                  <c:v>0.21573708532328659</c:v>
                </c:pt>
                <c:pt idx="8">
                  <c:v>0.2405612163259879</c:v>
                </c:pt>
                <c:pt idx="10">
                  <c:v>0.24206283700741316</c:v>
                </c:pt>
                <c:pt idx="11">
                  <c:v>0.2394653764581883</c:v>
                </c:pt>
                <c:pt idx="12">
                  <c:v>0.45744889176487596</c:v>
                </c:pt>
                <c:pt idx="13">
                  <c:v>0.26560844075083972</c:v>
                </c:pt>
                <c:pt idx="14">
                  <c:v>0.20361802013704622</c:v>
                </c:pt>
                <c:pt idx="16">
                  <c:v>0.25372222513328851</c:v>
                </c:pt>
                <c:pt idx="17">
                  <c:v>0.23168797100655353</c:v>
                </c:pt>
                <c:pt idx="18">
                  <c:v>0.21418989468362418</c:v>
                </c:pt>
                <c:pt idx="20">
                  <c:v>0.30164142487044221</c:v>
                </c:pt>
                <c:pt idx="21">
                  <c:v>0.20341882096255426</c:v>
                </c:pt>
                <c:pt idx="22">
                  <c:v>0.23802675774345494</c:v>
                </c:pt>
                <c:pt idx="24">
                  <c:v>0.20810884210258129</c:v>
                </c:pt>
                <c:pt idx="25">
                  <c:v>0.21381808452634474</c:v>
                </c:pt>
                <c:pt idx="26">
                  <c:v>0.20768357469949691</c:v>
                </c:pt>
                <c:pt idx="27">
                  <c:v>0.19734407670561802</c:v>
                </c:pt>
                <c:pt idx="28">
                  <c:v>0.22783226173512044</c:v>
                </c:pt>
                <c:pt idx="29">
                  <c:v>0.36921842607460847</c:v>
                </c:pt>
                <c:pt idx="31">
                  <c:v>0.26861452510664513</c:v>
                </c:pt>
                <c:pt idx="32">
                  <c:v>0.18536755786271342</c:v>
                </c:pt>
                <c:pt idx="34">
                  <c:v>0.22459361077945228</c:v>
                </c:pt>
              </c:numCache>
            </c:numRef>
          </c:val>
          <c:extLst>
            <c:ext xmlns:c16="http://schemas.microsoft.com/office/drawing/2014/chart" uri="{C3380CC4-5D6E-409C-BE32-E72D297353CC}">
              <c16:uniqueId val="{00000001-5B6B-44D3-AC15-D8E763705A84}"/>
            </c:ext>
          </c:extLst>
        </c:ser>
        <c:ser>
          <c:idx val="2"/>
          <c:order val="2"/>
          <c:tx>
            <c:strRef>
              <c:f>Sheet1!$E$3</c:f>
              <c:strCache>
                <c:ptCount val="1"/>
                <c:pt idx="0">
                  <c:v>Grūti pateikt</c:v>
                </c:pt>
              </c:strCache>
            </c:strRef>
          </c:tx>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Sheet1!$E$4:$E$38</c:f>
              <c:numCache>
                <c:formatCode>0%</c:formatCode>
                <c:ptCount val="35"/>
                <c:pt idx="0">
                  <c:v>2.2815154712102052E-2</c:v>
                </c:pt>
                <c:pt idx="1">
                  <c:v>0</c:v>
                </c:pt>
                <c:pt idx="2">
                  <c:v>0</c:v>
                </c:pt>
                <c:pt idx="3">
                  <c:v>2.1237293859017917E-2</c:v>
                </c:pt>
                <c:pt idx="4">
                  <c:v>1.5648770326644842E-2</c:v>
                </c:pt>
                <c:pt idx="5">
                  <c:v>1.8285874440585045E-2</c:v>
                </c:pt>
                <c:pt idx="7">
                  <c:v>1.4143882514582751E-2</c:v>
                </c:pt>
                <c:pt idx="8">
                  <c:v>1.4417291322983623E-2</c:v>
                </c:pt>
                <c:pt idx="10">
                  <c:v>0</c:v>
                </c:pt>
                <c:pt idx="11">
                  <c:v>4.1912779545213198E-2</c:v>
                </c:pt>
                <c:pt idx="12">
                  <c:v>0</c:v>
                </c:pt>
                <c:pt idx="13">
                  <c:v>0</c:v>
                </c:pt>
                <c:pt idx="14">
                  <c:v>1.110828538788306E-2</c:v>
                </c:pt>
                <c:pt idx="16">
                  <c:v>1.7254494799529979E-2</c:v>
                </c:pt>
                <c:pt idx="17">
                  <c:v>1.6648115731592875E-2</c:v>
                </c:pt>
                <c:pt idx="18">
                  <c:v>1.2832730138543615E-2</c:v>
                </c:pt>
                <c:pt idx="20">
                  <c:v>1.9394209191195187E-2</c:v>
                </c:pt>
                <c:pt idx="21">
                  <c:v>1.8971677062377248E-2</c:v>
                </c:pt>
                <c:pt idx="22">
                  <c:v>8.7020763224389987E-3</c:v>
                </c:pt>
                <c:pt idx="24">
                  <c:v>3.9832593737131383E-2</c:v>
                </c:pt>
                <c:pt idx="25">
                  <c:v>2.4607471468433884E-2</c:v>
                </c:pt>
                <c:pt idx="26">
                  <c:v>0</c:v>
                </c:pt>
                <c:pt idx="27">
                  <c:v>4.7600999808799366E-3</c:v>
                </c:pt>
                <c:pt idx="28">
                  <c:v>5.7071156602081065E-3</c:v>
                </c:pt>
                <c:pt idx="29">
                  <c:v>1.2507273338874518E-2</c:v>
                </c:pt>
                <c:pt idx="31">
                  <c:v>1.6660440818582815E-2</c:v>
                </c:pt>
                <c:pt idx="32">
                  <c:v>1.2085897467835435E-2</c:v>
                </c:pt>
                <c:pt idx="34">
                  <c:v>1.4241426798057528E-2</c:v>
                </c:pt>
              </c:numCache>
            </c:numRef>
          </c:val>
          <c:extLst>
            <c:ext xmlns:c16="http://schemas.microsoft.com/office/drawing/2014/chart" uri="{C3380CC4-5D6E-409C-BE32-E72D297353CC}">
              <c16:uniqueId val="{00000002-5B6B-44D3-AC15-D8E763705A84}"/>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plotArea>
    <c:legend>
      <c:legendPos val="r"/>
      <c:layout>
        <c:manualLayout>
          <c:xMode val="edge"/>
          <c:yMode val="edge"/>
          <c:x val="0.38701404377585119"/>
          <c:y val="2.3597491191768767E-3"/>
          <c:w val="0.61298595622414864"/>
          <c:h val="4.6641275784028928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407447506561727"/>
          <c:y val="3.437500000000001E-2"/>
          <c:w val="0.86734744094488414"/>
          <c:h val="0.80048387364310414"/>
        </c:manualLayout>
      </c:layout>
      <c:barChart>
        <c:barDir val="bar"/>
        <c:grouping val="percentStacked"/>
        <c:varyColors val="0"/>
        <c:ser>
          <c:idx val="0"/>
          <c:order val="0"/>
          <c:tx>
            <c:strRef>
              <c:f>Sheet1!$B$1</c:f>
              <c:strCache>
                <c:ptCount val="1"/>
                <c:pt idx="0">
                  <c:v>Jā</c:v>
                </c:pt>
              </c:strCache>
            </c:strRef>
          </c:tx>
          <c:spPr>
            <a:solidFill>
              <a:schemeClr val="accent6"/>
            </a:solidFill>
          </c:spPr>
          <c:invertIfNegative val="0"/>
          <c:dLbls>
            <c:dLbl>
              <c:idx val="0"/>
              <c:layout>
                <c:manualLayout>
                  <c:x val="1.6666666666666666E-2"/>
                  <c:y val="2.00626681926932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38-462B-8049-D0C0F7A96E7D}"/>
                </c:ext>
              </c:extLst>
            </c:dLbl>
            <c:dLbl>
              <c:idx val="1"/>
              <c:layout>
                <c:manualLayout>
                  <c:x val="1.2500000000000001E-2"/>
                  <c:y val="-1.149410420452456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38-462B-8049-D0C0F7A96E7D}"/>
                </c:ext>
              </c:extLst>
            </c:dLbl>
            <c:spPr>
              <a:noFill/>
              <a:ln>
                <a:noFill/>
              </a:ln>
              <a:effectLst/>
            </c:spPr>
            <c:txPr>
              <a:bodyPr/>
              <a:lstStyle/>
              <a:p>
                <a:pPr>
                  <a:defRPr sz="900" b="1">
                    <a:solidFill>
                      <a:schemeClr val="tx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2021</c:v>
                </c:pt>
                <c:pt idx="1">
                  <c:v>2022</c:v>
                </c:pt>
              </c:numCache>
            </c:numRef>
          </c:cat>
          <c:val>
            <c:numRef>
              <c:f>Sheet1!$B$2:$B$3</c:f>
              <c:numCache>
                <c:formatCode>0%</c:formatCode>
                <c:ptCount val="2"/>
                <c:pt idx="0">
                  <c:v>0.2753869886905973</c:v>
                </c:pt>
                <c:pt idx="1">
                  <c:v>0.23536380252130673</c:v>
                </c:pt>
              </c:numCache>
            </c:numRef>
          </c:val>
          <c:extLst>
            <c:ext xmlns:c16="http://schemas.microsoft.com/office/drawing/2014/chart" uri="{C3380CC4-5D6E-409C-BE32-E72D297353CC}">
              <c16:uniqueId val="{00000002-AC38-462B-8049-D0C0F7A96E7D}"/>
            </c:ext>
          </c:extLst>
        </c:ser>
        <c:ser>
          <c:idx val="1"/>
          <c:order val="1"/>
          <c:tx>
            <c:strRef>
              <c:f>Sheet1!$C$1</c:f>
              <c:strCache>
                <c:ptCount val="1"/>
                <c:pt idx="0">
                  <c:v>Daļēji</c:v>
                </c:pt>
              </c:strCache>
            </c:strRef>
          </c:tx>
          <c:spPr>
            <a:solidFill>
              <a:schemeClr val="accent5"/>
            </a:solidFill>
          </c:spPr>
          <c:invertIfNegative val="0"/>
          <c:dLbls>
            <c:spPr>
              <a:noFill/>
              <a:ln>
                <a:noFill/>
              </a:ln>
              <a:effectLst/>
            </c:spPr>
            <c:txPr>
              <a:bodyPr/>
              <a:lstStyle/>
              <a:p>
                <a:pPr>
                  <a:defRPr sz="900" b="1">
                    <a:solidFill>
                      <a:schemeClr val="tx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2021</c:v>
                </c:pt>
                <c:pt idx="1">
                  <c:v>2022</c:v>
                </c:pt>
              </c:numCache>
            </c:numRef>
          </c:cat>
          <c:val>
            <c:numRef>
              <c:f>Sheet1!$C$2:$C$3</c:f>
              <c:numCache>
                <c:formatCode>0%</c:formatCode>
                <c:ptCount val="2"/>
                <c:pt idx="0">
                  <c:v>0.47270830105233341</c:v>
                </c:pt>
                <c:pt idx="1">
                  <c:v>0.45696963953783787</c:v>
                </c:pt>
              </c:numCache>
            </c:numRef>
          </c:val>
          <c:extLst>
            <c:ext xmlns:c16="http://schemas.microsoft.com/office/drawing/2014/chart" uri="{C3380CC4-5D6E-409C-BE32-E72D297353CC}">
              <c16:uniqueId val="{00000003-AC38-462B-8049-D0C0F7A96E7D}"/>
            </c:ext>
          </c:extLst>
        </c:ser>
        <c:ser>
          <c:idx val="2"/>
          <c:order val="2"/>
          <c:tx>
            <c:strRef>
              <c:f>Sheet1!$D$1</c:f>
              <c:strCache>
                <c:ptCount val="1"/>
                <c:pt idx="0">
                  <c:v>Nē</c:v>
                </c:pt>
              </c:strCache>
            </c:strRef>
          </c:tx>
          <c:spPr>
            <a:solidFill>
              <a:schemeClr val="accent2"/>
            </a:solidFill>
          </c:spPr>
          <c:invertIfNegative val="0"/>
          <c:dLbls>
            <c:spPr>
              <a:noFill/>
              <a:ln>
                <a:noFill/>
              </a:ln>
              <a:effectLst/>
            </c:spPr>
            <c:txPr>
              <a:bodyPr/>
              <a:lstStyle/>
              <a:p>
                <a:pPr>
                  <a:defRPr sz="900" b="1">
                    <a:solidFill>
                      <a:schemeClr val="tx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2021</c:v>
                </c:pt>
                <c:pt idx="1">
                  <c:v>2022</c:v>
                </c:pt>
              </c:numCache>
            </c:numRef>
          </c:cat>
          <c:val>
            <c:numRef>
              <c:f>Sheet1!$D$2:$D$3</c:f>
              <c:numCache>
                <c:formatCode>0%</c:formatCode>
                <c:ptCount val="2"/>
                <c:pt idx="0">
                  <c:v>0.25190471025706468</c:v>
                </c:pt>
                <c:pt idx="1">
                  <c:v>0.30766655794085623</c:v>
                </c:pt>
              </c:numCache>
            </c:numRef>
          </c:val>
          <c:extLst>
            <c:ext xmlns:c16="http://schemas.microsoft.com/office/drawing/2014/chart" uri="{C3380CC4-5D6E-409C-BE32-E72D297353CC}">
              <c16:uniqueId val="{00000004-AC38-462B-8049-D0C0F7A96E7D}"/>
            </c:ext>
          </c:extLst>
        </c:ser>
        <c:dLbls>
          <c:showLegendKey val="0"/>
          <c:showVal val="0"/>
          <c:showCatName val="0"/>
          <c:showSerName val="0"/>
          <c:showPercent val="0"/>
          <c:showBubbleSize val="0"/>
        </c:dLbls>
        <c:gapWidth val="45"/>
        <c:overlap val="100"/>
        <c:axId val="-1647026640"/>
        <c:axId val="-1646999984"/>
      </c:barChart>
      <c:catAx>
        <c:axId val="-1647026640"/>
        <c:scaling>
          <c:orientation val="minMax"/>
        </c:scaling>
        <c:delete val="0"/>
        <c:axPos val="l"/>
        <c:numFmt formatCode="General" sourceLinked="1"/>
        <c:majorTickMark val="out"/>
        <c:minorTickMark val="none"/>
        <c:tickLblPos val="nextTo"/>
        <c:txPr>
          <a:bodyPr/>
          <a:lstStyle/>
          <a:p>
            <a:pPr>
              <a:defRPr sz="1100" b="1"/>
            </a:pPr>
            <a:endParaRPr lang="lv-LV"/>
          </a:p>
        </c:txPr>
        <c:crossAx val="-1646999984"/>
        <c:crosses val="autoZero"/>
        <c:auto val="1"/>
        <c:lblAlgn val="ctr"/>
        <c:lblOffset val="100"/>
        <c:noMultiLvlLbl val="0"/>
      </c:catAx>
      <c:valAx>
        <c:axId val="-1646999984"/>
        <c:scaling>
          <c:orientation val="minMax"/>
        </c:scaling>
        <c:delete val="1"/>
        <c:axPos val="b"/>
        <c:numFmt formatCode="0%" sourceLinked="1"/>
        <c:majorTickMark val="out"/>
        <c:minorTickMark val="none"/>
        <c:tickLblPos val="nextTo"/>
        <c:crossAx val="-1647026640"/>
        <c:crosses val="autoZero"/>
        <c:crossBetween val="between"/>
      </c:valAx>
    </c:plotArea>
    <c:legend>
      <c:legendPos val="r"/>
      <c:layout>
        <c:manualLayout>
          <c:xMode val="edge"/>
          <c:yMode val="edge"/>
          <c:x val="0.12951587724010125"/>
          <c:y val="0.85791958029530035"/>
          <c:w val="0.85798409212584525"/>
          <c:h val="0.12050989192224847"/>
        </c:manualLayout>
      </c:layout>
      <c:overlay val="0"/>
      <c:txPr>
        <a:bodyPr/>
        <a:lstStyle/>
        <a:p>
          <a:pPr>
            <a:defRPr sz="1100" b="1"/>
          </a:pPr>
          <a:endParaRPr lang="lv-LV"/>
        </a:p>
      </c:txPr>
    </c:legend>
    <c:plotVisOnly val="1"/>
    <c:dispBlanksAs val="gap"/>
    <c:showDLblsOverMax val="0"/>
  </c:chart>
  <c:txPr>
    <a:bodyPr/>
    <a:lstStyle/>
    <a:p>
      <a:pPr>
        <a:defRPr sz="1800"/>
      </a:pPr>
      <a:endParaRPr lang="lv-LV"/>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009966165947574"/>
          <c:y val="4.8337889668833976E-2"/>
          <c:w val="0.71640910066537888"/>
          <c:h val="0.93564727834304251"/>
        </c:manualLayout>
      </c:layout>
      <c:barChart>
        <c:barDir val="bar"/>
        <c:grouping val="percentStacked"/>
        <c:varyColors val="0"/>
        <c:ser>
          <c:idx val="0"/>
          <c:order val="0"/>
          <c:tx>
            <c:strRef>
              <c:f>Sheet1!$C$3</c:f>
              <c:strCache>
                <c:ptCount val="1"/>
                <c:pt idx="0">
                  <c:v>Jā + drīzāk jā</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Sheet1!$C$4:$C$38</c:f>
              <c:numCache>
                <c:formatCode>0%</c:formatCode>
                <c:ptCount val="35"/>
                <c:pt idx="0">
                  <c:v>0.78821917690014942</c:v>
                </c:pt>
                <c:pt idx="1">
                  <c:v>0.79193421732222391</c:v>
                </c:pt>
                <c:pt idx="2">
                  <c:v>0.77726251033337834</c:v>
                </c:pt>
                <c:pt idx="3">
                  <c:v>0.75644693015145859</c:v>
                </c:pt>
                <c:pt idx="4">
                  <c:v>0.86551153140638382</c:v>
                </c:pt>
                <c:pt idx="5">
                  <c:v>0.85408244860744642</c:v>
                </c:pt>
                <c:pt idx="7">
                  <c:v>0.82741611512850999</c:v>
                </c:pt>
                <c:pt idx="8">
                  <c:v>0.80901184631758094</c:v>
                </c:pt>
                <c:pt idx="10">
                  <c:v>0.80720905452534164</c:v>
                </c:pt>
                <c:pt idx="11">
                  <c:v>0.82581721273416886</c:v>
                </c:pt>
                <c:pt idx="12">
                  <c:v>0.91512708839187273</c:v>
                </c:pt>
                <c:pt idx="13">
                  <c:v>0.78718491400942414</c:v>
                </c:pt>
                <c:pt idx="14">
                  <c:v>0.81847524257231441</c:v>
                </c:pt>
                <c:pt idx="16">
                  <c:v>0.80331307784370298</c:v>
                </c:pt>
                <c:pt idx="17">
                  <c:v>0.81151695197979035</c:v>
                </c:pt>
                <c:pt idx="18">
                  <c:v>0.82711572627894325</c:v>
                </c:pt>
                <c:pt idx="20">
                  <c:v>0.84749194968621433</c:v>
                </c:pt>
                <c:pt idx="21">
                  <c:v>0.78681503863294755</c:v>
                </c:pt>
                <c:pt idx="22">
                  <c:v>0.85347431974403809</c:v>
                </c:pt>
                <c:pt idx="24">
                  <c:v>0.83783575755261996</c:v>
                </c:pt>
                <c:pt idx="25">
                  <c:v>0.85576473802852815</c:v>
                </c:pt>
                <c:pt idx="26">
                  <c:v>0.77112908119721835</c:v>
                </c:pt>
                <c:pt idx="27">
                  <c:v>0.78219700908364809</c:v>
                </c:pt>
                <c:pt idx="28">
                  <c:v>0.84299755122974873</c:v>
                </c:pt>
                <c:pt idx="29">
                  <c:v>0.8576269211920291</c:v>
                </c:pt>
                <c:pt idx="31">
                  <c:v>0.82895602683373015</c:v>
                </c:pt>
                <c:pt idx="32">
                  <c:v>0.81362691793838637</c:v>
                </c:pt>
                <c:pt idx="34">
                  <c:v>0.82085000914041528</c:v>
                </c:pt>
              </c:numCache>
            </c:numRef>
          </c:val>
          <c:extLst>
            <c:ext xmlns:c16="http://schemas.microsoft.com/office/drawing/2014/chart" uri="{C3380CC4-5D6E-409C-BE32-E72D297353CC}">
              <c16:uniqueId val="{00000000-F08F-4F65-8B34-AD053A7C5038}"/>
            </c:ext>
          </c:extLst>
        </c:ser>
        <c:ser>
          <c:idx val="1"/>
          <c:order val="1"/>
          <c:tx>
            <c:strRef>
              <c:f>Sheet1!$D$3</c:f>
              <c:strCache>
                <c:ptCount val="1"/>
                <c:pt idx="0">
                  <c:v>Nē + drīzāk nē</c:v>
                </c:pt>
              </c:strCache>
            </c:strRef>
          </c:tx>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Sheet1!$D$4:$D$38</c:f>
              <c:numCache>
                <c:formatCode>0%</c:formatCode>
                <c:ptCount val="35"/>
                <c:pt idx="0">
                  <c:v>0.15133976925647183</c:v>
                </c:pt>
                <c:pt idx="1">
                  <c:v>0.17317321514164552</c:v>
                </c:pt>
                <c:pt idx="2">
                  <c:v>0.18200981898618324</c:v>
                </c:pt>
                <c:pt idx="3">
                  <c:v>0.22253494228636719</c:v>
                </c:pt>
                <c:pt idx="4">
                  <c:v>0.11336131847853309</c:v>
                </c:pt>
                <c:pt idx="5">
                  <c:v>0.13765869021084168</c:v>
                </c:pt>
                <c:pt idx="7">
                  <c:v>0.14602311436666512</c:v>
                </c:pt>
                <c:pt idx="8">
                  <c:v>0.16483533216268437</c:v>
                </c:pt>
                <c:pt idx="10">
                  <c:v>0.13939516519673018</c:v>
                </c:pt>
                <c:pt idx="11">
                  <c:v>0.13119526374190152</c:v>
                </c:pt>
                <c:pt idx="12">
                  <c:v>5.5828749354666952E-2</c:v>
                </c:pt>
                <c:pt idx="13">
                  <c:v>0.16943921071927801</c:v>
                </c:pt>
                <c:pt idx="14">
                  <c:v>0.16195387720202301</c:v>
                </c:pt>
                <c:pt idx="16">
                  <c:v>0.17267087601721445</c:v>
                </c:pt>
                <c:pt idx="17">
                  <c:v>0.15078190529672128</c:v>
                </c:pt>
                <c:pt idx="18">
                  <c:v>0.15040758276721969</c:v>
                </c:pt>
                <c:pt idx="20">
                  <c:v>0.11201081550983182</c:v>
                </c:pt>
                <c:pt idx="21">
                  <c:v>0.18001908619509013</c:v>
                </c:pt>
                <c:pt idx="22">
                  <c:v>0.12877949739158634</c:v>
                </c:pt>
                <c:pt idx="24">
                  <c:v>0.12703604108965699</c:v>
                </c:pt>
                <c:pt idx="25">
                  <c:v>0.1285377391831303</c:v>
                </c:pt>
                <c:pt idx="26">
                  <c:v>0.18657439175916107</c:v>
                </c:pt>
                <c:pt idx="27">
                  <c:v>0.19939766696925088</c:v>
                </c:pt>
                <c:pt idx="28">
                  <c:v>0.1288610123597046</c:v>
                </c:pt>
                <c:pt idx="29">
                  <c:v>0.12931239939177588</c:v>
                </c:pt>
                <c:pt idx="31">
                  <c:v>0.15424225788148757</c:v>
                </c:pt>
                <c:pt idx="32">
                  <c:v>0.15139147111683496</c:v>
                </c:pt>
                <c:pt idx="34">
                  <c:v>0.15273476464675936</c:v>
                </c:pt>
              </c:numCache>
            </c:numRef>
          </c:val>
          <c:extLst>
            <c:ext xmlns:c16="http://schemas.microsoft.com/office/drawing/2014/chart" uri="{C3380CC4-5D6E-409C-BE32-E72D297353CC}">
              <c16:uniqueId val="{00000001-F08F-4F65-8B34-AD053A7C5038}"/>
            </c:ext>
          </c:extLst>
        </c:ser>
        <c:ser>
          <c:idx val="2"/>
          <c:order val="2"/>
          <c:tx>
            <c:strRef>
              <c:f>Sheet1!$E$3</c:f>
              <c:strCache>
                <c:ptCount val="1"/>
                <c:pt idx="0">
                  <c:v>Grūti pateikt</c:v>
                </c:pt>
              </c:strCache>
            </c:strRef>
          </c:tx>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Sheet1!$E$4:$E$38</c:f>
              <c:numCache>
                <c:formatCode>0%</c:formatCode>
                <c:ptCount val="35"/>
                <c:pt idx="0">
                  <c:v>6.044105384337875E-2</c:v>
                </c:pt>
                <c:pt idx="1">
                  <c:v>3.4892567536130244E-2</c:v>
                </c:pt>
                <c:pt idx="2">
                  <c:v>4.0727670680439115E-2</c:v>
                </c:pt>
                <c:pt idx="3">
                  <c:v>2.1018127562175873E-2</c:v>
                </c:pt>
                <c:pt idx="4">
                  <c:v>2.1127150115081303E-2</c:v>
                </c:pt>
                <c:pt idx="5">
                  <c:v>8.2588611817123077E-3</c:v>
                </c:pt>
                <c:pt idx="7">
                  <c:v>2.6560770504824985E-2</c:v>
                </c:pt>
                <c:pt idx="8">
                  <c:v>2.6152821519732514E-2</c:v>
                </c:pt>
                <c:pt idx="10">
                  <c:v>5.3395780277928233E-2</c:v>
                </c:pt>
                <c:pt idx="11">
                  <c:v>4.2987523523929309E-2</c:v>
                </c:pt>
                <c:pt idx="12">
                  <c:v>2.9044162253460626E-2</c:v>
                </c:pt>
                <c:pt idx="13">
                  <c:v>4.3375875271297944E-2</c:v>
                </c:pt>
                <c:pt idx="14">
                  <c:v>1.9570880225662477E-2</c:v>
                </c:pt>
                <c:pt idx="16">
                  <c:v>2.4016046139082502E-2</c:v>
                </c:pt>
                <c:pt idx="17">
                  <c:v>3.7701142723485577E-2</c:v>
                </c:pt>
                <c:pt idx="18">
                  <c:v>2.2476690953837416E-2</c:v>
                </c:pt>
                <c:pt idx="20">
                  <c:v>4.0497234803953813E-2</c:v>
                </c:pt>
                <c:pt idx="21">
                  <c:v>3.3165875171963059E-2</c:v>
                </c:pt>
                <c:pt idx="22">
                  <c:v>1.7746182864375619E-2</c:v>
                </c:pt>
                <c:pt idx="24">
                  <c:v>3.5128201357722634E-2</c:v>
                </c:pt>
                <c:pt idx="25">
                  <c:v>1.5697522788341609E-2</c:v>
                </c:pt>
                <c:pt idx="26">
                  <c:v>4.2296527043618887E-2</c:v>
                </c:pt>
                <c:pt idx="27">
                  <c:v>1.8405323947100167E-2</c:v>
                </c:pt>
                <c:pt idx="28">
                  <c:v>2.8141436410545451E-2</c:v>
                </c:pt>
                <c:pt idx="29">
                  <c:v>1.3060679416195089E-2</c:v>
                </c:pt>
                <c:pt idx="31">
                  <c:v>1.6801715284782078E-2</c:v>
                </c:pt>
                <c:pt idx="32">
                  <c:v>3.4981610944778758E-2</c:v>
                </c:pt>
                <c:pt idx="34">
                  <c:v>2.6415226212825618E-2</c:v>
                </c:pt>
              </c:numCache>
            </c:numRef>
          </c:val>
          <c:extLst>
            <c:ext xmlns:c16="http://schemas.microsoft.com/office/drawing/2014/chart" uri="{C3380CC4-5D6E-409C-BE32-E72D297353CC}">
              <c16:uniqueId val="{00000002-F08F-4F65-8B34-AD053A7C5038}"/>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plotArea>
    <c:legend>
      <c:legendPos val="r"/>
      <c:layout>
        <c:manualLayout>
          <c:xMode val="edge"/>
          <c:yMode val="edge"/>
          <c:x val="0.52199252291290144"/>
          <c:y val="2.3597491191768767E-3"/>
          <c:w val="0.47800747708709856"/>
          <c:h val="4.6641275784028928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76239743761233"/>
          <c:y val="4.8337889668833976E-2"/>
          <c:w val="0.74274636488724244"/>
          <c:h val="0.93564727834304251"/>
        </c:manualLayout>
      </c:layout>
      <c:barChart>
        <c:barDir val="bar"/>
        <c:grouping val="percentStacked"/>
        <c:varyColors val="0"/>
        <c:ser>
          <c:idx val="0"/>
          <c:order val="0"/>
          <c:tx>
            <c:strRef>
              <c:f>Sheet1!$C$3</c:f>
              <c:strCache>
                <c:ptCount val="1"/>
                <c:pt idx="0">
                  <c:v>Jā</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Sheet1!$C$4:$C$38</c:f>
              <c:numCache>
                <c:formatCode>0%</c:formatCode>
                <c:ptCount val="35"/>
                <c:pt idx="0">
                  <c:v>0.2115235218659951</c:v>
                </c:pt>
                <c:pt idx="1">
                  <c:v>0.23464114933217689</c:v>
                </c:pt>
                <c:pt idx="2">
                  <c:v>0.34232044069933265</c:v>
                </c:pt>
                <c:pt idx="3">
                  <c:v>0.26383296942313988</c:v>
                </c:pt>
                <c:pt idx="4">
                  <c:v>0.28843685597944224</c:v>
                </c:pt>
                <c:pt idx="5">
                  <c:v>0.16527252389107822</c:v>
                </c:pt>
                <c:pt idx="7">
                  <c:v>0.23424805610710212</c:v>
                </c:pt>
                <c:pt idx="8">
                  <c:v>0.23737540387898892</c:v>
                </c:pt>
                <c:pt idx="10">
                  <c:v>0.22859732936172963</c:v>
                </c:pt>
                <c:pt idx="11">
                  <c:v>0.20866965950272343</c:v>
                </c:pt>
                <c:pt idx="12">
                  <c:v>0.25713431395013803</c:v>
                </c:pt>
                <c:pt idx="13">
                  <c:v>0.22056742320396394</c:v>
                </c:pt>
                <c:pt idx="14">
                  <c:v>0.24176090766183289</c:v>
                </c:pt>
                <c:pt idx="16">
                  <c:v>0.21163583686670218</c:v>
                </c:pt>
                <c:pt idx="17">
                  <c:v>0.24307012026371053</c:v>
                </c:pt>
                <c:pt idx="18">
                  <c:v>0.23725650250579597</c:v>
                </c:pt>
                <c:pt idx="20">
                  <c:v>0.25378888105312986</c:v>
                </c:pt>
                <c:pt idx="21">
                  <c:v>0.24204810985080019</c:v>
                </c:pt>
                <c:pt idx="22">
                  <c:v>0.22627128091916138</c:v>
                </c:pt>
                <c:pt idx="24">
                  <c:v>0.2155655043643496</c:v>
                </c:pt>
                <c:pt idx="25">
                  <c:v>0.28952314873305718</c:v>
                </c:pt>
                <c:pt idx="26">
                  <c:v>0.2453179073987303</c:v>
                </c:pt>
                <c:pt idx="27">
                  <c:v>0.22791376259532903</c:v>
                </c:pt>
                <c:pt idx="28">
                  <c:v>0.20522093588923593</c:v>
                </c:pt>
                <c:pt idx="29">
                  <c:v>0.20611210074471195</c:v>
                </c:pt>
                <c:pt idx="31">
                  <c:v>0.26652100449615762</c:v>
                </c:pt>
                <c:pt idx="32">
                  <c:v>0.20760031618572003</c:v>
                </c:pt>
                <c:pt idx="34">
                  <c:v>0.23536380252130673</c:v>
                </c:pt>
              </c:numCache>
            </c:numRef>
          </c:val>
          <c:extLst>
            <c:ext xmlns:c16="http://schemas.microsoft.com/office/drawing/2014/chart" uri="{C3380CC4-5D6E-409C-BE32-E72D297353CC}">
              <c16:uniqueId val="{00000000-0A59-4D76-86DF-AAFE8CBFCACB}"/>
            </c:ext>
          </c:extLst>
        </c:ser>
        <c:ser>
          <c:idx val="1"/>
          <c:order val="1"/>
          <c:tx>
            <c:strRef>
              <c:f>Sheet1!$D$3</c:f>
              <c:strCache>
                <c:ptCount val="1"/>
                <c:pt idx="0">
                  <c:v>Daļēji</c:v>
                </c:pt>
              </c:strCache>
            </c:strRef>
          </c:tx>
          <c:spPr>
            <a:solidFill>
              <a:schemeClr val="accent5"/>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Sheet1!$D$4:$D$38</c:f>
              <c:numCache>
                <c:formatCode>0%</c:formatCode>
                <c:ptCount val="35"/>
                <c:pt idx="0">
                  <c:v>0.45974984252451523</c:v>
                </c:pt>
                <c:pt idx="1">
                  <c:v>0.52524364160051429</c:v>
                </c:pt>
                <c:pt idx="2">
                  <c:v>0.32044527551786145</c:v>
                </c:pt>
                <c:pt idx="3">
                  <c:v>0.45144614190399962</c:v>
                </c:pt>
                <c:pt idx="4">
                  <c:v>0.49370082409851901</c:v>
                </c:pt>
                <c:pt idx="5">
                  <c:v>0.46267137263363073</c:v>
                </c:pt>
                <c:pt idx="7">
                  <c:v>0.43888483762473685</c:v>
                </c:pt>
                <c:pt idx="8">
                  <c:v>0.48957508788943715</c:v>
                </c:pt>
                <c:pt idx="10">
                  <c:v>0.57580182746613662</c:v>
                </c:pt>
                <c:pt idx="11">
                  <c:v>0.44294636762651235</c:v>
                </c:pt>
                <c:pt idx="12">
                  <c:v>0.48797107766357439</c:v>
                </c:pt>
                <c:pt idx="13">
                  <c:v>0.36197378561444649</c:v>
                </c:pt>
                <c:pt idx="14">
                  <c:v>0.46081991577543568</c:v>
                </c:pt>
                <c:pt idx="16">
                  <c:v>0.39422079618606259</c:v>
                </c:pt>
                <c:pt idx="17">
                  <c:v>0.40912975597572482</c:v>
                </c:pt>
                <c:pt idx="18">
                  <c:v>0.48624974281680911</c:v>
                </c:pt>
                <c:pt idx="20">
                  <c:v>0.45602097931691998</c:v>
                </c:pt>
                <c:pt idx="21">
                  <c:v>0.41183541331311102</c:v>
                </c:pt>
                <c:pt idx="22">
                  <c:v>0.50435104428959354</c:v>
                </c:pt>
                <c:pt idx="24">
                  <c:v>0.48291659263302683</c:v>
                </c:pt>
                <c:pt idx="25">
                  <c:v>0.3704465355403157</c:v>
                </c:pt>
                <c:pt idx="26">
                  <c:v>0.4493112610611672</c:v>
                </c:pt>
                <c:pt idx="27">
                  <c:v>0.46839348195256425</c:v>
                </c:pt>
                <c:pt idx="28">
                  <c:v>0.51633324398898939</c:v>
                </c:pt>
                <c:pt idx="29">
                  <c:v>0.47402081053568318</c:v>
                </c:pt>
                <c:pt idx="31">
                  <c:v>0.42692259581456116</c:v>
                </c:pt>
                <c:pt idx="32">
                  <c:v>0.48374388866679718</c:v>
                </c:pt>
                <c:pt idx="34">
                  <c:v>0.45696963953783787</c:v>
                </c:pt>
              </c:numCache>
            </c:numRef>
          </c:val>
          <c:extLst>
            <c:ext xmlns:c16="http://schemas.microsoft.com/office/drawing/2014/chart" uri="{C3380CC4-5D6E-409C-BE32-E72D297353CC}">
              <c16:uniqueId val="{00000001-0A59-4D76-86DF-AAFE8CBFCACB}"/>
            </c:ext>
          </c:extLst>
        </c:ser>
        <c:ser>
          <c:idx val="2"/>
          <c:order val="2"/>
          <c:tx>
            <c:strRef>
              <c:f>Sheet1!$E$3</c:f>
              <c:strCache>
                <c:ptCount val="1"/>
                <c:pt idx="0">
                  <c:v>Nē</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Sheet1!$E$4:$E$38</c:f>
              <c:numCache>
                <c:formatCode>0%</c:formatCode>
                <c:ptCount val="35"/>
                <c:pt idx="0">
                  <c:v>0.32872663560948978</c:v>
                </c:pt>
                <c:pt idx="1">
                  <c:v>0.24011520906730832</c:v>
                </c:pt>
                <c:pt idx="2">
                  <c:v>0.33723428378280679</c:v>
                </c:pt>
                <c:pt idx="3">
                  <c:v>0.28472088867286238</c:v>
                </c:pt>
                <c:pt idx="4">
                  <c:v>0.21786231992203642</c:v>
                </c:pt>
                <c:pt idx="5">
                  <c:v>0.3720561034752915</c:v>
                </c:pt>
                <c:pt idx="7">
                  <c:v>0.32686710626816096</c:v>
                </c:pt>
                <c:pt idx="8">
                  <c:v>0.27304950823157209</c:v>
                </c:pt>
                <c:pt idx="10">
                  <c:v>0.19560084317213408</c:v>
                </c:pt>
                <c:pt idx="11">
                  <c:v>0.34838397287076378</c:v>
                </c:pt>
                <c:pt idx="12">
                  <c:v>0.25489460838628786</c:v>
                </c:pt>
                <c:pt idx="13">
                  <c:v>0.41745879118158963</c:v>
                </c:pt>
                <c:pt idx="14">
                  <c:v>0.29741917656273115</c:v>
                </c:pt>
                <c:pt idx="16">
                  <c:v>0.39414336694723523</c:v>
                </c:pt>
                <c:pt idx="17">
                  <c:v>0.34780012376056213</c:v>
                </c:pt>
                <c:pt idx="18">
                  <c:v>0.27649375467739457</c:v>
                </c:pt>
                <c:pt idx="20">
                  <c:v>0.29019013962995016</c:v>
                </c:pt>
                <c:pt idx="21">
                  <c:v>0.34611647683608948</c:v>
                </c:pt>
                <c:pt idx="22">
                  <c:v>0.26937767479124491</c:v>
                </c:pt>
                <c:pt idx="24">
                  <c:v>0.30151790300262293</c:v>
                </c:pt>
                <c:pt idx="25">
                  <c:v>0.34003031572662723</c:v>
                </c:pt>
                <c:pt idx="26">
                  <c:v>0.30537083154010097</c:v>
                </c:pt>
                <c:pt idx="27">
                  <c:v>0.30369275545210561</c:v>
                </c:pt>
                <c:pt idx="28">
                  <c:v>0.27844582012177366</c:v>
                </c:pt>
                <c:pt idx="29">
                  <c:v>0.31986708871960506</c:v>
                </c:pt>
                <c:pt idx="31">
                  <c:v>0.30655639968928067</c:v>
                </c:pt>
                <c:pt idx="32">
                  <c:v>0.30865579514748293</c:v>
                </c:pt>
                <c:pt idx="34">
                  <c:v>0.30766655794085623</c:v>
                </c:pt>
              </c:numCache>
            </c:numRef>
          </c:val>
          <c:extLst>
            <c:ext xmlns:c16="http://schemas.microsoft.com/office/drawing/2014/chart" uri="{C3380CC4-5D6E-409C-BE32-E72D297353CC}">
              <c16:uniqueId val="{00000002-0A59-4D76-86DF-AAFE8CBFCACB}"/>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plotArea>
    <c:legend>
      <c:legendPos val="r"/>
      <c:layout>
        <c:manualLayout>
          <c:xMode val="edge"/>
          <c:yMode val="edge"/>
          <c:x val="0.38701404377585119"/>
          <c:y val="2.3597491191768767E-3"/>
          <c:w val="0.61298595622414864"/>
          <c:h val="4.6641275784028928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866460339847556"/>
          <c:y val="1.2445649860958169E-2"/>
          <c:w val="0.48696726745365493"/>
          <c:h val="0.97043476475593848"/>
        </c:manualLayout>
      </c:layout>
      <c:barChart>
        <c:barDir val="bar"/>
        <c:grouping val="clustered"/>
        <c:varyColors val="0"/>
        <c:ser>
          <c:idx val="0"/>
          <c:order val="0"/>
          <c:tx>
            <c:strRef>
              <c:f>Sheet1!$B$1</c:f>
              <c:strCache>
                <c:ptCount val="1"/>
                <c:pt idx="0">
                  <c:v>2021</c:v>
                </c:pt>
              </c:strCache>
            </c:strRef>
          </c:tx>
          <c:spPr>
            <a:solidFill>
              <a:schemeClr val="accent5">
                <a:lumMod val="60000"/>
                <a:lumOff val="40000"/>
              </a:schemeClr>
            </a:solidFill>
          </c:spPr>
          <c:invertIfNegative val="0"/>
          <c:dPt>
            <c:idx val="0"/>
            <c:invertIfNegative val="0"/>
            <c:bubble3D val="0"/>
            <c:extLst>
              <c:ext xmlns:c16="http://schemas.microsoft.com/office/drawing/2014/chart" uri="{C3380CC4-5D6E-409C-BE32-E72D297353CC}">
                <c16:uniqueId val="{00000001-E4F0-4116-B466-08CA0B0C108E}"/>
              </c:ext>
            </c:extLst>
          </c:dPt>
          <c:dPt>
            <c:idx val="1"/>
            <c:invertIfNegative val="0"/>
            <c:bubble3D val="0"/>
            <c:extLst>
              <c:ext xmlns:c16="http://schemas.microsoft.com/office/drawing/2014/chart" uri="{C3380CC4-5D6E-409C-BE32-E72D297353CC}">
                <c16:uniqueId val="{00000002-E4F0-4116-B466-08CA0B0C108E}"/>
              </c:ext>
            </c:extLst>
          </c:dPt>
          <c:dLbls>
            <c:spPr>
              <a:noFill/>
              <a:ln>
                <a:noFill/>
              </a:ln>
              <a:effectLst/>
            </c:spPr>
            <c:txPr>
              <a:bodyPr/>
              <a:lstStyle/>
              <a:p>
                <a:pPr>
                  <a:defRPr lang="en-US" sz="900" b="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Esmu iegādājies pašaizsardzības līdzekli - gāzes baloniņš, elektrošoks. u.c.</c:v>
                </c:pt>
                <c:pt idx="1">
                  <c:v>Manā mājoklī  ir ierīkota apsardzes signalizācija</c:v>
                </c:pt>
                <c:pt idx="2">
                  <c:v>Manā mājoklī ir pieejams ugunsdzēsības aparāts</c:v>
                </c:pt>
                <c:pt idx="3">
                  <c:v>Mans mājoklis ir apdrošināts</c:v>
                </c:pt>
                <c:pt idx="4">
                  <c:v>Atrodoties mājās, manas mājokļa durvis ir aizslēgtas</c:v>
                </c:pt>
                <c:pt idx="5">
                  <c:v>Es protu rīkoties ar ugunsdzēšamo aparātu</c:v>
                </c:pt>
                <c:pt idx="6">
                  <c:v>Manā mājoklī ir uzstādīts dūmu detektors</c:v>
                </c:pt>
                <c:pt idx="7">
                  <c:v>Aizejot vienmēr aizslēdzu sava mājokļa durvis</c:v>
                </c:pt>
              </c:strCache>
            </c:strRef>
          </c:cat>
          <c:val>
            <c:numRef>
              <c:f>Sheet1!$B$2:$B$9</c:f>
              <c:numCache>
                <c:formatCode>0%</c:formatCode>
                <c:ptCount val="8"/>
                <c:pt idx="0">
                  <c:v>0.18786445681210936</c:v>
                </c:pt>
                <c:pt idx="1">
                  <c:v>0.21757356663637359</c:v>
                </c:pt>
                <c:pt idx="2">
                  <c:v>0.40834205919218491</c:v>
                </c:pt>
                <c:pt idx="3">
                  <c:v>0.54667033764749795</c:v>
                </c:pt>
                <c:pt idx="4">
                  <c:v>0.70991219201194322</c:v>
                </c:pt>
                <c:pt idx="5">
                  <c:v>0.77960498581623727</c:v>
                </c:pt>
                <c:pt idx="6">
                  <c:v>0.80535956913438456</c:v>
                </c:pt>
                <c:pt idx="7">
                  <c:v>0.94788994983115737</c:v>
                </c:pt>
              </c:numCache>
            </c:numRef>
          </c:val>
          <c:extLst>
            <c:ext xmlns:c16="http://schemas.microsoft.com/office/drawing/2014/chart" uri="{C3380CC4-5D6E-409C-BE32-E72D297353CC}">
              <c16:uniqueId val="{00000003-E4F0-4116-B466-08CA0B0C108E}"/>
            </c:ext>
          </c:extLst>
        </c:ser>
        <c:ser>
          <c:idx val="1"/>
          <c:order val="1"/>
          <c:tx>
            <c:strRef>
              <c:f>Sheet1!$C$1</c:f>
              <c:strCache>
                <c:ptCount val="1"/>
                <c:pt idx="0">
                  <c:v>2022</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sz="10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Esmu iegādājies pašaizsardzības līdzekli - gāzes baloniņš, elektrošoks. u.c.</c:v>
                </c:pt>
                <c:pt idx="1">
                  <c:v>Manā mājoklī  ir ierīkota apsardzes signalizācija</c:v>
                </c:pt>
                <c:pt idx="2">
                  <c:v>Manā mājoklī ir pieejams ugunsdzēsības aparāts</c:v>
                </c:pt>
                <c:pt idx="3">
                  <c:v>Mans mājoklis ir apdrošināts</c:v>
                </c:pt>
                <c:pt idx="4">
                  <c:v>Atrodoties mājās, manas mājokļa durvis ir aizslēgtas</c:v>
                </c:pt>
                <c:pt idx="5">
                  <c:v>Es protu rīkoties ar ugunsdzēšamo aparātu</c:v>
                </c:pt>
                <c:pt idx="6">
                  <c:v>Manā mājoklī ir uzstādīts dūmu detektors</c:v>
                </c:pt>
                <c:pt idx="7">
                  <c:v>Aizejot vienmēr aizslēdzu sava mājokļa durvis</c:v>
                </c:pt>
              </c:strCache>
            </c:strRef>
          </c:cat>
          <c:val>
            <c:numRef>
              <c:f>Sheet1!$C$2:$C$9</c:f>
              <c:numCache>
                <c:formatCode>0%</c:formatCode>
                <c:ptCount val="8"/>
                <c:pt idx="0">
                  <c:v>0.21824599513402357</c:v>
                </c:pt>
                <c:pt idx="1">
                  <c:v>0.24314163111066539</c:v>
                </c:pt>
                <c:pt idx="2">
                  <c:v>0.41312888843246609</c:v>
                </c:pt>
                <c:pt idx="3">
                  <c:v>0.60549553435630799</c:v>
                </c:pt>
                <c:pt idx="4">
                  <c:v>0.72433974807354673</c:v>
                </c:pt>
                <c:pt idx="5">
                  <c:v>0.72833099090290898</c:v>
                </c:pt>
                <c:pt idx="6">
                  <c:v>0.81863390402155789</c:v>
                </c:pt>
                <c:pt idx="7">
                  <c:v>0.93663790053138285</c:v>
                </c:pt>
              </c:numCache>
            </c:numRef>
          </c:val>
          <c:extLst>
            <c:ext xmlns:c16="http://schemas.microsoft.com/office/drawing/2014/chart" uri="{C3380CC4-5D6E-409C-BE32-E72D297353CC}">
              <c16:uniqueId val="{00000003-FD3D-460F-8810-087FD7B75A25}"/>
            </c:ext>
          </c:extLst>
        </c:ser>
        <c:dLbls>
          <c:showLegendKey val="0"/>
          <c:showVal val="0"/>
          <c:showCatName val="0"/>
          <c:showSerName val="0"/>
          <c:showPercent val="0"/>
          <c:showBubbleSize val="0"/>
        </c:dLbls>
        <c:gapWidth val="50"/>
        <c:axId val="-1642242512"/>
        <c:axId val="-1642271344"/>
      </c:barChart>
      <c:catAx>
        <c:axId val="-1642242512"/>
        <c:scaling>
          <c:orientation val="minMax"/>
        </c:scaling>
        <c:delete val="0"/>
        <c:axPos val="l"/>
        <c:numFmt formatCode="General" sourceLinked="0"/>
        <c:majorTickMark val="out"/>
        <c:minorTickMark val="none"/>
        <c:tickLblPos val="nextTo"/>
        <c:txPr>
          <a:bodyPr/>
          <a:lstStyle/>
          <a:p>
            <a:pPr>
              <a:defRPr lang="en-US" sz="1100" b="1"/>
            </a:pPr>
            <a:endParaRPr lang="lv-LV"/>
          </a:p>
        </c:txPr>
        <c:crossAx val="-1642271344"/>
        <c:crosses val="autoZero"/>
        <c:auto val="1"/>
        <c:lblAlgn val="ctr"/>
        <c:lblOffset val="100"/>
        <c:noMultiLvlLbl val="0"/>
      </c:catAx>
      <c:valAx>
        <c:axId val="-1642271344"/>
        <c:scaling>
          <c:orientation val="minMax"/>
        </c:scaling>
        <c:delete val="1"/>
        <c:axPos val="b"/>
        <c:numFmt formatCode="0%" sourceLinked="1"/>
        <c:majorTickMark val="out"/>
        <c:minorTickMark val="none"/>
        <c:tickLblPos val="nextTo"/>
        <c:crossAx val="-1642242512"/>
        <c:crosses val="autoZero"/>
        <c:crossBetween val="between"/>
      </c:valAx>
    </c:plotArea>
    <c:plotVisOnly val="1"/>
    <c:dispBlanksAs val="gap"/>
    <c:showDLblsOverMax val="0"/>
  </c:chart>
  <c:txPr>
    <a:bodyPr/>
    <a:lstStyle/>
    <a:p>
      <a:pPr>
        <a:defRPr sz="1800"/>
      </a:pPr>
      <a:endParaRPr lang="lv-LV"/>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935445768328993"/>
          <c:y val="2.6134146179485274E-2"/>
          <c:w val="0.72064554231671007"/>
          <c:h val="0.96697201401478661"/>
        </c:manualLayout>
      </c:layout>
      <c:barChart>
        <c:barDir val="bar"/>
        <c:grouping val="clustered"/>
        <c:varyColors val="0"/>
        <c:ser>
          <c:idx val="0"/>
          <c:order val="0"/>
          <c:tx>
            <c:strRef>
              <c:f>Sheet1!$C$1</c:f>
              <c:strCache>
                <c:ptCount val="1"/>
                <c:pt idx="0">
                  <c:v>Manā mājoklī ir uzstādīts dūmu detektors</c:v>
                </c:pt>
              </c:strCache>
            </c:strRef>
          </c:tx>
          <c:spPr>
            <a:solidFill>
              <a:schemeClr val="accent5"/>
            </a:solidFill>
          </c:spPr>
          <c:invertIfNegative val="0"/>
          <c:dPt>
            <c:idx val="0"/>
            <c:invertIfNegative val="0"/>
            <c:bubble3D val="0"/>
            <c:spPr>
              <a:solidFill>
                <a:srgbClr val="70AD47">
                  <a:lumMod val="50000"/>
                </a:srgbClr>
              </a:solidFill>
            </c:spPr>
            <c:extLst>
              <c:ext xmlns:c16="http://schemas.microsoft.com/office/drawing/2014/chart" uri="{C3380CC4-5D6E-409C-BE32-E72D297353CC}">
                <c16:uniqueId val="{00000001-0B52-428C-8355-23F1A9DB23A1}"/>
              </c:ext>
            </c:extLst>
          </c:dPt>
          <c:dPt>
            <c:idx val="1"/>
            <c:invertIfNegative val="0"/>
            <c:bubble3D val="0"/>
            <c:spPr>
              <a:solidFill>
                <a:srgbClr val="70AD47">
                  <a:lumMod val="50000"/>
                </a:srgbClr>
              </a:solidFill>
            </c:spPr>
            <c:extLst>
              <c:ext xmlns:c16="http://schemas.microsoft.com/office/drawing/2014/chart" uri="{C3380CC4-5D6E-409C-BE32-E72D297353CC}">
                <c16:uniqueId val="{00000003-0B52-428C-8355-23F1A9DB23A1}"/>
              </c:ext>
            </c:extLst>
          </c:dPt>
          <c:dPt>
            <c:idx val="2"/>
            <c:invertIfNegative val="0"/>
            <c:bubble3D val="0"/>
            <c:spPr>
              <a:solidFill>
                <a:srgbClr val="70AD47">
                  <a:lumMod val="50000"/>
                </a:srgbClr>
              </a:solidFill>
            </c:spPr>
            <c:extLst>
              <c:ext xmlns:c16="http://schemas.microsoft.com/office/drawing/2014/chart" uri="{C3380CC4-5D6E-409C-BE32-E72D297353CC}">
                <c16:uniqueId val="{00000037-0B52-428C-8355-23F1A9DB23A1}"/>
              </c:ext>
            </c:extLst>
          </c:dPt>
          <c:dPt>
            <c:idx val="3"/>
            <c:invertIfNegative val="0"/>
            <c:bubble3D val="0"/>
            <c:spPr>
              <a:solidFill>
                <a:srgbClr val="70AD47">
                  <a:lumMod val="50000"/>
                </a:srgbClr>
              </a:solidFill>
            </c:spPr>
            <c:extLst>
              <c:ext xmlns:c16="http://schemas.microsoft.com/office/drawing/2014/chart" uri="{C3380CC4-5D6E-409C-BE32-E72D297353CC}">
                <c16:uniqueId val="{00000005-0B52-428C-8355-23F1A9DB23A1}"/>
              </c:ext>
            </c:extLst>
          </c:dPt>
          <c:dPt>
            <c:idx val="4"/>
            <c:invertIfNegative val="0"/>
            <c:bubble3D val="0"/>
            <c:spPr>
              <a:solidFill>
                <a:srgbClr val="70AD47">
                  <a:lumMod val="50000"/>
                </a:srgbClr>
              </a:solidFill>
            </c:spPr>
            <c:extLst>
              <c:ext xmlns:c16="http://schemas.microsoft.com/office/drawing/2014/chart" uri="{C3380CC4-5D6E-409C-BE32-E72D297353CC}">
                <c16:uniqueId val="{00000007-0B52-428C-8355-23F1A9DB23A1}"/>
              </c:ext>
            </c:extLst>
          </c:dPt>
          <c:dPt>
            <c:idx val="5"/>
            <c:invertIfNegative val="0"/>
            <c:bubble3D val="0"/>
            <c:spPr>
              <a:solidFill>
                <a:srgbClr val="70AD47">
                  <a:lumMod val="50000"/>
                </a:srgbClr>
              </a:solidFill>
            </c:spPr>
            <c:extLst>
              <c:ext xmlns:c16="http://schemas.microsoft.com/office/drawing/2014/chart" uri="{C3380CC4-5D6E-409C-BE32-E72D297353CC}">
                <c16:uniqueId val="{00000036-0B52-428C-8355-23F1A9DB23A1}"/>
              </c:ext>
            </c:extLst>
          </c:dPt>
          <c:dPt>
            <c:idx val="7"/>
            <c:invertIfNegative val="0"/>
            <c:bubble3D val="0"/>
            <c:spPr>
              <a:solidFill>
                <a:srgbClr val="FFC000"/>
              </a:solidFill>
            </c:spPr>
            <c:extLst>
              <c:ext xmlns:c16="http://schemas.microsoft.com/office/drawing/2014/chart" uri="{C3380CC4-5D6E-409C-BE32-E72D297353CC}">
                <c16:uniqueId val="{0000000B-0B52-428C-8355-23F1A9DB23A1}"/>
              </c:ext>
            </c:extLst>
          </c:dPt>
          <c:dPt>
            <c:idx val="8"/>
            <c:invertIfNegative val="0"/>
            <c:bubble3D val="0"/>
            <c:spPr>
              <a:solidFill>
                <a:srgbClr val="FFC000"/>
              </a:solidFill>
            </c:spPr>
            <c:extLst>
              <c:ext xmlns:c16="http://schemas.microsoft.com/office/drawing/2014/chart" uri="{C3380CC4-5D6E-409C-BE32-E72D297353CC}">
                <c16:uniqueId val="{0000000D-0B52-428C-8355-23F1A9DB23A1}"/>
              </c:ext>
            </c:extLst>
          </c:dPt>
          <c:dPt>
            <c:idx val="10"/>
            <c:invertIfNegative val="0"/>
            <c:bubble3D val="0"/>
            <c:spPr>
              <a:solidFill>
                <a:srgbClr val="4472C4"/>
              </a:solidFill>
            </c:spPr>
            <c:extLst>
              <c:ext xmlns:c16="http://schemas.microsoft.com/office/drawing/2014/chart" uri="{C3380CC4-5D6E-409C-BE32-E72D297353CC}">
                <c16:uniqueId val="{00000035-0B52-428C-8355-23F1A9DB23A1}"/>
              </c:ext>
            </c:extLst>
          </c:dPt>
          <c:dPt>
            <c:idx val="11"/>
            <c:invertIfNegative val="0"/>
            <c:bubble3D val="0"/>
            <c:spPr>
              <a:solidFill>
                <a:srgbClr val="4472C4"/>
              </a:solidFill>
            </c:spPr>
            <c:extLst>
              <c:ext xmlns:c16="http://schemas.microsoft.com/office/drawing/2014/chart" uri="{C3380CC4-5D6E-409C-BE32-E72D297353CC}">
                <c16:uniqueId val="{00000034-0B52-428C-8355-23F1A9DB23A1}"/>
              </c:ext>
            </c:extLst>
          </c:dPt>
          <c:dPt>
            <c:idx val="12"/>
            <c:invertIfNegative val="0"/>
            <c:bubble3D val="0"/>
            <c:spPr>
              <a:solidFill>
                <a:srgbClr val="4472C4"/>
              </a:solidFill>
            </c:spPr>
            <c:extLst>
              <c:ext xmlns:c16="http://schemas.microsoft.com/office/drawing/2014/chart" uri="{C3380CC4-5D6E-409C-BE32-E72D297353CC}">
                <c16:uniqueId val="{00000033-0B52-428C-8355-23F1A9DB23A1}"/>
              </c:ext>
            </c:extLst>
          </c:dPt>
          <c:dPt>
            <c:idx val="13"/>
            <c:invertIfNegative val="0"/>
            <c:bubble3D val="0"/>
            <c:spPr>
              <a:solidFill>
                <a:srgbClr val="4472C4"/>
              </a:solidFill>
            </c:spPr>
            <c:extLst>
              <c:ext xmlns:c16="http://schemas.microsoft.com/office/drawing/2014/chart" uri="{C3380CC4-5D6E-409C-BE32-E72D297353CC}">
                <c16:uniqueId val="{00000032-0B52-428C-8355-23F1A9DB23A1}"/>
              </c:ext>
            </c:extLst>
          </c:dPt>
          <c:dPt>
            <c:idx val="14"/>
            <c:invertIfNegative val="0"/>
            <c:bubble3D val="0"/>
            <c:spPr>
              <a:solidFill>
                <a:srgbClr val="4472C4"/>
              </a:solidFill>
            </c:spPr>
            <c:extLst>
              <c:ext xmlns:c16="http://schemas.microsoft.com/office/drawing/2014/chart" uri="{C3380CC4-5D6E-409C-BE32-E72D297353CC}">
                <c16:uniqueId val="{00000031-0B52-428C-8355-23F1A9DB23A1}"/>
              </c:ext>
            </c:extLst>
          </c:dPt>
          <c:dPt>
            <c:idx val="16"/>
            <c:invertIfNegative val="0"/>
            <c:bubble3D val="0"/>
            <c:spPr>
              <a:solidFill>
                <a:srgbClr val="70AD47"/>
              </a:solidFill>
            </c:spPr>
            <c:extLst>
              <c:ext xmlns:c16="http://schemas.microsoft.com/office/drawing/2014/chart" uri="{C3380CC4-5D6E-409C-BE32-E72D297353CC}">
                <c16:uniqueId val="{00000030-0B52-428C-8355-23F1A9DB23A1}"/>
              </c:ext>
            </c:extLst>
          </c:dPt>
          <c:dPt>
            <c:idx val="17"/>
            <c:invertIfNegative val="0"/>
            <c:bubble3D val="0"/>
            <c:spPr>
              <a:solidFill>
                <a:srgbClr val="70AD47"/>
              </a:solidFill>
            </c:spPr>
            <c:extLst>
              <c:ext xmlns:c16="http://schemas.microsoft.com/office/drawing/2014/chart" uri="{C3380CC4-5D6E-409C-BE32-E72D297353CC}">
                <c16:uniqueId val="{0000002F-0B52-428C-8355-23F1A9DB23A1}"/>
              </c:ext>
            </c:extLst>
          </c:dPt>
          <c:dPt>
            <c:idx val="18"/>
            <c:invertIfNegative val="0"/>
            <c:bubble3D val="0"/>
            <c:spPr>
              <a:solidFill>
                <a:srgbClr val="70AD47"/>
              </a:solidFill>
            </c:spPr>
            <c:extLst>
              <c:ext xmlns:c16="http://schemas.microsoft.com/office/drawing/2014/chart" uri="{C3380CC4-5D6E-409C-BE32-E72D297353CC}">
                <c16:uniqueId val="{0000002E-0B52-428C-8355-23F1A9DB23A1}"/>
              </c:ext>
            </c:extLst>
          </c:dPt>
          <c:dPt>
            <c:idx val="20"/>
            <c:invertIfNegative val="0"/>
            <c:bubble3D val="0"/>
            <c:spPr>
              <a:solidFill>
                <a:srgbClr val="ED7D31"/>
              </a:solidFill>
            </c:spPr>
            <c:extLst>
              <c:ext xmlns:c16="http://schemas.microsoft.com/office/drawing/2014/chart" uri="{C3380CC4-5D6E-409C-BE32-E72D297353CC}">
                <c16:uniqueId val="{0000002D-0B52-428C-8355-23F1A9DB23A1}"/>
              </c:ext>
            </c:extLst>
          </c:dPt>
          <c:dPt>
            <c:idx val="21"/>
            <c:invertIfNegative val="0"/>
            <c:bubble3D val="0"/>
            <c:spPr>
              <a:solidFill>
                <a:srgbClr val="ED7D31"/>
              </a:solidFill>
            </c:spPr>
            <c:extLst>
              <c:ext xmlns:c16="http://schemas.microsoft.com/office/drawing/2014/chart" uri="{C3380CC4-5D6E-409C-BE32-E72D297353CC}">
                <c16:uniqueId val="{00000011-0B52-428C-8355-23F1A9DB23A1}"/>
              </c:ext>
            </c:extLst>
          </c:dPt>
          <c:dPt>
            <c:idx val="22"/>
            <c:invertIfNegative val="0"/>
            <c:bubble3D val="0"/>
            <c:spPr>
              <a:solidFill>
                <a:srgbClr val="ED7D31"/>
              </a:solidFill>
            </c:spPr>
            <c:extLst>
              <c:ext xmlns:c16="http://schemas.microsoft.com/office/drawing/2014/chart" uri="{C3380CC4-5D6E-409C-BE32-E72D297353CC}">
                <c16:uniqueId val="{00000013-0B52-428C-8355-23F1A9DB23A1}"/>
              </c:ext>
            </c:extLst>
          </c:dPt>
          <c:dPt>
            <c:idx val="29"/>
            <c:invertIfNegative val="0"/>
            <c:bubble3D val="0"/>
            <c:spPr>
              <a:solidFill>
                <a:srgbClr val="5B9BD5"/>
              </a:solidFill>
            </c:spPr>
            <c:extLst>
              <c:ext xmlns:c16="http://schemas.microsoft.com/office/drawing/2014/chart" uri="{C3380CC4-5D6E-409C-BE32-E72D297353CC}">
                <c16:uniqueId val="{0000001F-0B52-428C-8355-23F1A9DB23A1}"/>
              </c:ext>
            </c:extLst>
          </c:dPt>
          <c:dPt>
            <c:idx val="30"/>
            <c:invertIfNegative val="0"/>
            <c:bubble3D val="0"/>
            <c:spPr>
              <a:solidFill>
                <a:srgbClr val="00B050"/>
              </a:solidFill>
            </c:spPr>
            <c:extLst>
              <c:ext xmlns:c16="http://schemas.microsoft.com/office/drawing/2014/chart" uri="{C3380CC4-5D6E-409C-BE32-E72D297353CC}">
                <c16:uniqueId val="{00000021-0B52-428C-8355-23F1A9DB23A1}"/>
              </c:ext>
            </c:extLst>
          </c:dPt>
          <c:dPt>
            <c:idx val="31"/>
            <c:invertIfNegative val="0"/>
            <c:bubble3D val="0"/>
            <c:spPr>
              <a:solidFill>
                <a:srgbClr val="00B050"/>
              </a:solidFill>
            </c:spPr>
            <c:extLst>
              <c:ext xmlns:c16="http://schemas.microsoft.com/office/drawing/2014/chart" uri="{C3380CC4-5D6E-409C-BE32-E72D297353CC}">
                <c16:uniqueId val="{0000002C-0B52-428C-8355-23F1A9DB23A1}"/>
              </c:ext>
            </c:extLst>
          </c:dPt>
          <c:dPt>
            <c:idx val="32"/>
            <c:invertIfNegative val="0"/>
            <c:bubble3D val="0"/>
            <c:spPr>
              <a:solidFill>
                <a:srgbClr val="00B050"/>
              </a:solidFill>
            </c:spPr>
            <c:extLst>
              <c:ext xmlns:c16="http://schemas.microsoft.com/office/drawing/2014/chart" uri="{C3380CC4-5D6E-409C-BE32-E72D297353CC}">
                <c16:uniqueId val="{00000023-0B52-428C-8355-23F1A9DB23A1}"/>
              </c:ext>
            </c:extLst>
          </c:dPt>
          <c:dPt>
            <c:idx val="34"/>
            <c:invertIfNegative val="0"/>
            <c:bubble3D val="0"/>
            <c:spPr>
              <a:solidFill>
                <a:srgbClr val="990033"/>
              </a:solidFill>
            </c:spPr>
            <c:extLst>
              <c:ext xmlns:c16="http://schemas.microsoft.com/office/drawing/2014/chart" uri="{C3380CC4-5D6E-409C-BE32-E72D297353CC}">
                <c16:uniqueId val="{0000002B-0B52-428C-8355-23F1A9DB23A1}"/>
              </c:ext>
            </c:extLst>
          </c:dPt>
          <c:dLbls>
            <c:spPr>
              <a:noFill/>
              <a:ln>
                <a:noFill/>
              </a:ln>
              <a:effectLst/>
            </c:spPr>
            <c:txPr>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Sheet1!$A$2:$B$36</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Sheet1!$C$2:$C$36</c:f>
              <c:numCache>
                <c:formatCode>0%</c:formatCode>
                <c:ptCount val="35"/>
                <c:pt idx="0">
                  <c:v>0.78785606926365048</c:v>
                </c:pt>
                <c:pt idx="1">
                  <c:v>0.80088414602628488</c:v>
                </c:pt>
                <c:pt idx="2">
                  <c:v>0.83520473036390575</c:v>
                </c:pt>
                <c:pt idx="3">
                  <c:v>0.8275332000655149</c:v>
                </c:pt>
                <c:pt idx="4">
                  <c:v>0.84782970155414394</c:v>
                </c:pt>
                <c:pt idx="5">
                  <c:v>0.81184666260762728</c:v>
                </c:pt>
                <c:pt idx="7">
                  <c:v>0.82162687592715455</c:v>
                </c:pt>
                <c:pt idx="8">
                  <c:v>0.81323781556260311</c:v>
                </c:pt>
                <c:pt idx="10">
                  <c:v>0.85616083843202162</c:v>
                </c:pt>
                <c:pt idx="11">
                  <c:v>0.79497857190904853</c:v>
                </c:pt>
                <c:pt idx="12">
                  <c:v>0.68030764390847087</c:v>
                </c:pt>
                <c:pt idx="13">
                  <c:v>0.78149891894145374</c:v>
                </c:pt>
                <c:pt idx="14">
                  <c:v>0.83292638057850654</c:v>
                </c:pt>
                <c:pt idx="16">
                  <c:v>0.7947548793370014</c:v>
                </c:pt>
                <c:pt idx="17">
                  <c:v>0.77732278489021889</c:v>
                </c:pt>
                <c:pt idx="18">
                  <c:v>0.84143578926869766</c:v>
                </c:pt>
                <c:pt idx="20">
                  <c:v>0.74150493802074469</c:v>
                </c:pt>
                <c:pt idx="21">
                  <c:v>0.79469678962563139</c:v>
                </c:pt>
                <c:pt idx="22">
                  <c:v>0.85246031423129831</c:v>
                </c:pt>
                <c:pt idx="24">
                  <c:v>0.80139055251561797</c:v>
                </c:pt>
                <c:pt idx="25">
                  <c:v>0.7886923940577879</c:v>
                </c:pt>
                <c:pt idx="26">
                  <c:v>0.82410094228613018</c:v>
                </c:pt>
                <c:pt idx="27">
                  <c:v>0.83263048704508047</c:v>
                </c:pt>
                <c:pt idx="28">
                  <c:v>0.84112495061451142</c:v>
                </c:pt>
                <c:pt idx="29">
                  <c:v>0.82989067031262531</c:v>
                </c:pt>
                <c:pt idx="31">
                  <c:v>0.84265463487682535</c:v>
                </c:pt>
                <c:pt idx="32">
                  <c:v>0.79722956760491426</c:v>
                </c:pt>
                <c:pt idx="34">
                  <c:v>0.81863390402155789</c:v>
                </c:pt>
              </c:numCache>
            </c:numRef>
          </c:val>
          <c:extLst>
            <c:ext xmlns:c16="http://schemas.microsoft.com/office/drawing/2014/chart" uri="{C3380CC4-5D6E-409C-BE32-E72D297353CC}">
              <c16:uniqueId val="{00000024-0B52-428C-8355-23F1A9DB23A1}"/>
            </c:ext>
          </c:extLst>
        </c:ser>
        <c:dLbls>
          <c:showLegendKey val="0"/>
          <c:showVal val="0"/>
          <c:showCatName val="0"/>
          <c:showSerName val="0"/>
          <c:showPercent val="0"/>
          <c:showBubbleSize val="0"/>
        </c:dLbls>
        <c:gapWidth val="51"/>
        <c:axId val="-1720574624"/>
        <c:axId val="-1720593120"/>
      </c:barChart>
      <c:catAx>
        <c:axId val="-1720574624"/>
        <c:scaling>
          <c:orientation val="minMax"/>
        </c:scaling>
        <c:delete val="0"/>
        <c:axPos val="l"/>
        <c:numFmt formatCode="General" sourceLinked="0"/>
        <c:majorTickMark val="out"/>
        <c:minorTickMark val="none"/>
        <c:tickLblPos val="nextTo"/>
        <c:txPr>
          <a:bodyPr/>
          <a:lstStyle/>
          <a:p>
            <a:pPr>
              <a:defRPr sz="1000"/>
            </a:pPr>
            <a:endParaRPr lang="lv-LV"/>
          </a:p>
        </c:txPr>
        <c:crossAx val="-1720593120"/>
        <c:crosses val="autoZero"/>
        <c:auto val="1"/>
        <c:lblAlgn val="ctr"/>
        <c:lblOffset val="100"/>
        <c:noMultiLvlLbl val="0"/>
      </c:catAx>
      <c:valAx>
        <c:axId val="-1720593120"/>
        <c:scaling>
          <c:orientation val="minMax"/>
          <c:max val="1"/>
        </c:scaling>
        <c:delete val="1"/>
        <c:axPos val="b"/>
        <c:majorGridlines/>
        <c:numFmt formatCode="0%" sourceLinked="1"/>
        <c:majorTickMark val="out"/>
        <c:minorTickMark val="none"/>
        <c:tickLblPos val="nextTo"/>
        <c:crossAx val="-1720574624"/>
        <c:crosses val="autoZero"/>
        <c:crossBetween val="between"/>
        <c:majorUnit val="0.25"/>
      </c:valAx>
    </c:plotArea>
    <c:plotVisOnly val="1"/>
    <c:dispBlanksAs val="gap"/>
    <c:showDLblsOverMax val="0"/>
  </c:chart>
  <c:txPr>
    <a:bodyPr/>
    <a:lstStyle/>
    <a:p>
      <a:pPr>
        <a:defRPr sz="1800"/>
      </a:pPr>
      <a:endParaRPr lang="lv-LV"/>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935445768328993"/>
          <c:y val="2.6134146179485274E-2"/>
          <c:w val="0.72064554231671007"/>
          <c:h val="0.96697201401478661"/>
        </c:manualLayout>
      </c:layout>
      <c:barChart>
        <c:barDir val="bar"/>
        <c:grouping val="clustered"/>
        <c:varyColors val="0"/>
        <c:ser>
          <c:idx val="0"/>
          <c:order val="0"/>
          <c:tx>
            <c:strRef>
              <c:f>Sheet1!$C$1</c:f>
              <c:strCache>
                <c:ptCount val="1"/>
                <c:pt idx="0">
                  <c:v>Es protu rīkoties ar ugunsdzēšamo aparātu</c:v>
                </c:pt>
              </c:strCache>
            </c:strRef>
          </c:tx>
          <c:spPr>
            <a:solidFill>
              <a:schemeClr val="accent5"/>
            </a:solidFill>
          </c:spPr>
          <c:invertIfNegative val="0"/>
          <c:dPt>
            <c:idx val="0"/>
            <c:invertIfNegative val="0"/>
            <c:bubble3D val="0"/>
            <c:spPr>
              <a:solidFill>
                <a:srgbClr val="70AD47">
                  <a:lumMod val="50000"/>
                </a:srgbClr>
              </a:solidFill>
            </c:spPr>
            <c:extLst>
              <c:ext xmlns:c16="http://schemas.microsoft.com/office/drawing/2014/chart" uri="{C3380CC4-5D6E-409C-BE32-E72D297353CC}">
                <c16:uniqueId val="{00000001-8E11-4BDD-A962-0470D11ABEE2}"/>
              </c:ext>
            </c:extLst>
          </c:dPt>
          <c:dPt>
            <c:idx val="1"/>
            <c:invertIfNegative val="0"/>
            <c:bubble3D val="0"/>
            <c:spPr>
              <a:solidFill>
                <a:srgbClr val="70AD47">
                  <a:lumMod val="50000"/>
                </a:srgbClr>
              </a:solidFill>
            </c:spPr>
            <c:extLst>
              <c:ext xmlns:c16="http://schemas.microsoft.com/office/drawing/2014/chart" uri="{C3380CC4-5D6E-409C-BE32-E72D297353CC}">
                <c16:uniqueId val="{00000003-8E11-4BDD-A962-0470D11ABEE2}"/>
              </c:ext>
            </c:extLst>
          </c:dPt>
          <c:dPt>
            <c:idx val="2"/>
            <c:invertIfNegative val="0"/>
            <c:bubble3D val="0"/>
            <c:spPr>
              <a:solidFill>
                <a:srgbClr val="70AD47">
                  <a:lumMod val="50000"/>
                </a:srgbClr>
              </a:solidFill>
            </c:spPr>
            <c:extLst>
              <c:ext xmlns:c16="http://schemas.microsoft.com/office/drawing/2014/chart" uri="{C3380CC4-5D6E-409C-BE32-E72D297353CC}">
                <c16:uniqueId val="{00000005-8E11-4BDD-A962-0470D11ABEE2}"/>
              </c:ext>
            </c:extLst>
          </c:dPt>
          <c:dPt>
            <c:idx val="3"/>
            <c:invertIfNegative val="0"/>
            <c:bubble3D val="0"/>
            <c:spPr>
              <a:solidFill>
                <a:srgbClr val="70AD47">
                  <a:lumMod val="50000"/>
                </a:srgbClr>
              </a:solidFill>
            </c:spPr>
            <c:extLst>
              <c:ext xmlns:c16="http://schemas.microsoft.com/office/drawing/2014/chart" uri="{C3380CC4-5D6E-409C-BE32-E72D297353CC}">
                <c16:uniqueId val="{00000007-8E11-4BDD-A962-0470D11ABEE2}"/>
              </c:ext>
            </c:extLst>
          </c:dPt>
          <c:dPt>
            <c:idx val="4"/>
            <c:invertIfNegative val="0"/>
            <c:bubble3D val="0"/>
            <c:spPr>
              <a:solidFill>
                <a:srgbClr val="70AD47">
                  <a:lumMod val="50000"/>
                </a:srgbClr>
              </a:solidFill>
            </c:spPr>
            <c:extLst>
              <c:ext xmlns:c16="http://schemas.microsoft.com/office/drawing/2014/chart" uri="{C3380CC4-5D6E-409C-BE32-E72D297353CC}">
                <c16:uniqueId val="{00000009-8E11-4BDD-A962-0470D11ABEE2}"/>
              </c:ext>
            </c:extLst>
          </c:dPt>
          <c:dPt>
            <c:idx val="5"/>
            <c:invertIfNegative val="0"/>
            <c:bubble3D val="0"/>
            <c:spPr>
              <a:solidFill>
                <a:srgbClr val="70AD47">
                  <a:lumMod val="50000"/>
                </a:srgbClr>
              </a:solidFill>
            </c:spPr>
            <c:extLst>
              <c:ext xmlns:c16="http://schemas.microsoft.com/office/drawing/2014/chart" uri="{C3380CC4-5D6E-409C-BE32-E72D297353CC}">
                <c16:uniqueId val="{0000000B-8E11-4BDD-A962-0470D11ABEE2}"/>
              </c:ext>
            </c:extLst>
          </c:dPt>
          <c:dPt>
            <c:idx val="7"/>
            <c:invertIfNegative val="0"/>
            <c:bubble3D val="0"/>
            <c:spPr>
              <a:solidFill>
                <a:srgbClr val="FFC000"/>
              </a:solidFill>
            </c:spPr>
            <c:extLst>
              <c:ext xmlns:c16="http://schemas.microsoft.com/office/drawing/2014/chart" uri="{C3380CC4-5D6E-409C-BE32-E72D297353CC}">
                <c16:uniqueId val="{0000000D-8E11-4BDD-A962-0470D11ABEE2}"/>
              </c:ext>
            </c:extLst>
          </c:dPt>
          <c:dPt>
            <c:idx val="8"/>
            <c:invertIfNegative val="0"/>
            <c:bubble3D val="0"/>
            <c:spPr>
              <a:solidFill>
                <a:srgbClr val="FFC000"/>
              </a:solidFill>
            </c:spPr>
            <c:extLst>
              <c:ext xmlns:c16="http://schemas.microsoft.com/office/drawing/2014/chart" uri="{C3380CC4-5D6E-409C-BE32-E72D297353CC}">
                <c16:uniqueId val="{0000000F-8E11-4BDD-A962-0470D11ABEE2}"/>
              </c:ext>
            </c:extLst>
          </c:dPt>
          <c:dPt>
            <c:idx val="10"/>
            <c:invertIfNegative val="0"/>
            <c:bubble3D val="0"/>
            <c:spPr>
              <a:solidFill>
                <a:srgbClr val="4472C4"/>
              </a:solidFill>
            </c:spPr>
            <c:extLst>
              <c:ext xmlns:c16="http://schemas.microsoft.com/office/drawing/2014/chart" uri="{C3380CC4-5D6E-409C-BE32-E72D297353CC}">
                <c16:uniqueId val="{00000011-8E11-4BDD-A962-0470D11ABEE2}"/>
              </c:ext>
            </c:extLst>
          </c:dPt>
          <c:dPt>
            <c:idx val="11"/>
            <c:invertIfNegative val="0"/>
            <c:bubble3D val="0"/>
            <c:spPr>
              <a:solidFill>
                <a:srgbClr val="4472C4"/>
              </a:solidFill>
            </c:spPr>
            <c:extLst>
              <c:ext xmlns:c16="http://schemas.microsoft.com/office/drawing/2014/chart" uri="{C3380CC4-5D6E-409C-BE32-E72D297353CC}">
                <c16:uniqueId val="{00000013-8E11-4BDD-A962-0470D11ABEE2}"/>
              </c:ext>
            </c:extLst>
          </c:dPt>
          <c:dPt>
            <c:idx val="12"/>
            <c:invertIfNegative val="0"/>
            <c:bubble3D val="0"/>
            <c:spPr>
              <a:solidFill>
                <a:srgbClr val="4472C4"/>
              </a:solidFill>
            </c:spPr>
            <c:extLst>
              <c:ext xmlns:c16="http://schemas.microsoft.com/office/drawing/2014/chart" uri="{C3380CC4-5D6E-409C-BE32-E72D297353CC}">
                <c16:uniqueId val="{00000015-8E11-4BDD-A962-0470D11ABEE2}"/>
              </c:ext>
            </c:extLst>
          </c:dPt>
          <c:dPt>
            <c:idx val="13"/>
            <c:invertIfNegative val="0"/>
            <c:bubble3D val="0"/>
            <c:spPr>
              <a:solidFill>
                <a:srgbClr val="4472C4"/>
              </a:solidFill>
            </c:spPr>
            <c:extLst>
              <c:ext xmlns:c16="http://schemas.microsoft.com/office/drawing/2014/chart" uri="{C3380CC4-5D6E-409C-BE32-E72D297353CC}">
                <c16:uniqueId val="{00000017-8E11-4BDD-A962-0470D11ABEE2}"/>
              </c:ext>
            </c:extLst>
          </c:dPt>
          <c:dPt>
            <c:idx val="14"/>
            <c:invertIfNegative val="0"/>
            <c:bubble3D val="0"/>
            <c:spPr>
              <a:solidFill>
                <a:srgbClr val="4472C4"/>
              </a:solidFill>
            </c:spPr>
            <c:extLst>
              <c:ext xmlns:c16="http://schemas.microsoft.com/office/drawing/2014/chart" uri="{C3380CC4-5D6E-409C-BE32-E72D297353CC}">
                <c16:uniqueId val="{00000019-8E11-4BDD-A962-0470D11ABEE2}"/>
              </c:ext>
            </c:extLst>
          </c:dPt>
          <c:dPt>
            <c:idx val="16"/>
            <c:invertIfNegative val="0"/>
            <c:bubble3D val="0"/>
            <c:spPr>
              <a:solidFill>
                <a:srgbClr val="70AD47"/>
              </a:solidFill>
            </c:spPr>
            <c:extLst>
              <c:ext xmlns:c16="http://schemas.microsoft.com/office/drawing/2014/chart" uri="{C3380CC4-5D6E-409C-BE32-E72D297353CC}">
                <c16:uniqueId val="{0000001B-8E11-4BDD-A962-0470D11ABEE2}"/>
              </c:ext>
            </c:extLst>
          </c:dPt>
          <c:dPt>
            <c:idx val="17"/>
            <c:invertIfNegative val="0"/>
            <c:bubble3D val="0"/>
            <c:spPr>
              <a:solidFill>
                <a:srgbClr val="70AD47"/>
              </a:solidFill>
            </c:spPr>
            <c:extLst>
              <c:ext xmlns:c16="http://schemas.microsoft.com/office/drawing/2014/chart" uri="{C3380CC4-5D6E-409C-BE32-E72D297353CC}">
                <c16:uniqueId val="{0000001D-8E11-4BDD-A962-0470D11ABEE2}"/>
              </c:ext>
            </c:extLst>
          </c:dPt>
          <c:dPt>
            <c:idx val="18"/>
            <c:invertIfNegative val="0"/>
            <c:bubble3D val="0"/>
            <c:spPr>
              <a:solidFill>
                <a:srgbClr val="70AD47"/>
              </a:solidFill>
            </c:spPr>
            <c:extLst>
              <c:ext xmlns:c16="http://schemas.microsoft.com/office/drawing/2014/chart" uri="{C3380CC4-5D6E-409C-BE32-E72D297353CC}">
                <c16:uniqueId val="{0000001F-8E11-4BDD-A962-0470D11ABEE2}"/>
              </c:ext>
            </c:extLst>
          </c:dPt>
          <c:dPt>
            <c:idx val="20"/>
            <c:invertIfNegative val="0"/>
            <c:bubble3D val="0"/>
            <c:spPr>
              <a:solidFill>
                <a:srgbClr val="ED7D31"/>
              </a:solidFill>
            </c:spPr>
            <c:extLst>
              <c:ext xmlns:c16="http://schemas.microsoft.com/office/drawing/2014/chart" uri="{C3380CC4-5D6E-409C-BE32-E72D297353CC}">
                <c16:uniqueId val="{00000021-8E11-4BDD-A962-0470D11ABEE2}"/>
              </c:ext>
            </c:extLst>
          </c:dPt>
          <c:dPt>
            <c:idx val="21"/>
            <c:invertIfNegative val="0"/>
            <c:bubble3D val="0"/>
            <c:spPr>
              <a:solidFill>
                <a:srgbClr val="ED7D31"/>
              </a:solidFill>
            </c:spPr>
            <c:extLst>
              <c:ext xmlns:c16="http://schemas.microsoft.com/office/drawing/2014/chart" uri="{C3380CC4-5D6E-409C-BE32-E72D297353CC}">
                <c16:uniqueId val="{00000023-8E11-4BDD-A962-0470D11ABEE2}"/>
              </c:ext>
            </c:extLst>
          </c:dPt>
          <c:dPt>
            <c:idx val="22"/>
            <c:invertIfNegative val="0"/>
            <c:bubble3D val="0"/>
            <c:spPr>
              <a:solidFill>
                <a:srgbClr val="ED7D31"/>
              </a:solidFill>
            </c:spPr>
            <c:extLst>
              <c:ext xmlns:c16="http://schemas.microsoft.com/office/drawing/2014/chart" uri="{C3380CC4-5D6E-409C-BE32-E72D297353CC}">
                <c16:uniqueId val="{00000025-8E11-4BDD-A962-0470D11ABEE2}"/>
              </c:ext>
            </c:extLst>
          </c:dPt>
          <c:dPt>
            <c:idx val="29"/>
            <c:invertIfNegative val="0"/>
            <c:bubble3D val="0"/>
            <c:spPr>
              <a:solidFill>
                <a:srgbClr val="5B9BD5"/>
              </a:solidFill>
            </c:spPr>
            <c:extLst>
              <c:ext xmlns:c16="http://schemas.microsoft.com/office/drawing/2014/chart" uri="{C3380CC4-5D6E-409C-BE32-E72D297353CC}">
                <c16:uniqueId val="{00000027-8E11-4BDD-A962-0470D11ABEE2}"/>
              </c:ext>
            </c:extLst>
          </c:dPt>
          <c:dPt>
            <c:idx val="30"/>
            <c:invertIfNegative val="0"/>
            <c:bubble3D val="0"/>
            <c:spPr>
              <a:solidFill>
                <a:srgbClr val="00B050"/>
              </a:solidFill>
            </c:spPr>
            <c:extLst>
              <c:ext xmlns:c16="http://schemas.microsoft.com/office/drawing/2014/chart" uri="{C3380CC4-5D6E-409C-BE32-E72D297353CC}">
                <c16:uniqueId val="{00000029-8E11-4BDD-A962-0470D11ABEE2}"/>
              </c:ext>
            </c:extLst>
          </c:dPt>
          <c:dPt>
            <c:idx val="31"/>
            <c:invertIfNegative val="0"/>
            <c:bubble3D val="0"/>
            <c:spPr>
              <a:solidFill>
                <a:srgbClr val="00B050"/>
              </a:solidFill>
            </c:spPr>
            <c:extLst>
              <c:ext xmlns:c16="http://schemas.microsoft.com/office/drawing/2014/chart" uri="{C3380CC4-5D6E-409C-BE32-E72D297353CC}">
                <c16:uniqueId val="{0000002B-8E11-4BDD-A962-0470D11ABEE2}"/>
              </c:ext>
            </c:extLst>
          </c:dPt>
          <c:dPt>
            <c:idx val="32"/>
            <c:invertIfNegative val="0"/>
            <c:bubble3D val="0"/>
            <c:spPr>
              <a:solidFill>
                <a:srgbClr val="00B050"/>
              </a:solidFill>
            </c:spPr>
            <c:extLst>
              <c:ext xmlns:c16="http://schemas.microsoft.com/office/drawing/2014/chart" uri="{C3380CC4-5D6E-409C-BE32-E72D297353CC}">
                <c16:uniqueId val="{0000002D-8E11-4BDD-A962-0470D11ABEE2}"/>
              </c:ext>
            </c:extLst>
          </c:dPt>
          <c:dPt>
            <c:idx val="34"/>
            <c:invertIfNegative val="0"/>
            <c:bubble3D val="0"/>
            <c:spPr>
              <a:solidFill>
                <a:srgbClr val="990033"/>
              </a:solidFill>
            </c:spPr>
            <c:extLst>
              <c:ext xmlns:c16="http://schemas.microsoft.com/office/drawing/2014/chart" uri="{C3380CC4-5D6E-409C-BE32-E72D297353CC}">
                <c16:uniqueId val="{0000002F-8E11-4BDD-A962-0470D11ABEE2}"/>
              </c:ext>
            </c:extLst>
          </c:dPt>
          <c:dLbls>
            <c:spPr>
              <a:noFill/>
              <a:ln>
                <a:noFill/>
              </a:ln>
              <a:effectLst/>
            </c:spPr>
            <c:txPr>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Sheet1!$A$2:$B$36</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Sheet1!$C$2:$C$36</c:f>
              <c:numCache>
                <c:formatCode>0%</c:formatCode>
                <c:ptCount val="35"/>
                <c:pt idx="0">
                  <c:v>0.66731222073109042</c:v>
                </c:pt>
                <c:pt idx="1">
                  <c:v>0.79003749032223469</c:v>
                </c:pt>
                <c:pt idx="2">
                  <c:v>0.75716225158380779</c:v>
                </c:pt>
                <c:pt idx="3">
                  <c:v>0.76204007912760185</c:v>
                </c:pt>
                <c:pt idx="4">
                  <c:v>0.72205385148909673</c:v>
                </c:pt>
                <c:pt idx="5">
                  <c:v>0.71464786621167387</c:v>
                </c:pt>
                <c:pt idx="7">
                  <c:v>0.7238563068084275</c:v>
                </c:pt>
                <c:pt idx="8">
                  <c:v>0.73639848767912097</c:v>
                </c:pt>
                <c:pt idx="10">
                  <c:v>0.59633070320658765</c:v>
                </c:pt>
                <c:pt idx="11">
                  <c:v>0.63705847186436027</c:v>
                </c:pt>
                <c:pt idx="12">
                  <c:v>0.6532497217159533</c:v>
                </c:pt>
                <c:pt idx="13">
                  <c:v>0.79738480107441911</c:v>
                </c:pt>
                <c:pt idx="14">
                  <c:v>0.75310286034215734</c:v>
                </c:pt>
                <c:pt idx="16">
                  <c:v>0.77071927917660876</c:v>
                </c:pt>
                <c:pt idx="17">
                  <c:v>0.6476399987359055</c:v>
                </c:pt>
                <c:pt idx="18">
                  <c:v>0.75165979545407513</c:v>
                </c:pt>
                <c:pt idx="20">
                  <c:v>0.71878001595704466</c:v>
                </c:pt>
                <c:pt idx="21">
                  <c:v>0.74569557499409456</c:v>
                </c:pt>
                <c:pt idx="22">
                  <c:v>0.71122736597341518</c:v>
                </c:pt>
                <c:pt idx="24">
                  <c:v>0.67661067890605109</c:v>
                </c:pt>
                <c:pt idx="25">
                  <c:v>0.76497713555216673</c:v>
                </c:pt>
                <c:pt idx="26">
                  <c:v>0.71630256824867289</c:v>
                </c:pt>
                <c:pt idx="27">
                  <c:v>0.74114468787912802</c:v>
                </c:pt>
                <c:pt idx="28">
                  <c:v>0.76663054281678389</c:v>
                </c:pt>
                <c:pt idx="29">
                  <c:v>0.66188735321892156</c:v>
                </c:pt>
                <c:pt idx="31">
                  <c:v>0.89711514439569384</c:v>
                </c:pt>
                <c:pt idx="32">
                  <c:v>0.57793120394698305</c:v>
                </c:pt>
                <c:pt idx="34">
                  <c:v>0.72833099090290898</c:v>
                </c:pt>
              </c:numCache>
            </c:numRef>
          </c:val>
          <c:extLst>
            <c:ext xmlns:c16="http://schemas.microsoft.com/office/drawing/2014/chart" uri="{C3380CC4-5D6E-409C-BE32-E72D297353CC}">
              <c16:uniqueId val="{00000030-8E11-4BDD-A962-0470D11ABEE2}"/>
            </c:ext>
          </c:extLst>
        </c:ser>
        <c:dLbls>
          <c:showLegendKey val="0"/>
          <c:showVal val="0"/>
          <c:showCatName val="0"/>
          <c:showSerName val="0"/>
          <c:showPercent val="0"/>
          <c:showBubbleSize val="0"/>
        </c:dLbls>
        <c:gapWidth val="51"/>
        <c:axId val="-1720574624"/>
        <c:axId val="-1720593120"/>
      </c:barChart>
      <c:catAx>
        <c:axId val="-1720574624"/>
        <c:scaling>
          <c:orientation val="minMax"/>
        </c:scaling>
        <c:delete val="0"/>
        <c:axPos val="l"/>
        <c:numFmt formatCode="General" sourceLinked="0"/>
        <c:majorTickMark val="out"/>
        <c:minorTickMark val="none"/>
        <c:tickLblPos val="nextTo"/>
        <c:txPr>
          <a:bodyPr/>
          <a:lstStyle/>
          <a:p>
            <a:pPr>
              <a:defRPr sz="1000"/>
            </a:pPr>
            <a:endParaRPr lang="lv-LV"/>
          </a:p>
        </c:txPr>
        <c:crossAx val="-1720593120"/>
        <c:crosses val="autoZero"/>
        <c:auto val="1"/>
        <c:lblAlgn val="ctr"/>
        <c:lblOffset val="100"/>
        <c:noMultiLvlLbl val="0"/>
      </c:catAx>
      <c:valAx>
        <c:axId val="-1720593120"/>
        <c:scaling>
          <c:orientation val="minMax"/>
          <c:max val="1"/>
        </c:scaling>
        <c:delete val="1"/>
        <c:axPos val="b"/>
        <c:majorGridlines/>
        <c:numFmt formatCode="0%" sourceLinked="1"/>
        <c:majorTickMark val="out"/>
        <c:minorTickMark val="none"/>
        <c:tickLblPos val="nextTo"/>
        <c:crossAx val="-1720574624"/>
        <c:crosses val="autoZero"/>
        <c:crossBetween val="between"/>
        <c:majorUnit val="0.25"/>
      </c:valAx>
    </c:plotArea>
    <c:plotVisOnly val="1"/>
    <c:dispBlanksAs val="gap"/>
    <c:showDLblsOverMax val="0"/>
  </c:chart>
  <c:txPr>
    <a:bodyPr/>
    <a:lstStyle/>
    <a:p>
      <a:pPr>
        <a:defRPr sz="1800"/>
      </a:pPr>
      <a:endParaRPr lang="lv-LV"/>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935445768328993"/>
          <c:y val="2.6134146179485274E-2"/>
          <c:w val="0.72064554231671007"/>
          <c:h val="0.96697201401478661"/>
        </c:manualLayout>
      </c:layout>
      <c:barChart>
        <c:barDir val="bar"/>
        <c:grouping val="clustered"/>
        <c:varyColors val="0"/>
        <c:ser>
          <c:idx val="0"/>
          <c:order val="0"/>
          <c:tx>
            <c:strRef>
              <c:f>Sheet1!$C$1</c:f>
              <c:strCache>
                <c:ptCount val="1"/>
                <c:pt idx="0">
                  <c:v>Atrodoties mājās, manas mājokļa durvis ir aizslēgtas</c:v>
                </c:pt>
              </c:strCache>
            </c:strRef>
          </c:tx>
          <c:spPr>
            <a:solidFill>
              <a:schemeClr val="accent5"/>
            </a:solidFill>
          </c:spPr>
          <c:invertIfNegative val="0"/>
          <c:dPt>
            <c:idx val="0"/>
            <c:invertIfNegative val="0"/>
            <c:bubble3D val="0"/>
            <c:spPr>
              <a:solidFill>
                <a:srgbClr val="70AD47">
                  <a:lumMod val="50000"/>
                </a:srgbClr>
              </a:solidFill>
            </c:spPr>
            <c:extLst>
              <c:ext xmlns:c16="http://schemas.microsoft.com/office/drawing/2014/chart" uri="{C3380CC4-5D6E-409C-BE32-E72D297353CC}">
                <c16:uniqueId val="{00000001-B169-424D-B12A-2E046E4E5AF9}"/>
              </c:ext>
            </c:extLst>
          </c:dPt>
          <c:dPt>
            <c:idx val="1"/>
            <c:invertIfNegative val="0"/>
            <c:bubble3D val="0"/>
            <c:spPr>
              <a:solidFill>
                <a:srgbClr val="70AD47">
                  <a:lumMod val="50000"/>
                </a:srgbClr>
              </a:solidFill>
            </c:spPr>
            <c:extLst>
              <c:ext xmlns:c16="http://schemas.microsoft.com/office/drawing/2014/chart" uri="{C3380CC4-5D6E-409C-BE32-E72D297353CC}">
                <c16:uniqueId val="{00000003-B169-424D-B12A-2E046E4E5AF9}"/>
              </c:ext>
            </c:extLst>
          </c:dPt>
          <c:dPt>
            <c:idx val="2"/>
            <c:invertIfNegative val="0"/>
            <c:bubble3D val="0"/>
            <c:spPr>
              <a:solidFill>
                <a:srgbClr val="70AD47">
                  <a:lumMod val="50000"/>
                </a:srgbClr>
              </a:solidFill>
            </c:spPr>
            <c:extLst>
              <c:ext xmlns:c16="http://schemas.microsoft.com/office/drawing/2014/chart" uri="{C3380CC4-5D6E-409C-BE32-E72D297353CC}">
                <c16:uniqueId val="{00000005-B169-424D-B12A-2E046E4E5AF9}"/>
              </c:ext>
            </c:extLst>
          </c:dPt>
          <c:dPt>
            <c:idx val="3"/>
            <c:invertIfNegative val="0"/>
            <c:bubble3D val="0"/>
            <c:spPr>
              <a:solidFill>
                <a:srgbClr val="70AD47">
                  <a:lumMod val="50000"/>
                </a:srgbClr>
              </a:solidFill>
            </c:spPr>
            <c:extLst>
              <c:ext xmlns:c16="http://schemas.microsoft.com/office/drawing/2014/chart" uri="{C3380CC4-5D6E-409C-BE32-E72D297353CC}">
                <c16:uniqueId val="{00000007-B169-424D-B12A-2E046E4E5AF9}"/>
              </c:ext>
            </c:extLst>
          </c:dPt>
          <c:dPt>
            <c:idx val="4"/>
            <c:invertIfNegative val="0"/>
            <c:bubble3D val="0"/>
            <c:spPr>
              <a:solidFill>
                <a:srgbClr val="70AD47">
                  <a:lumMod val="50000"/>
                </a:srgbClr>
              </a:solidFill>
            </c:spPr>
            <c:extLst>
              <c:ext xmlns:c16="http://schemas.microsoft.com/office/drawing/2014/chart" uri="{C3380CC4-5D6E-409C-BE32-E72D297353CC}">
                <c16:uniqueId val="{00000009-B169-424D-B12A-2E046E4E5AF9}"/>
              </c:ext>
            </c:extLst>
          </c:dPt>
          <c:dPt>
            <c:idx val="5"/>
            <c:invertIfNegative val="0"/>
            <c:bubble3D val="0"/>
            <c:spPr>
              <a:solidFill>
                <a:srgbClr val="70AD47">
                  <a:lumMod val="50000"/>
                </a:srgbClr>
              </a:solidFill>
            </c:spPr>
            <c:extLst>
              <c:ext xmlns:c16="http://schemas.microsoft.com/office/drawing/2014/chart" uri="{C3380CC4-5D6E-409C-BE32-E72D297353CC}">
                <c16:uniqueId val="{0000000B-B169-424D-B12A-2E046E4E5AF9}"/>
              </c:ext>
            </c:extLst>
          </c:dPt>
          <c:dPt>
            <c:idx val="7"/>
            <c:invertIfNegative val="0"/>
            <c:bubble3D val="0"/>
            <c:spPr>
              <a:solidFill>
                <a:srgbClr val="FFC000"/>
              </a:solidFill>
            </c:spPr>
            <c:extLst>
              <c:ext xmlns:c16="http://schemas.microsoft.com/office/drawing/2014/chart" uri="{C3380CC4-5D6E-409C-BE32-E72D297353CC}">
                <c16:uniqueId val="{0000000D-B169-424D-B12A-2E046E4E5AF9}"/>
              </c:ext>
            </c:extLst>
          </c:dPt>
          <c:dPt>
            <c:idx val="8"/>
            <c:invertIfNegative val="0"/>
            <c:bubble3D val="0"/>
            <c:spPr>
              <a:solidFill>
                <a:srgbClr val="FFC000"/>
              </a:solidFill>
            </c:spPr>
            <c:extLst>
              <c:ext xmlns:c16="http://schemas.microsoft.com/office/drawing/2014/chart" uri="{C3380CC4-5D6E-409C-BE32-E72D297353CC}">
                <c16:uniqueId val="{0000000F-B169-424D-B12A-2E046E4E5AF9}"/>
              </c:ext>
            </c:extLst>
          </c:dPt>
          <c:dPt>
            <c:idx val="10"/>
            <c:invertIfNegative val="0"/>
            <c:bubble3D val="0"/>
            <c:spPr>
              <a:solidFill>
                <a:srgbClr val="4472C4"/>
              </a:solidFill>
            </c:spPr>
            <c:extLst>
              <c:ext xmlns:c16="http://schemas.microsoft.com/office/drawing/2014/chart" uri="{C3380CC4-5D6E-409C-BE32-E72D297353CC}">
                <c16:uniqueId val="{00000011-B169-424D-B12A-2E046E4E5AF9}"/>
              </c:ext>
            </c:extLst>
          </c:dPt>
          <c:dPt>
            <c:idx val="11"/>
            <c:invertIfNegative val="0"/>
            <c:bubble3D val="0"/>
            <c:spPr>
              <a:solidFill>
                <a:srgbClr val="4472C4"/>
              </a:solidFill>
            </c:spPr>
            <c:extLst>
              <c:ext xmlns:c16="http://schemas.microsoft.com/office/drawing/2014/chart" uri="{C3380CC4-5D6E-409C-BE32-E72D297353CC}">
                <c16:uniqueId val="{00000013-B169-424D-B12A-2E046E4E5AF9}"/>
              </c:ext>
            </c:extLst>
          </c:dPt>
          <c:dPt>
            <c:idx val="12"/>
            <c:invertIfNegative val="0"/>
            <c:bubble3D val="0"/>
            <c:spPr>
              <a:solidFill>
                <a:srgbClr val="4472C4"/>
              </a:solidFill>
            </c:spPr>
            <c:extLst>
              <c:ext xmlns:c16="http://schemas.microsoft.com/office/drawing/2014/chart" uri="{C3380CC4-5D6E-409C-BE32-E72D297353CC}">
                <c16:uniqueId val="{00000015-B169-424D-B12A-2E046E4E5AF9}"/>
              </c:ext>
            </c:extLst>
          </c:dPt>
          <c:dPt>
            <c:idx val="13"/>
            <c:invertIfNegative val="0"/>
            <c:bubble3D val="0"/>
            <c:spPr>
              <a:solidFill>
                <a:srgbClr val="4472C4"/>
              </a:solidFill>
            </c:spPr>
            <c:extLst>
              <c:ext xmlns:c16="http://schemas.microsoft.com/office/drawing/2014/chart" uri="{C3380CC4-5D6E-409C-BE32-E72D297353CC}">
                <c16:uniqueId val="{00000017-B169-424D-B12A-2E046E4E5AF9}"/>
              </c:ext>
            </c:extLst>
          </c:dPt>
          <c:dPt>
            <c:idx val="14"/>
            <c:invertIfNegative val="0"/>
            <c:bubble3D val="0"/>
            <c:spPr>
              <a:solidFill>
                <a:srgbClr val="4472C4"/>
              </a:solidFill>
            </c:spPr>
            <c:extLst>
              <c:ext xmlns:c16="http://schemas.microsoft.com/office/drawing/2014/chart" uri="{C3380CC4-5D6E-409C-BE32-E72D297353CC}">
                <c16:uniqueId val="{00000019-B169-424D-B12A-2E046E4E5AF9}"/>
              </c:ext>
            </c:extLst>
          </c:dPt>
          <c:dPt>
            <c:idx val="16"/>
            <c:invertIfNegative val="0"/>
            <c:bubble3D val="0"/>
            <c:spPr>
              <a:solidFill>
                <a:srgbClr val="70AD47"/>
              </a:solidFill>
            </c:spPr>
            <c:extLst>
              <c:ext xmlns:c16="http://schemas.microsoft.com/office/drawing/2014/chart" uri="{C3380CC4-5D6E-409C-BE32-E72D297353CC}">
                <c16:uniqueId val="{0000001B-B169-424D-B12A-2E046E4E5AF9}"/>
              </c:ext>
            </c:extLst>
          </c:dPt>
          <c:dPt>
            <c:idx val="17"/>
            <c:invertIfNegative val="0"/>
            <c:bubble3D val="0"/>
            <c:spPr>
              <a:solidFill>
                <a:srgbClr val="70AD47"/>
              </a:solidFill>
            </c:spPr>
            <c:extLst>
              <c:ext xmlns:c16="http://schemas.microsoft.com/office/drawing/2014/chart" uri="{C3380CC4-5D6E-409C-BE32-E72D297353CC}">
                <c16:uniqueId val="{0000001D-B169-424D-B12A-2E046E4E5AF9}"/>
              </c:ext>
            </c:extLst>
          </c:dPt>
          <c:dPt>
            <c:idx val="18"/>
            <c:invertIfNegative val="0"/>
            <c:bubble3D val="0"/>
            <c:spPr>
              <a:solidFill>
                <a:srgbClr val="70AD47"/>
              </a:solidFill>
            </c:spPr>
            <c:extLst>
              <c:ext xmlns:c16="http://schemas.microsoft.com/office/drawing/2014/chart" uri="{C3380CC4-5D6E-409C-BE32-E72D297353CC}">
                <c16:uniqueId val="{0000001F-B169-424D-B12A-2E046E4E5AF9}"/>
              </c:ext>
            </c:extLst>
          </c:dPt>
          <c:dPt>
            <c:idx val="20"/>
            <c:invertIfNegative val="0"/>
            <c:bubble3D val="0"/>
            <c:spPr>
              <a:solidFill>
                <a:srgbClr val="ED7D31"/>
              </a:solidFill>
            </c:spPr>
            <c:extLst>
              <c:ext xmlns:c16="http://schemas.microsoft.com/office/drawing/2014/chart" uri="{C3380CC4-5D6E-409C-BE32-E72D297353CC}">
                <c16:uniqueId val="{00000021-B169-424D-B12A-2E046E4E5AF9}"/>
              </c:ext>
            </c:extLst>
          </c:dPt>
          <c:dPt>
            <c:idx val="21"/>
            <c:invertIfNegative val="0"/>
            <c:bubble3D val="0"/>
            <c:spPr>
              <a:solidFill>
                <a:srgbClr val="ED7D31"/>
              </a:solidFill>
            </c:spPr>
            <c:extLst>
              <c:ext xmlns:c16="http://schemas.microsoft.com/office/drawing/2014/chart" uri="{C3380CC4-5D6E-409C-BE32-E72D297353CC}">
                <c16:uniqueId val="{00000023-B169-424D-B12A-2E046E4E5AF9}"/>
              </c:ext>
            </c:extLst>
          </c:dPt>
          <c:dPt>
            <c:idx val="22"/>
            <c:invertIfNegative val="0"/>
            <c:bubble3D val="0"/>
            <c:spPr>
              <a:solidFill>
                <a:srgbClr val="ED7D31"/>
              </a:solidFill>
            </c:spPr>
            <c:extLst>
              <c:ext xmlns:c16="http://schemas.microsoft.com/office/drawing/2014/chart" uri="{C3380CC4-5D6E-409C-BE32-E72D297353CC}">
                <c16:uniqueId val="{00000025-B169-424D-B12A-2E046E4E5AF9}"/>
              </c:ext>
            </c:extLst>
          </c:dPt>
          <c:dPt>
            <c:idx val="29"/>
            <c:invertIfNegative val="0"/>
            <c:bubble3D val="0"/>
            <c:spPr>
              <a:solidFill>
                <a:srgbClr val="5B9BD5"/>
              </a:solidFill>
            </c:spPr>
            <c:extLst>
              <c:ext xmlns:c16="http://schemas.microsoft.com/office/drawing/2014/chart" uri="{C3380CC4-5D6E-409C-BE32-E72D297353CC}">
                <c16:uniqueId val="{00000027-B169-424D-B12A-2E046E4E5AF9}"/>
              </c:ext>
            </c:extLst>
          </c:dPt>
          <c:dPt>
            <c:idx val="30"/>
            <c:invertIfNegative val="0"/>
            <c:bubble3D val="0"/>
            <c:spPr>
              <a:solidFill>
                <a:srgbClr val="00B050"/>
              </a:solidFill>
            </c:spPr>
            <c:extLst>
              <c:ext xmlns:c16="http://schemas.microsoft.com/office/drawing/2014/chart" uri="{C3380CC4-5D6E-409C-BE32-E72D297353CC}">
                <c16:uniqueId val="{00000029-B169-424D-B12A-2E046E4E5AF9}"/>
              </c:ext>
            </c:extLst>
          </c:dPt>
          <c:dPt>
            <c:idx val="31"/>
            <c:invertIfNegative val="0"/>
            <c:bubble3D val="0"/>
            <c:spPr>
              <a:solidFill>
                <a:srgbClr val="00B050"/>
              </a:solidFill>
            </c:spPr>
            <c:extLst>
              <c:ext xmlns:c16="http://schemas.microsoft.com/office/drawing/2014/chart" uri="{C3380CC4-5D6E-409C-BE32-E72D297353CC}">
                <c16:uniqueId val="{0000002B-B169-424D-B12A-2E046E4E5AF9}"/>
              </c:ext>
            </c:extLst>
          </c:dPt>
          <c:dPt>
            <c:idx val="32"/>
            <c:invertIfNegative val="0"/>
            <c:bubble3D val="0"/>
            <c:spPr>
              <a:solidFill>
                <a:srgbClr val="00B050"/>
              </a:solidFill>
            </c:spPr>
            <c:extLst>
              <c:ext xmlns:c16="http://schemas.microsoft.com/office/drawing/2014/chart" uri="{C3380CC4-5D6E-409C-BE32-E72D297353CC}">
                <c16:uniqueId val="{0000002D-B169-424D-B12A-2E046E4E5AF9}"/>
              </c:ext>
            </c:extLst>
          </c:dPt>
          <c:dPt>
            <c:idx val="34"/>
            <c:invertIfNegative val="0"/>
            <c:bubble3D val="0"/>
            <c:spPr>
              <a:solidFill>
                <a:srgbClr val="990033"/>
              </a:solidFill>
            </c:spPr>
            <c:extLst>
              <c:ext xmlns:c16="http://schemas.microsoft.com/office/drawing/2014/chart" uri="{C3380CC4-5D6E-409C-BE32-E72D297353CC}">
                <c16:uniqueId val="{0000002F-B169-424D-B12A-2E046E4E5AF9}"/>
              </c:ext>
            </c:extLst>
          </c:dPt>
          <c:dLbls>
            <c:spPr>
              <a:noFill/>
              <a:ln>
                <a:noFill/>
              </a:ln>
              <a:effectLst/>
            </c:spPr>
            <c:txPr>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Sheet1!$A$2:$B$36</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Sheet1!$C$2:$C$36</c:f>
              <c:numCache>
                <c:formatCode>0%</c:formatCode>
                <c:ptCount val="35"/>
                <c:pt idx="0">
                  <c:v>0.7193274530945325</c:v>
                </c:pt>
                <c:pt idx="1">
                  <c:v>0.64487765847273271</c:v>
                </c:pt>
                <c:pt idx="2">
                  <c:v>0.65061205592792359</c:v>
                </c:pt>
                <c:pt idx="3">
                  <c:v>0.50513803980239314</c:v>
                </c:pt>
                <c:pt idx="4">
                  <c:v>0.69330826869127837</c:v>
                </c:pt>
                <c:pt idx="5">
                  <c:v>0.86606903338491881</c:v>
                </c:pt>
                <c:pt idx="7">
                  <c:v>0.75470079259068545</c:v>
                </c:pt>
                <c:pt idx="8">
                  <c:v>0.66960121824828589</c:v>
                </c:pt>
                <c:pt idx="10">
                  <c:v>0.80773790544225443</c:v>
                </c:pt>
                <c:pt idx="11">
                  <c:v>0.76513537807846921</c:v>
                </c:pt>
                <c:pt idx="12">
                  <c:v>0.74325906633324013</c:v>
                </c:pt>
                <c:pt idx="13">
                  <c:v>0.74151619667627566</c:v>
                </c:pt>
                <c:pt idx="14">
                  <c:v>0.70820052198075312</c:v>
                </c:pt>
                <c:pt idx="16">
                  <c:v>0.76175559424755046</c:v>
                </c:pt>
                <c:pt idx="17">
                  <c:v>0.84651243840271395</c:v>
                </c:pt>
                <c:pt idx="18">
                  <c:v>0.66654687956184033</c:v>
                </c:pt>
                <c:pt idx="20">
                  <c:v>0.71165474809321505</c:v>
                </c:pt>
                <c:pt idx="21">
                  <c:v>0.69759419307892956</c:v>
                </c:pt>
                <c:pt idx="22">
                  <c:v>0.75379294801594043</c:v>
                </c:pt>
                <c:pt idx="24">
                  <c:v>0.74987322834180858</c:v>
                </c:pt>
                <c:pt idx="25">
                  <c:v>0.70489348560642129</c:v>
                </c:pt>
                <c:pt idx="26">
                  <c:v>0.68045232193844285</c:v>
                </c:pt>
                <c:pt idx="27">
                  <c:v>0.71344144543749333</c:v>
                </c:pt>
                <c:pt idx="28">
                  <c:v>0.72245768452182157</c:v>
                </c:pt>
                <c:pt idx="29">
                  <c:v>0.84493272465496294</c:v>
                </c:pt>
                <c:pt idx="31">
                  <c:v>0.67696727104262577</c:v>
                </c:pt>
                <c:pt idx="32">
                  <c:v>0.76655230361022286</c:v>
                </c:pt>
                <c:pt idx="34">
                  <c:v>0.72433974807354673</c:v>
                </c:pt>
              </c:numCache>
            </c:numRef>
          </c:val>
          <c:extLst>
            <c:ext xmlns:c16="http://schemas.microsoft.com/office/drawing/2014/chart" uri="{C3380CC4-5D6E-409C-BE32-E72D297353CC}">
              <c16:uniqueId val="{00000030-B169-424D-B12A-2E046E4E5AF9}"/>
            </c:ext>
          </c:extLst>
        </c:ser>
        <c:dLbls>
          <c:showLegendKey val="0"/>
          <c:showVal val="0"/>
          <c:showCatName val="0"/>
          <c:showSerName val="0"/>
          <c:showPercent val="0"/>
          <c:showBubbleSize val="0"/>
        </c:dLbls>
        <c:gapWidth val="51"/>
        <c:axId val="-1720574624"/>
        <c:axId val="-1720593120"/>
      </c:barChart>
      <c:catAx>
        <c:axId val="-1720574624"/>
        <c:scaling>
          <c:orientation val="minMax"/>
        </c:scaling>
        <c:delete val="0"/>
        <c:axPos val="l"/>
        <c:numFmt formatCode="General" sourceLinked="0"/>
        <c:majorTickMark val="out"/>
        <c:minorTickMark val="none"/>
        <c:tickLblPos val="nextTo"/>
        <c:txPr>
          <a:bodyPr/>
          <a:lstStyle/>
          <a:p>
            <a:pPr>
              <a:defRPr sz="1000"/>
            </a:pPr>
            <a:endParaRPr lang="lv-LV"/>
          </a:p>
        </c:txPr>
        <c:crossAx val="-1720593120"/>
        <c:crosses val="autoZero"/>
        <c:auto val="1"/>
        <c:lblAlgn val="ctr"/>
        <c:lblOffset val="100"/>
        <c:noMultiLvlLbl val="0"/>
      </c:catAx>
      <c:valAx>
        <c:axId val="-1720593120"/>
        <c:scaling>
          <c:orientation val="minMax"/>
          <c:max val="1"/>
        </c:scaling>
        <c:delete val="1"/>
        <c:axPos val="b"/>
        <c:majorGridlines/>
        <c:numFmt formatCode="0%" sourceLinked="1"/>
        <c:majorTickMark val="out"/>
        <c:minorTickMark val="none"/>
        <c:tickLblPos val="nextTo"/>
        <c:crossAx val="-1720574624"/>
        <c:crosses val="autoZero"/>
        <c:crossBetween val="between"/>
        <c:majorUnit val="0.25"/>
      </c:valAx>
    </c:plotArea>
    <c:plotVisOnly val="1"/>
    <c:dispBlanksAs val="gap"/>
    <c:showDLblsOverMax val="0"/>
  </c:chart>
  <c:txPr>
    <a:bodyPr/>
    <a:lstStyle/>
    <a:p>
      <a:pPr>
        <a:defRPr sz="1800"/>
      </a:pPr>
      <a:endParaRPr lang="lv-LV"/>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935445768328993"/>
          <c:y val="2.6134146179485274E-2"/>
          <c:w val="0.72064554231671007"/>
          <c:h val="0.96697201401478661"/>
        </c:manualLayout>
      </c:layout>
      <c:barChart>
        <c:barDir val="bar"/>
        <c:grouping val="clustered"/>
        <c:varyColors val="0"/>
        <c:ser>
          <c:idx val="0"/>
          <c:order val="0"/>
          <c:tx>
            <c:strRef>
              <c:f>Sheet1!$C$1</c:f>
              <c:strCache>
                <c:ptCount val="1"/>
                <c:pt idx="0">
                  <c:v>Mans mājoklis ir apdrošināts</c:v>
                </c:pt>
              </c:strCache>
            </c:strRef>
          </c:tx>
          <c:spPr>
            <a:solidFill>
              <a:schemeClr val="accent5"/>
            </a:solidFill>
          </c:spPr>
          <c:invertIfNegative val="0"/>
          <c:dPt>
            <c:idx val="0"/>
            <c:invertIfNegative val="0"/>
            <c:bubble3D val="0"/>
            <c:spPr>
              <a:solidFill>
                <a:srgbClr val="70AD47">
                  <a:lumMod val="50000"/>
                </a:srgbClr>
              </a:solidFill>
            </c:spPr>
            <c:extLst>
              <c:ext xmlns:c16="http://schemas.microsoft.com/office/drawing/2014/chart" uri="{C3380CC4-5D6E-409C-BE32-E72D297353CC}">
                <c16:uniqueId val="{00000001-0B0F-4360-A728-814CD6713B99}"/>
              </c:ext>
            </c:extLst>
          </c:dPt>
          <c:dPt>
            <c:idx val="1"/>
            <c:invertIfNegative val="0"/>
            <c:bubble3D val="0"/>
            <c:spPr>
              <a:solidFill>
                <a:srgbClr val="70AD47">
                  <a:lumMod val="50000"/>
                </a:srgbClr>
              </a:solidFill>
            </c:spPr>
            <c:extLst>
              <c:ext xmlns:c16="http://schemas.microsoft.com/office/drawing/2014/chart" uri="{C3380CC4-5D6E-409C-BE32-E72D297353CC}">
                <c16:uniqueId val="{00000003-0B0F-4360-A728-814CD6713B99}"/>
              </c:ext>
            </c:extLst>
          </c:dPt>
          <c:dPt>
            <c:idx val="2"/>
            <c:invertIfNegative val="0"/>
            <c:bubble3D val="0"/>
            <c:spPr>
              <a:solidFill>
                <a:srgbClr val="70AD47">
                  <a:lumMod val="50000"/>
                </a:srgbClr>
              </a:solidFill>
            </c:spPr>
            <c:extLst>
              <c:ext xmlns:c16="http://schemas.microsoft.com/office/drawing/2014/chart" uri="{C3380CC4-5D6E-409C-BE32-E72D297353CC}">
                <c16:uniqueId val="{00000005-0B0F-4360-A728-814CD6713B99}"/>
              </c:ext>
            </c:extLst>
          </c:dPt>
          <c:dPt>
            <c:idx val="3"/>
            <c:invertIfNegative val="0"/>
            <c:bubble3D val="0"/>
            <c:spPr>
              <a:solidFill>
                <a:srgbClr val="70AD47">
                  <a:lumMod val="50000"/>
                </a:srgbClr>
              </a:solidFill>
            </c:spPr>
            <c:extLst>
              <c:ext xmlns:c16="http://schemas.microsoft.com/office/drawing/2014/chart" uri="{C3380CC4-5D6E-409C-BE32-E72D297353CC}">
                <c16:uniqueId val="{00000007-0B0F-4360-A728-814CD6713B99}"/>
              </c:ext>
            </c:extLst>
          </c:dPt>
          <c:dPt>
            <c:idx val="4"/>
            <c:invertIfNegative val="0"/>
            <c:bubble3D val="0"/>
            <c:spPr>
              <a:solidFill>
                <a:srgbClr val="70AD47">
                  <a:lumMod val="50000"/>
                </a:srgbClr>
              </a:solidFill>
            </c:spPr>
            <c:extLst>
              <c:ext xmlns:c16="http://schemas.microsoft.com/office/drawing/2014/chart" uri="{C3380CC4-5D6E-409C-BE32-E72D297353CC}">
                <c16:uniqueId val="{00000009-0B0F-4360-A728-814CD6713B99}"/>
              </c:ext>
            </c:extLst>
          </c:dPt>
          <c:dPt>
            <c:idx val="5"/>
            <c:invertIfNegative val="0"/>
            <c:bubble3D val="0"/>
            <c:spPr>
              <a:solidFill>
                <a:srgbClr val="70AD47">
                  <a:lumMod val="50000"/>
                </a:srgbClr>
              </a:solidFill>
            </c:spPr>
            <c:extLst>
              <c:ext xmlns:c16="http://schemas.microsoft.com/office/drawing/2014/chart" uri="{C3380CC4-5D6E-409C-BE32-E72D297353CC}">
                <c16:uniqueId val="{0000000B-0B0F-4360-A728-814CD6713B99}"/>
              </c:ext>
            </c:extLst>
          </c:dPt>
          <c:dPt>
            <c:idx val="7"/>
            <c:invertIfNegative val="0"/>
            <c:bubble3D val="0"/>
            <c:spPr>
              <a:solidFill>
                <a:srgbClr val="FFC000"/>
              </a:solidFill>
            </c:spPr>
            <c:extLst>
              <c:ext xmlns:c16="http://schemas.microsoft.com/office/drawing/2014/chart" uri="{C3380CC4-5D6E-409C-BE32-E72D297353CC}">
                <c16:uniqueId val="{0000000D-0B0F-4360-A728-814CD6713B99}"/>
              </c:ext>
            </c:extLst>
          </c:dPt>
          <c:dPt>
            <c:idx val="8"/>
            <c:invertIfNegative val="0"/>
            <c:bubble3D val="0"/>
            <c:spPr>
              <a:solidFill>
                <a:srgbClr val="FFC000"/>
              </a:solidFill>
            </c:spPr>
            <c:extLst>
              <c:ext xmlns:c16="http://schemas.microsoft.com/office/drawing/2014/chart" uri="{C3380CC4-5D6E-409C-BE32-E72D297353CC}">
                <c16:uniqueId val="{0000000F-0B0F-4360-A728-814CD6713B99}"/>
              </c:ext>
            </c:extLst>
          </c:dPt>
          <c:dPt>
            <c:idx val="10"/>
            <c:invertIfNegative val="0"/>
            <c:bubble3D val="0"/>
            <c:spPr>
              <a:solidFill>
                <a:srgbClr val="4472C4"/>
              </a:solidFill>
            </c:spPr>
            <c:extLst>
              <c:ext xmlns:c16="http://schemas.microsoft.com/office/drawing/2014/chart" uri="{C3380CC4-5D6E-409C-BE32-E72D297353CC}">
                <c16:uniqueId val="{00000011-0B0F-4360-A728-814CD6713B99}"/>
              </c:ext>
            </c:extLst>
          </c:dPt>
          <c:dPt>
            <c:idx val="11"/>
            <c:invertIfNegative val="0"/>
            <c:bubble3D val="0"/>
            <c:spPr>
              <a:solidFill>
                <a:srgbClr val="4472C4"/>
              </a:solidFill>
            </c:spPr>
            <c:extLst>
              <c:ext xmlns:c16="http://schemas.microsoft.com/office/drawing/2014/chart" uri="{C3380CC4-5D6E-409C-BE32-E72D297353CC}">
                <c16:uniqueId val="{00000013-0B0F-4360-A728-814CD6713B99}"/>
              </c:ext>
            </c:extLst>
          </c:dPt>
          <c:dPt>
            <c:idx val="12"/>
            <c:invertIfNegative val="0"/>
            <c:bubble3D val="0"/>
            <c:spPr>
              <a:solidFill>
                <a:srgbClr val="4472C4"/>
              </a:solidFill>
            </c:spPr>
            <c:extLst>
              <c:ext xmlns:c16="http://schemas.microsoft.com/office/drawing/2014/chart" uri="{C3380CC4-5D6E-409C-BE32-E72D297353CC}">
                <c16:uniqueId val="{00000015-0B0F-4360-A728-814CD6713B99}"/>
              </c:ext>
            </c:extLst>
          </c:dPt>
          <c:dPt>
            <c:idx val="13"/>
            <c:invertIfNegative val="0"/>
            <c:bubble3D val="0"/>
            <c:spPr>
              <a:solidFill>
                <a:srgbClr val="4472C4"/>
              </a:solidFill>
            </c:spPr>
            <c:extLst>
              <c:ext xmlns:c16="http://schemas.microsoft.com/office/drawing/2014/chart" uri="{C3380CC4-5D6E-409C-BE32-E72D297353CC}">
                <c16:uniqueId val="{00000017-0B0F-4360-A728-814CD6713B99}"/>
              </c:ext>
            </c:extLst>
          </c:dPt>
          <c:dPt>
            <c:idx val="14"/>
            <c:invertIfNegative val="0"/>
            <c:bubble3D val="0"/>
            <c:spPr>
              <a:solidFill>
                <a:srgbClr val="4472C4"/>
              </a:solidFill>
            </c:spPr>
            <c:extLst>
              <c:ext xmlns:c16="http://schemas.microsoft.com/office/drawing/2014/chart" uri="{C3380CC4-5D6E-409C-BE32-E72D297353CC}">
                <c16:uniqueId val="{00000019-0B0F-4360-A728-814CD6713B99}"/>
              </c:ext>
            </c:extLst>
          </c:dPt>
          <c:dPt>
            <c:idx val="16"/>
            <c:invertIfNegative val="0"/>
            <c:bubble3D val="0"/>
            <c:spPr>
              <a:solidFill>
                <a:srgbClr val="70AD47"/>
              </a:solidFill>
            </c:spPr>
            <c:extLst>
              <c:ext xmlns:c16="http://schemas.microsoft.com/office/drawing/2014/chart" uri="{C3380CC4-5D6E-409C-BE32-E72D297353CC}">
                <c16:uniqueId val="{0000001B-0B0F-4360-A728-814CD6713B99}"/>
              </c:ext>
            </c:extLst>
          </c:dPt>
          <c:dPt>
            <c:idx val="17"/>
            <c:invertIfNegative val="0"/>
            <c:bubble3D val="0"/>
            <c:spPr>
              <a:solidFill>
                <a:srgbClr val="70AD47"/>
              </a:solidFill>
            </c:spPr>
            <c:extLst>
              <c:ext xmlns:c16="http://schemas.microsoft.com/office/drawing/2014/chart" uri="{C3380CC4-5D6E-409C-BE32-E72D297353CC}">
                <c16:uniqueId val="{0000001D-0B0F-4360-A728-814CD6713B99}"/>
              </c:ext>
            </c:extLst>
          </c:dPt>
          <c:dPt>
            <c:idx val="18"/>
            <c:invertIfNegative val="0"/>
            <c:bubble3D val="0"/>
            <c:spPr>
              <a:solidFill>
                <a:srgbClr val="70AD47"/>
              </a:solidFill>
            </c:spPr>
            <c:extLst>
              <c:ext xmlns:c16="http://schemas.microsoft.com/office/drawing/2014/chart" uri="{C3380CC4-5D6E-409C-BE32-E72D297353CC}">
                <c16:uniqueId val="{0000001F-0B0F-4360-A728-814CD6713B99}"/>
              </c:ext>
            </c:extLst>
          </c:dPt>
          <c:dPt>
            <c:idx val="20"/>
            <c:invertIfNegative val="0"/>
            <c:bubble3D val="0"/>
            <c:spPr>
              <a:solidFill>
                <a:srgbClr val="ED7D31"/>
              </a:solidFill>
            </c:spPr>
            <c:extLst>
              <c:ext xmlns:c16="http://schemas.microsoft.com/office/drawing/2014/chart" uri="{C3380CC4-5D6E-409C-BE32-E72D297353CC}">
                <c16:uniqueId val="{00000021-0B0F-4360-A728-814CD6713B99}"/>
              </c:ext>
            </c:extLst>
          </c:dPt>
          <c:dPt>
            <c:idx val="21"/>
            <c:invertIfNegative val="0"/>
            <c:bubble3D val="0"/>
            <c:spPr>
              <a:solidFill>
                <a:srgbClr val="ED7D31"/>
              </a:solidFill>
            </c:spPr>
            <c:extLst>
              <c:ext xmlns:c16="http://schemas.microsoft.com/office/drawing/2014/chart" uri="{C3380CC4-5D6E-409C-BE32-E72D297353CC}">
                <c16:uniqueId val="{00000023-0B0F-4360-A728-814CD6713B99}"/>
              </c:ext>
            </c:extLst>
          </c:dPt>
          <c:dPt>
            <c:idx val="22"/>
            <c:invertIfNegative val="0"/>
            <c:bubble3D val="0"/>
            <c:spPr>
              <a:solidFill>
                <a:srgbClr val="ED7D31"/>
              </a:solidFill>
            </c:spPr>
            <c:extLst>
              <c:ext xmlns:c16="http://schemas.microsoft.com/office/drawing/2014/chart" uri="{C3380CC4-5D6E-409C-BE32-E72D297353CC}">
                <c16:uniqueId val="{00000025-0B0F-4360-A728-814CD6713B99}"/>
              </c:ext>
            </c:extLst>
          </c:dPt>
          <c:dPt>
            <c:idx val="29"/>
            <c:invertIfNegative val="0"/>
            <c:bubble3D val="0"/>
            <c:spPr>
              <a:solidFill>
                <a:srgbClr val="5B9BD5"/>
              </a:solidFill>
            </c:spPr>
            <c:extLst>
              <c:ext xmlns:c16="http://schemas.microsoft.com/office/drawing/2014/chart" uri="{C3380CC4-5D6E-409C-BE32-E72D297353CC}">
                <c16:uniqueId val="{00000027-0B0F-4360-A728-814CD6713B99}"/>
              </c:ext>
            </c:extLst>
          </c:dPt>
          <c:dPt>
            <c:idx val="30"/>
            <c:invertIfNegative val="0"/>
            <c:bubble3D val="0"/>
            <c:spPr>
              <a:solidFill>
                <a:srgbClr val="00B050"/>
              </a:solidFill>
            </c:spPr>
            <c:extLst>
              <c:ext xmlns:c16="http://schemas.microsoft.com/office/drawing/2014/chart" uri="{C3380CC4-5D6E-409C-BE32-E72D297353CC}">
                <c16:uniqueId val="{00000029-0B0F-4360-A728-814CD6713B99}"/>
              </c:ext>
            </c:extLst>
          </c:dPt>
          <c:dPt>
            <c:idx val="31"/>
            <c:invertIfNegative val="0"/>
            <c:bubble3D val="0"/>
            <c:spPr>
              <a:solidFill>
                <a:srgbClr val="00B050"/>
              </a:solidFill>
            </c:spPr>
            <c:extLst>
              <c:ext xmlns:c16="http://schemas.microsoft.com/office/drawing/2014/chart" uri="{C3380CC4-5D6E-409C-BE32-E72D297353CC}">
                <c16:uniqueId val="{0000002B-0B0F-4360-A728-814CD6713B99}"/>
              </c:ext>
            </c:extLst>
          </c:dPt>
          <c:dPt>
            <c:idx val="32"/>
            <c:invertIfNegative val="0"/>
            <c:bubble3D val="0"/>
            <c:spPr>
              <a:solidFill>
                <a:srgbClr val="00B050"/>
              </a:solidFill>
            </c:spPr>
            <c:extLst>
              <c:ext xmlns:c16="http://schemas.microsoft.com/office/drawing/2014/chart" uri="{C3380CC4-5D6E-409C-BE32-E72D297353CC}">
                <c16:uniqueId val="{0000002D-0B0F-4360-A728-814CD6713B99}"/>
              </c:ext>
            </c:extLst>
          </c:dPt>
          <c:dPt>
            <c:idx val="34"/>
            <c:invertIfNegative val="0"/>
            <c:bubble3D val="0"/>
            <c:spPr>
              <a:solidFill>
                <a:srgbClr val="990033"/>
              </a:solidFill>
            </c:spPr>
            <c:extLst>
              <c:ext xmlns:c16="http://schemas.microsoft.com/office/drawing/2014/chart" uri="{C3380CC4-5D6E-409C-BE32-E72D297353CC}">
                <c16:uniqueId val="{0000002F-0B0F-4360-A728-814CD6713B99}"/>
              </c:ext>
            </c:extLst>
          </c:dPt>
          <c:dLbls>
            <c:spPr>
              <a:noFill/>
              <a:ln>
                <a:noFill/>
              </a:ln>
              <a:effectLst/>
            </c:spPr>
            <c:txPr>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Sheet1!$A$2:$B$36</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Sheet1!$C$2:$C$36</c:f>
              <c:numCache>
                <c:formatCode>0%</c:formatCode>
                <c:ptCount val="35"/>
                <c:pt idx="0">
                  <c:v>0.57261419164380312</c:v>
                </c:pt>
                <c:pt idx="1">
                  <c:v>0.55890434626780194</c:v>
                </c:pt>
                <c:pt idx="2">
                  <c:v>0.61948094647020813</c:v>
                </c:pt>
                <c:pt idx="3">
                  <c:v>0.55655973976070938</c:v>
                </c:pt>
                <c:pt idx="4">
                  <c:v>0.63749798491449305</c:v>
                </c:pt>
                <c:pt idx="5">
                  <c:v>0.62636467478691393</c:v>
                </c:pt>
                <c:pt idx="7">
                  <c:v>0.58617227759219914</c:v>
                </c:pt>
                <c:pt idx="8">
                  <c:v>0.64033381754205787</c:v>
                </c:pt>
                <c:pt idx="10">
                  <c:v>0.65567191202170505</c:v>
                </c:pt>
                <c:pt idx="11">
                  <c:v>0.47374618956510284</c:v>
                </c:pt>
                <c:pt idx="12">
                  <c:v>0.48713278940437099</c:v>
                </c:pt>
                <c:pt idx="13">
                  <c:v>0.57273530034523112</c:v>
                </c:pt>
                <c:pt idx="14">
                  <c:v>0.64119811420812622</c:v>
                </c:pt>
                <c:pt idx="16">
                  <c:v>0.58604425818096151</c:v>
                </c:pt>
                <c:pt idx="17">
                  <c:v>0.58169594307595218</c:v>
                </c:pt>
                <c:pt idx="18">
                  <c:v>0.61975090678711875</c:v>
                </c:pt>
                <c:pt idx="20">
                  <c:v>0.35761178106949904</c:v>
                </c:pt>
                <c:pt idx="21">
                  <c:v>0.52112505106359897</c:v>
                </c:pt>
                <c:pt idx="22">
                  <c:v>0.72200173935024059</c:v>
                </c:pt>
                <c:pt idx="24">
                  <c:v>0.5028341191215997</c:v>
                </c:pt>
                <c:pt idx="25">
                  <c:v>0.59964068290553874</c:v>
                </c:pt>
                <c:pt idx="26">
                  <c:v>0.60224369368813901</c:v>
                </c:pt>
                <c:pt idx="27">
                  <c:v>0.66747856326128174</c:v>
                </c:pt>
                <c:pt idx="28">
                  <c:v>0.66250512382336313</c:v>
                </c:pt>
                <c:pt idx="29">
                  <c:v>0.56623307358806485</c:v>
                </c:pt>
                <c:pt idx="31">
                  <c:v>0.60620663897436533</c:v>
                </c:pt>
                <c:pt idx="32">
                  <c:v>0.60486188492390491</c:v>
                </c:pt>
                <c:pt idx="34">
                  <c:v>0.60549553435630799</c:v>
                </c:pt>
              </c:numCache>
            </c:numRef>
          </c:val>
          <c:extLst>
            <c:ext xmlns:c16="http://schemas.microsoft.com/office/drawing/2014/chart" uri="{C3380CC4-5D6E-409C-BE32-E72D297353CC}">
              <c16:uniqueId val="{00000030-0B0F-4360-A728-814CD6713B99}"/>
            </c:ext>
          </c:extLst>
        </c:ser>
        <c:dLbls>
          <c:showLegendKey val="0"/>
          <c:showVal val="0"/>
          <c:showCatName val="0"/>
          <c:showSerName val="0"/>
          <c:showPercent val="0"/>
          <c:showBubbleSize val="0"/>
        </c:dLbls>
        <c:gapWidth val="51"/>
        <c:axId val="-1720574624"/>
        <c:axId val="-1720593120"/>
      </c:barChart>
      <c:catAx>
        <c:axId val="-1720574624"/>
        <c:scaling>
          <c:orientation val="minMax"/>
        </c:scaling>
        <c:delete val="0"/>
        <c:axPos val="l"/>
        <c:numFmt formatCode="General" sourceLinked="0"/>
        <c:majorTickMark val="out"/>
        <c:minorTickMark val="none"/>
        <c:tickLblPos val="nextTo"/>
        <c:txPr>
          <a:bodyPr/>
          <a:lstStyle/>
          <a:p>
            <a:pPr>
              <a:defRPr sz="1000"/>
            </a:pPr>
            <a:endParaRPr lang="lv-LV"/>
          </a:p>
        </c:txPr>
        <c:crossAx val="-1720593120"/>
        <c:crosses val="autoZero"/>
        <c:auto val="1"/>
        <c:lblAlgn val="ctr"/>
        <c:lblOffset val="100"/>
        <c:noMultiLvlLbl val="0"/>
      </c:catAx>
      <c:valAx>
        <c:axId val="-1720593120"/>
        <c:scaling>
          <c:orientation val="minMax"/>
          <c:max val="1"/>
        </c:scaling>
        <c:delete val="1"/>
        <c:axPos val="b"/>
        <c:majorGridlines/>
        <c:numFmt formatCode="0%" sourceLinked="1"/>
        <c:majorTickMark val="out"/>
        <c:minorTickMark val="none"/>
        <c:tickLblPos val="nextTo"/>
        <c:crossAx val="-1720574624"/>
        <c:crosses val="autoZero"/>
        <c:crossBetween val="between"/>
        <c:majorUnit val="0.25"/>
      </c:valAx>
    </c:plotArea>
    <c:plotVisOnly val="1"/>
    <c:dispBlanksAs val="gap"/>
    <c:showDLblsOverMax val="0"/>
  </c:chart>
  <c:txPr>
    <a:bodyPr/>
    <a:lstStyle/>
    <a:p>
      <a:pPr>
        <a:defRPr sz="1800"/>
      </a:pPr>
      <a:endParaRPr lang="lv-LV"/>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935445768328993"/>
          <c:y val="2.6134146179485274E-2"/>
          <c:w val="0.72064554231671007"/>
          <c:h val="0.96697201401478661"/>
        </c:manualLayout>
      </c:layout>
      <c:barChart>
        <c:barDir val="bar"/>
        <c:grouping val="clustered"/>
        <c:varyColors val="0"/>
        <c:ser>
          <c:idx val="0"/>
          <c:order val="0"/>
          <c:tx>
            <c:strRef>
              <c:f>Sheet1!$C$1</c:f>
              <c:strCache>
                <c:ptCount val="1"/>
                <c:pt idx="0">
                  <c:v>Manā mājoklī ir pieejams ugunsdzēsības aparāts</c:v>
                </c:pt>
              </c:strCache>
            </c:strRef>
          </c:tx>
          <c:spPr>
            <a:solidFill>
              <a:schemeClr val="accent5"/>
            </a:solidFill>
          </c:spPr>
          <c:invertIfNegative val="0"/>
          <c:dPt>
            <c:idx val="0"/>
            <c:invertIfNegative val="0"/>
            <c:bubble3D val="0"/>
            <c:spPr>
              <a:solidFill>
                <a:srgbClr val="70AD47">
                  <a:lumMod val="50000"/>
                </a:srgbClr>
              </a:solidFill>
            </c:spPr>
            <c:extLst>
              <c:ext xmlns:c16="http://schemas.microsoft.com/office/drawing/2014/chart" uri="{C3380CC4-5D6E-409C-BE32-E72D297353CC}">
                <c16:uniqueId val="{00000001-0D0B-45FE-A084-AD7D842689D0}"/>
              </c:ext>
            </c:extLst>
          </c:dPt>
          <c:dPt>
            <c:idx val="1"/>
            <c:invertIfNegative val="0"/>
            <c:bubble3D val="0"/>
            <c:spPr>
              <a:solidFill>
                <a:srgbClr val="70AD47">
                  <a:lumMod val="50000"/>
                </a:srgbClr>
              </a:solidFill>
            </c:spPr>
            <c:extLst>
              <c:ext xmlns:c16="http://schemas.microsoft.com/office/drawing/2014/chart" uri="{C3380CC4-5D6E-409C-BE32-E72D297353CC}">
                <c16:uniqueId val="{00000003-0D0B-45FE-A084-AD7D842689D0}"/>
              </c:ext>
            </c:extLst>
          </c:dPt>
          <c:dPt>
            <c:idx val="2"/>
            <c:invertIfNegative val="0"/>
            <c:bubble3D val="0"/>
            <c:spPr>
              <a:solidFill>
                <a:srgbClr val="70AD47">
                  <a:lumMod val="50000"/>
                </a:srgbClr>
              </a:solidFill>
            </c:spPr>
            <c:extLst>
              <c:ext xmlns:c16="http://schemas.microsoft.com/office/drawing/2014/chart" uri="{C3380CC4-5D6E-409C-BE32-E72D297353CC}">
                <c16:uniqueId val="{00000005-0D0B-45FE-A084-AD7D842689D0}"/>
              </c:ext>
            </c:extLst>
          </c:dPt>
          <c:dPt>
            <c:idx val="3"/>
            <c:invertIfNegative val="0"/>
            <c:bubble3D val="0"/>
            <c:spPr>
              <a:solidFill>
                <a:srgbClr val="70AD47">
                  <a:lumMod val="50000"/>
                </a:srgbClr>
              </a:solidFill>
            </c:spPr>
            <c:extLst>
              <c:ext xmlns:c16="http://schemas.microsoft.com/office/drawing/2014/chart" uri="{C3380CC4-5D6E-409C-BE32-E72D297353CC}">
                <c16:uniqueId val="{00000007-0D0B-45FE-A084-AD7D842689D0}"/>
              </c:ext>
            </c:extLst>
          </c:dPt>
          <c:dPt>
            <c:idx val="4"/>
            <c:invertIfNegative val="0"/>
            <c:bubble3D val="0"/>
            <c:spPr>
              <a:solidFill>
                <a:srgbClr val="70AD47">
                  <a:lumMod val="50000"/>
                </a:srgbClr>
              </a:solidFill>
            </c:spPr>
            <c:extLst>
              <c:ext xmlns:c16="http://schemas.microsoft.com/office/drawing/2014/chart" uri="{C3380CC4-5D6E-409C-BE32-E72D297353CC}">
                <c16:uniqueId val="{00000009-0D0B-45FE-A084-AD7D842689D0}"/>
              </c:ext>
            </c:extLst>
          </c:dPt>
          <c:dPt>
            <c:idx val="5"/>
            <c:invertIfNegative val="0"/>
            <c:bubble3D val="0"/>
            <c:spPr>
              <a:solidFill>
                <a:srgbClr val="70AD47">
                  <a:lumMod val="50000"/>
                </a:srgbClr>
              </a:solidFill>
            </c:spPr>
            <c:extLst>
              <c:ext xmlns:c16="http://schemas.microsoft.com/office/drawing/2014/chart" uri="{C3380CC4-5D6E-409C-BE32-E72D297353CC}">
                <c16:uniqueId val="{0000000B-0D0B-45FE-A084-AD7D842689D0}"/>
              </c:ext>
            </c:extLst>
          </c:dPt>
          <c:dPt>
            <c:idx val="7"/>
            <c:invertIfNegative val="0"/>
            <c:bubble3D val="0"/>
            <c:spPr>
              <a:solidFill>
                <a:srgbClr val="FFC000"/>
              </a:solidFill>
            </c:spPr>
            <c:extLst>
              <c:ext xmlns:c16="http://schemas.microsoft.com/office/drawing/2014/chart" uri="{C3380CC4-5D6E-409C-BE32-E72D297353CC}">
                <c16:uniqueId val="{0000000D-0D0B-45FE-A084-AD7D842689D0}"/>
              </c:ext>
            </c:extLst>
          </c:dPt>
          <c:dPt>
            <c:idx val="8"/>
            <c:invertIfNegative val="0"/>
            <c:bubble3D val="0"/>
            <c:spPr>
              <a:solidFill>
                <a:srgbClr val="FFC000"/>
              </a:solidFill>
            </c:spPr>
            <c:extLst>
              <c:ext xmlns:c16="http://schemas.microsoft.com/office/drawing/2014/chart" uri="{C3380CC4-5D6E-409C-BE32-E72D297353CC}">
                <c16:uniqueId val="{0000000F-0D0B-45FE-A084-AD7D842689D0}"/>
              </c:ext>
            </c:extLst>
          </c:dPt>
          <c:dPt>
            <c:idx val="10"/>
            <c:invertIfNegative val="0"/>
            <c:bubble3D val="0"/>
            <c:spPr>
              <a:solidFill>
                <a:srgbClr val="4472C4"/>
              </a:solidFill>
            </c:spPr>
            <c:extLst>
              <c:ext xmlns:c16="http://schemas.microsoft.com/office/drawing/2014/chart" uri="{C3380CC4-5D6E-409C-BE32-E72D297353CC}">
                <c16:uniqueId val="{00000011-0D0B-45FE-A084-AD7D842689D0}"/>
              </c:ext>
            </c:extLst>
          </c:dPt>
          <c:dPt>
            <c:idx val="11"/>
            <c:invertIfNegative val="0"/>
            <c:bubble3D val="0"/>
            <c:spPr>
              <a:solidFill>
                <a:srgbClr val="4472C4"/>
              </a:solidFill>
            </c:spPr>
            <c:extLst>
              <c:ext xmlns:c16="http://schemas.microsoft.com/office/drawing/2014/chart" uri="{C3380CC4-5D6E-409C-BE32-E72D297353CC}">
                <c16:uniqueId val="{00000013-0D0B-45FE-A084-AD7D842689D0}"/>
              </c:ext>
            </c:extLst>
          </c:dPt>
          <c:dPt>
            <c:idx val="12"/>
            <c:invertIfNegative val="0"/>
            <c:bubble3D val="0"/>
            <c:spPr>
              <a:solidFill>
                <a:srgbClr val="4472C4"/>
              </a:solidFill>
            </c:spPr>
            <c:extLst>
              <c:ext xmlns:c16="http://schemas.microsoft.com/office/drawing/2014/chart" uri="{C3380CC4-5D6E-409C-BE32-E72D297353CC}">
                <c16:uniqueId val="{00000015-0D0B-45FE-A084-AD7D842689D0}"/>
              </c:ext>
            </c:extLst>
          </c:dPt>
          <c:dPt>
            <c:idx val="13"/>
            <c:invertIfNegative val="0"/>
            <c:bubble3D val="0"/>
            <c:spPr>
              <a:solidFill>
                <a:srgbClr val="4472C4"/>
              </a:solidFill>
            </c:spPr>
            <c:extLst>
              <c:ext xmlns:c16="http://schemas.microsoft.com/office/drawing/2014/chart" uri="{C3380CC4-5D6E-409C-BE32-E72D297353CC}">
                <c16:uniqueId val="{00000017-0D0B-45FE-A084-AD7D842689D0}"/>
              </c:ext>
            </c:extLst>
          </c:dPt>
          <c:dPt>
            <c:idx val="14"/>
            <c:invertIfNegative val="0"/>
            <c:bubble3D val="0"/>
            <c:spPr>
              <a:solidFill>
                <a:srgbClr val="4472C4"/>
              </a:solidFill>
            </c:spPr>
            <c:extLst>
              <c:ext xmlns:c16="http://schemas.microsoft.com/office/drawing/2014/chart" uri="{C3380CC4-5D6E-409C-BE32-E72D297353CC}">
                <c16:uniqueId val="{00000019-0D0B-45FE-A084-AD7D842689D0}"/>
              </c:ext>
            </c:extLst>
          </c:dPt>
          <c:dPt>
            <c:idx val="16"/>
            <c:invertIfNegative val="0"/>
            <c:bubble3D val="0"/>
            <c:spPr>
              <a:solidFill>
                <a:srgbClr val="70AD47"/>
              </a:solidFill>
            </c:spPr>
            <c:extLst>
              <c:ext xmlns:c16="http://schemas.microsoft.com/office/drawing/2014/chart" uri="{C3380CC4-5D6E-409C-BE32-E72D297353CC}">
                <c16:uniqueId val="{0000001B-0D0B-45FE-A084-AD7D842689D0}"/>
              </c:ext>
            </c:extLst>
          </c:dPt>
          <c:dPt>
            <c:idx val="17"/>
            <c:invertIfNegative val="0"/>
            <c:bubble3D val="0"/>
            <c:spPr>
              <a:solidFill>
                <a:srgbClr val="70AD47"/>
              </a:solidFill>
            </c:spPr>
            <c:extLst>
              <c:ext xmlns:c16="http://schemas.microsoft.com/office/drawing/2014/chart" uri="{C3380CC4-5D6E-409C-BE32-E72D297353CC}">
                <c16:uniqueId val="{0000001D-0D0B-45FE-A084-AD7D842689D0}"/>
              </c:ext>
            </c:extLst>
          </c:dPt>
          <c:dPt>
            <c:idx val="18"/>
            <c:invertIfNegative val="0"/>
            <c:bubble3D val="0"/>
            <c:spPr>
              <a:solidFill>
                <a:srgbClr val="70AD47"/>
              </a:solidFill>
            </c:spPr>
            <c:extLst>
              <c:ext xmlns:c16="http://schemas.microsoft.com/office/drawing/2014/chart" uri="{C3380CC4-5D6E-409C-BE32-E72D297353CC}">
                <c16:uniqueId val="{0000001F-0D0B-45FE-A084-AD7D842689D0}"/>
              </c:ext>
            </c:extLst>
          </c:dPt>
          <c:dPt>
            <c:idx val="20"/>
            <c:invertIfNegative val="0"/>
            <c:bubble3D val="0"/>
            <c:spPr>
              <a:solidFill>
                <a:srgbClr val="ED7D31"/>
              </a:solidFill>
            </c:spPr>
            <c:extLst>
              <c:ext xmlns:c16="http://schemas.microsoft.com/office/drawing/2014/chart" uri="{C3380CC4-5D6E-409C-BE32-E72D297353CC}">
                <c16:uniqueId val="{00000021-0D0B-45FE-A084-AD7D842689D0}"/>
              </c:ext>
            </c:extLst>
          </c:dPt>
          <c:dPt>
            <c:idx val="21"/>
            <c:invertIfNegative val="0"/>
            <c:bubble3D val="0"/>
            <c:spPr>
              <a:solidFill>
                <a:srgbClr val="ED7D31"/>
              </a:solidFill>
            </c:spPr>
            <c:extLst>
              <c:ext xmlns:c16="http://schemas.microsoft.com/office/drawing/2014/chart" uri="{C3380CC4-5D6E-409C-BE32-E72D297353CC}">
                <c16:uniqueId val="{00000023-0D0B-45FE-A084-AD7D842689D0}"/>
              </c:ext>
            </c:extLst>
          </c:dPt>
          <c:dPt>
            <c:idx val="22"/>
            <c:invertIfNegative val="0"/>
            <c:bubble3D val="0"/>
            <c:spPr>
              <a:solidFill>
                <a:srgbClr val="ED7D31"/>
              </a:solidFill>
            </c:spPr>
            <c:extLst>
              <c:ext xmlns:c16="http://schemas.microsoft.com/office/drawing/2014/chart" uri="{C3380CC4-5D6E-409C-BE32-E72D297353CC}">
                <c16:uniqueId val="{00000025-0D0B-45FE-A084-AD7D842689D0}"/>
              </c:ext>
            </c:extLst>
          </c:dPt>
          <c:dPt>
            <c:idx val="29"/>
            <c:invertIfNegative val="0"/>
            <c:bubble3D val="0"/>
            <c:spPr>
              <a:solidFill>
                <a:srgbClr val="5B9BD5"/>
              </a:solidFill>
            </c:spPr>
            <c:extLst>
              <c:ext xmlns:c16="http://schemas.microsoft.com/office/drawing/2014/chart" uri="{C3380CC4-5D6E-409C-BE32-E72D297353CC}">
                <c16:uniqueId val="{00000027-0D0B-45FE-A084-AD7D842689D0}"/>
              </c:ext>
            </c:extLst>
          </c:dPt>
          <c:dPt>
            <c:idx val="30"/>
            <c:invertIfNegative val="0"/>
            <c:bubble3D val="0"/>
            <c:spPr>
              <a:solidFill>
                <a:srgbClr val="00B050"/>
              </a:solidFill>
            </c:spPr>
            <c:extLst>
              <c:ext xmlns:c16="http://schemas.microsoft.com/office/drawing/2014/chart" uri="{C3380CC4-5D6E-409C-BE32-E72D297353CC}">
                <c16:uniqueId val="{00000029-0D0B-45FE-A084-AD7D842689D0}"/>
              </c:ext>
            </c:extLst>
          </c:dPt>
          <c:dPt>
            <c:idx val="31"/>
            <c:invertIfNegative val="0"/>
            <c:bubble3D val="0"/>
            <c:spPr>
              <a:solidFill>
                <a:srgbClr val="00B050"/>
              </a:solidFill>
            </c:spPr>
            <c:extLst>
              <c:ext xmlns:c16="http://schemas.microsoft.com/office/drawing/2014/chart" uri="{C3380CC4-5D6E-409C-BE32-E72D297353CC}">
                <c16:uniqueId val="{0000002B-0D0B-45FE-A084-AD7D842689D0}"/>
              </c:ext>
            </c:extLst>
          </c:dPt>
          <c:dPt>
            <c:idx val="32"/>
            <c:invertIfNegative val="0"/>
            <c:bubble3D val="0"/>
            <c:spPr>
              <a:solidFill>
                <a:srgbClr val="00B050"/>
              </a:solidFill>
            </c:spPr>
            <c:extLst>
              <c:ext xmlns:c16="http://schemas.microsoft.com/office/drawing/2014/chart" uri="{C3380CC4-5D6E-409C-BE32-E72D297353CC}">
                <c16:uniqueId val="{0000002D-0D0B-45FE-A084-AD7D842689D0}"/>
              </c:ext>
            </c:extLst>
          </c:dPt>
          <c:dPt>
            <c:idx val="34"/>
            <c:invertIfNegative val="0"/>
            <c:bubble3D val="0"/>
            <c:spPr>
              <a:solidFill>
                <a:srgbClr val="990033"/>
              </a:solidFill>
            </c:spPr>
            <c:extLst>
              <c:ext xmlns:c16="http://schemas.microsoft.com/office/drawing/2014/chart" uri="{C3380CC4-5D6E-409C-BE32-E72D297353CC}">
                <c16:uniqueId val="{0000002F-0D0B-45FE-A084-AD7D842689D0}"/>
              </c:ext>
            </c:extLst>
          </c:dPt>
          <c:dLbls>
            <c:spPr>
              <a:noFill/>
              <a:ln>
                <a:noFill/>
              </a:ln>
              <a:effectLst/>
            </c:spPr>
            <c:txPr>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Sheet1!$A$2:$B$36</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Sheet1!$C$2:$C$36</c:f>
              <c:numCache>
                <c:formatCode>0%</c:formatCode>
                <c:ptCount val="35"/>
                <c:pt idx="0">
                  <c:v>0.32989718114528954</c:v>
                </c:pt>
                <c:pt idx="1">
                  <c:v>0.43465001864192199</c:v>
                </c:pt>
                <c:pt idx="2">
                  <c:v>0.50366000109204156</c:v>
                </c:pt>
                <c:pt idx="3">
                  <c:v>0.45639011815359792</c:v>
                </c:pt>
                <c:pt idx="4">
                  <c:v>0.52902066121608404</c:v>
                </c:pt>
                <c:pt idx="5">
                  <c:v>0.32468783971129606</c:v>
                </c:pt>
                <c:pt idx="7">
                  <c:v>0.39236156111271131</c:v>
                </c:pt>
                <c:pt idx="8">
                  <c:v>0.45057071508772578</c:v>
                </c:pt>
                <c:pt idx="10">
                  <c:v>0.35070756847406942</c:v>
                </c:pt>
                <c:pt idx="11">
                  <c:v>0.3388635901713537</c:v>
                </c:pt>
                <c:pt idx="12">
                  <c:v>0.48931858035136144</c:v>
                </c:pt>
                <c:pt idx="13">
                  <c:v>0.35996487256334431</c:v>
                </c:pt>
                <c:pt idx="14">
                  <c:v>0.43357634514657628</c:v>
                </c:pt>
                <c:pt idx="16">
                  <c:v>0.36611263983407905</c:v>
                </c:pt>
                <c:pt idx="17">
                  <c:v>0.32101128758069125</c:v>
                </c:pt>
                <c:pt idx="18">
                  <c:v>0.45759640710657357</c:v>
                </c:pt>
                <c:pt idx="20">
                  <c:v>0.4022033727999258</c:v>
                </c:pt>
                <c:pt idx="21">
                  <c:v>0.36978379396853633</c:v>
                </c:pt>
                <c:pt idx="22">
                  <c:v>0.45976878449452857</c:v>
                </c:pt>
                <c:pt idx="24">
                  <c:v>0.34513254845800928</c:v>
                </c:pt>
                <c:pt idx="25">
                  <c:v>0.41140108384871366</c:v>
                </c:pt>
                <c:pt idx="26">
                  <c:v>0.45412339204039204</c:v>
                </c:pt>
                <c:pt idx="27">
                  <c:v>0.42537833727415048</c:v>
                </c:pt>
                <c:pt idx="28">
                  <c:v>0.41487463118507756</c:v>
                </c:pt>
                <c:pt idx="29">
                  <c:v>0.42349090602602862</c:v>
                </c:pt>
                <c:pt idx="31">
                  <c:v>0.46753845499521918</c:v>
                </c:pt>
                <c:pt idx="32">
                  <c:v>0.36464573968857555</c:v>
                </c:pt>
                <c:pt idx="34">
                  <c:v>0.41312888843246609</c:v>
                </c:pt>
              </c:numCache>
            </c:numRef>
          </c:val>
          <c:extLst>
            <c:ext xmlns:c16="http://schemas.microsoft.com/office/drawing/2014/chart" uri="{C3380CC4-5D6E-409C-BE32-E72D297353CC}">
              <c16:uniqueId val="{00000030-0D0B-45FE-A084-AD7D842689D0}"/>
            </c:ext>
          </c:extLst>
        </c:ser>
        <c:dLbls>
          <c:showLegendKey val="0"/>
          <c:showVal val="0"/>
          <c:showCatName val="0"/>
          <c:showSerName val="0"/>
          <c:showPercent val="0"/>
          <c:showBubbleSize val="0"/>
        </c:dLbls>
        <c:gapWidth val="51"/>
        <c:axId val="-1720574624"/>
        <c:axId val="-1720593120"/>
      </c:barChart>
      <c:catAx>
        <c:axId val="-1720574624"/>
        <c:scaling>
          <c:orientation val="minMax"/>
        </c:scaling>
        <c:delete val="0"/>
        <c:axPos val="l"/>
        <c:numFmt formatCode="General" sourceLinked="0"/>
        <c:majorTickMark val="out"/>
        <c:minorTickMark val="none"/>
        <c:tickLblPos val="nextTo"/>
        <c:txPr>
          <a:bodyPr/>
          <a:lstStyle/>
          <a:p>
            <a:pPr>
              <a:defRPr sz="1000"/>
            </a:pPr>
            <a:endParaRPr lang="lv-LV"/>
          </a:p>
        </c:txPr>
        <c:crossAx val="-1720593120"/>
        <c:crosses val="autoZero"/>
        <c:auto val="1"/>
        <c:lblAlgn val="ctr"/>
        <c:lblOffset val="100"/>
        <c:noMultiLvlLbl val="0"/>
      </c:catAx>
      <c:valAx>
        <c:axId val="-1720593120"/>
        <c:scaling>
          <c:orientation val="minMax"/>
          <c:max val="1"/>
        </c:scaling>
        <c:delete val="1"/>
        <c:axPos val="b"/>
        <c:majorGridlines/>
        <c:numFmt formatCode="0%" sourceLinked="1"/>
        <c:majorTickMark val="out"/>
        <c:minorTickMark val="none"/>
        <c:tickLblPos val="nextTo"/>
        <c:crossAx val="-1720574624"/>
        <c:crosses val="autoZero"/>
        <c:crossBetween val="between"/>
        <c:majorUnit val="0.25"/>
      </c:valAx>
    </c:plotArea>
    <c:plotVisOnly val="1"/>
    <c:dispBlanksAs val="gap"/>
    <c:showDLblsOverMax val="0"/>
  </c:chart>
  <c:txPr>
    <a:bodyPr/>
    <a:lstStyle/>
    <a:p>
      <a:pPr>
        <a:defRPr sz="1800"/>
      </a:pPr>
      <a:endParaRPr lang="lv-LV"/>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935445768328993"/>
          <c:y val="2.6134146179485274E-2"/>
          <c:w val="0.72064554231671007"/>
          <c:h val="0.96697201401478661"/>
        </c:manualLayout>
      </c:layout>
      <c:barChart>
        <c:barDir val="bar"/>
        <c:grouping val="clustered"/>
        <c:varyColors val="0"/>
        <c:ser>
          <c:idx val="0"/>
          <c:order val="0"/>
          <c:tx>
            <c:strRef>
              <c:f>Sheet1!$C$1</c:f>
              <c:strCache>
                <c:ptCount val="1"/>
                <c:pt idx="0">
                  <c:v>Manā mājoklī  ir ierīkota apsardzes signalizācija</c:v>
                </c:pt>
              </c:strCache>
            </c:strRef>
          </c:tx>
          <c:spPr>
            <a:solidFill>
              <a:schemeClr val="accent5"/>
            </a:solidFill>
          </c:spPr>
          <c:invertIfNegative val="0"/>
          <c:dPt>
            <c:idx val="0"/>
            <c:invertIfNegative val="0"/>
            <c:bubble3D val="0"/>
            <c:spPr>
              <a:solidFill>
                <a:srgbClr val="70AD47">
                  <a:lumMod val="50000"/>
                </a:srgbClr>
              </a:solidFill>
            </c:spPr>
            <c:extLst>
              <c:ext xmlns:c16="http://schemas.microsoft.com/office/drawing/2014/chart" uri="{C3380CC4-5D6E-409C-BE32-E72D297353CC}">
                <c16:uniqueId val="{00000001-8902-4D99-ACB1-DE8E507CE993}"/>
              </c:ext>
            </c:extLst>
          </c:dPt>
          <c:dPt>
            <c:idx val="1"/>
            <c:invertIfNegative val="0"/>
            <c:bubble3D val="0"/>
            <c:spPr>
              <a:solidFill>
                <a:srgbClr val="70AD47">
                  <a:lumMod val="50000"/>
                </a:srgbClr>
              </a:solidFill>
            </c:spPr>
            <c:extLst>
              <c:ext xmlns:c16="http://schemas.microsoft.com/office/drawing/2014/chart" uri="{C3380CC4-5D6E-409C-BE32-E72D297353CC}">
                <c16:uniqueId val="{00000003-8902-4D99-ACB1-DE8E507CE993}"/>
              </c:ext>
            </c:extLst>
          </c:dPt>
          <c:dPt>
            <c:idx val="2"/>
            <c:invertIfNegative val="0"/>
            <c:bubble3D val="0"/>
            <c:spPr>
              <a:solidFill>
                <a:srgbClr val="70AD47">
                  <a:lumMod val="50000"/>
                </a:srgbClr>
              </a:solidFill>
            </c:spPr>
            <c:extLst>
              <c:ext xmlns:c16="http://schemas.microsoft.com/office/drawing/2014/chart" uri="{C3380CC4-5D6E-409C-BE32-E72D297353CC}">
                <c16:uniqueId val="{00000005-8902-4D99-ACB1-DE8E507CE993}"/>
              </c:ext>
            </c:extLst>
          </c:dPt>
          <c:dPt>
            <c:idx val="3"/>
            <c:invertIfNegative val="0"/>
            <c:bubble3D val="0"/>
            <c:spPr>
              <a:solidFill>
                <a:srgbClr val="70AD47">
                  <a:lumMod val="50000"/>
                </a:srgbClr>
              </a:solidFill>
            </c:spPr>
            <c:extLst>
              <c:ext xmlns:c16="http://schemas.microsoft.com/office/drawing/2014/chart" uri="{C3380CC4-5D6E-409C-BE32-E72D297353CC}">
                <c16:uniqueId val="{00000007-8902-4D99-ACB1-DE8E507CE993}"/>
              </c:ext>
            </c:extLst>
          </c:dPt>
          <c:dPt>
            <c:idx val="4"/>
            <c:invertIfNegative val="0"/>
            <c:bubble3D val="0"/>
            <c:spPr>
              <a:solidFill>
                <a:srgbClr val="70AD47">
                  <a:lumMod val="50000"/>
                </a:srgbClr>
              </a:solidFill>
            </c:spPr>
            <c:extLst>
              <c:ext xmlns:c16="http://schemas.microsoft.com/office/drawing/2014/chart" uri="{C3380CC4-5D6E-409C-BE32-E72D297353CC}">
                <c16:uniqueId val="{00000009-8902-4D99-ACB1-DE8E507CE993}"/>
              </c:ext>
            </c:extLst>
          </c:dPt>
          <c:dPt>
            <c:idx val="5"/>
            <c:invertIfNegative val="0"/>
            <c:bubble3D val="0"/>
            <c:spPr>
              <a:solidFill>
                <a:srgbClr val="70AD47">
                  <a:lumMod val="50000"/>
                </a:srgbClr>
              </a:solidFill>
            </c:spPr>
            <c:extLst>
              <c:ext xmlns:c16="http://schemas.microsoft.com/office/drawing/2014/chart" uri="{C3380CC4-5D6E-409C-BE32-E72D297353CC}">
                <c16:uniqueId val="{0000000B-8902-4D99-ACB1-DE8E507CE993}"/>
              </c:ext>
            </c:extLst>
          </c:dPt>
          <c:dPt>
            <c:idx val="7"/>
            <c:invertIfNegative val="0"/>
            <c:bubble3D val="0"/>
            <c:spPr>
              <a:solidFill>
                <a:srgbClr val="FFC000"/>
              </a:solidFill>
            </c:spPr>
            <c:extLst>
              <c:ext xmlns:c16="http://schemas.microsoft.com/office/drawing/2014/chart" uri="{C3380CC4-5D6E-409C-BE32-E72D297353CC}">
                <c16:uniqueId val="{0000000D-8902-4D99-ACB1-DE8E507CE993}"/>
              </c:ext>
            </c:extLst>
          </c:dPt>
          <c:dPt>
            <c:idx val="8"/>
            <c:invertIfNegative val="0"/>
            <c:bubble3D val="0"/>
            <c:spPr>
              <a:solidFill>
                <a:srgbClr val="FFC000"/>
              </a:solidFill>
            </c:spPr>
            <c:extLst>
              <c:ext xmlns:c16="http://schemas.microsoft.com/office/drawing/2014/chart" uri="{C3380CC4-5D6E-409C-BE32-E72D297353CC}">
                <c16:uniqueId val="{0000000F-8902-4D99-ACB1-DE8E507CE993}"/>
              </c:ext>
            </c:extLst>
          </c:dPt>
          <c:dPt>
            <c:idx val="10"/>
            <c:invertIfNegative val="0"/>
            <c:bubble3D val="0"/>
            <c:spPr>
              <a:solidFill>
                <a:srgbClr val="4472C4"/>
              </a:solidFill>
            </c:spPr>
            <c:extLst>
              <c:ext xmlns:c16="http://schemas.microsoft.com/office/drawing/2014/chart" uri="{C3380CC4-5D6E-409C-BE32-E72D297353CC}">
                <c16:uniqueId val="{00000011-8902-4D99-ACB1-DE8E507CE993}"/>
              </c:ext>
            </c:extLst>
          </c:dPt>
          <c:dPt>
            <c:idx val="11"/>
            <c:invertIfNegative val="0"/>
            <c:bubble3D val="0"/>
            <c:spPr>
              <a:solidFill>
                <a:srgbClr val="4472C4"/>
              </a:solidFill>
            </c:spPr>
            <c:extLst>
              <c:ext xmlns:c16="http://schemas.microsoft.com/office/drawing/2014/chart" uri="{C3380CC4-5D6E-409C-BE32-E72D297353CC}">
                <c16:uniqueId val="{00000013-8902-4D99-ACB1-DE8E507CE993}"/>
              </c:ext>
            </c:extLst>
          </c:dPt>
          <c:dPt>
            <c:idx val="12"/>
            <c:invertIfNegative val="0"/>
            <c:bubble3D val="0"/>
            <c:spPr>
              <a:solidFill>
                <a:srgbClr val="4472C4"/>
              </a:solidFill>
            </c:spPr>
            <c:extLst>
              <c:ext xmlns:c16="http://schemas.microsoft.com/office/drawing/2014/chart" uri="{C3380CC4-5D6E-409C-BE32-E72D297353CC}">
                <c16:uniqueId val="{00000015-8902-4D99-ACB1-DE8E507CE993}"/>
              </c:ext>
            </c:extLst>
          </c:dPt>
          <c:dPt>
            <c:idx val="13"/>
            <c:invertIfNegative val="0"/>
            <c:bubble3D val="0"/>
            <c:spPr>
              <a:solidFill>
                <a:srgbClr val="4472C4"/>
              </a:solidFill>
            </c:spPr>
            <c:extLst>
              <c:ext xmlns:c16="http://schemas.microsoft.com/office/drawing/2014/chart" uri="{C3380CC4-5D6E-409C-BE32-E72D297353CC}">
                <c16:uniqueId val="{00000017-8902-4D99-ACB1-DE8E507CE993}"/>
              </c:ext>
            </c:extLst>
          </c:dPt>
          <c:dPt>
            <c:idx val="14"/>
            <c:invertIfNegative val="0"/>
            <c:bubble3D val="0"/>
            <c:spPr>
              <a:solidFill>
                <a:srgbClr val="4472C4"/>
              </a:solidFill>
            </c:spPr>
            <c:extLst>
              <c:ext xmlns:c16="http://schemas.microsoft.com/office/drawing/2014/chart" uri="{C3380CC4-5D6E-409C-BE32-E72D297353CC}">
                <c16:uniqueId val="{00000019-8902-4D99-ACB1-DE8E507CE993}"/>
              </c:ext>
            </c:extLst>
          </c:dPt>
          <c:dPt>
            <c:idx val="16"/>
            <c:invertIfNegative val="0"/>
            <c:bubble3D val="0"/>
            <c:spPr>
              <a:solidFill>
                <a:srgbClr val="70AD47"/>
              </a:solidFill>
            </c:spPr>
            <c:extLst>
              <c:ext xmlns:c16="http://schemas.microsoft.com/office/drawing/2014/chart" uri="{C3380CC4-5D6E-409C-BE32-E72D297353CC}">
                <c16:uniqueId val="{0000001B-8902-4D99-ACB1-DE8E507CE993}"/>
              </c:ext>
            </c:extLst>
          </c:dPt>
          <c:dPt>
            <c:idx val="17"/>
            <c:invertIfNegative val="0"/>
            <c:bubble3D val="0"/>
            <c:spPr>
              <a:solidFill>
                <a:srgbClr val="70AD47"/>
              </a:solidFill>
            </c:spPr>
            <c:extLst>
              <c:ext xmlns:c16="http://schemas.microsoft.com/office/drawing/2014/chart" uri="{C3380CC4-5D6E-409C-BE32-E72D297353CC}">
                <c16:uniqueId val="{0000001D-8902-4D99-ACB1-DE8E507CE993}"/>
              </c:ext>
            </c:extLst>
          </c:dPt>
          <c:dPt>
            <c:idx val="18"/>
            <c:invertIfNegative val="0"/>
            <c:bubble3D val="0"/>
            <c:spPr>
              <a:solidFill>
                <a:srgbClr val="70AD47"/>
              </a:solidFill>
            </c:spPr>
            <c:extLst>
              <c:ext xmlns:c16="http://schemas.microsoft.com/office/drawing/2014/chart" uri="{C3380CC4-5D6E-409C-BE32-E72D297353CC}">
                <c16:uniqueId val="{0000001F-8902-4D99-ACB1-DE8E507CE993}"/>
              </c:ext>
            </c:extLst>
          </c:dPt>
          <c:dPt>
            <c:idx val="20"/>
            <c:invertIfNegative val="0"/>
            <c:bubble3D val="0"/>
            <c:spPr>
              <a:solidFill>
                <a:srgbClr val="ED7D31"/>
              </a:solidFill>
            </c:spPr>
            <c:extLst>
              <c:ext xmlns:c16="http://schemas.microsoft.com/office/drawing/2014/chart" uri="{C3380CC4-5D6E-409C-BE32-E72D297353CC}">
                <c16:uniqueId val="{00000021-8902-4D99-ACB1-DE8E507CE993}"/>
              </c:ext>
            </c:extLst>
          </c:dPt>
          <c:dPt>
            <c:idx val="21"/>
            <c:invertIfNegative val="0"/>
            <c:bubble3D val="0"/>
            <c:spPr>
              <a:solidFill>
                <a:srgbClr val="ED7D31"/>
              </a:solidFill>
            </c:spPr>
            <c:extLst>
              <c:ext xmlns:c16="http://schemas.microsoft.com/office/drawing/2014/chart" uri="{C3380CC4-5D6E-409C-BE32-E72D297353CC}">
                <c16:uniqueId val="{00000023-8902-4D99-ACB1-DE8E507CE993}"/>
              </c:ext>
            </c:extLst>
          </c:dPt>
          <c:dPt>
            <c:idx val="22"/>
            <c:invertIfNegative val="0"/>
            <c:bubble3D val="0"/>
            <c:spPr>
              <a:solidFill>
                <a:srgbClr val="ED7D31"/>
              </a:solidFill>
            </c:spPr>
            <c:extLst>
              <c:ext xmlns:c16="http://schemas.microsoft.com/office/drawing/2014/chart" uri="{C3380CC4-5D6E-409C-BE32-E72D297353CC}">
                <c16:uniqueId val="{00000025-8902-4D99-ACB1-DE8E507CE993}"/>
              </c:ext>
            </c:extLst>
          </c:dPt>
          <c:dPt>
            <c:idx val="29"/>
            <c:invertIfNegative val="0"/>
            <c:bubble3D val="0"/>
            <c:spPr>
              <a:solidFill>
                <a:srgbClr val="5B9BD5"/>
              </a:solidFill>
            </c:spPr>
            <c:extLst>
              <c:ext xmlns:c16="http://schemas.microsoft.com/office/drawing/2014/chart" uri="{C3380CC4-5D6E-409C-BE32-E72D297353CC}">
                <c16:uniqueId val="{00000027-8902-4D99-ACB1-DE8E507CE993}"/>
              </c:ext>
            </c:extLst>
          </c:dPt>
          <c:dPt>
            <c:idx val="30"/>
            <c:invertIfNegative val="0"/>
            <c:bubble3D val="0"/>
            <c:spPr>
              <a:solidFill>
                <a:srgbClr val="00B050"/>
              </a:solidFill>
            </c:spPr>
            <c:extLst>
              <c:ext xmlns:c16="http://schemas.microsoft.com/office/drawing/2014/chart" uri="{C3380CC4-5D6E-409C-BE32-E72D297353CC}">
                <c16:uniqueId val="{00000029-8902-4D99-ACB1-DE8E507CE993}"/>
              </c:ext>
            </c:extLst>
          </c:dPt>
          <c:dPt>
            <c:idx val="31"/>
            <c:invertIfNegative val="0"/>
            <c:bubble3D val="0"/>
            <c:spPr>
              <a:solidFill>
                <a:srgbClr val="00B050"/>
              </a:solidFill>
            </c:spPr>
            <c:extLst>
              <c:ext xmlns:c16="http://schemas.microsoft.com/office/drawing/2014/chart" uri="{C3380CC4-5D6E-409C-BE32-E72D297353CC}">
                <c16:uniqueId val="{0000002B-8902-4D99-ACB1-DE8E507CE993}"/>
              </c:ext>
            </c:extLst>
          </c:dPt>
          <c:dPt>
            <c:idx val="32"/>
            <c:invertIfNegative val="0"/>
            <c:bubble3D val="0"/>
            <c:spPr>
              <a:solidFill>
                <a:srgbClr val="00B050"/>
              </a:solidFill>
            </c:spPr>
            <c:extLst>
              <c:ext xmlns:c16="http://schemas.microsoft.com/office/drawing/2014/chart" uri="{C3380CC4-5D6E-409C-BE32-E72D297353CC}">
                <c16:uniqueId val="{0000002D-8902-4D99-ACB1-DE8E507CE993}"/>
              </c:ext>
            </c:extLst>
          </c:dPt>
          <c:dPt>
            <c:idx val="34"/>
            <c:invertIfNegative val="0"/>
            <c:bubble3D val="0"/>
            <c:spPr>
              <a:solidFill>
                <a:srgbClr val="990033"/>
              </a:solidFill>
            </c:spPr>
            <c:extLst>
              <c:ext xmlns:c16="http://schemas.microsoft.com/office/drawing/2014/chart" uri="{C3380CC4-5D6E-409C-BE32-E72D297353CC}">
                <c16:uniqueId val="{0000002F-8902-4D99-ACB1-DE8E507CE993}"/>
              </c:ext>
            </c:extLst>
          </c:dPt>
          <c:dLbls>
            <c:spPr>
              <a:noFill/>
              <a:ln>
                <a:noFill/>
              </a:ln>
              <a:effectLst/>
            </c:spPr>
            <c:txPr>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Sheet1!$A$2:$B$36</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Sheet1!$C$2:$C$36</c:f>
              <c:numCache>
                <c:formatCode>0%</c:formatCode>
                <c:ptCount val="35"/>
                <c:pt idx="0">
                  <c:v>0.17416432320768774</c:v>
                </c:pt>
                <c:pt idx="1">
                  <c:v>0.25672085003667133</c:v>
                </c:pt>
                <c:pt idx="2">
                  <c:v>0.22141254809865207</c:v>
                </c:pt>
                <c:pt idx="3">
                  <c:v>0.15079143413413734</c:v>
                </c:pt>
                <c:pt idx="4">
                  <c:v>0.3493200501683853</c:v>
                </c:pt>
                <c:pt idx="5">
                  <c:v>0.23976616266967618</c:v>
                </c:pt>
                <c:pt idx="7">
                  <c:v>0.24324321846930289</c:v>
                </c:pt>
                <c:pt idx="8">
                  <c:v>0.24295847724527156</c:v>
                </c:pt>
                <c:pt idx="10">
                  <c:v>0.42589614108385199</c:v>
                </c:pt>
                <c:pt idx="11">
                  <c:v>0.15311240733082068</c:v>
                </c:pt>
                <c:pt idx="12">
                  <c:v>0.28661684100660118</c:v>
                </c:pt>
                <c:pt idx="13">
                  <c:v>0.18968277747713402</c:v>
                </c:pt>
                <c:pt idx="14">
                  <c:v>0.25548999347853163</c:v>
                </c:pt>
                <c:pt idx="16">
                  <c:v>0.28876864862135909</c:v>
                </c:pt>
                <c:pt idx="17">
                  <c:v>0.27745571398548091</c:v>
                </c:pt>
                <c:pt idx="18">
                  <c:v>0.21651258292201983</c:v>
                </c:pt>
                <c:pt idx="20">
                  <c:v>0.17535613025358943</c:v>
                </c:pt>
                <c:pt idx="21">
                  <c:v>0.18598062495526307</c:v>
                </c:pt>
                <c:pt idx="22">
                  <c:v>0.31070630704590968</c:v>
                </c:pt>
                <c:pt idx="24">
                  <c:v>0.16945914172451912</c:v>
                </c:pt>
                <c:pt idx="25">
                  <c:v>0.20744781105935342</c:v>
                </c:pt>
                <c:pt idx="26">
                  <c:v>0.25319427778442372</c:v>
                </c:pt>
                <c:pt idx="27">
                  <c:v>0.28184528184983038</c:v>
                </c:pt>
                <c:pt idx="28">
                  <c:v>0.30955410043074466</c:v>
                </c:pt>
                <c:pt idx="29">
                  <c:v>0.21874243318199799</c:v>
                </c:pt>
                <c:pt idx="31">
                  <c:v>0.26211084437942844</c:v>
                </c:pt>
                <c:pt idx="32">
                  <c:v>0.22623858911705977</c:v>
                </c:pt>
                <c:pt idx="34">
                  <c:v>0.24314163111066539</c:v>
                </c:pt>
              </c:numCache>
            </c:numRef>
          </c:val>
          <c:extLst>
            <c:ext xmlns:c16="http://schemas.microsoft.com/office/drawing/2014/chart" uri="{C3380CC4-5D6E-409C-BE32-E72D297353CC}">
              <c16:uniqueId val="{00000030-8902-4D99-ACB1-DE8E507CE993}"/>
            </c:ext>
          </c:extLst>
        </c:ser>
        <c:dLbls>
          <c:showLegendKey val="0"/>
          <c:showVal val="0"/>
          <c:showCatName val="0"/>
          <c:showSerName val="0"/>
          <c:showPercent val="0"/>
          <c:showBubbleSize val="0"/>
        </c:dLbls>
        <c:gapWidth val="51"/>
        <c:axId val="-1720574624"/>
        <c:axId val="-1720593120"/>
      </c:barChart>
      <c:catAx>
        <c:axId val="-1720574624"/>
        <c:scaling>
          <c:orientation val="minMax"/>
        </c:scaling>
        <c:delete val="0"/>
        <c:axPos val="l"/>
        <c:numFmt formatCode="General" sourceLinked="0"/>
        <c:majorTickMark val="out"/>
        <c:minorTickMark val="none"/>
        <c:tickLblPos val="nextTo"/>
        <c:txPr>
          <a:bodyPr/>
          <a:lstStyle/>
          <a:p>
            <a:pPr>
              <a:defRPr sz="1000"/>
            </a:pPr>
            <a:endParaRPr lang="lv-LV"/>
          </a:p>
        </c:txPr>
        <c:crossAx val="-1720593120"/>
        <c:crosses val="autoZero"/>
        <c:auto val="1"/>
        <c:lblAlgn val="ctr"/>
        <c:lblOffset val="100"/>
        <c:noMultiLvlLbl val="0"/>
      </c:catAx>
      <c:valAx>
        <c:axId val="-1720593120"/>
        <c:scaling>
          <c:orientation val="minMax"/>
          <c:max val="0.75000000000000011"/>
        </c:scaling>
        <c:delete val="1"/>
        <c:axPos val="b"/>
        <c:majorGridlines/>
        <c:numFmt formatCode="0%" sourceLinked="1"/>
        <c:majorTickMark val="out"/>
        <c:minorTickMark val="none"/>
        <c:tickLblPos val="nextTo"/>
        <c:crossAx val="-1720574624"/>
        <c:crosses val="autoZero"/>
        <c:crossBetween val="between"/>
        <c:majorUnit val="0.25"/>
      </c:valAx>
    </c:plotArea>
    <c:plotVisOnly val="1"/>
    <c:dispBlanksAs val="gap"/>
    <c:showDLblsOverMax val="0"/>
  </c:chart>
  <c:txPr>
    <a:bodyPr/>
    <a:lstStyle/>
    <a:p>
      <a:pPr>
        <a:defRPr sz="1800"/>
      </a:pPr>
      <a:endParaRPr lang="lv-LV"/>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935445768328993"/>
          <c:y val="2.6134146179485274E-2"/>
          <c:w val="0.72064554231671007"/>
          <c:h val="0.96697201401478661"/>
        </c:manualLayout>
      </c:layout>
      <c:barChart>
        <c:barDir val="bar"/>
        <c:grouping val="clustered"/>
        <c:varyColors val="0"/>
        <c:ser>
          <c:idx val="0"/>
          <c:order val="0"/>
          <c:tx>
            <c:strRef>
              <c:f>Sheet1!$C$1</c:f>
              <c:strCache>
                <c:ptCount val="1"/>
                <c:pt idx="0">
                  <c:v>Esmu iegādājies pašaizsardzības līdzekli - gāzes baloniņš, elektrošoks. u.c.</c:v>
                </c:pt>
              </c:strCache>
            </c:strRef>
          </c:tx>
          <c:spPr>
            <a:solidFill>
              <a:schemeClr val="accent5"/>
            </a:solidFill>
          </c:spPr>
          <c:invertIfNegative val="0"/>
          <c:dPt>
            <c:idx val="0"/>
            <c:invertIfNegative val="0"/>
            <c:bubble3D val="0"/>
            <c:spPr>
              <a:solidFill>
                <a:srgbClr val="70AD47">
                  <a:lumMod val="50000"/>
                </a:srgbClr>
              </a:solidFill>
            </c:spPr>
            <c:extLst>
              <c:ext xmlns:c16="http://schemas.microsoft.com/office/drawing/2014/chart" uri="{C3380CC4-5D6E-409C-BE32-E72D297353CC}">
                <c16:uniqueId val="{00000001-EBD2-4F20-81CB-351BB25CBB03}"/>
              </c:ext>
            </c:extLst>
          </c:dPt>
          <c:dPt>
            <c:idx val="1"/>
            <c:invertIfNegative val="0"/>
            <c:bubble3D val="0"/>
            <c:spPr>
              <a:solidFill>
                <a:srgbClr val="70AD47">
                  <a:lumMod val="50000"/>
                </a:srgbClr>
              </a:solidFill>
            </c:spPr>
            <c:extLst>
              <c:ext xmlns:c16="http://schemas.microsoft.com/office/drawing/2014/chart" uri="{C3380CC4-5D6E-409C-BE32-E72D297353CC}">
                <c16:uniqueId val="{00000003-EBD2-4F20-81CB-351BB25CBB03}"/>
              </c:ext>
            </c:extLst>
          </c:dPt>
          <c:dPt>
            <c:idx val="2"/>
            <c:invertIfNegative val="0"/>
            <c:bubble3D val="0"/>
            <c:spPr>
              <a:solidFill>
                <a:srgbClr val="70AD47">
                  <a:lumMod val="50000"/>
                </a:srgbClr>
              </a:solidFill>
            </c:spPr>
            <c:extLst>
              <c:ext xmlns:c16="http://schemas.microsoft.com/office/drawing/2014/chart" uri="{C3380CC4-5D6E-409C-BE32-E72D297353CC}">
                <c16:uniqueId val="{00000005-EBD2-4F20-81CB-351BB25CBB03}"/>
              </c:ext>
            </c:extLst>
          </c:dPt>
          <c:dPt>
            <c:idx val="3"/>
            <c:invertIfNegative val="0"/>
            <c:bubble3D val="0"/>
            <c:spPr>
              <a:solidFill>
                <a:srgbClr val="70AD47">
                  <a:lumMod val="50000"/>
                </a:srgbClr>
              </a:solidFill>
            </c:spPr>
            <c:extLst>
              <c:ext xmlns:c16="http://schemas.microsoft.com/office/drawing/2014/chart" uri="{C3380CC4-5D6E-409C-BE32-E72D297353CC}">
                <c16:uniqueId val="{00000007-EBD2-4F20-81CB-351BB25CBB03}"/>
              </c:ext>
            </c:extLst>
          </c:dPt>
          <c:dPt>
            <c:idx val="4"/>
            <c:invertIfNegative val="0"/>
            <c:bubble3D val="0"/>
            <c:spPr>
              <a:solidFill>
                <a:srgbClr val="70AD47">
                  <a:lumMod val="50000"/>
                </a:srgbClr>
              </a:solidFill>
            </c:spPr>
            <c:extLst>
              <c:ext xmlns:c16="http://schemas.microsoft.com/office/drawing/2014/chart" uri="{C3380CC4-5D6E-409C-BE32-E72D297353CC}">
                <c16:uniqueId val="{00000009-EBD2-4F20-81CB-351BB25CBB03}"/>
              </c:ext>
            </c:extLst>
          </c:dPt>
          <c:dPt>
            <c:idx val="5"/>
            <c:invertIfNegative val="0"/>
            <c:bubble3D val="0"/>
            <c:spPr>
              <a:solidFill>
                <a:srgbClr val="70AD47">
                  <a:lumMod val="50000"/>
                </a:srgbClr>
              </a:solidFill>
            </c:spPr>
            <c:extLst>
              <c:ext xmlns:c16="http://schemas.microsoft.com/office/drawing/2014/chart" uri="{C3380CC4-5D6E-409C-BE32-E72D297353CC}">
                <c16:uniqueId val="{0000000B-EBD2-4F20-81CB-351BB25CBB03}"/>
              </c:ext>
            </c:extLst>
          </c:dPt>
          <c:dPt>
            <c:idx val="7"/>
            <c:invertIfNegative val="0"/>
            <c:bubble3D val="0"/>
            <c:spPr>
              <a:solidFill>
                <a:srgbClr val="FFC000"/>
              </a:solidFill>
            </c:spPr>
            <c:extLst>
              <c:ext xmlns:c16="http://schemas.microsoft.com/office/drawing/2014/chart" uri="{C3380CC4-5D6E-409C-BE32-E72D297353CC}">
                <c16:uniqueId val="{0000000D-EBD2-4F20-81CB-351BB25CBB03}"/>
              </c:ext>
            </c:extLst>
          </c:dPt>
          <c:dPt>
            <c:idx val="8"/>
            <c:invertIfNegative val="0"/>
            <c:bubble3D val="0"/>
            <c:spPr>
              <a:solidFill>
                <a:srgbClr val="FFC000"/>
              </a:solidFill>
            </c:spPr>
            <c:extLst>
              <c:ext xmlns:c16="http://schemas.microsoft.com/office/drawing/2014/chart" uri="{C3380CC4-5D6E-409C-BE32-E72D297353CC}">
                <c16:uniqueId val="{0000000F-EBD2-4F20-81CB-351BB25CBB03}"/>
              </c:ext>
            </c:extLst>
          </c:dPt>
          <c:dPt>
            <c:idx val="10"/>
            <c:invertIfNegative val="0"/>
            <c:bubble3D val="0"/>
            <c:spPr>
              <a:solidFill>
                <a:srgbClr val="4472C4"/>
              </a:solidFill>
            </c:spPr>
            <c:extLst>
              <c:ext xmlns:c16="http://schemas.microsoft.com/office/drawing/2014/chart" uri="{C3380CC4-5D6E-409C-BE32-E72D297353CC}">
                <c16:uniqueId val="{00000011-EBD2-4F20-81CB-351BB25CBB03}"/>
              </c:ext>
            </c:extLst>
          </c:dPt>
          <c:dPt>
            <c:idx val="11"/>
            <c:invertIfNegative val="0"/>
            <c:bubble3D val="0"/>
            <c:spPr>
              <a:solidFill>
                <a:srgbClr val="4472C4"/>
              </a:solidFill>
            </c:spPr>
            <c:extLst>
              <c:ext xmlns:c16="http://schemas.microsoft.com/office/drawing/2014/chart" uri="{C3380CC4-5D6E-409C-BE32-E72D297353CC}">
                <c16:uniqueId val="{00000013-EBD2-4F20-81CB-351BB25CBB03}"/>
              </c:ext>
            </c:extLst>
          </c:dPt>
          <c:dPt>
            <c:idx val="12"/>
            <c:invertIfNegative val="0"/>
            <c:bubble3D val="0"/>
            <c:spPr>
              <a:solidFill>
                <a:srgbClr val="4472C4"/>
              </a:solidFill>
            </c:spPr>
            <c:extLst>
              <c:ext xmlns:c16="http://schemas.microsoft.com/office/drawing/2014/chart" uri="{C3380CC4-5D6E-409C-BE32-E72D297353CC}">
                <c16:uniqueId val="{00000015-EBD2-4F20-81CB-351BB25CBB03}"/>
              </c:ext>
            </c:extLst>
          </c:dPt>
          <c:dPt>
            <c:idx val="13"/>
            <c:invertIfNegative val="0"/>
            <c:bubble3D val="0"/>
            <c:spPr>
              <a:solidFill>
                <a:srgbClr val="4472C4"/>
              </a:solidFill>
            </c:spPr>
            <c:extLst>
              <c:ext xmlns:c16="http://schemas.microsoft.com/office/drawing/2014/chart" uri="{C3380CC4-5D6E-409C-BE32-E72D297353CC}">
                <c16:uniqueId val="{00000017-EBD2-4F20-81CB-351BB25CBB03}"/>
              </c:ext>
            </c:extLst>
          </c:dPt>
          <c:dPt>
            <c:idx val="14"/>
            <c:invertIfNegative val="0"/>
            <c:bubble3D val="0"/>
            <c:spPr>
              <a:solidFill>
                <a:srgbClr val="4472C4"/>
              </a:solidFill>
            </c:spPr>
            <c:extLst>
              <c:ext xmlns:c16="http://schemas.microsoft.com/office/drawing/2014/chart" uri="{C3380CC4-5D6E-409C-BE32-E72D297353CC}">
                <c16:uniqueId val="{00000019-EBD2-4F20-81CB-351BB25CBB03}"/>
              </c:ext>
            </c:extLst>
          </c:dPt>
          <c:dPt>
            <c:idx val="16"/>
            <c:invertIfNegative val="0"/>
            <c:bubble3D val="0"/>
            <c:spPr>
              <a:solidFill>
                <a:srgbClr val="70AD47"/>
              </a:solidFill>
            </c:spPr>
            <c:extLst>
              <c:ext xmlns:c16="http://schemas.microsoft.com/office/drawing/2014/chart" uri="{C3380CC4-5D6E-409C-BE32-E72D297353CC}">
                <c16:uniqueId val="{0000001B-EBD2-4F20-81CB-351BB25CBB03}"/>
              </c:ext>
            </c:extLst>
          </c:dPt>
          <c:dPt>
            <c:idx val="17"/>
            <c:invertIfNegative val="0"/>
            <c:bubble3D val="0"/>
            <c:spPr>
              <a:solidFill>
                <a:srgbClr val="70AD47"/>
              </a:solidFill>
            </c:spPr>
            <c:extLst>
              <c:ext xmlns:c16="http://schemas.microsoft.com/office/drawing/2014/chart" uri="{C3380CC4-5D6E-409C-BE32-E72D297353CC}">
                <c16:uniqueId val="{0000001D-EBD2-4F20-81CB-351BB25CBB03}"/>
              </c:ext>
            </c:extLst>
          </c:dPt>
          <c:dPt>
            <c:idx val="18"/>
            <c:invertIfNegative val="0"/>
            <c:bubble3D val="0"/>
            <c:spPr>
              <a:solidFill>
                <a:srgbClr val="70AD47"/>
              </a:solidFill>
            </c:spPr>
            <c:extLst>
              <c:ext xmlns:c16="http://schemas.microsoft.com/office/drawing/2014/chart" uri="{C3380CC4-5D6E-409C-BE32-E72D297353CC}">
                <c16:uniqueId val="{0000001F-EBD2-4F20-81CB-351BB25CBB03}"/>
              </c:ext>
            </c:extLst>
          </c:dPt>
          <c:dPt>
            <c:idx val="20"/>
            <c:invertIfNegative val="0"/>
            <c:bubble3D val="0"/>
            <c:spPr>
              <a:solidFill>
                <a:srgbClr val="ED7D31"/>
              </a:solidFill>
            </c:spPr>
            <c:extLst>
              <c:ext xmlns:c16="http://schemas.microsoft.com/office/drawing/2014/chart" uri="{C3380CC4-5D6E-409C-BE32-E72D297353CC}">
                <c16:uniqueId val="{00000021-EBD2-4F20-81CB-351BB25CBB03}"/>
              </c:ext>
            </c:extLst>
          </c:dPt>
          <c:dPt>
            <c:idx val="21"/>
            <c:invertIfNegative val="0"/>
            <c:bubble3D val="0"/>
            <c:spPr>
              <a:solidFill>
                <a:srgbClr val="ED7D31"/>
              </a:solidFill>
            </c:spPr>
            <c:extLst>
              <c:ext xmlns:c16="http://schemas.microsoft.com/office/drawing/2014/chart" uri="{C3380CC4-5D6E-409C-BE32-E72D297353CC}">
                <c16:uniqueId val="{00000023-EBD2-4F20-81CB-351BB25CBB03}"/>
              </c:ext>
            </c:extLst>
          </c:dPt>
          <c:dPt>
            <c:idx val="22"/>
            <c:invertIfNegative val="0"/>
            <c:bubble3D val="0"/>
            <c:spPr>
              <a:solidFill>
                <a:srgbClr val="ED7D31"/>
              </a:solidFill>
            </c:spPr>
            <c:extLst>
              <c:ext xmlns:c16="http://schemas.microsoft.com/office/drawing/2014/chart" uri="{C3380CC4-5D6E-409C-BE32-E72D297353CC}">
                <c16:uniqueId val="{00000025-EBD2-4F20-81CB-351BB25CBB03}"/>
              </c:ext>
            </c:extLst>
          </c:dPt>
          <c:dPt>
            <c:idx val="29"/>
            <c:invertIfNegative val="0"/>
            <c:bubble3D val="0"/>
            <c:spPr>
              <a:solidFill>
                <a:srgbClr val="5B9BD5"/>
              </a:solidFill>
            </c:spPr>
            <c:extLst>
              <c:ext xmlns:c16="http://schemas.microsoft.com/office/drawing/2014/chart" uri="{C3380CC4-5D6E-409C-BE32-E72D297353CC}">
                <c16:uniqueId val="{00000027-EBD2-4F20-81CB-351BB25CBB03}"/>
              </c:ext>
            </c:extLst>
          </c:dPt>
          <c:dPt>
            <c:idx val="30"/>
            <c:invertIfNegative val="0"/>
            <c:bubble3D val="0"/>
            <c:spPr>
              <a:solidFill>
                <a:srgbClr val="00B050"/>
              </a:solidFill>
            </c:spPr>
            <c:extLst>
              <c:ext xmlns:c16="http://schemas.microsoft.com/office/drawing/2014/chart" uri="{C3380CC4-5D6E-409C-BE32-E72D297353CC}">
                <c16:uniqueId val="{00000029-EBD2-4F20-81CB-351BB25CBB03}"/>
              </c:ext>
            </c:extLst>
          </c:dPt>
          <c:dPt>
            <c:idx val="31"/>
            <c:invertIfNegative val="0"/>
            <c:bubble3D val="0"/>
            <c:spPr>
              <a:solidFill>
                <a:srgbClr val="00B050"/>
              </a:solidFill>
            </c:spPr>
            <c:extLst>
              <c:ext xmlns:c16="http://schemas.microsoft.com/office/drawing/2014/chart" uri="{C3380CC4-5D6E-409C-BE32-E72D297353CC}">
                <c16:uniqueId val="{0000002B-EBD2-4F20-81CB-351BB25CBB03}"/>
              </c:ext>
            </c:extLst>
          </c:dPt>
          <c:dPt>
            <c:idx val="32"/>
            <c:invertIfNegative val="0"/>
            <c:bubble3D val="0"/>
            <c:spPr>
              <a:solidFill>
                <a:srgbClr val="00B050"/>
              </a:solidFill>
            </c:spPr>
            <c:extLst>
              <c:ext xmlns:c16="http://schemas.microsoft.com/office/drawing/2014/chart" uri="{C3380CC4-5D6E-409C-BE32-E72D297353CC}">
                <c16:uniqueId val="{0000002D-EBD2-4F20-81CB-351BB25CBB03}"/>
              </c:ext>
            </c:extLst>
          </c:dPt>
          <c:dPt>
            <c:idx val="34"/>
            <c:invertIfNegative val="0"/>
            <c:bubble3D val="0"/>
            <c:spPr>
              <a:solidFill>
                <a:srgbClr val="990033"/>
              </a:solidFill>
            </c:spPr>
            <c:extLst>
              <c:ext xmlns:c16="http://schemas.microsoft.com/office/drawing/2014/chart" uri="{C3380CC4-5D6E-409C-BE32-E72D297353CC}">
                <c16:uniqueId val="{0000002F-EBD2-4F20-81CB-351BB25CBB03}"/>
              </c:ext>
            </c:extLst>
          </c:dPt>
          <c:dLbls>
            <c:spPr>
              <a:noFill/>
              <a:ln>
                <a:noFill/>
              </a:ln>
              <a:effectLst/>
            </c:spPr>
            <c:txPr>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Sheet1!$A$2:$B$36</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Sheet1!$C$2:$C$36</c:f>
              <c:numCache>
                <c:formatCode>0%</c:formatCode>
                <c:ptCount val="35"/>
                <c:pt idx="0">
                  <c:v>0.18356658861540293</c:v>
                </c:pt>
                <c:pt idx="1">
                  <c:v>0.22313035149754296</c:v>
                </c:pt>
                <c:pt idx="2">
                  <c:v>0.25594252970792458</c:v>
                </c:pt>
                <c:pt idx="3">
                  <c:v>0.1913739471127805</c:v>
                </c:pt>
                <c:pt idx="4">
                  <c:v>0.29158262371110122</c:v>
                </c:pt>
                <c:pt idx="5">
                  <c:v>0.18122087842104978</c:v>
                </c:pt>
                <c:pt idx="7">
                  <c:v>0.19811773925618859</c:v>
                </c:pt>
                <c:pt idx="8">
                  <c:v>0.25453562720110623</c:v>
                </c:pt>
                <c:pt idx="10">
                  <c:v>0.29826124269944415</c:v>
                </c:pt>
                <c:pt idx="11">
                  <c:v>0.17262361948797322</c:v>
                </c:pt>
                <c:pt idx="12">
                  <c:v>0.26070633430992718</c:v>
                </c:pt>
                <c:pt idx="13">
                  <c:v>0.1813454454984669</c:v>
                </c:pt>
                <c:pt idx="14">
                  <c:v>0.2249883162666623</c:v>
                </c:pt>
                <c:pt idx="16">
                  <c:v>0.24439869794983118</c:v>
                </c:pt>
                <c:pt idx="17">
                  <c:v>0.20031182853601093</c:v>
                </c:pt>
                <c:pt idx="18">
                  <c:v>0.21988676535925011</c:v>
                </c:pt>
                <c:pt idx="20">
                  <c:v>0.31247817247931858</c:v>
                </c:pt>
                <c:pt idx="21">
                  <c:v>0.23246726448091898</c:v>
                </c:pt>
                <c:pt idx="22">
                  <c:v>0.19265467281183823</c:v>
                </c:pt>
                <c:pt idx="24">
                  <c:v>0.18098209282655442</c:v>
                </c:pt>
                <c:pt idx="25">
                  <c:v>0.20977133379336152</c:v>
                </c:pt>
                <c:pt idx="26">
                  <c:v>0.17110295693657845</c:v>
                </c:pt>
                <c:pt idx="27">
                  <c:v>0.23744120489501769</c:v>
                </c:pt>
                <c:pt idx="28">
                  <c:v>0.24741511655362991</c:v>
                </c:pt>
                <c:pt idx="29">
                  <c:v>0.30945984685607103</c:v>
                </c:pt>
                <c:pt idx="31">
                  <c:v>0.25478233941413925</c:v>
                </c:pt>
                <c:pt idx="32">
                  <c:v>0.1856892753107206</c:v>
                </c:pt>
                <c:pt idx="34">
                  <c:v>0.21824599513402357</c:v>
                </c:pt>
              </c:numCache>
            </c:numRef>
          </c:val>
          <c:extLst>
            <c:ext xmlns:c16="http://schemas.microsoft.com/office/drawing/2014/chart" uri="{C3380CC4-5D6E-409C-BE32-E72D297353CC}">
              <c16:uniqueId val="{00000030-EBD2-4F20-81CB-351BB25CBB03}"/>
            </c:ext>
          </c:extLst>
        </c:ser>
        <c:dLbls>
          <c:showLegendKey val="0"/>
          <c:showVal val="0"/>
          <c:showCatName val="0"/>
          <c:showSerName val="0"/>
          <c:showPercent val="0"/>
          <c:showBubbleSize val="0"/>
        </c:dLbls>
        <c:gapWidth val="51"/>
        <c:axId val="-1720574624"/>
        <c:axId val="-1720593120"/>
      </c:barChart>
      <c:catAx>
        <c:axId val="-1720574624"/>
        <c:scaling>
          <c:orientation val="minMax"/>
        </c:scaling>
        <c:delete val="0"/>
        <c:axPos val="l"/>
        <c:numFmt formatCode="General" sourceLinked="0"/>
        <c:majorTickMark val="out"/>
        <c:minorTickMark val="none"/>
        <c:tickLblPos val="nextTo"/>
        <c:txPr>
          <a:bodyPr/>
          <a:lstStyle/>
          <a:p>
            <a:pPr>
              <a:defRPr sz="1000"/>
            </a:pPr>
            <a:endParaRPr lang="lv-LV"/>
          </a:p>
        </c:txPr>
        <c:crossAx val="-1720593120"/>
        <c:crosses val="autoZero"/>
        <c:auto val="1"/>
        <c:lblAlgn val="ctr"/>
        <c:lblOffset val="100"/>
        <c:noMultiLvlLbl val="0"/>
      </c:catAx>
      <c:valAx>
        <c:axId val="-1720593120"/>
        <c:scaling>
          <c:orientation val="minMax"/>
          <c:max val="0.75000000000000011"/>
        </c:scaling>
        <c:delete val="1"/>
        <c:axPos val="b"/>
        <c:majorGridlines/>
        <c:numFmt formatCode="0%" sourceLinked="1"/>
        <c:majorTickMark val="out"/>
        <c:minorTickMark val="none"/>
        <c:tickLblPos val="nextTo"/>
        <c:crossAx val="-1720574624"/>
        <c:crosses val="autoZero"/>
        <c:crossBetween val="between"/>
        <c:majorUnit val="0.25"/>
      </c:valAx>
    </c:plotArea>
    <c:plotVisOnly val="1"/>
    <c:dispBlanksAs val="gap"/>
    <c:showDLblsOverMax val="0"/>
  </c:chart>
  <c:txPr>
    <a:bodyPr/>
    <a:lstStyle/>
    <a:p>
      <a:pPr>
        <a:defRPr sz="1800"/>
      </a:pPr>
      <a:endParaRPr lang="lv-LV"/>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157141768099037E-2"/>
          <c:y val="2.0934933894350281E-2"/>
          <c:w val="0.97143328313657529"/>
          <c:h val="0.73779731685829775"/>
        </c:manualLayout>
      </c:layout>
      <c:barChart>
        <c:barDir val="col"/>
        <c:grouping val="clustered"/>
        <c:varyColors val="0"/>
        <c:ser>
          <c:idx val="0"/>
          <c:order val="0"/>
          <c:spPr>
            <a:solidFill>
              <a:schemeClr val="accent2">
                <a:lumMod val="75000"/>
              </a:schemeClr>
            </a:solidFill>
          </c:spPr>
          <c:invertIfNegative val="0"/>
          <c:dPt>
            <c:idx val="2"/>
            <c:invertIfNegative val="0"/>
            <c:bubble3D val="0"/>
            <c:spPr>
              <a:solidFill>
                <a:schemeClr val="accent2"/>
              </a:solidFill>
            </c:spPr>
            <c:extLst>
              <c:ext xmlns:c16="http://schemas.microsoft.com/office/drawing/2014/chart" uri="{C3380CC4-5D6E-409C-BE32-E72D297353CC}">
                <c16:uniqueId val="{00000001-46CE-4195-832C-7E82E873CDC1}"/>
              </c:ext>
            </c:extLst>
          </c:dPt>
          <c:dPt>
            <c:idx val="3"/>
            <c:invertIfNegative val="0"/>
            <c:bubble3D val="0"/>
            <c:spPr>
              <a:solidFill>
                <a:schemeClr val="accent2"/>
              </a:solidFill>
            </c:spPr>
            <c:extLst>
              <c:ext xmlns:c16="http://schemas.microsoft.com/office/drawing/2014/chart" uri="{C3380CC4-5D6E-409C-BE32-E72D297353CC}">
                <c16:uniqueId val="{00000003-46CE-4195-832C-7E82E873CDC1}"/>
              </c:ext>
            </c:extLst>
          </c:dPt>
          <c:dPt>
            <c:idx val="4"/>
            <c:invertIfNegative val="0"/>
            <c:bubble3D val="0"/>
            <c:spPr>
              <a:solidFill>
                <a:schemeClr val="accent2"/>
              </a:solidFill>
            </c:spPr>
            <c:extLst>
              <c:ext xmlns:c16="http://schemas.microsoft.com/office/drawing/2014/chart" uri="{C3380CC4-5D6E-409C-BE32-E72D297353CC}">
                <c16:uniqueId val="{00000005-46CE-4195-832C-7E82E873CDC1}"/>
              </c:ext>
            </c:extLst>
          </c:dPt>
          <c:dPt>
            <c:idx val="5"/>
            <c:invertIfNegative val="0"/>
            <c:bubble3D val="0"/>
            <c:spPr>
              <a:solidFill>
                <a:schemeClr val="accent6"/>
              </a:solidFill>
            </c:spPr>
            <c:extLst>
              <c:ext xmlns:c16="http://schemas.microsoft.com/office/drawing/2014/chart" uri="{C3380CC4-5D6E-409C-BE32-E72D297353CC}">
                <c16:uniqueId val="{00000007-46CE-4195-832C-7E82E873CDC1}"/>
              </c:ext>
            </c:extLst>
          </c:dPt>
          <c:dPt>
            <c:idx val="6"/>
            <c:invertIfNegative val="0"/>
            <c:bubble3D val="0"/>
            <c:spPr>
              <a:solidFill>
                <a:schemeClr val="accent6"/>
              </a:solidFill>
            </c:spPr>
            <c:extLst>
              <c:ext xmlns:c16="http://schemas.microsoft.com/office/drawing/2014/chart" uri="{C3380CC4-5D6E-409C-BE32-E72D297353CC}">
                <c16:uniqueId val="{00000009-46CE-4195-832C-7E82E873CDC1}"/>
              </c:ext>
            </c:extLst>
          </c:dPt>
          <c:dPt>
            <c:idx val="7"/>
            <c:invertIfNegative val="0"/>
            <c:bubble3D val="0"/>
            <c:spPr>
              <a:solidFill>
                <a:schemeClr val="accent6"/>
              </a:solidFill>
            </c:spPr>
            <c:extLst>
              <c:ext xmlns:c16="http://schemas.microsoft.com/office/drawing/2014/chart" uri="{C3380CC4-5D6E-409C-BE32-E72D297353CC}">
                <c16:uniqueId val="{0000000B-46CE-4195-832C-7E82E873CDC1}"/>
              </c:ext>
            </c:extLst>
          </c:dPt>
          <c:dPt>
            <c:idx val="8"/>
            <c:invertIfNegative val="0"/>
            <c:bubble3D val="0"/>
            <c:spPr>
              <a:solidFill>
                <a:schemeClr val="accent6">
                  <a:lumMod val="75000"/>
                </a:schemeClr>
              </a:solidFill>
            </c:spPr>
            <c:extLst>
              <c:ext xmlns:c16="http://schemas.microsoft.com/office/drawing/2014/chart" uri="{C3380CC4-5D6E-409C-BE32-E72D297353CC}">
                <c16:uniqueId val="{0000000D-46CE-4195-832C-7E82E873CDC1}"/>
              </c:ext>
            </c:extLst>
          </c:dPt>
          <c:dPt>
            <c:idx val="9"/>
            <c:invertIfNegative val="0"/>
            <c:bubble3D val="0"/>
            <c:spPr>
              <a:solidFill>
                <a:schemeClr val="accent6">
                  <a:lumMod val="75000"/>
                </a:schemeClr>
              </a:solidFill>
            </c:spPr>
            <c:extLst>
              <c:ext xmlns:c16="http://schemas.microsoft.com/office/drawing/2014/chart" uri="{C3380CC4-5D6E-409C-BE32-E72D297353CC}">
                <c16:uniqueId val="{0000000F-46CE-4195-832C-7E82E873CDC1}"/>
              </c:ext>
            </c:extLst>
          </c:dPt>
          <c:dPt>
            <c:idx val="10"/>
            <c:invertIfNegative val="0"/>
            <c:bubble3D val="0"/>
            <c:spPr>
              <a:solidFill>
                <a:schemeClr val="bg1">
                  <a:lumMod val="65000"/>
                </a:schemeClr>
              </a:solidFill>
            </c:spPr>
            <c:extLst>
              <c:ext xmlns:c16="http://schemas.microsoft.com/office/drawing/2014/chart" uri="{C3380CC4-5D6E-409C-BE32-E72D297353CC}">
                <c16:uniqueId val="{00000011-46CE-4195-832C-7E82E873CDC1}"/>
              </c:ext>
            </c:extLst>
          </c:dPt>
          <c:dPt>
            <c:idx val="11"/>
            <c:invertIfNegative val="0"/>
            <c:bubble3D val="0"/>
            <c:spPr>
              <a:solidFill>
                <a:schemeClr val="accent5"/>
              </a:solidFill>
            </c:spPr>
            <c:extLst>
              <c:ext xmlns:c16="http://schemas.microsoft.com/office/drawing/2014/chart" uri="{C3380CC4-5D6E-409C-BE32-E72D297353CC}">
                <c16:uniqueId val="{00000013-3DDF-41B3-A02A-382F58ECCC20}"/>
              </c:ext>
            </c:extLst>
          </c:dPt>
          <c:dLbls>
            <c:spPr>
              <a:noFill/>
              <a:ln>
                <a:noFill/>
              </a:ln>
              <a:effectLst/>
            </c:spPr>
            <c:txPr>
              <a:bodyPr wrap="square" lIns="38100" tIns="19050" rIns="38100" bIns="19050" anchor="ctr">
                <a:spAutoFit/>
              </a:bodyPr>
              <a:lstStyle/>
              <a:p>
                <a:pPr>
                  <a:defRPr sz="10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Sheet1!$B$2:$M$2</c:f>
              <c:strCache>
                <c:ptCount val="12"/>
                <c:pt idx="0">
                  <c:v>1 (nemaz neuzticas)</c:v>
                </c:pt>
                <c:pt idx="1">
                  <c:v>2</c:v>
                </c:pt>
                <c:pt idx="2">
                  <c:v>3</c:v>
                </c:pt>
                <c:pt idx="3">
                  <c:v>4</c:v>
                </c:pt>
                <c:pt idx="4">
                  <c:v>5</c:v>
                </c:pt>
                <c:pt idx="5">
                  <c:v>6</c:v>
                </c:pt>
                <c:pt idx="6">
                  <c:v>7</c:v>
                </c:pt>
                <c:pt idx="7">
                  <c:v>8</c:v>
                </c:pt>
                <c:pt idx="8">
                  <c:v>9</c:v>
                </c:pt>
                <c:pt idx="9">
                  <c:v>10 (ļoti uzticas)</c:v>
                </c:pt>
                <c:pt idx="10">
                  <c:v>Grūti pateikt\ NA</c:v>
                </c:pt>
                <c:pt idx="11">
                  <c:v>Nezina šādu iestādi</c:v>
                </c:pt>
              </c:strCache>
            </c:strRef>
          </c:cat>
          <c:val>
            <c:numRef>
              <c:f>Sheet1!$B$3:$M$3</c:f>
              <c:numCache>
                <c:formatCode>0%</c:formatCode>
                <c:ptCount val="12"/>
                <c:pt idx="0">
                  <c:v>2.7302082921612684E-2</c:v>
                </c:pt>
                <c:pt idx="1">
                  <c:v>1.7736421678850971E-2</c:v>
                </c:pt>
                <c:pt idx="2">
                  <c:v>3.908483746510924E-2</c:v>
                </c:pt>
                <c:pt idx="3">
                  <c:v>2.8159849297656171E-2</c:v>
                </c:pt>
                <c:pt idx="4">
                  <c:v>0.17645418350260356</c:v>
                </c:pt>
                <c:pt idx="5">
                  <c:v>0.10153622710168761</c:v>
                </c:pt>
                <c:pt idx="6">
                  <c:v>0.19148136486148473</c:v>
                </c:pt>
                <c:pt idx="7">
                  <c:v>0.24528738386088697</c:v>
                </c:pt>
                <c:pt idx="8">
                  <c:v>6.1700026294097564E-2</c:v>
                </c:pt>
                <c:pt idx="9">
                  <c:v>8.2537043115282038E-2</c:v>
                </c:pt>
                <c:pt idx="10">
                  <c:v>2.2529563082695558E-2</c:v>
                </c:pt>
                <c:pt idx="11">
                  <c:v>6.1910168180326604E-3</c:v>
                </c:pt>
              </c:numCache>
            </c:numRef>
          </c:val>
          <c:extLst>
            <c:ext xmlns:c16="http://schemas.microsoft.com/office/drawing/2014/chart" uri="{C3380CC4-5D6E-409C-BE32-E72D297353CC}">
              <c16:uniqueId val="{00000012-46CE-4195-832C-7E82E873CDC1}"/>
            </c:ext>
          </c:extLst>
        </c:ser>
        <c:dLbls>
          <c:showLegendKey val="0"/>
          <c:showVal val="0"/>
          <c:showCatName val="0"/>
          <c:showSerName val="0"/>
          <c:showPercent val="0"/>
          <c:showBubbleSize val="0"/>
        </c:dLbls>
        <c:gapWidth val="70"/>
        <c:axId val="824932768"/>
        <c:axId val="824933160"/>
      </c:barChart>
      <c:catAx>
        <c:axId val="824932768"/>
        <c:scaling>
          <c:orientation val="minMax"/>
        </c:scaling>
        <c:delete val="0"/>
        <c:axPos val="b"/>
        <c:numFmt formatCode="General" sourceLinked="0"/>
        <c:majorTickMark val="out"/>
        <c:minorTickMark val="none"/>
        <c:tickLblPos val="nextTo"/>
        <c:spPr>
          <a:ln>
            <a:noFill/>
          </a:ln>
        </c:spPr>
        <c:txPr>
          <a:bodyPr/>
          <a:lstStyle/>
          <a:p>
            <a:pPr algn="r">
              <a:defRPr sz="1000" b="1"/>
            </a:pPr>
            <a:endParaRPr lang="lv-LV"/>
          </a:p>
        </c:txPr>
        <c:crossAx val="824933160"/>
        <c:crosses val="autoZero"/>
        <c:auto val="1"/>
        <c:lblAlgn val="ctr"/>
        <c:lblOffset val="100"/>
        <c:noMultiLvlLbl val="0"/>
      </c:catAx>
      <c:valAx>
        <c:axId val="824933160"/>
        <c:scaling>
          <c:orientation val="minMax"/>
          <c:max val="0.30000000000000004"/>
          <c:min val="0"/>
        </c:scaling>
        <c:delete val="1"/>
        <c:axPos val="l"/>
        <c:numFmt formatCode="0%" sourceLinked="1"/>
        <c:majorTickMark val="out"/>
        <c:minorTickMark val="none"/>
        <c:tickLblPos val="nextTo"/>
        <c:crossAx val="824932768"/>
        <c:crosses val="autoZero"/>
        <c:crossBetween val="between"/>
        <c:majorUnit val="0.1"/>
      </c:valAx>
    </c:plotArea>
    <c:plotVisOnly val="1"/>
    <c:dispBlanksAs val="gap"/>
    <c:showDLblsOverMax val="0"/>
  </c:chart>
  <c:txPr>
    <a:bodyPr/>
    <a:lstStyle/>
    <a:p>
      <a:pPr>
        <a:defRPr sz="1200"/>
      </a:pPr>
      <a:endParaRPr lang="lv-LV"/>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009966165947574"/>
          <c:y val="4.8337889668833976E-2"/>
          <c:w val="0.71640910066537888"/>
          <c:h val="0.93564727834304251"/>
        </c:manualLayout>
      </c:layout>
      <c:barChart>
        <c:barDir val="bar"/>
        <c:grouping val="percentStacked"/>
        <c:varyColors val="0"/>
        <c:ser>
          <c:idx val="0"/>
          <c:order val="0"/>
          <c:tx>
            <c:strRef>
              <c:f>Sheet1!$C$3</c:f>
              <c:strCache>
                <c:ptCount val="1"/>
                <c:pt idx="0">
                  <c:v>Jā + drīzāk jā</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Sheet1!$C$4:$C$38</c:f>
              <c:numCache>
                <c:formatCode>0%</c:formatCode>
                <c:ptCount val="35"/>
                <c:pt idx="0">
                  <c:v>0.88004865306002333</c:v>
                </c:pt>
                <c:pt idx="1">
                  <c:v>0.88425656424639587</c:v>
                </c:pt>
                <c:pt idx="2">
                  <c:v>0.84923219279898032</c:v>
                </c:pt>
                <c:pt idx="3">
                  <c:v>0.89353621957418317</c:v>
                </c:pt>
                <c:pt idx="4">
                  <c:v>0.85942719545476987</c:v>
                </c:pt>
                <c:pt idx="5">
                  <c:v>0.78060987368190782</c:v>
                </c:pt>
                <c:pt idx="7">
                  <c:v>0.81987167076341749</c:v>
                </c:pt>
                <c:pt idx="8">
                  <c:v>0.88027526678838508</c:v>
                </c:pt>
                <c:pt idx="10">
                  <c:v>0.74342498478926955</c:v>
                </c:pt>
                <c:pt idx="11">
                  <c:v>0.74563909593494448</c:v>
                </c:pt>
                <c:pt idx="12">
                  <c:v>0.8812629432084631</c:v>
                </c:pt>
                <c:pt idx="13">
                  <c:v>0.81206164359765731</c:v>
                </c:pt>
                <c:pt idx="14">
                  <c:v>0.86827304582218434</c:v>
                </c:pt>
                <c:pt idx="16">
                  <c:v>0.77577895218822068</c:v>
                </c:pt>
                <c:pt idx="17">
                  <c:v>0.77373541909691179</c:v>
                </c:pt>
                <c:pt idx="18">
                  <c:v>0.88261287063412797</c:v>
                </c:pt>
                <c:pt idx="20">
                  <c:v>0.84197059346672221</c:v>
                </c:pt>
                <c:pt idx="21">
                  <c:v>0.82390298753902569</c:v>
                </c:pt>
                <c:pt idx="22">
                  <c:v>0.85970900596197142</c:v>
                </c:pt>
                <c:pt idx="24">
                  <c:v>0.75932533449578432</c:v>
                </c:pt>
                <c:pt idx="25">
                  <c:v>0.8528191275065411</c:v>
                </c:pt>
                <c:pt idx="26">
                  <c:v>0.82013423572707012</c:v>
                </c:pt>
                <c:pt idx="27">
                  <c:v>0.86521893784204107</c:v>
                </c:pt>
                <c:pt idx="28">
                  <c:v>0.88692305554965889</c:v>
                </c:pt>
                <c:pt idx="29">
                  <c:v>0.87070247049707883</c:v>
                </c:pt>
                <c:pt idx="31">
                  <c:v>0.91926554181050912</c:v>
                </c:pt>
                <c:pt idx="32">
                  <c:v>0.77205719127066696</c:v>
                </c:pt>
                <c:pt idx="34">
                  <c:v>0.84142191096239327</c:v>
                </c:pt>
              </c:numCache>
            </c:numRef>
          </c:val>
          <c:extLst>
            <c:ext xmlns:c16="http://schemas.microsoft.com/office/drawing/2014/chart" uri="{C3380CC4-5D6E-409C-BE32-E72D297353CC}">
              <c16:uniqueId val="{00000000-AB3C-4F11-B30B-B7CEF8D3A606}"/>
            </c:ext>
          </c:extLst>
        </c:ser>
        <c:ser>
          <c:idx val="1"/>
          <c:order val="1"/>
          <c:tx>
            <c:strRef>
              <c:f>Sheet1!$D$3</c:f>
              <c:strCache>
                <c:ptCount val="1"/>
                <c:pt idx="0">
                  <c:v>Nē + drīzāk nē</c:v>
                </c:pt>
              </c:strCache>
            </c:strRef>
          </c:tx>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Sheet1!$D$4:$D$38</c:f>
              <c:numCache>
                <c:formatCode>0%</c:formatCode>
                <c:ptCount val="35"/>
                <c:pt idx="0">
                  <c:v>7.2739550800628952E-2</c:v>
                </c:pt>
                <c:pt idx="1">
                  <c:v>8.3416085733336767E-2</c:v>
                </c:pt>
                <c:pt idx="2">
                  <c:v>9.3327709752177246E-2</c:v>
                </c:pt>
                <c:pt idx="3">
                  <c:v>8.3879794085716247E-2</c:v>
                </c:pt>
                <c:pt idx="4">
                  <c:v>0.11293549848368047</c:v>
                </c:pt>
                <c:pt idx="5">
                  <c:v>0.17521295411542567</c:v>
                </c:pt>
                <c:pt idx="7">
                  <c:v>0.13471783033467932</c:v>
                </c:pt>
                <c:pt idx="8">
                  <c:v>9.0761500263038961E-2</c:v>
                </c:pt>
                <c:pt idx="10">
                  <c:v>0.18585214321056767</c:v>
                </c:pt>
                <c:pt idx="11">
                  <c:v>0.15675800248106034</c:v>
                </c:pt>
                <c:pt idx="12">
                  <c:v>0.11873705679153676</c:v>
                </c:pt>
                <c:pt idx="13">
                  <c:v>8.1448534749712961E-2</c:v>
                </c:pt>
                <c:pt idx="14">
                  <c:v>0.11071865459599969</c:v>
                </c:pt>
                <c:pt idx="16">
                  <c:v>0.20114563048621037</c:v>
                </c:pt>
                <c:pt idx="17">
                  <c:v>0.16440567801477421</c:v>
                </c:pt>
                <c:pt idx="18">
                  <c:v>8.3486580716651257E-2</c:v>
                </c:pt>
                <c:pt idx="20">
                  <c:v>0.14118115613394558</c:v>
                </c:pt>
                <c:pt idx="21">
                  <c:v>0.13099690991453311</c:v>
                </c:pt>
                <c:pt idx="22">
                  <c:v>0.10399340540387854</c:v>
                </c:pt>
                <c:pt idx="24">
                  <c:v>0.14498139278614641</c:v>
                </c:pt>
                <c:pt idx="25">
                  <c:v>8.616896122934925E-2</c:v>
                </c:pt>
                <c:pt idx="26">
                  <c:v>0.14864082319674896</c:v>
                </c:pt>
                <c:pt idx="27">
                  <c:v>0.11174424314483983</c:v>
                </c:pt>
                <c:pt idx="28">
                  <c:v>0.10256847225764368</c:v>
                </c:pt>
                <c:pt idx="29">
                  <c:v>0.12929752950292109</c:v>
                </c:pt>
                <c:pt idx="31">
                  <c:v>6.6712713748512606E-2</c:v>
                </c:pt>
                <c:pt idx="32">
                  <c:v>0.16565915527052325</c:v>
                </c:pt>
                <c:pt idx="34">
                  <c:v>0.11903549461880956</c:v>
                </c:pt>
              </c:numCache>
            </c:numRef>
          </c:val>
          <c:extLst>
            <c:ext xmlns:c16="http://schemas.microsoft.com/office/drawing/2014/chart" uri="{C3380CC4-5D6E-409C-BE32-E72D297353CC}">
              <c16:uniqueId val="{00000001-AB3C-4F11-B30B-B7CEF8D3A606}"/>
            </c:ext>
          </c:extLst>
        </c:ser>
        <c:ser>
          <c:idx val="2"/>
          <c:order val="2"/>
          <c:tx>
            <c:strRef>
              <c:f>Sheet1!$E$3</c:f>
              <c:strCache>
                <c:ptCount val="1"/>
                <c:pt idx="0">
                  <c:v>Grūti pateikt</c:v>
                </c:pt>
              </c:strCache>
            </c:strRef>
          </c:tx>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Sheet1!$A$4:$B$38</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Sheet1!$E$4:$E$38</c:f>
              <c:numCache>
                <c:formatCode>0%</c:formatCode>
                <c:ptCount val="35"/>
                <c:pt idx="0">
                  <c:v>4.7211796139348818E-2</c:v>
                </c:pt>
                <c:pt idx="1">
                  <c:v>3.2327350020266946E-2</c:v>
                </c:pt>
                <c:pt idx="2">
                  <c:v>5.7440097448842493E-2</c:v>
                </c:pt>
                <c:pt idx="3">
                  <c:v>2.2583986340101087E-2</c:v>
                </c:pt>
                <c:pt idx="4">
                  <c:v>2.7637306061547951E-2</c:v>
                </c:pt>
                <c:pt idx="5">
                  <c:v>4.4177172202667508E-2</c:v>
                </c:pt>
                <c:pt idx="7">
                  <c:v>4.5410498901902852E-2</c:v>
                </c:pt>
                <c:pt idx="8">
                  <c:v>2.8963232948575855E-2</c:v>
                </c:pt>
                <c:pt idx="10">
                  <c:v>7.0722872000162945E-2</c:v>
                </c:pt>
                <c:pt idx="11">
                  <c:v>9.7602901583995511E-2</c:v>
                </c:pt>
                <c:pt idx="12">
                  <c:v>0</c:v>
                </c:pt>
                <c:pt idx="13">
                  <c:v>0.10648982165262959</c:v>
                </c:pt>
                <c:pt idx="14">
                  <c:v>2.1008299581815444E-2</c:v>
                </c:pt>
                <c:pt idx="16">
                  <c:v>2.3075417325569069E-2</c:v>
                </c:pt>
                <c:pt idx="17">
                  <c:v>6.185890288831164E-2</c:v>
                </c:pt>
                <c:pt idx="18">
                  <c:v>3.390054864922018E-2</c:v>
                </c:pt>
                <c:pt idx="20">
                  <c:v>1.684825039933216E-2</c:v>
                </c:pt>
                <c:pt idx="21">
                  <c:v>4.5100102546442325E-2</c:v>
                </c:pt>
                <c:pt idx="22">
                  <c:v>3.6297588634149912E-2</c:v>
                </c:pt>
                <c:pt idx="24">
                  <c:v>9.5693272718068864E-2</c:v>
                </c:pt>
                <c:pt idx="25">
                  <c:v>6.101191126411009E-2</c:v>
                </c:pt>
                <c:pt idx="26">
                  <c:v>3.1224941076179517E-2</c:v>
                </c:pt>
                <c:pt idx="27">
                  <c:v>2.303681901311825E-2</c:v>
                </c:pt>
                <c:pt idx="28">
                  <c:v>1.0508472192696008E-2</c:v>
                </c:pt>
                <c:pt idx="29">
                  <c:v>0</c:v>
                </c:pt>
                <c:pt idx="31">
                  <c:v>1.4021744440978069E-2</c:v>
                </c:pt>
                <c:pt idx="32">
                  <c:v>6.2283653458810283E-2</c:v>
                </c:pt>
                <c:pt idx="34">
                  <c:v>3.9542594418796782E-2</c:v>
                </c:pt>
              </c:numCache>
            </c:numRef>
          </c:val>
          <c:extLst>
            <c:ext xmlns:c16="http://schemas.microsoft.com/office/drawing/2014/chart" uri="{C3380CC4-5D6E-409C-BE32-E72D297353CC}">
              <c16:uniqueId val="{00000002-AB3C-4F11-B30B-B7CEF8D3A606}"/>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plotArea>
    <c:legend>
      <c:legendPos val="r"/>
      <c:layout>
        <c:manualLayout>
          <c:xMode val="edge"/>
          <c:yMode val="edge"/>
          <c:x val="0.50059349573263745"/>
          <c:y val="2.3597491191768767E-3"/>
          <c:w val="0.49940650426736272"/>
          <c:h val="4.6641275784028928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314934394914567E-2"/>
          <c:y val="0.21316013413258089"/>
          <c:w val="0.85060490022982504"/>
          <c:h val="0.78683986586741905"/>
        </c:manualLayout>
      </c:layout>
      <c:barChart>
        <c:barDir val="bar"/>
        <c:grouping val="percentStacked"/>
        <c:varyColors val="0"/>
        <c:ser>
          <c:idx val="0"/>
          <c:order val="0"/>
          <c:tx>
            <c:strRef>
              <c:f>Sheet1!$C$3</c:f>
              <c:strCache>
                <c:ptCount val="1"/>
                <c:pt idx="0">
                  <c:v>Uzticas (9-10)</c:v>
                </c:pt>
              </c:strCache>
            </c:strRef>
          </c:tx>
          <c:spPr>
            <a:solidFill>
              <a:schemeClr val="accent6">
                <a:lumMod val="75000"/>
              </a:schemeClr>
            </a:solidFill>
          </c:spPr>
          <c:invertIfNegative val="0"/>
          <c:dPt>
            <c:idx val="0"/>
            <c:invertIfNegative val="0"/>
            <c:bubble3D val="0"/>
            <c:spPr>
              <a:solidFill>
                <a:schemeClr val="accent6">
                  <a:lumMod val="75000"/>
                </a:schemeClr>
              </a:solidFill>
            </c:spPr>
            <c:extLst>
              <c:ext xmlns:c16="http://schemas.microsoft.com/office/drawing/2014/chart" uri="{C3380CC4-5D6E-409C-BE32-E72D297353CC}">
                <c16:uniqueId val="{00000001-A85D-4F7B-9EBF-1210D80AB193}"/>
              </c:ext>
            </c:extLst>
          </c:dPt>
          <c:dPt>
            <c:idx val="3"/>
            <c:invertIfNegative val="0"/>
            <c:bubble3D val="0"/>
            <c:extLst>
              <c:ext xmlns:c16="http://schemas.microsoft.com/office/drawing/2014/chart" uri="{C3380CC4-5D6E-409C-BE32-E72D297353CC}">
                <c16:uniqueId val="{00000002-A85D-4F7B-9EBF-1210D80AB193}"/>
              </c:ext>
            </c:extLst>
          </c:dPt>
          <c:dLbls>
            <c:spPr>
              <a:noFill/>
              <a:ln>
                <a:noFill/>
              </a:ln>
              <a:effectLst/>
            </c:spPr>
            <c:txPr>
              <a:bodyPr/>
              <a:lstStyle/>
              <a:p>
                <a:pPr>
                  <a:defRPr lang="en-US" sz="10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Sheet1!$B$4:$B$5</c:f>
              <c:numCache>
                <c:formatCode>General</c:formatCode>
                <c:ptCount val="2"/>
                <c:pt idx="0">
                  <c:v>2021</c:v>
                </c:pt>
                <c:pt idx="1">
                  <c:v>2022</c:v>
                </c:pt>
              </c:numCache>
            </c:numRef>
          </c:cat>
          <c:val>
            <c:numRef>
              <c:f>Sheet1!$C$4:$C$5</c:f>
              <c:numCache>
                <c:formatCode>0%</c:formatCode>
                <c:ptCount val="2"/>
                <c:pt idx="0">
                  <c:v>0.1461013224695637</c:v>
                </c:pt>
                <c:pt idx="1">
                  <c:v>0.14423706940937961</c:v>
                </c:pt>
              </c:numCache>
            </c:numRef>
          </c:val>
          <c:extLst>
            <c:ext xmlns:c16="http://schemas.microsoft.com/office/drawing/2014/chart" uri="{C3380CC4-5D6E-409C-BE32-E72D297353CC}">
              <c16:uniqueId val="{00000003-A85D-4F7B-9EBF-1210D80AB193}"/>
            </c:ext>
          </c:extLst>
        </c:ser>
        <c:ser>
          <c:idx val="1"/>
          <c:order val="1"/>
          <c:tx>
            <c:strRef>
              <c:f>Sheet1!$D$3</c:f>
              <c:strCache>
                <c:ptCount val="1"/>
                <c:pt idx="0">
                  <c:v>Drīzāk uzticas (6-8)</c:v>
                </c:pt>
              </c:strCache>
            </c:strRef>
          </c:tx>
          <c:spPr>
            <a:solidFill>
              <a:schemeClr val="accent6"/>
            </a:solidFill>
          </c:spPr>
          <c:invertIfNegative val="0"/>
          <c:dPt>
            <c:idx val="0"/>
            <c:invertIfNegative val="0"/>
            <c:bubble3D val="0"/>
            <c:extLst>
              <c:ext xmlns:c16="http://schemas.microsoft.com/office/drawing/2014/chart" uri="{C3380CC4-5D6E-409C-BE32-E72D297353CC}">
                <c16:uniqueId val="{00000004-A85D-4F7B-9EBF-1210D80AB193}"/>
              </c:ext>
            </c:extLst>
          </c:dPt>
          <c:dPt>
            <c:idx val="3"/>
            <c:invertIfNegative val="0"/>
            <c:bubble3D val="0"/>
            <c:extLst>
              <c:ext xmlns:c16="http://schemas.microsoft.com/office/drawing/2014/chart" uri="{C3380CC4-5D6E-409C-BE32-E72D297353CC}">
                <c16:uniqueId val="{00000005-A85D-4F7B-9EBF-1210D80AB193}"/>
              </c:ext>
            </c:extLst>
          </c:dPt>
          <c:dLbls>
            <c:spPr>
              <a:noFill/>
              <a:ln>
                <a:noFill/>
              </a:ln>
              <a:effectLst/>
            </c:spPr>
            <c:txPr>
              <a:bodyPr wrap="square" lIns="38100" tIns="19050" rIns="38100" bIns="19050" anchor="ctr">
                <a:spAutoFit/>
              </a:bodyPr>
              <a:lstStyle/>
              <a:p>
                <a:pPr>
                  <a:defRPr sz="10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Sheet1!$B$4:$B$5</c:f>
              <c:numCache>
                <c:formatCode>General</c:formatCode>
                <c:ptCount val="2"/>
                <c:pt idx="0">
                  <c:v>2021</c:v>
                </c:pt>
                <c:pt idx="1">
                  <c:v>2022</c:v>
                </c:pt>
              </c:numCache>
            </c:numRef>
          </c:cat>
          <c:val>
            <c:numRef>
              <c:f>Sheet1!$D$4:$D$5</c:f>
              <c:numCache>
                <c:formatCode>0%</c:formatCode>
                <c:ptCount val="2"/>
                <c:pt idx="0">
                  <c:v>0.56766514193801465</c:v>
                </c:pt>
                <c:pt idx="1">
                  <c:v>0.53830497582405934</c:v>
                </c:pt>
              </c:numCache>
            </c:numRef>
          </c:val>
          <c:extLst>
            <c:ext xmlns:c16="http://schemas.microsoft.com/office/drawing/2014/chart" uri="{C3380CC4-5D6E-409C-BE32-E72D297353CC}">
              <c16:uniqueId val="{00000006-A85D-4F7B-9EBF-1210D80AB193}"/>
            </c:ext>
          </c:extLst>
        </c:ser>
        <c:ser>
          <c:idx val="2"/>
          <c:order val="2"/>
          <c:tx>
            <c:strRef>
              <c:f>Sheet1!$E$3</c:f>
              <c:strCache>
                <c:ptCount val="1"/>
                <c:pt idx="0">
                  <c:v>Drīzāk neuzticas (3-5)</c:v>
                </c:pt>
              </c:strCache>
            </c:strRef>
          </c:tx>
          <c:spPr>
            <a:solidFill>
              <a:schemeClr val="accent2"/>
            </a:solidFill>
          </c:spPr>
          <c:invertIfNegative val="0"/>
          <c:dLbls>
            <c:dLbl>
              <c:idx val="1"/>
              <c:layout>
                <c:manualLayout>
                  <c:x val="0"/>
                  <c:y val="4.008393006837624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85D-4F7B-9EBF-1210D80AB193}"/>
                </c:ext>
              </c:extLst>
            </c:dLbl>
            <c:dLbl>
              <c:idx val="6"/>
              <c:delete val="1"/>
              <c:extLst>
                <c:ext xmlns:c15="http://schemas.microsoft.com/office/drawing/2012/chart" uri="{CE6537A1-D6FC-4f65-9D91-7224C49458BB}"/>
                <c:ext xmlns:c16="http://schemas.microsoft.com/office/drawing/2014/chart" uri="{C3380CC4-5D6E-409C-BE32-E72D297353CC}">
                  <c16:uniqueId val="{00000008-A85D-4F7B-9EBF-1210D80AB193}"/>
                </c:ext>
              </c:extLst>
            </c:dLbl>
            <c:dLbl>
              <c:idx val="7"/>
              <c:delete val="1"/>
              <c:extLst>
                <c:ext xmlns:c15="http://schemas.microsoft.com/office/drawing/2012/chart" uri="{CE6537A1-D6FC-4f65-9D91-7224C49458BB}"/>
                <c:ext xmlns:c16="http://schemas.microsoft.com/office/drawing/2014/chart" uri="{C3380CC4-5D6E-409C-BE32-E72D297353CC}">
                  <c16:uniqueId val="{00000009-A85D-4F7B-9EBF-1210D80AB193}"/>
                </c:ext>
              </c:extLst>
            </c:dLbl>
            <c:spPr>
              <a:noFill/>
              <a:ln>
                <a:noFill/>
              </a:ln>
              <a:effectLst/>
            </c:spPr>
            <c:txPr>
              <a:bodyPr wrap="square" lIns="38100" tIns="19050" rIns="38100" bIns="19050" anchor="ctr">
                <a:spAutoFit/>
              </a:bodyPr>
              <a:lstStyle/>
              <a:p>
                <a:pPr>
                  <a:defRPr sz="9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Sheet1!$B$4:$B$5</c:f>
              <c:numCache>
                <c:formatCode>General</c:formatCode>
                <c:ptCount val="2"/>
                <c:pt idx="0">
                  <c:v>2021</c:v>
                </c:pt>
                <c:pt idx="1">
                  <c:v>2022</c:v>
                </c:pt>
              </c:numCache>
            </c:numRef>
          </c:cat>
          <c:val>
            <c:numRef>
              <c:f>Sheet1!$E$4:$E$5</c:f>
              <c:numCache>
                <c:formatCode>0%</c:formatCode>
                <c:ptCount val="2"/>
                <c:pt idx="0">
                  <c:v>0.22792589980196926</c:v>
                </c:pt>
                <c:pt idx="1">
                  <c:v>0.24369887026536896</c:v>
                </c:pt>
              </c:numCache>
            </c:numRef>
          </c:val>
          <c:extLst>
            <c:ext xmlns:c16="http://schemas.microsoft.com/office/drawing/2014/chart" uri="{C3380CC4-5D6E-409C-BE32-E72D297353CC}">
              <c16:uniqueId val="{0000000A-A85D-4F7B-9EBF-1210D80AB193}"/>
            </c:ext>
          </c:extLst>
        </c:ser>
        <c:ser>
          <c:idx val="3"/>
          <c:order val="3"/>
          <c:tx>
            <c:strRef>
              <c:f>Sheet1!$F$3</c:f>
              <c:strCache>
                <c:ptCount val="1"/>
                <c:pt idx="0">
                  <c:v>Neuzticas (1-2)</c:v>
                </c:pt>
              </c:strCache>
            </c:strRef>
          </c:tx>
          <c:spPr>
            <a:solidFill>
              <a:schemeClr val="accent2">
                <a:lumMod val="75000"/>
              </a:schemeClr>
            </a:solidFill>
          </c:spPr>
          <c:invertIfNegative val="0"/>
          <c:dLbls>
            <c:spPr>
              <a:noFill/>
              <a:ln>
                <a:noFill/>
              </a:ln>
              <a:effectLst/>
            </c:spPr>
            <c:txPr>
              <a:bodyPr wrap="square" lIns="38100" tIns="19050" rIns="38100" bIns="19050" anchor="ctr">
                <a:spAutoFit/>
              </a:bodyPr>
              <a:lstStyle/>
              <a:p>
                <a:pPr>
                  <a:defRPr sz="9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Sheet1!$B$4:$B$5</c:f>
              <c:numCache>
                <c:formatCode>General</c:formatCode>
                <c:ptCount val="2"/>
                <c:pt idx="0">
                  <c:v>2021</c:v>
                </c:pt>
                <c:pt idx="1">
                  <c:v>2022</c:v>
                </c:pt>
              </c:numCache>
            </c:numRef>
          </c:cat>
          <c:val>
            <c:numRef>
              <c:f>Sheet1!$F$4:$F$5</c:f>
              <c:numCache>
                <c:formatCode>0%</c:formatCode>
                <c:ptCount val="2"/>
                <c:pt idx="0">
                  <c:v>5.6112020494587772E-2</c:v>
                </c:pt>
                <c:pt idx="1">
                  <c:v>4.5038504600463658E-2</c:v>
                </c:pt>
              </c:numCache>
            </c:numRef>
          </c:val>
          <c:extLst>
            <c:ext xmlns:c16="http://schemas.microsoft.com/office/drawing/2014/chart" uri="{C3380CC4-5D6E-409C-BE32-E72D297353CC}">
              <c16:uniqueId val="{0000000B-A85D-4F7B-9EBF-1210D80AB193}"/>
            </c:ext>
          </c:extLst>
        </c:ser>
        <c:ser>
          <c:idx val="4"/>
          <c:order val="4"/>
          <c:tx>
            <c:strRef>
              <c:f>Sheet1!$G$3</c:f>
              <c:strCache>
                <c:ptCount val="1"/>
                <c:pt idx="0">
                  <c:v>Grūti pateikt\ NA</c:v>
                </c:pt>
              </c:strCache>
            </c:strRef>
          </c:tx>
          <c:spPr>
            <a:solidFill>
              <a:schemeClr val="bg1">
                <a:lumMod val="50000"/>
              </a:schemeClr>
            </a:solidFill>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5BE-4EFC-B643-7F29C02FD8C9}"/>
                </c:ext>
              </c:extLst>
            </c:dLbl>
            <c:spPr>
              <a:noFill/>
              <a:ln>
                <a:noFill/>
              </a:ln>
              <a:effectLst/>
            </c:spPr>
            <c:txPr>
              <a:bodyPr wrap="square" lIns="38100" tIns="19050" rIns="38100" bIns="19050" anchor="ctr">
                <a:spAutoFit/>
              </a:bodyPr>
              <a:lstStyle/>
              <a:p>
                <a:pPr>
                  <a:defRPr sz="800">
                    <a:solidFill>
                      <a:schemeClr val="bg1"/>
                    </a:solidFill>
                  </a:defRPr>
                </a:pPr>
                <a:endParaRPr lang="lv-LV"/>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Sheet1!$B$4:$B$5</c:f>
              <c:numCache>
                <c:formatCode>General</c:formatCode>
                <c:ptCount val="2"/>
                <c:pt idx="0">
                  <c:v>2021</c:v>
                </c:pt>
                <c:pt idx="1">
                  <c:v>2022</c:v>
                </c:pt>
              </c:numCache>
            </c:numRef>
          </c:cat>
          <c:val>
            <c:numRef>
              <c:f>Sheet1!$G$4:$G$5</c:f>
              <c:numCache>
                <c:formatCode>0%</c:formatCode>
                <c:ptCount val="2"/>
                <c:pt idx="0">
                  <c:v>2.1956152958601009E-3</c:v>
                </c:pt>
                <c:pt idx="1">
                  <c:v>2.2529563082695558E-2</c:v>
                </c:pt>
              </c:numCache>
            </c:numRef>
          </c:val>
          <c:extLst>
            <c:ext xmlns:c16="http://schemas.microsoft.com/office/drawing/2014/chart" uri="{C3380CC4-5D6E-409C-BE32-E72D297353CC}">
              <c16:uniqueId val="{0000000D-A85D-4F7B-9EBF-1210D80AB193}"/>
            </c:ext>
          </c:extLst>
        </c:ser>
        <c:ser>
          <c:idx val="5"/>
          <c:order val="5"/>
          <c:tx>
            <c:strRef>
              <c:f>Sheet1!$H$3</c:f>
              <c:strCache>
                <c:ptCount val="1"/>
                <c:pt idx="0">
                  <c:v>Nezina šādu iestādi</c:v>
                </c:pt>
              </c:strCache>
            </c:strRef>
          </c:tx>
          <c:spPr>
            <a:solidFill>
              <a:schemeClr val="accent5"/>
            </a:solidFill>
          </c:spPr>
          <c:invertIfNegative val="0"/>
          <c:dLbls>
            <c:delete val="1"/>
          </c:dLbls>
          <c:cat>
            <c:numRef>
              <c:f>Sheet1!$B$4:$B$5</c:f>
              <c:numCache>
                <c:formatCode>General</c:formatCode>
                <c:ptCount val="2"/>
                <c:pt idx="0">
                  <c:v>2021</c:v>
                </c:pt>
                <c:pt idx="1">
                  <c:v>2022</c:v>
                </c:pt>
              </c:numCache>
            </c:numRef>
          </c:cat>
          <c:val>
            <c:numRef>
              <c:f>Sheet1!$H$4:$H$5</c:f>
              <c:numCache>
                <c:formatCode>0%</c:formatCode>
                <c:ptCount val="2"/>
                <c:pt idx="1">
                  <c:v>6.1910168180326604E-3</c:v>
                </c:pt>
              </c:numCache>
            </c:numRef>
          </c:val>
          <c:extLst>
            <c:ext xmlns:c16="http://schemas.microsoft.com/office/drawing/2014/chart" uri="{C3380CC4-5D6E-409C-BE32-E72D297353CC}">
              <c16:uniqueId val="{00000006-15BE-4EFC-B643-7F29C02FD8C9}"/>
            </c:ext>
          </c:extLst>
        </c:ser>
        <c:dLbls>
          <c:showLegendKey val="0"/>
          <c:showVal val="1"/>
          <c:showCatName val="0"/>
          <c:showSerName val="0"/>
          <c:showPercent val="0"/>
          <c:showBubbleSize val="0"/>
        </c:dLbls>
        <c:gapWidth val="44"/>
        <c:overlap val="100"/>
        <c:axId val="-1640715584"/>
        <c:axId val="-1640705248"/>
      </c:barChart>
      <c:catAx>
        <c:axId val="-1640715584"/>
        <c:scaling>
          <c:orientation val="minMax"/>
        </c:scaling>
        <c:delete val="0"/>
        <c:axPos val="l"/>
        <c:numFmt formatCode="General" sourceLinked="0"/>
        <c:majorTickMark val="out"/>
        <c:minorTickMark val="none"/>
        <c:tickLblPos val="nextTo"/>
        <c:txPr>
          <a:bodyPr/>
          <a:lstStyle/>
          <a:p>
            <a:pPr>
              <a:defRPr sz="1200" b="1"/>
            </a:pPr>
            <a:endParaRPr lang="lv-LV"/>
          </a:p>
        </c:txPr>
        <c:crossAx val="-1640705248"/>
        <c:crosses val="autoZero"/>
        <c:auto val="1"/>
        <c:lblAlgn val="ctr"/>
        <c:lblOffset val="100"/>
        <c:noMultiLvlLbl val="0"/>
      </c:catAx>
      <c:valAx>
        <c:axId val="-1640705248"/>
        <c:scaling>
          <c:orientation val="minMax"/>
        </c:scaling>
        <c:delete val="1"/>
        <c:axPos val="b"/>
        <c:numFmt formatCode="0%" sourceLinked="1"/>
        <c:majorTickMark val="out"/>
        <c:minorTickMark val="none"/>
        <c:tickLblPos val="nextTo"/>
        <c:crossAx val="-1640715584"/>
        <c:crosses val="autoZero"/>
        <c:crossBetween val="between"/>
      </c:valAx>
    </c:plotArea>
    <c:legend>
      <c:legendPos val="t"/>
      <c:layout>
        <c:manualLayout>
          <c:xMode val="edge"/>
          <c:yMode val="edge"/>
          <c:x val="0.22321268253276727"/>
          <c:y val="6.1161991145477412E-3"/>
          <c:w val="0.73728227913072164"/>
          <c:h val="0.18355215860627233"/>
        </c:manualLayout>
      </c:layout>
      <c:overlay val="0"/>
      <c:txPr>
        <a:bodyPr/>
        <a:lstStyle/>
        <a:p>
          <a:pPr>
            <a:defRPr lang="en-US" sz="1100" b="1"/>
          </a:pPr>
          <a:endParaRPr lang="lv-LV"/>
        </a:p>
      </c:txPr>
    </c:legend>
    <c:plotVisOnly val="1"/>
    <c:dispBlanksAs val="gap"/>
    <c:showDLblsOverMax val="0"/>
  </c:chart>
  <c:txPr>
    <a:bodyPr/>
    <a:lstStyle/>
    <a:p>
      <a:pPr>
        <a:defRPr sz="1800"/>
      </a:pPr>
      <a:endParaRPr lang="lv-LV"/>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230010617920415E-2"/>
          <c:y val="7.261600691648179E-2"/>
          <c:w val="0.92443856997821228"/>
          <c:h val="0.92274210825724245"/>
        </c:manualLayout>
      </c:layout>
      <c:barChart>
        <c:barDir val="bar"/>
        <c:grouping val="clustered"/>
        <c:varyColors val="0"/>
        <c:ser>
          <c:idx val="0"/>
          <c:order val="0"/>
          <c:tx>
            <c:strRef>
              <c:f>Sheet1!$B$1</c:f>
              <c:strCache>
                <c:ptCount val="1"/>
                <c:pt idx="0">
                  <c:v>Vidējais*</c:v>
                </c:pt>
              </c:strCache>
            </c:strRef>
          </c:tx>
          <c:spPr>
            <a:solidFill>
              <a:schemeClr val="accent1"/>
            </a:solidFill>
            <a:ln w="25310">
              <a:noFill/>
            </a:ln>
          </c:spPr>
          <c:invertIfNegative val="0"/>
          <c:dPt>
            <c:idx val="0"/>
            <c:invertIfNegative val="0"/>
            <c:bubble3D val="0"/>
            <c:spPr>
              <a:solidFill>
                <a:schemeClr val="accent1"/>
              </a:solidFill>
              <a:ln w="25310">
                <a:noFill/>
              </a:ln>
            </c:spPr>
            <c:extLst>
              <c:ext xmlns:c16="http://schemas.microsoft.com/office/drawing/2014/chart" uri="{C3380CC4-5D6E-409C-BE32-E72D297353CC}">
                <c16:uniqueId val="{00000001-C635-4DC7-A7EA-87636CF7E50C}"/>
              </c:ext>
            </c:extLst>
          </c:dPt>
          <c:dLbls>
            <c:dLbl>
              <c:idx val="0"/>
              <c:layout>
                <c:manualLayout>
                  <c:x val="4.9329614681819841E-3"/>
                  <c:y val="-3.98717901394068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635-4DC7-A7EA-87636CF7E50C}"/>
                </c:ext>
              </c:extLst>
            </c:dLbl>
            <c:dLbl>
              <c:idx val="1"/>
              <c:layout>
                <c:manualLayout>
                  <c:x val="3.2640452605432725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335-48ED-BB2B-0EA06E833F34}"/>
                </c:ext>
              </c:extLst>
            </c:dLbl>
            <c:numFmt formatCode="0.0_ ;\-0.0\ " sourceLinked="0"/>
            <c:spPr>
              <a:noFill/>
              <a:ln>
                <a:noFill/>
              </a:ln>
              <a:effectLst/>
            </c:spPr>
            <c:txPr>
              <a:bodyPr/>
              <a:lstStyle/>
              <a:p>
                <a:pPr>
                  <a:defRPr sz="1000" b="1">
                    <a:solidFill>
                      <a:schemeClr val="tx1"/>
                    </a:solidFill>
                  </a:defRPr>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2021</c:v>
                </c:pt>
                <c:pt idx="1">
                  <c:v>2022</c:v>
                </c:pt>
              </c:numCache>
            </c:numRef>
          </c:cat>
          <c:val>
            <c:numRef>
              <c:f>Sheet1!$B$2:$B$3</c:f>
              <c:numCache>
                <c:formatCode>0.0</c:formatCode>
                <c:ptCount val="2"/>
                <c:pt idx="0">
                  <c:v>6.5956216854437475</c:v>
                </c:pt>
                <c:pt idx="1">
                  <c:v>6.6587392617096555</c:v>
                </c:pt>
              </c:numCache>
            </c:numRef>
          </c:val>
          <c:extLst>
            <c:ext xmlns:c16="http://schemas.microsoft.com/office/drawing/2014/chart" uri="{C3380CC4-5D6E-409C-BE32-E72D297353CC}">
              <c16:uniqueId val="{00000002-C635-4DC7-A7EA-87636CF7E50C}"/>
            </c:ext>
          </c:extLst>
        </c:ser>
        <c:dLbls>
          <c:showLegendKey val="0"/>
          <c:showVal val="1"/>
          <c:showCatName val="1"/>
          <c:showSerName val="0"/>
          <c:showPercent val="0"/>
          <c:showBubbleSize val="0"/>
        </c:dLbls>
        <c:gapWidth val="50"/>
        <c:axId val="441604376"/>
        <c:axId val="441604768"/>
      </c:barChart>
      <c:catAx>
        <c:axId val="441604376"/>
        <c:scaling>
          <c:orientation val="minMax"/>
        </c:scaling>
        <c:delete val="1"/>
        <c:axPos val="l"/>
        <c:majorGridlines>
          <c:spPr>
            <a:ln w="6350">
              <a:solidFill>
                <a:schemeClr val="bg1">
                  <a:lumMod val="85000"/>
                </a:schemeClr>
              </a:solidFill>
              <a:prstDash val="sysDash"/>
            </a:ln>
          </c:spPr>
        </c:majorGridlines>
        <c:numFmt formatCode="#,##0.00" sourceLinked="0"/>
        <c:majorTickMark val="out"/>
        <c:minorTickMark val="none"/>
        <c:tickLblPos val="nextTo"/>
        <c:crossAx val="441604768"/>
        <c:crosses val="autoZero"/>
        <c:auto val="1"/>
        <c:lblAlgn val="ctr"/>
        <c:lblOffset val="100"/>
        <c:tickMarkSkip val="1"/>
        <c:noMultiLvlLbl val="0"/>
      </c:catAx>
      <c:valAx>
        <c:axId val="441604768"/>
        <c:scaling>
          <c:orientation val="minMax"/>
          <c:max val="10"/>
          <c:min val="1"/>
        </c:scaling>
        <c:delete val="1"/>
        <c:axPos val="b"/>
        <c:numFmt formatCode="0.0" sourceLinked="1"/>
        <c:majorTickMark val="out"/>
        <c:minorTickMark val="none"/>
        <c:tickLblPos val="nextTo"/>
        <c:crossAx val="441604376"/>
        <c:crosses val="autoZero"/>
        <c:crossBetween val="between"/>
        <c:majorUnit val="50"/>
        <c:minorUnit val="50"/>
      </c:valAx>
      <c:spPr>
        <a:noFill/>
        <a:ln w="25310">
          <a:noFill/>
        </a:ln>
      </c:spPr>
    </c:plotArea>
    <c:plotVisOnly val="1"/>
    <c:dispBlanksAs val="gap"/>
    <c:showDLblsOverMax val="0"/>
  </c:chart>
  <c:spPr>
    <a:noFill/>
    <a:ln>
      <a:noFill/>
    </a:ln>
  </c:spPr>
  <c:txPr>
    <a:bodyPr/>
    <a:lstStyle/>
    <a:p>
      <a:pPr>
        <a:defRPr sz="700" b="0" i="0" u="none" strike="noStrike" baseline="0">
          <a:solidFill>
            <a:schemeClr val="tx1"/>
          </a:solidFill>
          <a:latin typeface="+mj-lt"/>
          <a:ea typeface="Arial"/>
          <a:cs typeface="Arial"/>
        </a:defRPr>
      </a:pPr>
      <a:endParaRPr lang="lv-LV"/>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76239743761233"/>
          <c:y val="4.8337889668833976E-2"/>
          <c:w val="0.74274636488724244"/>
          <c:h val="0.93564727834304251"/>
        </c:manualLayout>
      </c:layout>
      <c:barChart>
        <c:barDir val="bar"/>
        <c:grouping val="percentStacked"/>
        <c:varyColors val="0"/>
        <c:ser>
          <c:idx val="0"/>
          <c:order val="0"/>
          <c:tx>
            <c:strRef>
              <c:f>Sheet1!$C$2</c:f>
              <c:strCache>
                <c:ptCount val="1"/>
                <c:pt idx="0">
                  <c:v>Uzticas (9-10)</c:v>
                </c:pt>
              </c:strCache>
            </c:strRef>
          </c:tx>
          <c:spPr>
            <a:solidFill>
              <a:schemeClr val="accent6">
                <a:lumMod val="75000"/>
              </a:schemeClr>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Sheet1!$A$3:$B$37</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Sheet1!$C$3:$C$37</c:f>
              <c:numCache>
                <c:formatCode>0%</c:formatCode>
                <c:ptCount val="35"/>
                <c:pt idx="0">
                  <c:v>0.18283364313027972</c:v>
                </c:pt>
                <c:pt idx="1">
                  <c:v>0.15204585786401731</c:v>
                </c:pt>
                <c:pt idx="2">
                  <c:v>0.10193760057005952</c:v>
                </c:pt>
                <c:pt idx="3">
                  <c:v>0.14780726054990423</c:v>
                </c:pt>
                <c:pt idx="4">
                  <c:v>0.11901358214907931</c:v>
                </c:pt>
                <c:pt idx="5">
                  <c:v>0.15505554063993143</c:v>
                </c:pt>
                <c:pt idx="7">
                  <c:v>0.15543361596169575</c:v>
                </c:pt>
                <c:pt idx="8">
                  <c:v>0.12405059337928429</c:v>
                </c:pt>
                <c:pt idx="10">
                  <c:v>0.1273111696776757</c:v>
                </c:pt>
                <c:pt idx="11">
                  <c:v>0.12191652420198189</c:v>
                </c:pt>
                <c:pt idx="12">
                  <c:v>0.19526002902212528</c:v>
                </c:pt>
                <c:pt idx="13">
                  <c:v>0.12340609719584819</c:v>
                </c:pt>
                <c:pt idx="14">
                  <c:v>0.14918455411578688</c:v>
                </c:pt>
                <c:pt idx="16">
                  <c:v>0.16487874249896667</c:v>
                </c:pt>
                <c:pt idx="17">
                  <c:v>0.15113143567448367</c:v>
                </c:pt>
                <c:pt idx="18">
                  <c:v>0.13289005438824944</c:v>
                </c:pt>
                <c:pt idx="20">
                  <c:v>0.30939189279222712</c:v>
                </c:pt>
                <c:pt idx="21">
                  <c:v>0.14375731434894654</c:v>
                </c:pt>
                <c:pt idx="22">
                  <c:v>0.12599349601559492</c:v>
                </c:pt>
                <c:pt idx="24">
                  <c:v>0.12060319745757314</c:v>
                </c:pt>
                <c:pt idx="25">
                  <c:v>0.16713898121290804</c:v>
                </c:pt>
                <c:pt idx="26">
                  <c:v>0.12355863274006831</c:v>
                </c:pt>
                <c:pt idx="27">
                  <c:v>0.17515686515109716</c:v>
                </c:pt>
                <c:pt idx="28">
                  <c:v>0.11366217701360731</c:v>
                </c:pt>
                <c:pt idx="29">
                  <c:v>0.17855554220788547</c:v>
                </c:pt>
                <c:pt idx="31">
                  <c:v>0.12166731945530934</c:v>
                </c:pt>
                <c:pt idx="32">
                  <c:v>0.16434846917349205</c:v>
                </c:pt>
                <c:pt idx="34">
                  <c:v>0.14423706940937961</c:v>
                </c:pt>
              </c:numCache>
            </c:numRef>
          </c:val>
          <c:extLst>
            <c:ext xmlns:c16="http://schemas.microsoft.com/office/drawing/2014/chart" uri="{C3380CC4-5D6E-409C-BE32-E72D297353CC}">
              <c16:uniqueId val="{00000000-3EFE-41E4-8F95-2D17F7B01F63}"/>
            </c:ext>
          </c:extLst>
        </c:ser>
        <c:ser>
          <c:idx val="1"/>
          <c:order val="1"/>
          <c:tx>
            <c:strRef>
              <c:f>Sheet1!$D$2</c:f>
              <c:strCache>
                <c:ptCount val="1"/>
                <c:pt idx="0">
                  <c:v>Drīzāk uzticas (6-8)</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Sheet1!$A$3:$B$37</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Sheet1!$D$3:$D$37</c:f>
              <c:numCache>
                <c:formatCode>0%</c:formatCode>
                <c:ptCount val="35"/>
                <c:pt idx="0">
                  <c:v>0.43279887580281678</c:v>
                </c:pt>
                <c:pt idx="1">
                  <c:v>0.47279100624838721</c:v>
                </c:pt>
                <c:pt idx="2">
                  <c:v>0.56649629818798108</c:v>
                </c:pt>
                <c:pt idx="3">
                  <c:v>0.50572060131252339</c:v>
                </c:pt>
                <c:pt idx="4">
                  <c:v>0.57710243711986664</c:v>
                </c:pt>
                <c:pt idx="5">
                  <c:v>0.58249771025983921</c:v>
                </c:pt>
                <c:pt idx="7">
                  <c:v>0.54658483983713035</c:v>
                </c:pt>
                <c:pt idx="8">
                  <c:v>0.52337704463997836</c:v>
                </c:pt>
                <c:pt idx="10">
                  <c:v>0.53185373886638865</c:v>
                </c:pt>
                <c:pt idx="11">
                  <c:v>0.4566554391478776</c:v>
                </c:pt>
                <c:pt idx="12">
                  <c:v>0.54647056708957109</c:v>
                </c:pt>
                <c:pt idx="13">
                  <c:v>0.31859545264592859</c:v>
                </c:pt>
                <c:pt idx="14">
                  <c:v>0.57683579570290844</c:v>
                </c:pt>
                <c:pt idx="16">
                  <c:v>0.43641093222279448</c:v>
                </c:pt>
                <c:pt idx="17">
                  <c:v>0.49722905222522201</c:v>
                </c:pt>
                <c:pt idx="18">
                  <c:v>0.57552707284727789</c:v>
                </c:pt>
                <c:pt idx="20">
                  <c:v>0.32511748728635681</c:v>
                </c:pt>
                <c:pt idx="21">
                  <c:v>0.48474298664065241</c:v>
                </c:pt>
                <c:pt idx="22">
                  <c:v>0.6186040345243784</c:v>
                </c:pt>
                <c:pt idx="24">
                  <c:v>0.52913358093650331</c:v>
                </c:pt>
                <c:pt idx="25">
                  <c:v>0.44306197155913224</c:v>
                </c:pt>
                <c:pt idx="26">
                  <c:v>0.51163620593127468</c:v>
                </c:pt>
                <c:pt idx="27">
                  <c:v>0.56950326027391029</c:v>
                </c:pt>
                <c:pt idx="28">
                  <c:v>0.62748333003023848</c:v>
                </c:pt>
                <c:pt idx="29">
                  <c:v>0.57843507522203041</c:v>
                </c:pt>
                <c:pt idx="31">
                  <c:v>0.54318465974888097</c:v>
                </c:pt>
                <c:pt idx="32">
                  <c:v>0.53395679853656863</c:v>
                </c:pt>
                <c:pt idx="34">
                  <c:v>0.53830497582405934</c:v>
                </c:pt>
              </c:numCache>
            </c:numRef>
          </c:val>
          <c:extLst>
            <c:ext xmlns:c16="http://schemas.microsoft.com/office/drawing/2014/chart" uri="{C3380CC4-5D6E-409C-BE32-E72D297353CC}">
              <c16:uniqueId val="{00000001-3EFE-41E4-8F95-2D17F7B01F63}"/>
            </c:ext>
          </c:extLst>
        </c:ser>
        <c:ser>
          <c:idx val="2"/>
          <c:order val="2"/>
          <c:tx>
            <c:strRef>
              <c:f>Sheet1!$E$2</c:f>
              <c:strCache>
                <c:ptCount val="1"/>
                <c:pt idx="0">
                  <c:v>Drīzāk neuzticas (3-5)</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Sheet1!$A$3:$B$37</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Sheet1!$E$3:$E$37</c:f>
              <c:numCache>
                <c:formatCode>0%</c:formatCode>
                <c:ptCount val="35"/>
                <c:pt idx="0">
                  <c:v>0.29416910787216766</c:v>
                </c:pt>
                <c:pt idx="1">
                  <c:v>0.30156192989336772</c:v>
                </c:pt>
                <c:pt idx="2">
                  <c:v>0.24542327505981346</c:v>
                </c:pt>
                <c:pt idx="3">
                  <c:v>0.255882273850772</c:v>
                </c:pt>
                <c:pt idx="4">
                  <c:v>0.24727235711730106</c:v>
                </c:pt>
                <c:pt idx="5">
                  <c:v>0.19504920581209595</c:v>
                </c:pt>
                <c:pt idx="7">
                  <c:v>0.22270778183773329</c:v>
                </c:pt>
                <c:pt idx="8">
                  <c:v>0.28154412026367415</c:v>
                </c:pt>
                <c:pt idx="10">
                  <c:v>0.24052029134270608</c:v>
                </c:pt>
                <c:pt idx="11">
                  <c:v>0.26762750892137083</c:v>
                </c:pt>
                <c:pt idx="12">
                  <c:v>0.20377711505483453</c:v>
                </c:pt>
                <c:pt idx="13">
                  <c:v>0.41722706978565832</c:v>
                </c:pt>
                <c:pt idx="14">
                  <c:v>0.22443423378527327</c:v>
                </c:pt>
                <c:pt idx="16">
                  <c:v>0.31462498107875153</c:v>
                </c:pt>
                <c:pt idx="17">
                  <c:v>0.24478767032604754</c:v>
                </c:pt>
                <c:pt idx="18">
                  <c:v>0.23290855391899812</c:v>
                </c:pt>
                <c:pt idx="20">
                  <c:v>0.27090029895679602</c:v>
                </c:pt>
                <c:pt idx="21">
                  <c:v>0.27278774692211161</c:v>
                </c:pt>
                <c:pt idx="22">
                  <c:v>0.21014356570748241</c:v>
                </c:pt>
                <c:pt idx="24">
                  <c:v>0.20944526211994913</c:v>
                </c:pt>
                <c:pt idx="25">
                  <c:v>0.31298200938877235</c:v>
                </c:pt>
                <c:pt idx="26">
                  <c:v>0.25625319635454441</c:v>
                </c:pt>
                <c:pt idx="27">
                  <c:v>0.20199673739094848</c:v>
                </c:pt>
                <c:pt idx="28">
                  <c:v>0.24720177724237291</c:v>
                </c:pt>
                <c:pt idx="29">
                  <c:v>0.20599782816784906</c:v>
                </c:pt>
                <c:pt idx="31">
                  <c:v>0.26352122791674448</c:v>
                </c:pt>
                <c:pt idx="32">
                  <c:v>0.22603561037966807</c:v>
                </c:pt>
                <c:pt idx="34">
                  <c:v>0.24369887026536896</c:v>
                </c:pt>
              </c:numCache>
            </c:numRef>
          </c:val>
          <c:extLst>
            <c:ext xmlns:c16="http://schemas.microsoft.com/office/drawing/2014/chart" uri="{C3380CC4-5D6E-409C-BE32-E72D297353CC}">
              <c16:uniqueId val="{00000003-3EFE-41E4-8F95-2D17F7B01F63}"/>
            </c:ext>
          </c:extLst>
        </c:ser>
        <c:ser>
          <c:idx val="3"/>
          <c:order val="3"/>
          <c:tx>
            <c:strRef>
              <c:f>Sheet1!$F$2</c:f>
              <c:strCache>
                <c:ptCount val="1"/>
                <c:pt idx="0">
                  <c:v>Neuzticas (1-2)</c:v>
                </c:pt>
              </c:strCache>
            </c:strRef>
          </c:tx>
          <c:spPr>
            <a:solidFill>
              <a:schemeClr val="accent2">
                <a:lumMod val="75000"/>
              </a:schemeClr>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Sheet1!$A$3:$B$37</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Sheet1!$F$3:$F$37</c:f>
              <c:numCache>
                <c:formatCode>0%</c:formatCode>
                <c:ptCount val="35"/>
                <c:pt idx="0">
                  <c:v>5.1057578188982135E-2</c:v>
                </c:pt>
                <c:pt idx="1">
                  <c:v>4.0155969130312538E-2</c:v>
                </c:pt>
                <c:pt idx="2">
                  <c:v>5.9787705033385916E-2</c:v>
                </c:pt>
                <c:pt idx="3">
                  <c:v>3.6566636483153829E-2</c:v>
                </c:pt>
                <c:pt idx="4">
                  <c:v>3.5502568743217507E-2</c:v>
                </c:pt>
                <c:pt idx="5">
                  <c:v>4.6818425964037187E-2</c:v>
                </c:pt>
                <c:pt idx="7">
                  <c:v>4.8137035710941758E-2</c:v>
                </c:pt>
                <c:pt idx="8">
                  <c:v>3.9452101355685276E-2</c:v>
                </c:pt>
                <c:pt idx="10">
                  <c:v>7.3109615672065947E-2</c:v>
                </c:pt>
                <c:pt idx="11">
                  <c:v>8.3003984060777636E-2</c:v>
                </c:pt>
                <c:pt idx="12">
                  <c:v>2.6739406520938886E-2</c:v>
                </c:pt>
                <c:pt idx="13">
                  <c:v>0.11191767002458522</c:v>
                </c:pt>
                <c:pt idx="14">
                  <c:v>2.9895209304445926E-2</c:v>
                </c:pt>
                <c:pt idx="16">
                  <c:v>4.157860664374019E-2</c:v>
                </c:pt>
                <c:pt idx="17">
                  <c:v>6.2997612388813559E-2</c:v>
                </c:pt>
                <c:pt idx="18">
                  <c:v>3.8747355201356692E-2</c:v>
                </c:pt>
                <c:pt idx="20">
                  <c:v>7.4035536046461736E-2</c:v>
                </c:pt>
                <c:pt idx="21">
                  <c:v>5.2488287554523588E-2</c:v>
                </c:pt>
                <c:pt idx="22">
                  <c:v>3.3944240965877004E-2</c:v>
                </c:pt>
                <c:pt idx="24">
                  <c:v>8.5478351494683052E-2</c:v>
                </c:pt>
                <c:pt idx="25">
                  <c:v>4.1044274900879765E-2</c:v>
                </c:pt>
                <c:pt idx="26">
                  <c:v>5.7481958562529217E-2</c:v>
                </c:pt>
                <c:pt idx="27">
                  <c:v>4.8718718919602666E-2</c:v>
                </c:pt>
                <c:pt idx="28">
                  <c:v>1.1652715713780291E-2</c:v>
                </c:pt>
                <c:pt idx="29">
                  <c:v>1.2024268880665949E-2</c:v>
                </c:pt>
                <c:pt idx="31">
                  <c:v>5.048373627235532E-2</c:v>
                </c:pt>
                <c:pt idx="32">
                  <c:v>4.0186380355202757E-2</c:v>
                </c:pt>
                <c:pt idx="34">
                  <c:v>4.5038504600463658E-2</c:v>
                </c:pt>
              </c:numCache>
            </c:numRef>
          </c:val>
          <c:extLst>
            <c:ext xmlns:c16="http://schemas.microsoft.com/office/drawing/2014/chart" uri="{C3380CC4-5D6E-409C-BE32-E72D297353CC}">
              <c16:uniqueId val="{00000004-3EFE-41E4-8F95-2D17F7B01F63}"/>
            </c:ext>
          </c:extLst>
        </c:ser>
        <c:ser>
          <c:idx val="4"/>
          <c:order val="4"/>
          <c:tx>
            <c:strRef>
              <c:f>Sheet1!$G$2</c:f>
              <c:strCache>
                <c:ptCount val="1"/>
                <c:pt idx="0">
                  <c:v>Grūti pateikt\ NA</c:v>
                </c:pt>
              </c:strCache>
            </c:strRef>
          </c:tx>
          <c:spPr>
            <a:solidFill>
              <a:schemeClr val="bg1">
                <a:lumMod val="65000"/>
              </a:schemeClr>
            </a:solidFill>
          </c:spPr>
          <c:invertIfNegative val="0"/>
          <c:cat>
            <c:multiLvlStrRef>
              <c:f>Sheet1!$A$3:$B$37</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Sheet1!$G$3:$G$37</c:f>
              <c:numCache>
                <c:formatCode>0%</c:formatCode>
                <c:ptCount val="35"/>
                <c:pt idx="0">
                  <c:v>2.2700188868075778E-2</c:v>
                </c:pt>
                <c:pt idx="1">
                  <c:v>3.3445236863914894E-2</c:v>
                </c:pt>
                <c:pt idx="2">
                  <c:v>2.6355121148760947E-2</c:v>
                </c:pt>
                <c:pt idx="3">
                  <c:v>5.4023227803648037E-2</c:v>
                </c:pt>
                <c:pt idx="4">
                  <c:v>1.5742721636994372E-2</c:v>
                </c:pt>
                <c:pt idx="5">
                  <c:v>1.181993298315643E-2</c:v>
                </c:pt>
                <c:pt idx="7">
                  <c:v>2.076666765081768E-2</c:v>
                </c:pt>
                <c:pt idx="8">
                  <c:v>2.5707922250219804E-2</c:v>
                </c:pt>
                <c:pt idx="10">
                  <c:v>0</c:v>
                </c:pt>
                <c:pt idx="11">
                  <c:v>4.9746493819983709E-2</c:v>
                </c:pt>
                <c:pt idx="12">
                  <c:v>2.7752882312530397E-2</c:v>
                </c:pt>
                <c:pt idx="13">
                  <c:v>1.4411115459015984E-2</c:v>
                </c:pt>
                <c:pt idx="14">
                  <c:v>1.829112992927482E-2</c:v>
                </c:pt>
                <c:pt idx="16">
                  <c:v>3.3936045223822014E-2</c:v>
                </c:pt>
                <c:pt idx="17">
                  <c:v>2.4108054903467777E-2</c:v>
                </c:pt>
                <c:pt idx="18">
                  <c:v>1.9926963644116773E-2</c:v>
                </c:pt>
                <c:pt idx="20">
                  <c:v>2.0554784918158368E-2</c:v>
                </c:pt>
                <c:pt idx="21">
                  <c:v>4.0119281648630725E-2</c:v>
                </c:pt>
                <c:pt idx="22">
                  <c:v>4.3301875088484773E-3</c:v>
                </c:pt>
                <c:pt idx="24">
                  <c:v>4.124532264118521E-2</c:v>
                </c:pt>
                <c:pt idx="25">
                  <c:v>3.0866254254071624E-2</c:v>
                </c:pt>
                <c:pt idx="26">
                  <c:v>3.5603985565663028E-2</c:v>
                </c:pt>
                <c:pt idx="27">
                  <c:v>4.6244182644406195E-3</c:v>
                </c:pt>
                <c:pt idx="28">
                  <c:v>0</c:v>
                </c:pt>
                <c:pt idx="29">
                  <c:v>2.4987285521569237E-2</c:v>
                </c:pt>
                <c:pt idx="31">
                  <c:v>2.114305660670773E-2</c:v>
                </c:pt>
                <c:pt idx="32">
                  <c:v>2.3765048015885658E-2</c:v>
                </c:pt>
                <c:pt idx="34">
                  <c:v>2.2529563082695558E-2</c:v>
                </c:pt>
              </c:numCache>
            </c:numRef>
          </c:val>
          <c:extLst>
            <c:ext xmlns:c16="http://schemas.microsoft.com/office/drawing/2014/chart" uri="{C3380CC4-5D6E-409C-BE32-E72D297353CC}">
              <c16:uniqueId val="{00000005-3EFE-41E4-8F95-2D17F7B01F63}"/>
            </c:ext>
          </c:extLst>
        </c:ser>
        <c:ser>
          <c:idx val="5"/>
          <c:order val="5"/>
          <c:tx>
            <c:strRef>
              <c:f>Sheet1!$H$2</c:f>
              <c:strCache>
                <c:ptCount val="1"/>
                <c:pt idx="0">
                  <c:v>Nezina šādu iestādi</c:v>
                </c:pt>
              </c:strCache>
            </c:strRef>
          </c:tx>
          <c:spPr>
            <a:solidFill>
              <a:schemeClr val="accent5"/>
            </a:solidFill>
          </c:spPr>
          <c:invertIfNegative val="0"/>
          <c:cat>
            <c:multiLvlStrRef>
              <c:f>Sheet1!$A$3:$B$37</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Sheet1!$H$3:$H$37</c:f>
              <c:numCache>
                <c:formatCode>0%</c:formatCode>
                <c:ptCount val="35"/>
                <c:pt idx="0">
                  <c:v>1.6440606137678213E-2</c:v>
                </c:pt>
                <c:pt idx="1">
                  <c:v>0</c:v>
                </c:pt>
                <c:pt idx="2">
                  <c:v>0</c:v>
                </c:pt>
                <c:pt idx="3">
                  <c:v>0</c:v>
                </c:pt>
                <c:pt idx="4">
                  <c:v>5.3663332335387856E-3</c:v>
                </c:pt>
                <c:pt idx="5">
                  <c:v>8.7591843409400415E-3</c:v>
                </c:pt>
                <c:pt idx="7">
                  <c:v>6.3700590016800059E-3</c:v>
                </c:pt>
                <c:pt idx="8">
                  <c:v>5.8682181111558897E-3</c:v>
                </c:pt>
                <c:pt idx="10">
                  <c:v>2.7205184441163911E-2</c:v>
                </c:pt>
                <c:pt idx="11">
                  <c:v>2.1050049848008189E-2</c:v>
                </c:pt>
                <c:pt idx="12">
                  <c:v>0</c:v>
                </c:pt>
                <c:pt idx="13">
                  <c:v>1.4442594888963833E-2</c:v>
                </c:pt>
                <c:pt idx="14">
                  <c:v>1.3590771623094083E-3</c:v>
                </c:pt>
                <c:pt idx="16">
                  <c:v>8.5706923319250582E-3</c:v>
                </c:pt>
                <c:pt idx="17">
                  <c:v>1.9746174481962774E-2</c:v>
                </c:pt>
                <c:pt idx="18">
                  <c:v>0</c:v>
                </c:pt>
                <c:pt idx="20">
                  <c:v>0</c:v>
                </c:pt>
                <c:pt idx="21">
                  <c:v>6.104382885135113E-3</c:v>
                </c:pt>
                <c:pt idx="22">
                  <c:v>6.9844752778179644E-3</c:v>
                </c:pt>
                <c:pt idx="24">
                  <c:v>1.409428535010554E-2</c:v>
                </c:pt>
                <c:pt idx="25">
                  <c:v>4.9065086842362184E-3</c:v>
                </c:pt>
                <c:pt idx="26">
                  <c:v>1.5466020845918627E-2</c:v>
                </c:pt>
                <c:pt idx="27">
                  <c:v>0</c:v>
                </c:pt>
                <c:pt idx="28">
                  <c:v>0</c:v>
                </c:pt>
                <c:pt idx="29">
                  <c:v>0</c:v>
                </c:pt>
                <c:pt idx="31">
                  <c:v>0</c:v>
                </c:pt>
                <c:pt idx="32">
                  <c:v>1.1707693539182783E-2</c:v>
                </c:pt>
                <c:pt idx="34">
                  <c:v>6.1910168180326604E-3</c:v>
                </c:pt>
              </c:numCache>
            </c:numRef>
          </c:val>
          <c:extLst>
            <c:ext xmlns:c16="http://schemas.microsoft.com/office/drawing/2014/chart" uri="{C3380CC4-5D6E-409C-BE32-E72D297353CC}">
              <c16:uniqueId val="{00000006-3EFE-41E4-8F95-2D17F7B01F63}"/>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plotArea>
    <c:legend>
      <c:legendPos val="r"/>
      <c:layout>
        <c:manualLayout>
          <c:xMode val="edge"/>
          <c:yMode val="edge"/>
          <c:x val="2.5853982371516492E-2"/>
          <c:y val="2.3597491191768767E-3"/>
          <c:w val="0.97414601762848352"/>
          <c:h val="4.0910676692836698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492693235917815"/>
          <c:y val="1.5654591350315081E-2"/>
          <c:w val="0.53507306764082185"/>
          <c:h val="0.96869081729937101"/>
        </c:manualLayout>
      </c:layout>
      <c:barChart>
        <c:barDir val="bar"/>
        <c:grouping val="clustered"/>
        <c:varyColors val="0"/>
        <c:ser>
          <c:idx val="0"/>
          <c:order val="0"/>
          <c:tx>
            <c:strRef>
              <c:f>Sheet1!$B$1</c:f>
              <c:strCache>
                <c:ptCount val="1"/>
                <c:pt idx="0">
                  <c:v>Series 1</c:v>
                </c:pt>
              </c:strCache>
            </c:strRef>
          </c:tx>
          <c:spPr>
            <a:solidFill>
              <a:srgbClr val="7030A0"/>
            </a:solidFill>
          </c:spPr>
          <c:invertIfNegative val="0"/>
          <c:dPt>
            <c:idx val="0"/>
            <c:invertIfNegative val="0"/>
            <c:bubble3D val="0"/>
            <c:extLst>
              <c:ext xmlns:c16="http://schemas.microsoft.com/office/drawing/2014/chart" uri="{C3380CC4-5D6E-409C-BE32-E72D297353CC}">
                <c16:uniqueId val="{00000001-D181-4826-BC22-B68BAD0E911A}"/>
              </c:ext>
            </c:extLst>
          </c:dPt>
          <c:dLbls>
            <c:spPr>
              <a:noFill/>
              <a:ln>
                <a:noFill/>
              </a:ln>
              <a:effectLst/>
            </c:spPr>
            <c:txPr>
              <a:bodyPr/>
              <a:lstStyle/>
              <a:p>
                <a:pPr>
                  <a:defRPr lang="en-US" sz="10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iepriekš bijusi negatīva pieredze</c:v>
                </c:pt>
                <c:pt idx="1">
                  <c:v>nevēlos iesaistīties pārkāpuma izskatīšanas procesā</c:v>
                </c:pt>
                <c:pt idx="2">
                  <c:v>Situāciju atrisināja saviem spēkiem</c:v>
                </c:pt>
                <c:pt idx="3">
                  <c:v>laika trūkuma dēļ</c:v>
                </c:pt>
                <c:pt idx="4">
                  <c:v>notikums bija maznozīmīgs, tādēļ nevērsos</c:v>
                </c:pt>
                <c:pt idx="5">
                  <c:v>nav jēgas, jo nebūs rezultāta</c:v>
                </c:pt>
              </c:strCache>
            </c:strRef>
          </c:cat>
          <c:val>
            <c:numRef>
              <c:f>Sheet1!$B$2:$B$7</c:f>
              <c:numCache>
                <c:formatCode>0%</c:formatCode>
                <c:ptCount val="6"/>
                <c:pt idx="0">
                  <c:v>3.0163754074307835E-2</c:v>
                </c:pt>
                <c:pt idx="1">
                  <c:v>9.0829653704934857E-2</c:v>
                </c:pt>
                <c:pt idx="2">
                  <c:v>0.11285184232066559</c:v>
                </c:pt>
                <c:pt idx="3">
                  <c:v>0.1734240237529831</c:v>
                </c:pt>
                <c:pt idx="4">
                  <c:v>0.18332986336144216</c:v>
                </c:pt>
                <c:pt idx="5">
                  <c:v>0.5516498478504086</c:v>
                </c:pt>
              </c:numCache>
            </c:numRef>
          </c:val>
          <c:extLst>
            <c:ext xmlns:c16="http://schemas.microsoft.com/office/drawing/2014/chart" uri="{C3380CC4-5D6E-409C-BE32-E72D297353CC}">
              <c16:uniqueId val="{00000002-D181-4826-BC22-B68BAD0E911A}"/>
            </c:ext>
          </c:extLst>
        </c:ser>
        <c:dLbls>
          <c:showLegendKey val="0"/>
          <c:showVal val="0"/>
          <c:showCatName val="0"/>
          <c:showSerName val="0"/>
          <c:showPercent val="0"/>
          <c:showBubbleSize val="0"/>
        </c:dLbls>
        <c:gapWidth val="50"/>
        <c:axId val="-1653310496"/>
        <c:axId val="-1653314848"/>
      </c:barChart>
      <c:catAx>
        <c:axId val="-1653310496"/>
        <c:scaling>
          <c:orientation val="minMax"/>
        </c:scaling>
        <c:delete val="0"/>
        <c:axPos val="l"/>
        <c:numFmt formatCode="General" sourceLinked="0"/>
        <c:majorTickMark val="out"/>
        <c:minorTickMark val="none"/>
        <c:tickLblPos val="nextTo"/>
        <c:txPr>
          <a:bodyPr/>
          <a:lstStyle/>
          <a:p>
            <a:pPr>
              <a:defRPr lang="en-US" sz="1050"/>
            </a:pPr>
            <a:endParaRPr lang="lv-LV"/>
          </a:p>
        </c:txPr>
        <c:crossAx val="-1653314848"/>
        <c:crosses val="autoZero"/>
        <c:auto val="1"/>
        <c:lblAlgn val="ctr"/>
        <c:lblOffset val="100"/>
        <c:noMultiLvlLbl val="0"/>
      </c:catAx>
      <c:valAx>
        <c:axId val="-1653314848"/>
        <c:scaling>
          <c:orientation val="minMax"/>
          <c:max val="0.75000000000000011"/>
        </c:scaling>
        <c:delete val="1"/>
        <c:axPos val="b"/>
        <c:numFmt formatCode="0%" sourceLinked="1"/>
        <c:majorTickMark val="out"/>
        <c:minorTickMark val="none"/>
        <c:tickLblPos val="nextTo"/>
        <c:crossAx val="-1653310496"/>
        <c:crosses val="autoZero"/>
        <c:crossBetween val="between"/>
        <c:majorUnit val="0.25"/>
      </c:valAx>
    </c:plotArea>
    <c:plotVisOnly val="1"/>
    <c:dispBlanksAs val="gap"/>
    <c:showDLblsOverMax val="0"/>
  </c:chart>
  <c:txPr>
    <a:bodyPr/>
    <a:lstStyle/>
    <a:p>
      <a:pPr>
        <a:defRPr sz="1800"/>
      </a:pPr>
      <a:endParaRPr lang="lv-LV"/>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5402180633158"/>
          <c:y val="1.5654591350315081E-2"/>
          <c:w val="0.83983266789546362"/>
          <c:h val="0.96869081729937101"/>
        </c:manualLayout>
      </c:layout>
      <c:barChart>
        <c:barDir val="bar"/>
        <c:grouping val="clustered"/>
        <c:varyColors val="0"/>
        <c:ser>
          <c:idx val="0"/>
          <c:order val="0"/>
          <c:tx>
            <c:strRef>
              <c:f>Sheet1!$B$1</c:f>
              <c:strCache>
                <c:ptCount val="1"/>
                <c:pt idx="0">
                  <c:v>Series 1</c:v>
                </c:pt>
              </c:strCache>
            </c:strRef>
          </c:tx>
          <c:spPr>
            <a:solidFill>
              <a:srgbClr val="990033"/>
            </a:solidFill>
          </c:spPr>
          <c:invertIfNegative val="0"/>
          <c:dPt>
            <c:idx val="0"/>
            <c:invertIfNegative val="0"/>
            <c:bubble3D val="0"/>
            <c:extLst>
              <c:ext xmlns:c16="http://schemas.microsoft.com/office/drawing/2014/chart" uri="{C3380CC4-5D6E-409C-BE32-E72D297353CC}">
                <c16:uniqueId val="{00000000-2E6D-45D6-A8F7-70F25CFE9E83}"/>
              </c:ext>
            </c:extLst>
          </c:dPt>
          <c:dLbls>
            <c:spPr>
              <a:noFill/>
              <a:ln>
                <a:noFill/>
              </a:ln>
              <a:effectLst/>
            </c:spPr>
            <c:txPr>
              <a:bodyPr/>
              <a:lstStyle/>
              <a:p>
                <a:pPr>
                  <a:defRPr lang="en-US" sz="10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2021</c:v>
                </c:pt>
                <c:pt idx="1">
                  <c:v>2022</c:v>
                </c:pt>
              </c:numCache>
            </c:numRef>
          </c:cat>
          <c:val>
            <c:numRef>
              <c:f>Sheet1!$B$2:$B$3</c:f>
              <c:numCache>
                <c:formatCode>0%</c:formatCode>
                <c:ptCount val="2"/>
                <c:pt idx="0">
                  <c:v>0.16881967460861355</c:v>
                </c:pt>
                <c:pt idx="1">
                  <c:v>0.14408275885778823</c:v>
                </c:pt>
              </c:numCache>
            </c:numRef>
          </c:val>
          <c:extLst>
            <c:ext xmlns:c16="http://schemas.microsoft.com/office/drawing/2014/chart" uri="{C3380CC4-5D6E-409C-BE32-E72D297353CC}">
              <c16:uniqueId val="{00000001-2E6D-45D6-A8F7-70F25CFE9E83}"/>
            </c:ext>
          </c:extLst>
        </c:ser>
        <c:dLbls>
          <c:showLegendKey val="0"/>
          <c:showVal val="0"/>
          <c:showCatName val="0"/>
          <c:showSerName val="0"/>
          <c:showPercent val="0"/>
          <c:showBubbleSize val="0"/>
        </c:dLbls>
        <c:gapWidth val="50"/>
        <c:axId val="-1653310496"/>
        <c:axId val="-1653314848"/>
      </c:barChart>
      <c:catAx>
        <c:axId val="-1653310496"/>
        <c:scaling>
          <c:orientation val="minMax"/>
        </c:scaling>
        <c:delete val="0"/>
        <c:axPos val="l"/>
        <c:numFmt formatCode="General" sourceLinked="0"/>
        <c:majorTickMark val="out"/>
        <c:minorTickMark val="none"/>
        <c:tickLblPos val="nextTo"/>
        <c:txPr>
          <a:bodyPr/>
          <a:lstStyle/>
          <a:p>
            <a:pPr>
              <a:defRPr lang="en-US" sz="1100" b="1"/>
            </a:pPr>
            <a:endParaRPr lang="lv-LV"/>
          </a:p>
        </c:txPr>
        <c:crossAx val="-1653314848"/>
        <c:crosses val="autoZero"/>
        <c:auto val="1"/>
        <c:lblAlgn val="ctr"/>
        <c:lblOffset val="100"/>
        <c:noMultiLvlLbl val="0"/>
      </c:catAx>
      <c:valAx>
        <c:axId val="-1653314848"/>
        <c:scaling>
          <c:orientation val="minMax"/>
          <c:min val="0"/>
        </c:scaling>
        <c:delete val="1"/>
        <c:axPos val="b"/>
        <c:numFmt formatCode="0%" sourceLinked="1"/>
        <c:majorTickMark val="out"/>
        <c:minorTickMark val="none"/>
        <c:tickLblPos val="nextTo"/>
        <c:crossAx val="-1653310496"/>
        <c:crosses val="autoZero"/>
        <c:crossBetween val="between"/>
      </c:valAx>
    </c:plotArea>
    <c:plotVisOnly val="1"/>
    <c:dispBlanksAs val="gap"/>
    <c:showDLblsOverMax val="0"/>
  </c:chart>
  <c:txPr>
    <a:bodyPr/>
    <a:lstStyle/>
    <a:p>
      <a:pPr>
        <a:defRPr sz="1800"/>
      </a:pPr>
      <a:endParaRPr lang="lv-LV"/>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407447506561727"/>
          <c:y val="3.437500000000001E-2"/>
          <c:w val="0.86734744094488414"/>
          <c:h val="0.85478713902381553"/>
        </c:manualLayout>
      </c:layout>
      <c:barChart>
        <c:barDir val="bar"/>
        <c:grouping val="percentStacked"/>
        <c:varyColors val="0"/>
        <c:ser>
          <c:idx val="0"/>
          <c:order val="0"/>
          <c:tx>
            <c:strRef>
              <c:f>Sheet1!$B$1</c:f>
              <c:strCache>
                <c:ptCount val="1"/>
                <c:pt idx="0">
                  <c:v>Jā</c:v>
                </c:pt>
              </c:strCache>
            </c:strRef>
          </c:tx>
          <c:spPr>
            <a:solidFill>
              <a:schemeClr val="accent6"/>
            </a:solidFill>
          </c:spPr>
          <c:invertIfNegative val="0"/>
          <c:dLbls>
            <c:dLbl>
              <c:idx val="0"/>
              <c:layout>
                <c:manualLayout>
                  <c:x val="1.6666666666666666E-2"/>
                  <c:y val="2.00626681926932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7A5-416F-B7D1-AC52A6C3C34C}"/>
                </c:ext>
              </c:extLst>
            </c:dLbl>
            <c:dLbl>
              <c:idx val="1"/>
              <c:layout>
                <c:manualLayout>
                  <c:x val="1.2500000000000001E-2"/>
                  <c:y val="-1.149410420452456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7A5-416F-B7D1-AC52A6C3C34C}"/>
                </c:ext>
              </c:extLst>
            </c:dLbl>
            <c:spPr>
              <a:noFill/>
              <a:ln>
                <a:noFill/>
              </a:ln>
              <a:effectLst/>
            </c:spPr>
            <c:txPr>
              <a:bodyPr/>
              <a:lstStyle/>
              <a:p>
                <a:pPr>
                  <a:defRPr sz="900" b="1">
                    <a:solidFill>
                      <a:schemeClr val="tx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2021</c:v>
                </c:pt>
                <c:pt idx="1">
                  <c:v>2022</c:v>
                </c:pt>
              </c:numCache>
            </c:numRef>
          </c:cat>
          <c:val>
            <c:numRef>
              <c:f>Sheet1!$B$2:$B$3</c:f>
              <c:numCache>
                <c:formatCode>0%</c:formatCode>
                <c:ptCount val="2"/>
                <c:pt idx="0">
                  <c:v>0.71677847775097936</c:v>
                </c:pt>
                <c:pt idx="1">
                  <c:v>0.76094411842267451</c:v>
                </c:pt>
              </c:numCache>
            </c:numRef>
          </c:val>
          <c:extLst>
            <c:ext xmlns:c16="http://schemas.microsoft.com/office/drawing/2014/chart" uri="{C3380CC4-5D6E-409C-BE32-E72D297353CC}">
              <c16:uniqueId val="{00000002-B7A5-416F-B7D1-AC52A6C3C34C}"/>
            </c:ext>
          </c:extLst>
        </c:ser>
        <c:ser>
          <c:idx val="1"/>
          <c:order val="1"/>
          <c:tx>
            <c:strRef>
              <c:f>Sheet1!$C$1</c:f>
              <c:strCache>
                <c:ptCount val="1"/>
                <c:pt idx="0">
                  <c:v>Nē</c:v>
                </c:pt>
              </c:strCache>
            </c:strRef>
          </c:tx>
          <c:spPr>
            <a:solidFill>
              <a:schemeClr val="accent5"/>
            </a:solidFill>
          </c:spPr>
          <c:invertIfNegative val="0"/>
          <c:dLbls>
            <c:spPr>
              <a:noFill/>
              <a:ln>
                <a:noFill/>
              </a:ln>
              <a:effectLst/>
            </c:spPr>
            <c:txPr>
              <a:bodyPr/>
              <a:lstStyle/>
              <a:p>
                <a:pPr>
                  <a:defRPr sz="900" b="1">
                    <a:solidFill>
                      <a:schemeClr val="tx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2021</c:v>
                </c:pt>
                <c:pt idx="1">
                  <c:v>2022</c:v>
                </c:pt>
              </c:numCache>
            </c:numRef>
          </c:cat>
          <c:val>
            <c:numRef>
              <c:f>Sheet1!$C$2:$C$3</c:f>
              <c:numCache>
                <c:formatCode>0%</c:formatCode>
                <c:ptCount val="2"/>
                <c:pt idx="0">
                  <c:v>0.28322152224902125</c:v>
                </c:pt>
                <c:pt idx="1">
                  <c:v>0.23905588157732496</c:v>
                </c:pt>
              </c:numCache>
            </c:numRef>
          </c:val>
          <c:extLst>
            <c:ext xmlns:c16="http://schemas.microsoft.com/office/drawing/2014/chart" uri="{C3380CC4-5D6E-409C-BE32-E72D297353CC}">
              <c16:uniqueId val="{00000003-B7A5-416F-B7D1-AC52A6C3C34C}"/>
            </c:ext>
          </c:extLst>
        </c:ser>
        <c:dLbls>
          <c:showLegendKey val="0"/>
          <c:showVal val="0"/>
          <c:showCatName val="0"/>
          <c:showSerName val="0"/>
          <c:showPercent val="0"/>
          <c:showBubbleSize val="0"/>
        </c:dLbls>
        <c:gapWidth val="45"/>
        <c:overlap val="100"/>
        <c:axId val="-1647026640"/>
        <c:axId val="-1646999984"/>
      </c:barChart>
      <c:catAx>
        <c:axId val="-1647026640"/>
        <c:scaling>
          <c:orientation val="minMax"/>
        </c:scaling>
        <c:delete val="0"/>
        <c:axPos val="l"/>
        <c:numFmt formatCode="General" sourceLinked="1"/>
        <c:majorTickMark val="out"/>
        <c:minorTickMark val="none"/>
        <c:tickLblPos val="nextTo"/>
        <c:txPr>
          <a:bodyPr/>
          <a:lstStyle/>
          <a:p>
            <a:pPr>
              <a:defRPr sz="1100" b="1"/>
            </a:pPr>
            <a:endParaRPr lang="lv-LV"/>
          </a:p>
        </c:txPr>
        <c:crossAx val="-1646999984"/>
        <c:crosses val="autoZero"/>
        <c:auto val="1"/>
        <c:lblAlgn val="ctr"/>
        <c:lblOffset val="100"/>
        <c:noMultiLvlLbl val="0"/>
      </c:catAx>
      <c:valAx>
        <c:axId val="-1646999984"/>
        <c:scaling>
          <c:orientation val="minMax"/>
        </c:scaling>
        <c:delete val="1"/>
        <c:axPos val="b"/>
        <c:numFmt formatCode="0%" sourceLinked="1"/>
        <c:majorTickMark val="out"/>
        <c:minorTickMark val="none"/>
        <c:tickLblPos val="nextTo"/>
        <c:crossAx val="-1647026640"/>
        <c:crosses val="autoZero"/>
        <c:crossBetween val="between"/>
      </c:valAx>
    </c:plotArea>
    <c:legend>
      <c:legendPos val="r"/>
      <c:layout>
        <c:manualLayout>
          <c:xMode val="edge"/>
          <c:yMode val="edge"/>
          <c:x val="0.12951576232557277"/>
          <c:y val="0.86395312155557069"/>
          <c:w val="0.85798409212584525"/>
          <c:h val="0.12050989192224847"/>
        </c:manualLayout>
      </c:layout>
      <c:overlay val="0"/>
      <c:txPr>
        <a:bodyPr/>
        <a:lstStyle/>
        <a:p>
          <a:pPr>
            <a:defRPr sz="1100" b="1"/>
          </a:pPr>
          <a:endParaRPr lang="lv-LV"/>
        </a:p>
      </c:txPr>
    </c:legend>
    <c:plotVisOnly val="1"/>
    <c:dispBlanksAs val="gap"/>
    <c:showDLblsOverMax val="0"/>
  </c:chart>
  <c:txPr>
    <a:bodyPr/>
    <a:lstStyle/>
    <a:p>
      <a:pPr>
        <a:defRPr sz="1800"/>
      </a:pPr>
      <a:endParaRPr lang="lv-LV"/>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935445768328993"/>
          <c:y val="1.1924653458674869E-2"/>
          <c:w val="0.72064554231671007"/>
          <c:h val="0.96697201401478661"/>
        </c:manualLayout>
      </c:layout>
      <c:barChart>
        <c:barDir val="bar"/>
        <c:grouping val="clustered"/>
        <c:varyColors val="0"/>
        <c:ser>
          <c:idx val="0"/>
          <c:order val="0"/>
          <c:tx>
            <c:strRef>
              <c:f>Sheet1!$C$2</c:f>
              <c:strCache>
                <c:ptCount val="1"/>
                <c:pt idx="0">
                  <c:v>Jā</c:v>
                </c:pt>
              </c:strCache>
            </c:strRef>
          </c:tx>
          <c:spPr>
            <a:solidFill>
              <a:schemeClr val="accent5"/>
            </a:solidFill>
          </c:spPr>
          <c:invertIfNegative val="0"/>
          <c:dPt>
            <c:idx val="0"/>
            <c:invertIfNegative val="0"/>
            <c:bubble3D val="0"/>
            <c:spPr>
              <a:solidFill>
                <a:srgbClr val="70AD47">
                  <a:lumMod val="50000"/>
                </a:srgbClr>
              </a:solidFill>
            </c:spPr>
            <c:extLst>
              <c:ext xmlns:c16="http://schemas.microsoft.com/office/drawing/2014/chart" uri="{C3380CC4-5D6E-409C-BE32-E72D297353CC}">
                <c16:uniqueId val="{00000001-D86B-4CA5-870F-1200C8909A8B}"/>
              </c:ext>
            </c:extLst>
          </c:dPt>
          <c:dPt>
            <c:idx val="1"/>
            <c:invertIfNegative val="0"/>
            <c:bubble3D val="0"/>
            <c:spPr>
              <a:solidFill>
                <a:srgbClr val="70AD47">
                  <a:lumMod val="50000"/>
                </a:srgbClr>
              </a:solidFill>
            </c:spPr>
            <c:extLst>
              <c:ext xmlns:c16="http://schemas.microsoft.com/office/drawing/2014/chart" uri="{C3380CC4-5D6E-409C-BE32-E72D297353CC}">
                <c16:uniqueId val="{00000003-D86B-4CA5-870F-1200C8909A8B}"/>
              </c:ext>
            </c:extLst>
          </c:dPt>
          <c:dPt>
            <c:idx val="2"/>
            <c:invertIfNegative val="0"/>
            <c:bubble3D val="0"/>
            <c:spPr>
              <a:solidFill>
                <a:srgbClr val="70AD47">
                  <a:lumMod val="50000"/>
                </a:srgbClr>
              </a:solidFill>
            </c:spPr>
            <c:extLst>
              <c:ext xmlns:c16="http://schemas.microsoft.com/office/drawing/2014/chart" uri="{C3380CC4-5D6E-409C-BE32-E72D297353CC}">
                <c16:uniqueId val="{00000005-D86B-4CA5-870F-1200C8909A8B}"/>
              </c:ext>
            </c:extLst>
          </c:dPt>
          <c:dPt>
            <c:idx val="3"/>
            <c:invertIfNegative val="0"/>
            <c:bubble3D val="0"/>
            <c:spPr>
              <a:solidFill>
                <a:srgbClr val="70AD47">
                  <a:lumMod val="50000"/>
                </a:srgbClr>
              </a:solidFill>
            </c:spPr>
            <c:extLst>
              <c:ext xmlns:c16="http://schemas.microsoft.com/office/drawing/2014/chart" uri="{C3380CC4-5D6E-409C-BE32-E72D297353CC}">
                <c16:uniqueId val="{00000007-D86B-4CA5-870F-1200C8909A8B}"/>
              </c:ext>
            </c:extLst>
          </c:dPt>
          <c:dPt>
            <c:idx val="4"/>
            <c:invertIfNegative val="0"/>
            <c:bubble3D val="0"/>
            <c:spPr>
              <a:solidFill>
                <a:srgbClr val="70AD47">
                  <a:lumMod val="50000"/>
                </a:srgbClr>
              </a:solidFill>
            </c:spPr>
            <c:extLst>
              <c:ext xmlns:c16="http://schemas.microsoft.com/office/drawing/2014/chart" uri="{C3380CC4-5D6E-409C-BE32-E72D297353CC}">
                <c16:uniqueId val="{00000009-D86B-4CA5-870F-1200C8909A8B}"/>
              </c:ext>
            </c:extLst>
          </c:dPt>
          <c:dPt>
            <c:idx val="5"/>
            <c:invertIfNegative val="0"/>
            <c:bubble3D val="0"/>
            <c:spPr>
              <a:solidFill>
                <a:srgbClr val="70AD47">
                  <a:lumMod val="50000"/>
                </a:srgbClr>
              </a:solidFill>
            </c:spPr>
            <c:extLst>
              <c:ext xmlns:c16="http://schemas.microsoft.com/office/drawing/2014/chart" uri="{C3380CC4-5D6E-409C-BE32-E72D297353CC}">
                <c16:uniqueId val="{0000000B-D86B-4CA5-870F-1200C8909A8B}"/>
              </c:ext>
            </c:extLst>
          </c:dPt>
          <c:dPt>
            <c:idx val="7"/>
            <c:invertIfNegative val="0"/>
            <c:bubble3D val="0"/>
            <c:spPr>
              <a:solidFill>
                <a:srgbClr val="FFC000"/>
              </a:solidFill>
            </c:spPr>
            <c:extLst>
              <c:ext xmlns:c16="http://schemas.microsoft.com/office/drawing/2014/chart" uri="{C3380CC4-5D6E-409C-BE32-E72D297353CC}">
                <c16:uniqueId val="{0000000D-D86B-4CA5-870F-1200C8909A8B}"/>
              </c:ext>
            </c:extLst>
          </c:dPt>
          <c:dPt>
            <c:idx val="8"/>
            <c:invertIfNegative val="0"/>
            <c:bubble3D val="0"/>
            <c:spPr>
              <a:solidFill>
                <a:srgbClr val="FFC000"/>
              </a:solidFill>
            </c:spPr>
            <c:extLst>
              <c:ext xmlns:c16="http://schemas.microsoft.com/office/drawing/2014/chart" uri="{C3380CC4-5D6E-409C-BE32-E72D297353CC}">
                <c16:uniqueId val="{0000000F-D86B-4CA5-870F-1200C8909A8B}"/>
              </c:ext>
            </c:extLst>
          </c:dPt>
          <c:dPt>
            <c:idx val="10"/>
            <c:invertIfNegative val="0"/>
            <c:bubble3D val="0"/>
            <c:spPr>
              <a:solidFill>
                <a:srgbClr val="4472C4"/>
              </a:solidFill>
            </c:spPr>
            <c:extLst>
              <c:ext xmlns:c16="http://schemas.microsoft.com/office/drawing/2014/chart" uri="{C3380CC4-5D6E-409C-BE32-E72D297353CC}">
                <c16:uniqueId val="{00000011-D86B-4CA5-870F-1200C8909A8B}"/>
              </c:ext>
            </c:extLst>
          </c:dPt>
          <c:dPt>
            <c:idx val="11"/>
            <c:invertIfNegative val="0"/>
            <c:bubble3D val="0"/>
            <c:spPr>
              <a:solidFill>
                <a:srgbClr val="4472C4"/>
              </a:solidFill>
            </c:spPr>
            <c:extLst>
              <c:ext xmlns:c16="http://schemas.microsoft.com/office/drawing/2014/chart" uri="{C3380CC4-5D6E-409C-BE32-E72D297353CC}">
                <c16:uniqueId val="{00000013-D86B-4CA5-870F-1200C8909A8B}"/>
              </c:ext>
            </c:extLst>
          </c:dPt>
          <c:dPt>
            <c:idx val="12"/>
            <c:invertIfNegative val="0"/>
            <c:bubble3D val="0"/>
            <c:spPr>
              <a:solidFill>
                <a:srgbClr val="4472C4"/>
              </a:solidFill>
            </c:spPr>
            <c:extLst>
              <c:ext xmlns:c16="http://schemas.microsoft.com/office/drawing/2014/chart" uri="{C3380CC4-5D6E-409C-BE32-E72D297353CC}">
                <c16:uniqueId val="{00000015-D86B-4CA5-870F-1200C8909A8B}"/>
              </c:ext>
            </c:extLst>
          </c:dPt>
          <c:dPt>
            <c:idx val="13"/>
            <c:invertIfNegative val="0"/>
            <c:bubble3D val="0"/>
            <c:spPr>
              <a:solidFill>
                <a:srgbClr val="4472C4"/>
              </a:solidFill>
            </c:spPr>
            <c:extLst>
              <c:ext xmlns:c16="http://schemas.microsoft.com/office/drawing/2014/chart" uri="{C3380CC4-5D6E-409C-BE32-E72D297353CC}">
                <c16:uniqueId val="{00000017-D86B-4CA5-870F-1200C8909A8B}"/>
              </c:ext>
            </c:extLst>
          </c:dPt>
          <c:dPt>
            <c:idx val="14"/>
            <c:invertIfNegative val="0"/>
            <c:bubble3D val="0"/>
            <c:spPr>
              <a:solidFill>
                <a:srgbClr val="4472C4"/>
              </a:solidFill>
            </c:spPr>
            <c:extLst>
              <c:ext xmlns:c16="http://schemas.microsoft.com/office/drawing/2014/chart" uri="{C3380CC4-5D6E-409C-BE32-E72D297353CC}">
                <c16:uniqueId val="{00000019-D86B-4CA5-870F-1200C8909A8B}"/>
              </c:ext>
            </c:extLst>
          </c:dPt>
          <c:dPt>
            <c:idx val="16"/>
            <c:invertIfNegative val="0"/>
            <c:bubble3D val="0"/>
            <c:spPr>
              <a:solidFill>
                <a:srgbClr val="70AD47"/>
              </a:solidFill>
            </c:spPr>
            <c:extLst>
              <c:ext xmlns:c16="http://schemas.microsoft.com/office/drawing/2014/chart" uri="{C3380CC4-5D6E-409C-BE32-E72D297353CC}">
                <c16:uniqueId val="{0000001B-D86B-4CA5-870F-1200C8909A8B}"/>
              </c:ext>
            </c:extLst>
          </c:dPt>
          <c:dPt>
            <c:idx val="17"/>
            <c:invertIfNegative val="0"/>
            <c:bubble3D val="0"/>
            <c:spPr>
              <a:solidFill>
                <a:srgbClr val="70AD47"/>
              </a:solidFill>
            </c:spPr>
            <c:extLst>
              <c:ext xmlns:c16="http://schemas.microsoft.com/office/drawing/2014/chart" uri="{C3380CC4-5D6E-409C-BE32-E72D297353CC}">
                <c16:uniqueId val="{0000001D-D86B-4CA5-870F-1200C8909A8B}"/>
              </c:ext>
            </c:extLst>
          </c:dPt>
          <c:dPt>
            <c:idx val="18"/>
            <c:invertIfNegative val="0"/>
            <c:bubble3D val="0"/>
            <c:spPr>
              <a:solidFill>
                <a:srgbClr val="70AD47"/>
              </a:solidFill>
            </c:spPr>
            <c:extLst>
              <c:ext xmlns:c16="http://schemas.microsoft.com/office/drawing/2014/chart" uri="{C3380CC4-5D6E-409C-BE32-E72D297353CC}">
                <c16:uniqueId val="{0000001F-D86B-4CA5-870F-1200C8909A8B}"/>
              </c:ext>
            </c:extLst>
          </c:dPt>
          <c:dPt>
            <c:idx val="20"/>
            <c:invertIfNegative val="0"/>
            <c:bubble3D val="0"/>
            <c:spPr>
              <a:solidFill>
                <a:srgbClr val="ED7D31"/>
              </a:solidFill>
            </c:spPr>
            <c:extLst>
              <c:ext xmlns:c16="http://schemas.microsoft.com/office/drawing/2014/chart" uri="{C3380CC4-5D6E-409C-BE32-E72D297353CC}">
                <c16:uniqueId val="{00000021-D86B-4CA5-870F-1200C8909A8B}"/>
              </c:ext>
            </c:extLst>
          </c:dPt>
          <c:dPt>
            <c:idx val="21"/>
            <c:invertIfNegative val="0"/>
            <c:bubble3D val="0"/>
            <c:spPr>
              <a:solidFill>
                <a:srgbClr val="ED7D31"/>
              </a:solidFill>
            </c:spPr>
            <c:extLst>
              <c:ext xmlns:c16="http://schemas.microsoft.com/office/drawing/2014/chart" uri="{C3380CC4-5D6E-409C-BE32-E72D297353CC}">
                <c16:uniqueId val="{00000023-D86B-4CA5-870F-1200C8909A8B}"/>
              </c:ext>
            </c:extLst>
          </c:dPt>
          <c:dPt>
            <c:idx val="22"/>
            <c:invertIfNegative val="0"/>
            <c:bubble3D val="0"/>
            <c:spPr>
              <a:solidFill>
                <a:srgbClr val="ED7D31"/>
              </a:solidFill>
            </c:spPr>
            <c:extLst>
              <c:ext xmlns:c16="http://schemas.microsoft.com/office/drawing/2014/chart" uri="{C3380CC4-5D6E-409C-BE32-E72D297353CC}">
                <c16:uniqueId val="{00000025-D86B-4CA5-870F-1200C8909A8B}"/>
              </c:ext>
            </c:extLst>
          </c:dPt>
          <c:dPt>
            <c:idx val="29"/>
            <c:invertIfNegative val="0"/>
            <c:bubble3D val="0"/>
            <c:spPr>
              <a:solidFill>
                <a:srgbClr val="5B9BD5"/>
              </a:solidFill>
            </c:spPr>
            <c:extLst>
              <c:ext xmlns:c16="http://schemas.microsoft.com/office/drawing/2014/chart" uri="{C3380CC4-5D6E-409C-BE32-E72D297353CC}">
                <c16:uniqueId val="{00000027-D86B-4CA5-870F-1200C8909A8B}"/>
              </c:ext>
            </c:extLst>
          </c:dPt>
          <c:dPt>
            <c:idx val="30"/>
            <c:invertIfNegative val="0"/>
            <c:bubble3D val="0"/>
            <c:spPr>
              <a:solidFill>
                <a:srgbClr val="00B050"/>
              </a:solidFill>
            </c:spPr>
            <c:extLst>
              <c:ext xmlns:c16="http://schemas.microsoft.com/office/drawing/2014/chart" uri="{C3380CC4-5D6E-409C-BE32-E72D297353CC}">
                <c16:uniqueId val="{00000029-D86B-4CA5-870F-1200C8909A8B}"/>
              </c:ext>
            </c:extLst>
          </c:dPt>
          <c:dPt>
            <c:idx val="31"/>
            <c:invertIfNegative val="0"/>
            <c:bubble3D val="0"/>
            <c:spPr>
              <a:solidFill>
                <a:srgbClr val="00B050"/>
              </a:solidFill>
            </c:spPr>
            <c:extLst>
              <c:ext xmlns:c16="http://schemas.microsoft.com/office/drawing/2014/chart" uri="{C3380CC4-5D6E-409C-BE32-E72D297353CC}">
                <c16:uniqueId val="{0000002B-D86B-4CA5-870F-1200C8909A8B}"/>
              </c:ext>
            </c:extLst>
          </c:dPt>
          <c:dPt>
            <c:idx val="32"/>
            <c:invertIfNegative val="0"/>
            <c:bubble3D val="0"/>
            <c:spPr>
              <a:solidFill>
                <a:srgbClr val="00B050"/>
              </a:solidFill>
            </c:spPr>
            <c:extLst>
              <c:ext xmlns:c16="http://schemas.microsoft.com/office/drawing/2014/chart" uri="{C3380CC4-5D6E-409C-BE32-E72D297353CC}">
                <c16:uniqueId val="{0000002D-D86B-4CA5-870F-1200C8909A8B}"/>
              </c:ext>
            </c:extLst>
          </c:dPt>
          <c:dPt>
            <c:idx val="34"/>
            <c:invertIfNegative val="0"/>
            <c:bubble3D val="0"/>
            <c:spPr>
              <a:solidFill>
                <a:srgbClr val="990033"/>
              </a:solidFill>
            </c:spPr>
            <c:extLst>
              <c:ext xmlns:c16="http://schemas.microsoft.com/office/drawing/2014/chart" uri="{C3380CC4-5D6E-409C-BE32-E72D297353CC}">
                <c16:uniqueId val="{0000002F-D86B-4CA5-870F-1200C8909A8B}"/>
              </c:ext>
            </c:extLst>
          </c:dPt>
          <c:dLbls>
            <c:spPr>
              <a:noFill/>
              <a:ln>
                <a:noFill/>
              </a:ln>
              <a:effectLst/>
            </c:spPr>
            <c:txPr>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Sheet1!$A$3:$B$37</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Sheet1!$C$3:$C$37</c:f>
              <c:numCache>
                <c:formatCode>0%</c:formatCode>
                <c:ptCount val="35"/>
                <c:pt idx="0">
                  <c:v>0.16253925545373682</c:v>
                </c:pt>
                <c:pt idx="1">
                  <c:v>0.1225843515177262</c:v>
                </c:pt>
                <c:pt idx="2">
                  <c:v>9.7621835753419914E-2</c:v>
                </c:pt>
                <c:pt idx="3">
                  <c:v>0.11574761364164077</c:v>
                </c:pt>
                <c:pt idx="4">
                  <c:v>0.14651308650754566</c:v>
                </c:pt>
                <c:pt idx="5">
                  <c:v>0.1685798403310553</c:v>
                </c:pt>
                <c:pt idx="7">
                  <c:v>0.14206716835114402</c:v>
                </c:pt>
                <c:pt idx="8">
                  <c:v>0.14771670699159362</c:v>
                </c:pt>
                <c:pt idx="10">
                  <c:v>0.14898313857289208</c:v>
                </c:pt>
                <c:pt idx="11">
                  <c:v>9.5803165702346871E-2</c:v>
                </c:pt>
                <c:pt idx="12">
                  <c:v>0.14625961759308273</c:v>
                </c:pt>
                <c:pt idx="13">
                  <c:v>0.13104569236178951</c:v>
                </c:pt>
                <c:pt idx="14">
                  <c:v>0.15547798455388293</c:v>
                </c:pt>
                <c:pt idx="16">
                  <c:v>0.16313778674820964</c:v>
                </c:pt>
                <c:pt idx="17">
                  <c:v>0.1441911193196006</c:v>
                </c:pt>
                <c:pt idx="18">
                  <c:v>0.13642861090478936</c:v>
                </c:pt>
                <c:pt idx="20">
                  <c:v>0.11715824121388971</c:v>
                </c:pt>
                <c:pt idx="21">
                  <c:v>0.13954800009551893</c:v>
                </c:pt>
                <c:pt idx="22">
                  <c:v>0.15188857443246398</c:v>
                </c:pt>
                <c:pt idx="24">
                  <c:v>9.2926758484852823E-2</c:v>
                </c:pt>
                <c:pt idx="25">
                  <c:v>0.12165723902987353</c:v>
                </c:pt>
                <c:pt idx="26">
                  <c:v>0.14519857931573257</c:v>
                </c:pt>
                <c:pt idx="27">
                  <c:v>0.15540568147451869</c:v>
                </c:pt>
                <c:pt idx="28">
                  <c:v>0.17775082396307373</c:v>
                </c:pt>
                <c:pt idx="29">
                  <c:v>0.19398386293382694</c:v>
                </c:pt>
                <c:pt idx="31">
                  <c:v>0.15099850041703358</c:v>
                </c:pt>
                <c:pt idx="32">
                  <c:v>0.13792029611689338</c:v>
                </c:pt>
                <c:pt idx="34">
                  <c:v>0.14408275885778823</c:v>
                </c:pt>
              </c:numCache>
            </c:numRef>
          </c:val>
          <c:extLst>
            <c:ext xmlns:c16="http://schemas.microsoft.com/office/drawing/2014/chart" uri="{C3380CC4-5D6E-409C-BE32-E72D297353CC}">
              <c16:uniqueId val="{00000030-D86B-4CA5-870F-1200C8909A8B}"/>
            </c:ext>
          </c:extLst>
        </c:ser>
        <c:dLbls>
          <c:showLegendKey val="0"/>
          <c:showVal val="0"/>
          <c:showCatName val="0"/>
          <c:showSerName val="0"/>
          <c:showPercent val="0"/>
          <c:showBubbleSize val="0"/>
        </c:dLbls>
        <c:gapWidth val="51"/>
        <c:axId val="-1720574624"/>
        <c:axId val="-1720593120"/>
      </c:barChart>
      <c:catAx>
        <c:axId val="-1720574624"/>
        <c:scaling>
          <c:orientation val="minMax"/>
        </c:scaling>
        <c:delete val="0"/>
        <c:axPos val="l"/>
        <c:numFmt formatCode="General" sourceLinked="0"/>
        <c:majorTickMark val="out"/>
        <c:minorTickMark val="none"/>
        <c:tickLblPos val="nextTo"/>
        <c:txPr>
          <a:bodyPr/>
          <a:lstStyle/>
          <a:p>
            <a:pPr>
              <a:defRPr sz="1000"/>
            </a:pPr>
            <a:endParaRPr lang="lv-LV"/>
          </a:p>
        </c:txPr>
        <c:crossAx val="-1720593120"/>
        <c:crosses val="autoZero"/>
        <c:auto val="1"/>
        <c:lblAlgn val="ctr"/>
        <c:lblOffset val="100"/>
        <c:noMultiLvlLbl val="0"/>
      </c:catAx>
      <c:valAx>
        <c:axId val="-1720593120"/>
        <c:scaling>
          <c:orientation val="minMax"/>
          <c:max val="0.30000000000000004"/>
        </c:scaling>
        <c:delete val="1"/>
        <c:axPos val="b"/>
        <c:majorGridlines/>
        <c:numFmt formatCode="0%" sourceLinked="1"/>
        <c:majorTickMark val="out"/>
        <c:minorTickMark val="none"/>
        <c:tickLblPos val="nextTo"/>
        <c:crossAx val="-1720574624"/>
        <c:crosses val="autoZero"/>
        <c:crossBetween val="between"/>
        <c:majorUnit val="0.1"/>
      </c:valAx>
    </c:plotArea>
    <c:plotVisOnly val="1"/>
    <c:dispBlanksAs val="gap"/>
    <c:showDLblsOverMax val="0"/>
  </c:chart>
  <c:txPr>
    <a:bodyPr/>
    <a:lstStyle/>
    <a:p>
      <a:pPr>
        <a:defRPr sz="1800"/>
      </a:pPr>
      <a:endParaRPr lang="lv-LV"/>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157141768099037E-2"/>
          <c:y val="2.0934933894350281E-2"/>
          <c:w val="0.97143328313657529"/>
          <c:h val="0.82177443651282023"/>
        </c:manualLayout>
      </c:layout>
      <c:barChart>
        <c:barDir val="col"/>
        <c:grouping val="clustered"/>
        <c:varyColors val="0"/>
        <c:ser>
          <c:idx val="0"/>
          <c:order val="0"/>
          <c:spPr>
            <a:solidFill>
              <a:schemeClr val="accent2">
                <a:lumMod val="75000"/>
              </a:schemeClr>
            </a:solidFill>
          </c:spPr>
          <c:invertIfNegative val="0"/>
          <c:dPt>
            <c:idx val="2"/>
            <c:invertIfNegative val="0"/>
            <c:bubble3D val="0"/>
            <c:spPr>
              <a:solidFill>
                <a:schemeClr val="accent2"/>
              </a:solidFill>
            </c:spPr>
            <c:extLst>
              <c:ext xmlns:c16="http://schemas.microsoft.com/office/drawing/2014/chart" uri="{C3380CC4-5D6E-409C-BE32-E72D297353CC}">
                <c16:uniqueId val="{00000001-47FE-4128-B8E8-6FCD5C968C21}"/>
              </c:ext>
            </c:extLst>
          </c:dPt>
          <c:dPt>
            <c:idx val="3"/>
            <c:invertIfNegative val="0"/>
            <c:bubble3D val="0"/>
            <c:spPr>
              <a:solidFill>
                <a:schemeClr val="accent2"/>
              </a:solidFill>
            </c:spPr>
            <c:extLst>
              <c:ext xmlns:c16="http://schemas.microsoft.com/office/drawing/2014/chart" uri="{C3380CC4-5D6E-409C-BE32-E72D297353CC}">
                <c16:uniqueId val="{00000003-47FE-4128-B8E8-6FCD5C968C21}"/>
              </c:ext>
            </c:extLst>
          </c:dPt>
          <c:dPt>
            <c:idx val="4"/>
            <c:invertIfNegative val="0"/>
            <c:bubble3D val="0"/>
            <c:spPr>
              <a:solidFill>
                <a:schemeClr val="accent2"/>
              </a:solidFill>
            </c:spPr>
            <c:extLst>
              <c:ext xmlns:c16="http://schemas.microsoft.com/office/drawing/2014/chart" uri="{C3380CC4-5D6E-409C-BE32-E72D297353CC}">
                <c16:uniqueId val="{00000005-47FE-4128-B8E8-6FCD5C968C21}"/>
              </c:ext>
            </c:extLst>
          </c:dPt>
          <c:dPt>
            <c:idx val="5"/>
            <c:invertIfNegative val="0"/>
            <c:bubble3D val="0"/>
            <c:spPr>
              <a:solidFill>
                <a:schemeClr val="accent6"/>
              </a:solidFill>
            </c:spPr>
            <c:extLst>
              <c:ext xmlns:c16="http://schemas.microsoft.com/office/drawing/2014/chart" uri="{C3380CC4-5D6E-409C-BE32-E72D297353CC}">
                <c16:uniqueId val="{00000007-47FE-4128-B8E8-6FCD5C968C21}"/>
              </c:ext>
            </c:extLst>
          </c:dPt>
          <c:dPt>
            <c:idx val="6"/>
            <c:invertIfNegative val="0"/>
            <c:bubble3D val="0"/>
            <c:spPr>
              <a:solidFill>
                <a:schemeClr val="accent6"/>
              </a:solidFill>
            </c:spPr>
            <c:extLst>
              <c:ext xmlns:c16="http://schemas.microsoft.com/office/drawing/2014/chart" uri="{C3380CC4-5D6E-409C-BE32-E72D297353CC}">
                <c16:uniqueId val="{00000009-47FE-4128-B8E8-6FCD5C968C21}"/>
              </c:ext>
            </c:extLst>
          </c:dPt>
          <c:dPt>
            <c:idx val="7"/>
            <c:invertIfNegative val="0"/>
            <c:bubble3D val="0"/>
            <c:spPr>
              <a:solidFill>
                <a:schemeClr val="accent6"/>
              </a:solidFill>
            </c:spPr>
            <c:extLst>
              <c:ext xmlns:c16="http://schemas.microsoft.com/office/drawing/2014/chart" uri="{C3380CC4-5D6E-409C-BE32-E72D297353CC}">
                <c16:uniqueId val="{0000000B-47FE-4128-B8E8-6FCD5C968C21}"/>
              </c:ext>
            </c:extLst>
          </c:dPt>
          <c:dPt>
            <c:idx val="8"/>
            <c:invertIfNegative val="0"/>
            <c:bubble3D val="0"/>
            <c:spPr>
              <a:solidFill>
                <a:schemeClr val="accent6">
                  <a:lumMod val="75000"/>
                </a:schemeClr>
              </a:solidFill>
            </c:spPr>
            <c:extLst>
              <c:ext xmlns:c16="http://schemas.microsoft.com/office/drawing/2014/chart" uri="{C3380CC4-5D6E-409C-BE32-E72D297353CC}">
                <c16:uniqueId val="{0000000D-47FE-4128-B8E8-6FCD5C968C21}"/>
              </c:ext>
            </c:extLst>
          </c:dPt>
          <c:dPt>
            <c:idx val="9"/>
            <c:invertIfNegative val="0"/>
            <c:bubble3D val="0"/>
            <c:spPr>
              <a:solidFill>
                <a:schemeClr val="accent6">
                  <a:lumMod val="75000"/>
                </a:schemeClr>
              </a:solidFill>
            </c:spPr>
            <c:extLst>
              <c:ext xmlns:c16="http://schemas.microsoft.com/office/drawing/2014/chart" uri="{C3380CC4-5D6E-409C-BE32-E72D297353CC}">
                <c16:uniqueId val="{0000000F-47FE-4128-B8E8-6FCD5C968C21}"/>
              </c:ext>
            </c:extLst>
          </c:dPt>
          <c:dLbls>
            <c:spPr>
              <a:noFill/>
              <a:ln>
                <a:noFill/>
              </a:ln>
              <a:effectLst/>
            </c:spPr>
            <c:txPr>
              <a:bodyPr wrap="square" lIns="38100" tIns="19050" rIns="38100" bIns="19050" anchor="ctr">
                <a:spAutoFit/>
              </a:bodyPr>
              <a:lstStyle/>
              <a:p>
                <a:pPr>
                  <a:defRPr sz="10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Sheet1!$B$2:$K$2</c:f>
              <c:strCache>
                <c:ptCount val="10"/>
                <c:pt idx="0">
                  <c:v>(ļoti slikti) 1</c:v>
                </c:pt>
                <c:pt idx="1">
                  <c:v>2</c:v>
                </c:pt>
                <c:pt idx="2">
                  <c:v>3</c:v>
                </c:pt>
                <c:pt idx="3">
                  <c:v>4</c:v>
                </c:pt>
                <c:pt idx="4">
                  <c:v>5</c:v>
                </c:pt>
                <c:pt idx="5">
                  <c:v>6</c:v>
                </c:pt>
                <c:pt idx="6">
                  <c:v>7</c:v>
                </c:pt>
                <c:pt idx="7">
                  <c:v>8</c:v>
                </c:pt>
                <c:pt idx="8">
                  <c:v>9</c:v>
                </c:pt>
                <c:pt idx="9">
                  <c:v>(teicami) 10</c:v>
                </c:pt>
              </c:strCache>
            </c:strRef>
          </c:cat>
          <c:val>
            <c:numRef>
              <c:f>Sheet1!$B$3:$K$3</c:f>
              <c:numCache>
                <c:formatCode>0%</c:formatCode>
                <c:ptCount val="10"/>
                <c:pt idx="0">
                  <c:v>0.30674041140710573</c:v>
                </c:pt>
                <c:pt idx="1">
                  <c:v>4.1967645992147452E-2</c:v>
                </c:pt>
                <c:pt idx="2">
                  <c:v>7.8890669794317761E-2</c:v>
                </c:pt>
                <c:pt idx="3">
                  <c:v>4.3288085013186622E-2</c:v>
                </c:pt>
                <c:pt idx="4">
                  <c:v>0.11067770601906247</c:v>
                </c:pt>
                <c:pt idx="5">
                  <c:v>7.5225366701038243E-2</c:v>
                </c:pt>
                <c:pt idx="6">
                  <c:v>8.7693139635162828E-2</c:v>
                </c:pt>
                <c:pt idx="7">
                  <c:v>0.10119156604647882</c:v>
                </c:pt>
                <c:pt idx="8">
                  <c:v>5.4391826593560288E-2</c:v>
                </c:pt>
                <c:pt idx="9">
                  <c:v>9.9933582797940415E-2</c:v>
                </c:pt>
              </c:numCache>
            </c:numRef>
          </c:val>
          <c:extLst>
            <c:ext xmlns:c16="http://schemas.microsoft.com/office/drawing/2014/chart" uri="{C3380CC4-5D6E-409C-BE32-E72D297353CC}">
              <c16:uniqueId val="{00000012-47FE-4128-B8E8-6FCD5C968C21}"/>
            </c:ext>
          </c:extLst>
        </c:ser>
        <c:dLbls>
          <c:showLegendKey val="0"/>
          <c:showVal val="0"/>
          <c:showCatName val="0"/>
          <c:showSerName val="0"/>
          <c:showPercent val="0"/>
          <c:showBubbleSize val="0"/>
        </c:dLbls>
        <c:gapWidth val="70"/>
        <c:axId val="824932768"/>
        <c:axId val="824933160"/>
      </c:barChart>
      <c:catAx>
        <c:axId val="824932768"/>
        <c:scaling>
          <c:orientation val="minMax"/>
        </c:scaling>
        <c:delete val="0"/>
        <c:axPos val="b"/>
        <c:numFmt formatCode="General" sourceLinked="0"/>
        <c:majorTickMark val="out"/>
        <c:minorTickMark val="none"/>
        <c:tickLblPos val="nextTo"/>
        <c:spPr>
          <a:ln>
            <a:noFill/>
          </a:ln>
        </c:spPr>
        <c:txPr>
          <a:bodyPr/>
          <a:lstStyle/>
          <a:p>
            <a:pPr algn="r">
              <a:defRPr sz="1100" b="1"/>
            </a:pPr>
            <a:endParaRPr lang="lv-LV"/>
          </a:p>
        </c:txPr>
        <c:crossAx val="824933160"/>
        <c:crosses val="autoZero"/>
        <c:auto val="1"/>
        <c:lblAlgn val="ctr"/>
        <c:lblOffset val="100"/>
        <c:noMultiLvlLbl val="0"/>
      </c:catAx>
      <c:valAx>
        <c:axId val="824933160"/>
        <c:scaling>
          <c:orientation val="minMax"/>
          <c:max val="0.4"/>
          <c:min val="0"/>
        </c:scaling>
        <c:delete val="1"/>
        <c:axPos val="l"/>
        <c:numFmt formatCode="0%" sourceLinked="1"/>
        <c:majorTickMark val="out"/>
        <c:minorTickMark val="none"/>
        <c:tickLblPos val="nextTo"/>
        <c:crossAx val="824932768"/>
        <c:crosses val="autoZero"/>
        <c:crossBetween val="between"/>
        <c:majorUnit val="0.1"/>
      </c:valAx>
    </c:plotArea>
    <c:plotVisOnly val="1"/>
    <c:dispBlanksAs val="gap"/>
    <c:showDLblsOverMax val="0"/>
  </c:chart>
  <c:txPr>
    <a:bodyPr/>
    <a:lstStyle/>
    <a:p>
      <a:pPr>
        <a:defRPr sz="1200"/>
      </a:pPr>
      <a:endParaRPr lang="lv-LV"/>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11582617959515"/>
          <c:y val="0.13364954564346024"/>
          <c:w val="0.80580400844514444"/>
          <c:h val="0.86635045435653968"/>
        </c:manualLayout>
      </c:layout>
      <c:barChart>
        <c:barDir val="bar"/>
        <c:grouping val="percentStacked"/>
        <c:varyColors val="0"/>
        <c:ser>
          <c:idx val="0"/>
          <c:order val="0"/>
          <c:tx>
            <c:strRef>
              <c:f>Sheet1!$C$3</c:f>
              <c:strCache>
                <c:ptCount val="1"/>
                <c:pt idx="0">
                  <c:v>Izcili/ labi (9-10)</c:v>
                </c:pt>
              </c:strCache>
            </c:strRef>
          </c:tx>
          <c:spPr>
            <a:solidFill>
              <a:schemeClr val="accent6">
                <a:lumMod val="75000"/>
              </a:schemeClr>
            </a:solidFill>
          </c:spPr>
          <c:invertIfNegative val="0"/>
          <c:dPt>
            <c:idx val="0"/>
            <c:invertIfNegative val="0"/>
            <c:bubble3D val="0"/>
            <c:spPr>
              <a:solidFill>
                <a:schemeClr val="accent6">
                  <a:lumMod val="75000"/>
                </a:schemeClr>
              </a:solidFill>
            </c:spPr>
            <c:extLst>
              <c:ext xmlns:c16="http://schemas.microsoft.com/office/drawing/2014/chart" uri="{C3380CC4-5D6E-409C-BE32-E72D297353CC}">
                <c16:uniqueId val="{00000001-65C4-4D5B-8482-5FFD05283032}"/>
              </c:ext>
            </c:extLst>
          </c:dPt>
          <c:dPt>
            <c:idx val="3"/>
            <c:invertIfNegative val="0"/>
            <c:bubble3D val="0"/>
            <c:extLst>
              <c:ext xmlns:c16="http://schemas.microsoft.com/office/drawing/2014/chart" uri="{C3380CC4-5D6E-409C-BE32-E72D297353CC}">
                <c16:uniqueId val="{00000002-65C4-4D5B-8482-5FFD05283032}"/>
              </c:ext>
            </c:extLst>
          </c:dPt>
          <c:dLbls>
            <c:spPr>
              <a:noFill/>
              <a:ln>
                <a:noFill/>
              </a:ln>
              <a:effectLst/>
            </c:spPr>
            <c:txPr>
              <a:bodyPr/>
              <a:lstStyle/>
              <a:p>
                <a:pPr>
                  <a:defRPr lang="en-US" sz="10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Sheet1!$B$4:$B$5</c:f>
              <c:numCache>
                <c:formatCode>General</c:formatCode>
                <c:ptCount val="2"/>
                <c:pt idx="0">
                  <c:v>2021</c:v>
                </c:pt>
                <c:pt idx="1">
                  <c:v>2022</c:v>
                </c:pt>
              </c:numCache>
            </c:numRef>
          </c:cat>
          <c:val>
            <c:numRef>
              <c:f>Sheet1!$C$4:$C$5</c:f>
              <c:numCache>
                <c:formatCode>0%</c:formatCode>
                <c:ptCount val="2"/>
                <c:pt idx="0">
                  <c:v>0.17290667523015335</c:v>
                </c:pt>
                <c:pt idx="1">
                  <c:v>0.15432540939150069</c:v>
                </c:pt>
              </c:numCache>
            </c:numRef>
          </c:val>
          <c:extLst>
            <c:ext xmlns:c16="http://schemas.microsoft.com/office/drawing/2014/chart" uri="{C3380CC4-5D6E-409C-BE32-E72D297353CC}">
              <c16:uniqueId val="{00000003-65C4-4D5B-8482-5FFD05283032}"/>
            </c:ext>
          </c:extLst>
        </c:ser>
        <c:ser>
          <c:idx val="1"/>
          <c:order val="1"/>
          <c:tx>
            <c:strRef>
              <c:f>Sheet1!$D$3</c:f>
              <c:strCache>
                <c:ptCount val="1"/>
                <c:pt idx="0">
                  <c:v>Drīzāk labi (6-8)</c:v>
                </c:pt>
              </c:strCache>
            </c:strRef>
          </c:tx>
          <c:spPr>
            <a:solidFill>
              <a:schemeClr val="accent6"/>
            </a:solidFill>
          </c:spPr>
          <c:invertIfNegative val="0"/>
          <c:dPt>
            <c:idx val="0"/>
            <c:invertIfNegative val="0"/>
            <c:bubble3D val="0"/>
            <c:extLst>
              <c:ext xmlns:c16="http://schemas.microsoft.com/office/drawing/2014/chart" uri="{C3380CC4-5D6E-409C-BE32-E72D297353CC}">
                <c16:uniqueId val="{00000004-65C4-4D5B-8482-5FFD05283032}"/>
              </c:ext>
            </c:extLst>
          </c:dPt>
          <c:dPt>
            <c:idx val="3"/>
            <c:invertIfNegative val="0"/>
            <c:bubble3D val="0"/>
            <c:extLst>
              <c:ext xmlns:c16="http://schemas.microsoft.com/office/drawing/2014/chart" uri="{C3380CC4-5D6E-409C-BE32-E72D297353CC}">
                <c16:uniqueId val="{00000005-65C4-4D5B-8482-5FFD05283032}"/>
              </c:ext>
            </c:extLst>
          </c:dPt>
          <c:dLbls>
            <c:spPr>
              <a:noFill/>
              <a:ln>
                <a:noFill/>
              </a:ln>
              <a:effectLst/>
            </c:spPr>
            <c:txPr>
              <a:bodyPr wrap="square" lIns="38100" tIns="19050" rIns="38100" bIns="19050" anchor="ctr">
                <a:spAutoFit/>
              </a:bodyPr>
              <a:lstStyle/>
              <a:p>
                <a:pPr>
                  <a:defRPr sz="10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Sheet1!$B$4:$B$5</c:f>
              <c:numCache>
                <c:formatCode>General</c:formatCode>
                <c:ptCount val="2"/>
                <c:pt idx="0">
                  <c:v>2021</c:v>
                </c:pt>
                <c:pt idx="1">
                  <c:v>2022</c:v>
                </c:pt>
              </c:numCache>
            </c:numRef>
          </c:cat>
          <c:val>
            <c:numRef>
              <c:f>Sheet1!$D$4:$D$5</c:f>
              <c:numCache>
                <c:formatCode>0%</c:formatCode>
                <c:ptCount val="2"/>
                <c:pt idx="0">
                  <c:v>0.19987128219200559</c:v>
                </c:pt>
                <c:pt idx="1">
                  <c:v>0.26411007238267992</c:v>
                </c:pt>
              </c:numCache>
            </c:numRef>
          </c:val>
          <c:extLst>
            <c:ext xmlns:c16="http://schemas.microsoft.com/office/drawing/2014/chart" uri="{C3380CC4-5D6E-409C-BE32-E72D297353CC}">
              <c16:uniqueId val="{00000006-65C4-4D5B-8482-5FFD05283032}"/>
            </c:ext>
          </c:extLst>
        </c:ser>
        <c:ser>
          <c:idx val="2"/>
          <c:order val="2"/>
          <c:tx>
            <c:strRef>
              <c:f>Sheet1!$E$3</c:f>
              <c:strCache>
                <c:ptCount val="1"/>
                <c:pt idx="0">
                  <c:v>Drīzāk slikti (3-5)</c:v>
                </c:pt>
              </c:strCache>
            </c:strRef>
          </c:tx>
          <c:spPr>
            <a:solidFill>
              <a:schemeClr val="accent2"/>
            </a:solidFill>
          </c:spPr>
          <c:invertIfNegative val="0"/>
          <c:dLbls>
            <c:dLbl>
              <c:idx val="1"/>
              <c:layout>
                <c:manualLayout>
                  <c:x val="0"/>
                  <c:y val="4.008393006837624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5C4-4D5B-8482-5FFD05283032}"/>
                </c:ext>
              </c:extLst>
            </c:dLbl>
            <c:dLbl>
              <c:idx val="6"/>
              <c:delete val="1"/>
              <c:extLst>
                <c:ext xmlns:c15="http://schemas.microsoft.com/office/drawing/2012/chart" uri="{CE6537A1-D6FC-4f65-9D91-7224C49458BB}"/>
                <c:ext xmlns:c16="http://schemas.microsoft.com/office/drawing/2014/chart" uri="{C3380CC4-5D6E-409C-BE32-E72D297353CC}">
                  <c16:uniqueId val="{00000008-65C4-4D5B-8482-5FFD05283032}"/>
                </c:ext>
              </c:extLst>
            </c:dLbl>
            <c:dLbl>
              <c:idx val="7"/>
              <c:delete val="1"/>
              <c:extLst>
                <c:ext xmlns:c15="http://schemas.microsoft.com/office/drawing/2012/chart" uri="{CE6537A1-D6FC-4f65-9D91-7224C49458BB}"/>
                <c:ext xmlns:c16="http://schemas.microsoft.com/office/drawing/2014/chart" uri="{C3380CC4-5D6E-409C-BE32-E72D297353CC}">
                  <c16:uniqueId val="{00000009-65C4-4D5B-8482-5FFD05283032}"/>
                </c:ext>
              </c:extLst>
            </c:dLbl>
            <c:spPr>
              <a:noFill/>
              <a:ln>
                <a:noFill/>
              </a:ln>
              <a:effectLst/>
            </c:spPr>
            <c:txPr>
              <a:bodyPr wrap="square" lIns="38100" tIns="19050" rIns="38100" bIns="19050" anchor="ctr">
                <a:spAutoFit/>
              </a:bodyPr>
              <a:lstStyle/>
              <a:p>
                <a:pPr>
                  <a:defRPr sz="10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Sheet1!$B$4:$B$5</c:f>
              <c:numCache>
                <c:formatCode>General</c:formatCode>
                <c:ptCount val="2"/>
                <c:pt idx="0">
                  <c:v>2021</c:v>
                </c:pt>
                <c:pt idx="1">
                  <c:v>2022</c:v>
                </c:pt>
              </c:numCache>
            </c:numRef>
          </c:cat>
          <c:val>
            <c:numRef>
              <c:f>Sheet1!$E$4:$E$5</c:f>
              <c:numCache>
                <c:formatCode>0%</c:formatCode>
                <c:ptCount val="2"/>
                <c:pt idx="0">
                  <c:v>0.32117457406833239</c:v>
                </c:pt>
                <c:pt idx="1">
                  <c:v>0.23285646082656686</c:v>
                </c:pt>
              </c:numCache>
            </c:numRef>
          </c:val>
          <c:extLst>
            <c:ext xmlns:c16="http://schemas.microsoft.com/office/drawing/2014/chart" uri="{C3380CC4-5D6E-409C-BE32-E72D297353CC}">
              <c16:uniqueId val="{0000000A-65C4-4D5B-8482-5FFD05283032}"/>
            </c:ext>
          </c:extLst>
        </c:ser>
        <c:ser>
          <c:idx val="3"/>
          <c:order val="3"/>
          <c:tx>
            <c:strRef>
              <c:f>Sheet1!$F$3</c:f>
              <c:strCache>
                <c:ptCount val="1"/>
                <c:pt idx="0">
                  <c:v>Slikti (1-2)</c:v>
                </c:pt>
              </c:strCache>
            </c:strRef>
          </c:tx>
          <c:spPr>
            <a:solidFill>
              <a:schemeClr val="accent2">
                <a:lumMod val="75000"/>
              </a:schemeClr>
            </a:solidFill>
          </c:spPr>
          <c:invertIfNegative val="0"/>
          <c:dLbls>
            <c:spPr>
              <a:noFill/>
              <a:ln>
                <a:noFill/>
              </a:ln>
              <a:effectLst/>
            </c:spPr>
            <c:txPr>
              <a:bodyPr wrap="square" lIns="38100" tIns="19050" rIns="38100" bIns="19050" anchor="ctr">
                <a:spAutoFit/>
              </a:bodyPr>
              <a:lstStyle/>
              <a:p>
                <a:pPr>
                  <a:defRPr sz="10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Sheet1!$B$4:$B$5</c:f>
              <c:numCache>
                <c:formatCode>General</c:formatCode>
                <c:ptCount val="2"/>
                <c:pt idx="0">
                  <c:v>2021</c:v>
                </c:pt>
                <c:pt idx="1">
                  <c:v>2022</c:v>
                </c:pt>
              </c:numCache>
            </c:numRef>
          </c:cat>
          <c:val>
            <c:numRef>
              <c:f>Sheet1!$F$4:$F$5</c:f>
              <c:numCache>
                <c:formatCode>0%</c:formatCode>
                <c:ptCount val="2"/>
                <c:pt idx="0">
                  <c:v>0.30604746850950809</c:v>
                </c:pt>
                <c:pt idx="1">
                  <c:v>0.3487080573992532</c:v>
                </c:pt>
              </c:numCache>
            </c:numRef>
          </c:val>
          <c:extLst>
            <c:ext xmlns:c16="http://schemas.microsoft.com/office/drawing/2014/chart" uri="{C3380CC4-5D6E-409C-BE32-E72D297353CC}">
              <c16:uniqueId val="{0000000B-65C4-4D5B-8482-5FFD05283032}"/>
            </c:ext>
          </c:extLst>
        </c:ser>
        <c:dLbls>
          <c:showLegendKey val="0"/>
          <c:showVal val="1"/>
          <c:showCatName val="0"/>
          <c:showSerName val="0"/>
          <c:showPercent val="0"/>
          <c:showBubbleSize val="0"/>
        </c:dLbls>
        <c:gapWidth val="44"/>
        <c:overlap val="100"/>
        <c:axId val="-1640715584"/>
        <c:axId val="-1640705248"/>
      </c:barChart>
      <c:catAx>
        <c:axId val="-1640715584"/>
        <c:scaling>
          <c:orientation val="minMax"/>
        </c:scaling>
        <c:delete val="0"/>
        <c:axPos val="l"/>
        <c:numFmt formatCode="General" sourceLinked="0"/>
        <c:majorTickMark val="out"/>
        <c:minorTickMark val="none"/>
        <c:tickLblPos val="nextTo"/>
        <c:txPr>
          <a:bodyPr/>
          <a:lstStyle/>
          <a:p>
            <a:pPr>
              <a:defRPr sz="1200" b="1"/>
            </a:pPr>
            <a:endParaRPr lang="lv-LV"/>
          </a:p>
        </c:txPr>
        <c:crossAx val="-1640705248"/>
        <c:crosses val="autoZero"/>
        <c:auto val="1"/>
        <c:lblAlgn val="ctr"/>
        <c:lblOffset val="100"/>
        <c:noMultiLvlLbl val="0"/>
      </c:catAx>
      <c:valAx>
        <c:axId val="-1640705248"/>
        <c:scaling>
          <c:orientation val="minMax"/>
        </c:scaling>
        <c:delete val="1"/>
        <c:axPos val="b"/>
        <c:numFmt formatCode="0%" sourceLinked="1"/>
        <c:majorTickMark val="out"/>
        <c:minorTickMark val="none"/>
        <c:tickLblPos val="nextTo"/>
        <c:crossAx val="-1640715584"/>
        <c:crosses val="autoZero"/>
        <c:crossBetween val="between"/>
      </c:valAx>
    </c:plotArea>
    <c:legend>
      <c:legendPos val="t"/>
      <c:layout>
        <c:manualLayout>
          <c:xMode val="edge"/>
          <c:yMode val="edge"/>
          <c:x val="6.6409561286385296E-2"/>
          <c:y val="3.6697194687286445E-2"/>
          <c:w val="0.86307591337588019"/>
          <c:h val="0.1468629436832907"/>
        </c:manualLayout>
      </c:layout>
      <c:overlay val="0"/>
      <c:txPr>
        <a:bodyPr/>
        <a:lstStyle/>
        <a:p>
          <a:pPr>
            <a:defRPr lang="en-US" sz="1100" b="1"/>
          </a:pPr>
          <a:endParaRPr lang="lv-LV"/>
        </a:p>
      </c:txPr>
    </c:legend>
    <c:plotVisOnly val="1"/>
    <c:dispBlanksAs val="gap"/>
    <c:showDLblsOverMax val="0"/>
  </c:chart>
  <c:txPr>
    <a:bodyPr/>
    <a:lstStyle/>
    <a:p>
      <a:pPr>
        <a:defRPr sz="1800"/>
      </a:pPr>
      <a:endParaRPr lang="lv-LV"/>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229983783407331E-2"/>
          <c:y val="0"/>
          <c:w val="0.92443856997821228"/>
          <c:h val="0.99759574532877138"/>
        </c:manualLayout>
      </c:layout>
      <c:barChart>
        <c:barDir val="bar"/>
        <c:grouping val="clustered"/>
        <c:varyColors val="0"/>
        <c:ser>
          <c:idx val="0"/>
          <c:order val="0"/>
          <c:tx>
            <c:strRef>
              <c:f>Sheet1!$B$1</c:f>
              <c:strCache>
                <c:ptCount val="1"/>
                <c:pt idx="0">
                  <c:v>Vidējais*</c:v>
                </c:pt>
              </c:strCache>
            </c:strRef>
          </c:tx>
          <c:spPr>
            <a:solidFill>
              <a:schemeClr val="accent5"/>
            </a:solidFill>
            <a:ln w="25310">
              <a:noFill/>
            </a:ln>
          </c:spPr>
          <c:invertIfNegative val="0"/>
          <c:dPt>
            <c:idx val="0"/>
            <c:invertIfNegative val="0"/>
            <c:bubble3D val="0"/>
            <c:spPr>
              <a:solidFill>
                <a:schemeClr val="accent5"/>
              </a:solidFill>
              <a:ln w="25310">
                <a:noFill/>
              </a:ln>
            </c:spPr>
            <c:extLst>
              <c:ext xmlns:c16="http://schemas.microsoft.com/office/drawing/2014/chart" uri="{C3380CC4-5D6E-409C-BE32-E72D297353CC}">
                <c16:uniqueId val="{00000001-A18D-4C2C-8114-4EABD1F36A3B}"/>
              </c:ext>
            </c:extLst>
          </c:dPt>
          <c:dLbls>
            <c:dLbl>
              <c:idx val="0"/>
              <c:layout>
                <c:manualLayout>
                  <c:x val="4.7049674507450012E-2"/>
                  <c:y val="-3.3459171066443229E-2"/>
                </c:manualLayout>
              </c:layout>
              <c:numFmt formatCode="0.0_ ;\-0.0\ " sourceLinked="0"/>
              <c:spPr>
                <a:noFill/>
                <a:ln>
                  <a:noFill/>
                </a:ln>
                <a:effectLst/>
              </c:spPr>
              <c:txPr>
                <a:bodyPr/>
                <a:lstStyle/>
                <a:p>
                  <a:pPr>
                    <a:defRPr sz="1000" b="1">
                      <a:solidFill>
                        <a:schemeClr val="tx1"/>
                      </a:solidFill>
                    </a:defRPr>
                  </a:pPr>
                  <a:endParaRPr lang="lv-LV"/>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18D-4C2C-8114-4EABD1F36A3B}"/>
                </c:ext>
              </c:extLst>
            </c:dLbl>
            <c:dLbl>
              <c:idx val="1"/>
              <c:layout>
                <c:manualLayout>
                  <c:x val="1.1582096085798708E-2"/>
                  <c:y val="-1.2824441972681918E-2"/>
                </c:manualLayout>
              </c:layout>
              <c:numFmt formatCode="0.0_ ;\-0.0\ " sourceLinked="0"/>
              <c:spPr>
                <a:noFill/>
                <a:ln>
                  <a:noFill/>
                </a:ln>
                <a:effectLst/>
              </c:spPr>
              <c:txPr>
                <a:bodyPr/>
                <a:lstStyle/>
                <a:p>
                  <a:pPr>
                    <a:defRPr sz="1000" b="1">
                      <a:solidFill>
                        <a:schemeClr val="tx1"/>
                      </a:solidFill>
                    </a:defRPr>
                  </a:pPr>
                  <a:endParaRPr lang="lv-LV"/>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BBA-419A-AC94-DB4CB1741480}"/>
                </c:ext>
              </c:extLst>
            </c:dLbl>
            <c:numFmt formatCode="0.0_ ;\-0.0\ " sourceLinked="0"/>
            <c:spPr>
              <a:noFill/>
              <a:ln>
                <a:noFill/>
              </a:ln>
              <a:effectLst/>
            </c:spPr>
            <c:txPr>
              <a:bodyPr/>
              <a:lstStyle/>
              <a:p>
                <a:pPr>
                  <a:defRPr sz="1000" b="1">
                    <a:solidFill>
                      <a:schemeClr val="bg1"/>
                    </a:solidFill>
                  </a:defRPr>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2021</c:v>
                </c:pt>
                <c:pt idx="1">
                  <c:v>2022</c:v>
                </c:pt>
              </c:numCache>
            </c:numRef>
          </c:cat>
          <c:val>
            <c:numRef>
              <c:f>Sheet1!$B$2:$B$3</c:f>
              <c:numCache>
                <c:formatCode>0.0</c:formatCode>
                <c:ptCount val="2"/>
                <c:pt idx="0">
                  <c:v>4.731296330800566</c:v>
                </c:pt>
                <c:pt idx="1">
                  <c:v>4.7174875562680558</c:v>
                </c:pt>
              </c:numCache>
            </c:numRef>
          </c:val>
          <c:extLst>
            <c:ext xmlns:c16="http://schemas.microsoft.com/office/drawing/2014/chart" uri="{C3380CC4-5D6E-409C-BE32-E72D297353CC}">
              <c16:uniqueId val="{00000002-A18D-4C2C-8114-4EABD1F36A3B}"/>
            </c:ext>
          </c:extLst>
        </c:ser>
        <c:dLbls>
          <c:showLegendKey val="0"/>
          <c:showVal val="1"/>
          <c:showCatName val="1"/>
          <c:showSerName val="0"/>
          <c:showPercent val="0"/>
          <c:showBubbleSize val="0"/>
        </c:dLbls>
        <c:gapWidth val="50"/>
        <c:axId val="441604376"/>
        <c:axId val="441604768"/>
      </c:barChart>
      <c:catAx>
        <c:axId val="441604376"/>
        <c:scaling>
          <c:orientation val="minMax"/>
        </c:scaling>
        <c:delete val="1"/>
        <c:axPos val="l"/>
        <c:majorGridlines>
          <c:spPr>
            <a:ln w="6350">
              <a:solidFill>
                <a:schemeClr val="bg1">
                  <a:lumMod val="85000"/>
                </a:schemeClr>
              </a:solidFill>
              <a:prstDash val="sysDash"/>
            </a:ln>
          </c:spPr>
        </c:majorGridlines>
        <c:numFmt formatCode="#,##0.00" sourceLinked="0"/>
        <c:majorTickMark val="out"/>
        <c:minorTickMark val="none"/>
        <c:tickLblPos val="nextTo"/>
        <c:crossAx val="441604768"/>
        <c:crosses val="autoZero"/>
        <c:auto val="1"/>
        <c:lblAlgn val="ctr"/>
        <c:lblOffset val="100"/>
        <c:tickMarkSkip val="1"/>
        <c:noMultiLvlLbl val="0"/>
      </c:catAx>
      <c:valAx>
        <c:axId val="441604768"/>
        <c:scaling>
          <c:orientation val="minMax"/>
          <c:max val="10"/>
          <c:min val="1"/>
        </c:scaling>
        <c:delete val="1"/>
        <c:axPos val="b"/>
        <c:numFmt formatCode="0.0" sourceLinked="1"/>
        <c:majorTickMark val="out"/>
        <c:minorTickMark val="none"/>
        <c:tickLblPos val="nextTo"/>
        <c:crossAx val="441604376"/>
        <c:crosses val="autoZero"/>
        <c:crossBetween val="between"/>
        <c:majorUnit val="50"/>
        <c:minorUnit val="50"/>
      </c:valAx>
      <c:spPr>
        <a:noFill/>
        <a:ln w="25310">
          <a:noFill/>
        </a:ln>
      </c:spPr>
    </c:plotArea>
    <c:plotVisOnly val="1"/>
    <c:dispBlanksAs val="gap"/>
    <c:showDLblsOverMax val="0"/>
  </c:chart>
  <c:spPr>
    <a:noFill/>
    <a:ln>
      <a:noFill/>
    </a:ln>
  </c:spPr>
  <c:txPr>
    <a:bodyPr/>
    <a:lstStyle/>
    <a:p>
      <a:pPr>
        <a:defRPr sz="700" b="0" i="0" u="none" strike="noStrike" baseline="0">
          <a:solidFill>
            <a:schemeClr val="tx1"/>
          </a:solidFill>
          <a:latin typeface="+mj-lt"/>
          <a:ea typeface="Arial"/>
          <a:cs typeface="Arial"/>
        </a:defRPr>
      </a:pPr>
      <a:endParaRPr lang="lv-LV"/>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599350423182752"/>
          <c:y val="0"/>
          <c:w val="0.52836647974643858"/>
          <c:h val="0.88445189145464898"/>
        </c:manualLayout>
      </c:layout>
      <c:barChart>
        <c:barDir val="bar"/>
        <c:grouping val="percentStacked"/>
        <c:varyColors val="0"/>
        <c:ser>
          <c:idx val="0"/>
          <c:order val="0"/>
          <c:tx>
            <c:strRef>
              <c:f>Sheet1!$B$1</c:f>
              <c:strCache>
                <c:ptCount val="1"/>
                <c:pt idx="0">
                  <c:v>Ļoti satrauc</c:v>
                </c:pt>
              </c:strCache>
            </c:strRef>
          </c:tx>
          <c:spPr>
            <a:solidFill>
              <a:srgbClr val="ED7D31">
                <a:lumMod val="75000"/>
              </a:srgbClr>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Pandēmija</c:v>
                </c:pt>
                <c:pt idx="1">
                  <c:v>Terorisma draudi</c:v>
                </c:pt>
                <c:pt idx="2">
                  <c:v>Etniski konflikti</c:v>
                </c:pt>
                <c:pt idx="3">
                  <c:v>Cilvēku tirdzniecība un ekspluatācija</c:v>
                </c:pt>
                <c:pt idx="4">
                  <c:v>Satiksmes drošība</c:v>
                </c:pt>
                <c:pt idx="5">
                  <c:v>Organizētā noziedzība</c:v>
                </c:pt>
                <c:pt idx="6">
                  <c:v>Civilā aizsardzība dabas un cilvēku izraisītu katastrofu gadījumos</c:v>
                </c:pt>
                <c:pt idx="7">
                  <c:v>Kibernoziedzība</c:v>
                </c:pt>
                <c:pt idx="8">
                  <c:v>Personas, kuras nelikumīgi mēģina šķērsot valsts robežu</c:v>
                </c:pt>
                <c:pt idx="9">
                  <c:v>Finanšu noziegumi</c:v>
                </c:pt>
                <c:pt idx="10">
                  <c:v>Korupcija</c:v>
                </c:pt>
                <c:pt idx="11">
                  <c:v>Ārējās robežas ar Krieviju un Baltkrieviju drošība</c:v>
                </c:pt>
              </c:strCache>
            </c:strRef>
          </c:cat>
          <c:val>
            <c:numRef>
              <c:f>Sheet1!$B$2:$B$13</c:f>
              <c:numCache>
                <c:formatCode>0%</c:formatCode>
                <c:ptCount val="12"/>
                <c:pt idx="0">
                  <c:v>0.14608493402165398</c:v>
                </c:pt>
                <c:pt idx="1">
                  <c:v>0.21553040210797414</c:v>
                </c:pt>
                <c:pt idx="2">
                  <c:v>0.20842876489275228</c:v>
                </c:pt>
                <c:pt idx="3">
                  <c:v>0.27938041413397768</c:v>
                </c:pt>
                <c:pt idx="4">
                  <c:v>0.26928348445176659</c:v>
                </c:pt>
                <c:pt idx="5">
                  <c:v>0.28644786987731885</c:v>
                </c:pt>
                <c:pt idx="6">
                  <c:v>0.23181804083562962</c:v>
                </c:pt>
                <c:pt idx="7">
                  <c:v>0.30186082168641615</c:v>
                </c:pt>
                <c:pt idx="8">
                  <c:v>0.32786048482809699</c:v>
                </c:pt>
                <c:pt idx="9">
                  <c:v>0.31318303986874269</c:v>
                </c:pt>
                <c:pt idx="10">
                  <c:v>0.32449926627577824</c:v>
                </c:pt>
                <c:pt idx="11">
                  <c:v>0.45166702169058676</c:v>
                </c:pt>
              </c:numCache>
            </c:numRef>
          </c:val>
          <c:extLst>
            <c:ext xmlns:c16="http://schemas.microsoft.com/office/drawing/2014/chart" uri="{C3380CC4-5D6E-409C-BE32-E72D297353CC}">
              <c16:uniqueId val="{00000000-1581-4E5E-A7F0-CE8B8B0FF92D}"/>
            </c:ext>
          </c:extLst>
        </c:ser>
        <c:ser>
          <c:idx val="1"/>
          <c:order val="1"/>
          <c:tx>
            <c:strRef>
              <c:f>Sheet1!$C$1</c:f>
              <c:strCache>
                <c:ptCount val="1"/>
                <c:pt idx="0">
                  <c:v>Drīzāk satrauc</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Pandēmija</c:v>
                </c:pt>
                <c:pt idx="1">
                  <c:v>Terorisma draudi</c:v>
                </c:pt>
                <c:pt idx="2">
                  <c:v>Etniski konflikti</c:v>
                </c:pt>
                <c:pt idx="3">
                  <c:v>Cilvēku tirdzniecība un ekspluatācija</c:v>
                </c:pt>
                <c:pt idx="4">
                  <c:v>Satiksmes drošība</c:v>
                </c:pt>
                <c:pt idx="5">
                  <c:v>Organizētā noziedzība</c:v>
                </c:pt>
                <c:pt idx="6">
                  <c:v>Civilā aizsardzība dabas un cilvēku izraisītu katastrofu gadījumos</c:v>
                </c:pt>
                <c:pt idx="7">
                  <c:v>Kibernoziedzība</c:v>
                </c:pt>
                <c:pt idx="8">
                  <c:v>Personas, kuras nelikumīgi mēģina šķērsot valsts robežu</c:v>
                </c:pt>
                <c:pt idx="9">
                  <c:v>Finanšu noziegumi</c:v>
                </c:pt>
                <c:pt idx="10">
                  <c:v>Korupcija</c:v>
                </c:pt>
                <c:pt idx="11">
                  <c:v>Ārējās robežas ar Krieviju un Baltkrieviju drošība</c:v>
                </c:pt>
              </c:strCache>
            </c:strRef>
          </c:cat>
          <c:val>
            <c:numRef>
              <c:f>Sheet1!$C$2:$C$13</c:f>
              <c:numCache>
                <c:formatCode>0%</c:formatCode>
                <c:ptCount val="12"/>
                <c:pt idx="0">
                  <c:v>0.23048725459216532</c:v>
                </c:pt>
                <c:pt idx="1">
                  <c:v>0.23036748357905712</c:v>
                </c:pt>
                <c:pt idx="2">
                  <c:v>0.29729258896779587</c:v>
                </c:pt>
                <c:pt idx="3">
                  <c:v>0.23400727781404057</c:v>
                </c:pt>
                <c:pt idx="4">
                  <c:v>0.32277009740003054</c:v>
                </c:pt>
                <c:pt idx="5">
                  <c:v>0.35673452637522507</c:v>
                </c:pt>
                <c:pt idx="6">
                  <c:v>0.41391291535904001</c:v>
                </c:pt>
                <c:pt idx="7">
                  <c:v>0.35386832824543729</c:v>
                </c:pt>
                <c:pt idx="8">
                  <c:v>0.3374927454721639</c:v>
                </c:pt>
                <c:pt idx="9">
                  <c:v>0.37092639497481422</c:v>
                </c:pt>
                <c:pt idx="10">
                  <c:v>0.36486042841476141</c:v>
                </c:pt>
                <c:pt idx="11">
                  <c:v>0.24861596888478268</c:v>
                </c:pt>
              </c:numCache>
            </c:numRef>
          </c:val>
          <c:extLst>
            <c:ext xmlns:c16="http://schemas.microsoft.com/office/drawing/2014/chart" uri="{C3380CC4-5D6E-409C-BE32-E72D297353CC}">
              <c16:uniqueId val="{00000001-1581-4E5E-A7F0-CE8B8B0FF92D}"/>
            </c:ext>
          </c:extLst>
        </c:ser>
        <c:ser>
          <c:idx val="2"/>
          <c:order val="2"/>
          <c:tx>
            <c:strRef>
              <c:f>Sheet1!$D$1</c:f>
              <c:strCache>
                <c:ptCount val="1"/>
                <c:pt idx="0">
                  <c:v>Drīzāk nesatrauc</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Pandēmija</c:v>
                </c:pt>
                <c:pt idx="1">
                  <c:v>Terorisma draudi</c:v>
                </c:pt>
                <c:pt idx="2">
                  <c:v>Etniski konflikti</c:v>
                </c:pt>
                <c:pt idx="3">
                  <c:v>Cilvēku tirdzniecība un ekspluatācija</c:v>
                </c:pt>
                <c:pt idx="4">
                  <c:v>Satiksmes drošība</c:v>
                </c:pt>
                <c:pt idx="5">
                  <c:v>Organizētā noziedzība</c:v>
                </c:pt>
                <c:pt idx="6">
                  <c:v>Civilā aizsardzība dabas un cilvēku izraisītu katastrofu gadījumos</c:v>
                </c:pt>
                <c:pt idx="7">
                  <c:v>Kibernoziedzība</c:v>
                </c:pt>
                <c:pt idx="8">
                  <c:v>Personas, kuras nelikumīgi mēģina šķērsot valsts robežu</c:v>
                </c:pt>
                <c:pt idx="9">
                  <c:v>Finanšu noziegumi</c:v>
                </c:pt>
                <c:pt idx="10">
                  <c:v>Korupcija</c:v>
                </c:pt>
                <c:pt idx="11">
                  <c:v>Ārējās robežas ar Krieviju un Baltkrieviju drošība</c:v>
                </c:pt>
              </c:strCache>
            </c:strRef>
          </c:cat>
          <c:val>
            <c:numRef>
              <c:f>Sheet1!$D$2:$D$13</c:f>
              <c:numCache>
                <c:formatCode>0%</c:formatCode>
                <c:ptCount val="12"/>
                <c:pt idx="0">
                  <c:v>0.2562287515893763</c:v>
                </c:pt>
                <c:pt idx="1">
                  <c:v>0.22568947392272221</c:v>
                </c:pt>
                <c:pt idx="2">
                  <c:v>0.20575881021733225</c:v>
                </c:pt>
                <c:pt idx="3">
                  <c:v>0.17106067759485627</c:v>
                </c:pt>
                <c:pt idx="4">
                  <c:v>0.21817344272645398</c:v>
                </c:pt>
                <c:pt idx="5">
                  <c:v>0.16563400795706698</c:v>
                </c:pt>
                <c:pt idx="6">
                  <c:v>0.20324745735166239</c:v>
                </c:pt>
                <c:pt idx="7">
                  <c:v>0.14660650326943583</c:v>
                </c:pt>
                <c:pt idx="8">
                  <c:v>0.14893615036049879</c:v>
                </c:pt>
                <c:pt idx="9">
                  <c:v>0.14393955072020945</c:v>
                </c:pt>
                <c:pt idx="10">
                  <c:v>0.14912556389914991</c:v>
                </c:pt>
                <c:pt idx="11">
                  <c:v>0.1009981504545024</c:v>
                </c:pt>
              </c:numCache>
            </c:numRef>
          </c:val>
          <c:extLst>
            <c:ext xmlns:c16="http://schemas.microsoft.com/office/drawing/2014/chart" uri="{C3380CC4-5D6E-409C-BE32-E72D297353CC}">
              <c16:uniqueId val="{00000004-1581-4E5E-A7F0-CE8B8B0FF92D}"/>
            </c:ext>
          </c:extLst>
        </c:ser>
        <c:ser>
          <c:idx val="3"/>
          <c:order val="3"/>
          <c:tx>
            <c:strRef>
              <c:f>Sheet1!$E$1</c:f>
              <c:strCache>
                <c:ptCount val="1"/>
                <c:pt idx="0">
                  <c:v>Nemaz nesatrauc</c:v>
                </c:pt>
              </c:strCache>
            </c:strRef>
          </c:tx>
          <c:spPr>
            <a:solidFill>
              <a:srgbClr val="70AD47">
                <a:lumMod val="75000"/>
              </a:srgbClr>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Pandēmija</c:v>
                </c:pt>
                <c:pt idx="1">
                  <c:v>Terorisma draudi</c:v>
                </c:pt>
                <c:pt idx="2">
                  <c:v>Etniski konflikti</c:v>
                </c:pt>
                <c:pt idx="3">
                  <c:v>Cilvēku tirdzniecība un ekspluatācija</c:v>
                </c:pt>
                <c:pt idx="4">
                  <c:v>Satiksmes drošība</c:v>
                </c:pt>
                <c:pt idx="5">
                  <c:v>Organizētā noziedzība</c:v>
                </c:pt>
                <c:pt idx="6">
                  <c:v>Civilā aizsardzība dabas un cilvēku izraisītu katastrofu gadījumos</c:v>
                </c:pt>
                <c:pt idx="7">
                  <c:v>Kibernoziedzība</c:v>
                </c:pt>
                <c:pt idx="8">
                  <c:v>Personas, kuras nelikumīgi mēģina šķērsot valsts robežu</c:v>
                </c:pt>
                <c:pt idx="9">
                  <c:v>Finanšu noziegumi</c:v>
                </c:pt>
                <c:pt idx="10">
                  <c:v>Korupcija</c:v>
                </c:pt>
                <c:pt idx="11">
                  <c:v>Ārējās robežas ar Krieviju un Baltkrieviju drošība</c:v>
                </c:pt>
              </c:strCache>
            </c:strRef>
          </c:cat>
          <c:val>
            <c:numRef>
              <c:f>Sheet1!$E$2:$E$13</c:f>
              <c:numCache>
                <c:formatCode>0%</c:formatCode>
                <c:ptCount val="12"/>
                <c:pt idx="0">
                  <c:v>0.35467517272050664</c:v>
                </c:pt>
                <c:pt idx="1">
                  <c:v>0.30123851375134764</c:v>
                </c:pt>
                <c:pt idx="2">
                  <c:v>0.26632215491933592</c:v>
                </c:pt>
                <c:pt idx="3">
                  <c:v>0.22845816103692329</c:v>
                </c:pt>
                <c:pt idx="4">
                  <c:v>0.17751233591034021</c:v>
                </c:pt>
                <c:pt idx="5">
                  <c:v>0.13816460088464447</c:v>
                </c:pt>
                <c:pt idx="6">
                  <c:v>0.10990758297707545</c:v>
                </c:pt>
                <c:pt idx="7">
                  <c:v>0.13993051019930061</c:v>
                </c:pt>
                <c:pt idx="8">
                  <c:v>0.14824681825027378</c:v>
                </c:pt>
                <c:pt idx="9">
                  <c:v>0.11393694118204405</c:v>
                </c:pt>
                <c:pt idx="10">
                  <c:v>0.10466171100517654</c:v>
                </c:pt>
                <c:pt idx="11">
                  <c:v>0.16776225964618952</c:v>
                </c:pt>
              </c:numCache>
            </c:numRef>
          </c:val>
          <c:extLst>
            <c:ext xmlns:c16="http://schemas.microsoft.com/office/drawing/2014/chart" uri="{C3380CC4-5D6E-409C-BE32-E72D297353CC}">
              <c16:uniqueId val="{00000009-1581-4E5E-A7F0-CE8B8B0FF92D}"/>
            </c:ext>
          </c:extLst>
        </c:ser>
        <c:ser>
          <c:idx val="4"/>
          <c:order val="4"/>
          <c:tx>
            <c:strRef>
              <c:f>Sheet1!$F$1</c:f>
              <c:strCache>
                <c:ptCount val="1"/>
                <c:pt idx="0">
                  <c:v>Grūti pateikt</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Pandēmija</c:v>
                </c:pt>
                <c:pt idx="1">
                  <c:v>Terorisma draudi</c:v>
                </c:pt>
                <c:pt idx="2">
                  <c:v>Etniski konflikti</c:v>
                </c:pt>
                <c:pt idx="3">
                  <c:v>Cilvēku tirdzniecība un ekspluatācija</c:v>
                </c:pt>
                <c:pt idx="4">
                  <c:v>Satiksmes drošība</c:v>
                </c:pt>
                <c:pt idx="5">
                  <c:v>Organizētā noziedzība</c:v>
                </c:pt>
                <c:pt idx="6">
                  <c:v>Civilā aizsardzība dabas un cilvēku izraisītu katastrofu gadījumos</c:v>
                </c:pt>
                <c:pt idx="7">
                  <c:v>Kibernoziedzība</c:v>
                </c:pt>
                <c:pt idx="8">
                  <c:v>Personas, kuras nelikumīgi mēģina šķērsot valsts robežu</c:v>
                </c:pt>
                <c:pt idx="9">
                  <c:v>Finanšu noziegumi</c:v>
                </c:pt>
                <c:pt idx="10">
                  <c:v>Korupcija</c:v>
                </c:pt>
                <c:pt idx="11">
                  <c:v>Ārējās robežas ar Krieviju un Baltkrieviju drošība</c:v>
                </c:pt>
              </c:strCache>
            </c:strRef>
          </c:cat>
          <c:val>
            <c:numRef>
              <c:f>Sheet1!$F$2:$F$13</c:f>
              <c:numCache>
                <c:formatCode>0%</c:formatCode>
                <c:ptCount val="12"/>
                <c:pt idx="0">
                  <c:v>1.2523887076298423E-2</c:v>
                </c:pt>
                <c:pt idx="1">
                  <c:v>2.7174126638899794E-2</c:v>
                </c:pt>
                <c:pt idx="2">
                  <c:v>2.2197681002784499E-2</c:v>
                </c:pt>
                <c:pt idx="3">
                  <c:v>8.7093469420202879E-2</c:v>
                </c:pt>
                <c:pt idx="4">
                  <c:v>1.2260639511409457E-2</c:v>
                </c:pt>
                <c:pt idx="5">
                  <c:v>5.3018994905745104E-2</c:v>
                </c:pt>
                <c:pt idx="6">
                  <c:v>4.1114003476593039E-2</c:v>
                </c:pt>
                <c:pt idx="7">
                  <c:v>5.7733836599410504E-2</c:v>
                </c:pt>
                <c:pt idx="8">
                  <c:v>3.7463801088966645E-2</c:v>
                </c:pt>
                <c:pt idx="9">
                  <c:v>5.8014073254189932E-2</c:v>
                </c:pt>
                <c:pt idx="10">
                  <c:v>5.685303040513405E-2</c:v>
                </c:pt>
                <c:pt idx="11">
                  <c:v>3.0956599323939005E-2</c:v>
                </c:pt>
              </c:numCache>
            </c:numRef>
          </c:val>
          <c:extLst>
            <c:ext xmlns:c16="http://schemas.microsoft.com/office/drawing/2014/chart" uri="{C3380CC4-5D6E-409C-BE32-E72D297353CC}">
              <c16:uniqueId val="{0000000E-1581-4E5E-A7F0-CE8B8B0FF92D}"/>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100" b="1"/>
            </a:pPr>
            <a:endParaRPr lang="lv-LV"/>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20347601964403886"/>
          <c:y val="0.92900125275587964"/>
          <c:w val="0.78963080352478143"/>
          <c:h val="5.6439816360294798E-2"/>
        </c:manualLayout>
      </c:layout>
      <c:overlay val="0"/>
      <c:txPr>
        <a:bodyPr/>
        <a:lstStyle/>
        <a:p>
          <a:pPr>
            <a:defRPr sz="1000" b="1"/>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157141768099037E-2"/>
          <c:y val="2.0934933894350281E-2"/>
          <c:w val="0.97143328313657529"/>
          <c:h val="0.72307413825381484"/>
        </c:manualLayout>
      </c:layout>
      <c:barChart>
        <c:barDir val="col"/>
        <c:grouping val="clustered"/>
        <c:varyColors val="0"/>
        <c:ser>
          <c:idx val="0"/>
          <c:order val="0"/>
          <c:spPr>
            <a:solidFill>
              <a:schemeClr val="accent2">
                <a:lumMod val="75000"/>
              </a:schemeClr>
            </a:solidFill>
          </c:spPr>
          <c:invertIfNegative val="0"/>
          <c:dPt>
            <c:idx val="2"/>
            <c:invertIfNegative val="0"/>
            <c:bubble3D val="0"/>
            <c:spPr>
              <a:solidFill>
                <a:schemeClr val="accent2"/>
              </a:solidFill>
            </c:spPr>
            <c:extLst>
              <c:ext xmlns:c16="http://schemas.microsoft.com/office/drawing/2014/chart" uri="{C3380CC4-5D6E-409C-BE32-E72D297353CC}">
                <c16:uniqueId val="{00000001-B5D8-4D8A-83BA-678FB82E3B72}"/>
              </c:ext>
            </c:extLst>
          </c:dPt>
          <c:dPt>
            <c:idx val="3"/>
            <c:invertIfNegative val="0"/>
            <c:bubble3D val="0"/>
            <c:spPr>
              <a:solidFill>
                <a:schemeClr val="accent2"/>
              </a:solidFill>
            </c:spPr>
            <c:extLst>
              <c:ext xmlns:c16="http://schemas.microsoft.com/office/drawing/2014/chart" uri="{C3380CC4-5D6E-409C-BE32-E72D297353CC}">
                <c16:uniqueId val="{00000003-B5D8-4D8A-83BA-678FB82E3B72}"/>
              </c:ext>
            </c:extLst>
          </c:dPt>
          <c:dPt>
            <c:idx val="4"/>
            <c:invertIfNegative val="0"/>
            <c:bubble3D val="0"/>
            <c:spPr>
              <a:solidFill>
                <a:schemeClr val="accent2"/>
              </a:solidFill>
            </c:spPr>
            <c:extLst>
              <c:ext xmlns:c16="http://schemas.microsoft.com/office/drawing/2014/chart" uri="{C3380CC4-5D6E-409C-BE32-E72D297353CC}">
                <c16:uniqueId val="{00000005-B5D8-4D8A-83BA-678FB82E3B72}"/>
              </c:ext>
            </c:extLst>
          </c:dPt>
          <c:dPt>
            <c:idx val="5"/>
            <c:invertIfNegative val="0"/>
            <c:bubble3D val="0"/>
            <c:spPr>
              <a:solidFill>
                <a:schemeClr val="accent6"/>
              </a:solidFill>
            </c:spPr>
            <c:extLst>
              <c:ext xmlns:c16="http://schemas.microsoft.com/office/drawing/2014/chart" uri="{C3380CC4-5D6E-409C-BE32-E72D297353CC}">
                <c16:uniqueId val="{00000007-B5D8-4D8A-83BA-678FB82E3B72}"/>
              </c:ext>
            </c:extLst>
          </c:dPt>
          <c:dPt>
            <c:idx val="6"/>
            <c:invertIfNegative val="0"/>
            <c:bubble3D val="0"/>
            <c:spPr>
              <a:solidFill>
                <a:schemeClr val="accent6"/>
              </a:solidFill>
            </c:spPr>
            <c:extLst>
              <c:ext xmlns:c16="http://schemas.microsoft.com/office/drawing/2014/chart" uri="{C3380CC4-5D6E-409C-BE32-E72D297353CC}">
                <c16:uniqueId val="{00000009-B5D8-4D8A-83BA-678FB82E3B72}"/>
              </c:ext>
            </c:extLst>
          </c:dPt>
          <c:dPt>
            <c:idx val="7"/>
            <c:invertIfNegative val="0"/>
            <c:bubble3D val="0"/>
            <c:spPr>
              <a:solidFill>
                <a:schemeClr val="accent6"/>
              </a:solidFill>
            </c:spPr>
            <c:extLst>
              <c:ext xmlns:c16="http://schemas.microsoft.com/office/drawing/2014/chart" uri="{C3380CC4-5D6E-409C-BE32-E72D297353CC}">
                <c16:uniqueId val="{0000000B-B5D8-4D8A-83BA-678FB82E3B72}"/>
              </c:ext>
            </c:extLst>
          </c:dPt>
          <c:dPt>
            <c:idx val="8"/>
            <c:invertIfNegative val="0"/>
            <c:bubble3D val="0"/>
            <c:spPr>
              <a:solidFill>
                <a:schemeClr val="accent6">
                  <a:lumMod val="75000"/>
                </a:schemeClr>
              </a:solidFill>
            </c:spPr>
            <c:extLst>
              <c:ext xmlns:c16="http://schemas.microsoft.com/office/drawing/2014/chart" uri="{C3380CC4-5D6E-409C-BE32-E72D297353CC}">
                <c16:uniqueId val="{0000000D-B5D8-4D8A-83BA-678FB82E3B72}"/>
              </c:ext>
            </c:extLst>
          </c:dPt>
          <c:dPt>
            <c:idx val="9"/>
            <c:invertIfNegative val="0"/>
            <c:bubble3D val="0"/>
            <c:spPr>
              <a:solidFill>
                <a:schemeClr val="accent6">
                  <a:lumMod val="75000"/>
                </a:schemeClr>
              </a:solidFill>
            </c:spPr>
            <c:extLst>
              <c:ext xmlns:c16="http://schemas.microsoft.com/office/drawing/2014/chart" uri="{C3380CC4-5D6E-409C-BE32-E72D297353CC}">
                <c16:uniqueId val="{0000000F-B5D8-4D8A-83BA-678FB82E3B72}"/>
              </c:ext>
            </c:extLst>
          </c:dPt>
          <c:dPt>
            <c:idx val="10"/>
            <c:invertIfNegative val="0"/>
            <c:bubble3D val="0"/>
            <c:spPr>
              <a:solidFill>
                <a:schemeClr val="bg1">
                  <a:lumMod val="65000"/>
                </a:schemeClr>
              </a:solidFill>
            </c:spPr>
            <c:extLst>
              <c:ext xmlns:c16="http://schemas.microsoft.com/office/drawing/2014/chart" uri="{C3380CC4-5D6E-409C-BE32-E72D297353CC}">
                <c16:uniqueId val="{00000011-B5D8-4D8A-83BA-678FB82E3B72}"/>
              </c:ext>
            </c:extLst>
          </c:dPt>
          <c:dPt>
            <c:idx val="11"/>
            <c:invertIfNegative val="0"/>
            <c:bubble3D val="0"/>
            <c:spPr>
              <a:solidFill>
                <a:srgbClr val="7030A0"/>
              </a:solidFill>
            </c:spPr>
            <c:extLst>
              <c:ext xmlns:c16="http://schemas.microsoft.com/office/drawing/2014/chart" uri="{C3380CC4-5D6E-409C-BE32-E72D297353CC}">
                <c16:uniqueId val="{00000013-B5D8-4D8A-83BA-678FB82E3B72}"/>
              </c:ext>
            </c:extLst>
          </c:dPt>
          <c:dLbls>
            <c:dLbl>
              <c:idx val="0"/>
              <c:numFmt formatCode="0.0%" sourceLinked="0"/>
              <c:spPr>
                <a:noFill/>
                <a:ln>
                  <a:noFill/>
                </a:ln>
                <a:effectLst/>
              </c:spPr>
              <c:txPr>
                <a:bodyPr wrap="square" lIns="38100" tIns="19050" rIns="38100" bIns="19050" anchor="ctr">
                  <a:spAutoFit/>
                </a:bodyPr>
                <a:lstStyle/>
                <a:p>
                  <a:pPr>
                    <a:defRPr sz="1000" b="1"/>
                  </a:pPr>
                  <a:endParaRPr lang="lv-LV"/>
                </a:p>
              </c:txPr>
              <c:showLegendKey val="0"/>
              <c:showVal val="1"/>
              <c:showCatName val="0"/>
              <c:showSerName val="0"/>
              <c:showPercent val="0"/>
              <c:showBubbleSize val="0"/>
              <c:extLst>
                <c:ext xmlns:c16="http://schemas.microsoft.com/office/drawing/2014/chart" uri="{C3380CC4-5D6E-409C-BE32-E72D297353CC}">
                  <c16:uniqueId val="{00000016-B5D8-4D8A-83BA-678FB82E3B72}"/>
                </c:ext>
              </c:extLst>
            </c:dLbl>
            <c:dLbl>
              <c:idx val="1"/>
              <c:numFmt formatCode="0.0%" sourceLinked="0"/>
              <c:spPr>
                <a:noFill/>
                <a:ln>
                  <a:noFill/>
                </a:ln>
                <a:effectLst/>
              </c:spPr>
              <c:txPr>
                <a:bodyPr wrap="square" lIns="38100" tIns="19050" rIns="38100" bIns="19050" anchor="ctr">
                  <a:spAutoFit/>
                </a:bodyPr>
                <a:lstStyle/>
                <a:p>
                  <a:pPr>
                    <a:defRPr sz="1000" b="1"/>
                  </a:pPr>
                  <a:endParaRPr lang="lv-LV"/>
                </a:p>
              </c:txPr>
              <c:showLegendKey val="0"/>
              <c:showVal val="1"/>
              <c:showCatName val="0"/>
              <c:showSerName val="0"/>
              <c:showPercent val="0"/>
              <c:showBubbleSize val="0"/>
              <c:extLst>
                <c:ext xmlns:c16="http://schemas.microsoft.com/office/drawing/2014/chart" uri="{C3380CC4-5D6E-409C-BE32-E72D297353CC}">
                  <c16:uniqueId val="{00000017-B5D8-4D8A-83BA-678FB82E3B72}"/>
                </c:ext>
              </c:extLst>
            </c:dLbl>
            <c:dLbl>
              <c:idx val="2"/>
              <c:numFmt formatCode="0.0%" sourceLinked="0"/>
              <c:spPr>
                <a:noFill/>
                <a:ln>
                  <a:noFill/>
                </a:ln>
                <a:effectLst/>
              </c:spPr>
              <c:txPr>
                <a:bodyPr wrap="square" lIns="38100" tIns="19050" rIns="38100" bIns="19050" anchor="ctr">
                  <a:spAutoFit/>
                </a:bodyPr>
                <a:lstStyle/>
                <a:p>
                  <a:pPr>
                    <a:defRPr sz="1000" b="1"/>
                  </a:pPr>
                  <a:endParaRPr lang="lv-LV"/>
                </a:p>
              </c:txPr>
              <c:showLegendKey val="0"/>
              <c:showVal val="1"/>
              <c:showCatName val="0"/>
              <c:showSerName val="0"/>
              <c:showPercent val="0"/>
              <c:showBubbleSize val="0"/>
              <c:extLst>
                <c:ext xmlns:c16="http://schemas.microsoft.com/office/drawing/2014/chart" uri="{C3380CC4-5D6E-409C-BE32-E72D297353CC}">
                  <c16:uniqueId val="{00000001-B5D8-4D8A-83BA-678FB82E3B72}"/>
                </c:ext>
              </c:extLst>
            </c:dLbl>
            <c:dLbl>
              <c:idx val="3"/>
              <c:numFmt formatCode="0.0%" sourceLinked="0"/>
              <c:spPr>
                <a:noFill/>
                <a:ln>
                  <a:noFill/>
                </a:ln>
                <a:effectLst/>
              </c:spPr>
              <c:txPr>
                <a:bodyPr wrap="square" lIns="38100" tIns="19050" rIns="38100" bIns="19050" anchor="ctr">
                  <a:spAutoFit/>
                </a:bodyPr>
                <a:lstStyle/>
                <a:p>
                  <a:pPr>
                    <a:defRPr sz="1000" b="1"/>
                  </a:pPr>
                  <a:endParaRPr lang="lv-LV"/>
                </a:p>
              </c:txPr>
              <c:showLegendKey val="0"/>
              <c:showVal val="1"/>
              <c:showCatName val="0"/>
              <c:showSerName val="0"/>
              <c:showPercent val="0"/>
              <c:showBubbleSize val="0"/>
              <c:extLst>
                <c:ext xmlns:c16="http://schemas.microsoft.com/office/drawing/2014/chart" uri="{C3380CC4-5D6E-409C-BE32-E72D297353CC}">
                  <c16:uniqueId val="{00000003-B5D8-4D8A-83BA-678FB82E3B72}"/>
                </c:ext>
              </c:extLst>
            </c:dLbl>
            <c:numFmt formatCode="0%" sourceLinked="0"/>
            <c:spPr>
              <a:noFill/>
              <a:ln>
                <a:noFill/>
              </a:ln>
              <a:effectLst/>
            </c:spPr>
            <c:txPr>
              <a:bodyPr wrap="square" lIns="38100" tIns="19050" rIns="38100" bIns="19050" anchor="ctr">
                <a:spAutoFit/>
              </a:bodyPr>
              <a:lstStyle/>
              <a:p>
                <a:pPr>
                  <a:defRPr sz="10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Sheet1!$B$2:$M$2</c:f>
              <c:strCache>
                <c:ptCount val="12"/>
                <c:pt idx="0">
                  <c:v>1 (nemaz neuzticas)</c:v>
                </c:pt>
                <c:pt idx="1">
                  <c:v>2</c:v>
                </c:pt>
                <c:pt idx="2">
                  <c:v>3</c:v>
                </c:pt>
                <c:pt idx="3">
                  <c:v>4</c:v>
                </c:pt>
                <c:pt idx="4">
                  <c:v>5</c:v>
                </c:pt>
                <c:pt idx="5">
                  <c:v>6</c:v>
                </c:pt>
                <c:pt idx="6">
                  <c:v>7</c:v>
                </c:pt>
                <c:pt idx="7">
                  <c:v>8</c:v>
                </c:pt>
                <c:pt idx="8">
                  <c:v>9</c:v>
                </c:pt>
                <c:pt idx="9">
                  <c:v>10 (ļoti uzticas)</c:v>
                </c:pt>
                <c:pt idx="10">
                  <c:v>Grūti pateikt\ NA</c:v>
                </c:pt>
                <c:pt idx="11">
                  <c:v>Nezina šādu iestādi</c:v>
                </c:pt>
              </c:strCache>
            </c:strRef>
          </c:cat>
          <c:val>
            <c:numRef>
              <c:f>Sheet1!$B$3:$M$3</c:f>
              <c:numCache>
                <c:formatCode>General</c:formatCode>
                <c:ptCount val="12"/>
                <c:pt idx="0" formatCode="0%">
                  <c:v>1.9961146272672215E-3</c:v>
                </c:pt>
                <c:pt idx="2" formatCode="0%">
                  <c:v>4.0853755350839949E-3</c:v>
                </c:pt>
                <c:pt idx="3" formatCode="0%">
                  <c:v>4.0024614499638922E-3</c:v>
                </c:pt>
                <c:pt idx="4" formatCode="0%">
                  <c:v>2.4665344931530216E-2</c:v>
                </c:pt>
                <c:pt idx="5" formatCode="0%">
                  <c:v>1.9519787453247055E-2</c:v>
                </c:pt>
                <c:pt idx="6" formatCode="0%">
                  <c:v>6.932316548097156E-2</c:v>
                </c:pt>
                <c:pt idx="7" formatCode="0%">
                  <c:v>0.20731014382793425</c:v>
                </c:pt>
                <c:pt idx="8" formatCode="0%">
                  <c:v>0.22713734403201841</c:v>
                </c:pt>
                <c:pt idx="9" formatCode="0%">
                  <c:v>0.42117833738865812</c:v>
                </c:pt>
                <c:pt idx="10" formatCode="0%">
                  <c:v>1.5417184606136194E-2</c:v>
                </c:pt>
                <c:pt idx="11" formatCode="0%">
                  <c:v>5.3647406671897798E-3</c:v>
                </c:pt>
              </c:numCache>
            </c:numRef>
          </c:val>
          <c:extLst>
            <c:ext xmlns:c16="http://schemas.microsoft.com/office/drawing/2014/chart" uri="{C3380CC4-5D6E-409C-BE32-E72D297353CC}">
              <c16:uniqueId val="{00000014-B5D8-4D8A-83BA-678FB82E3B72}"/>
            </c:ext>
          </c:extLst>
        </c:ser>
        <c:dLbls>
          <c:showLegendKey val="0"/>
          <c:showVal val="0"/>
          <c:showCatName val="0"/>
          <c:showSerName val="0"/>
          <c:showPercent val="0"/>
          <c:showBubbleSize val="0"/>
        </c:dLbls>
        <c:gapWidth val="70"/>
        <c:axId val="824932768"/>
        <c:axId val="824933160"/>
      </c:barChart>
      <c:catAx>
        <c:axId val="824932768"/>
        <c:scaling>
          <c:orientation val="minMax"/>
        </c:scaling>
        <c:delete val="0"/>
        <c:axPos val="b"/>
        <c:numFmt formatCode="General" sourceLinked="0"/>
        <c:majorTickMark val="out"/>
        <c:minorTickMark val="none"/>
        <c:tickLblPos val="nextTo"/>
        <c:spPr>
          <a:ln>
            <a:noFill/>
          </a:ln>
        </c:spPr>
        <c:txPr>
          <a:bodyPr/>
          <a:lstStyle/>
          <a:p>
            <a:pPr algn="r">
              <a:defRPr sz="1000" b="1"/>
            </a:pPr>
            <a:endParaRPr lang="lv-LV"/>
          </a:p>
        </c:txPr>
        <c:crossAx val="824933160"/>
        <c:crosses val="autoZero"/>
        <c:auto val="1"/>
        <c:lblAlgn val="ctr"/>
        <c:lblOffset val="100"/>
        <c:noMultiLvlLbl val="0"/>
      </c:catAx>
      <c:valAx>
        <c:axId val="824933160"/>
        <c:scaling>
          <c:orientation val="minMax"/>
          <c:max val="0.5"/>
          <c:min val="0"/>
        </c:scaling>
        <c:delete val="1"/>
        <c:axPos val="l"/>
        <c:numFmt formatCode="0%" sourceLinked="1"/>
        <c:majorTickMark val="out"/>
        <c:minorTickMark val="none"/>
        <c:tickLblPos val="nextTo"/>
        <c:crossAx val="824932768"/>
        <c:crosses val="autoZero"/>
        <c:crossBetween val="between"/>
        <c:majorUnit val="0.1"/>
      </c:valAx>
    </c:plotArea>
    <c:plotVisOnly val="1"/>
    <c:dispBlanksAs val="gap"/>
    <c:showDLblsOverMax val="0"/>
  </c:chart>
  <c:txPr>
    <a:bodyPr/>
    <a:lstStyle/>
    <a:p>
      <a:pPr>
        <a:defRPr sz="1200"/>
      </a:pPr>
      <a:endParaRPr lang="lv-LV"/>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99524651955277"/>
          <c:y val="0.21927637523170213"/>
          <c:w val="0.83492458810518688"/>
          <c:h val="0.78072362476829782"/>
        </c:manualLayout>
      </c:layout>
      <c:barChart>
        <c:barDir val="bar"/>
        <c:grouping val="percentStacked"/>
        <c:varyColors val="0"/>
        <c:ser>
          <c:idx val="0"/>
          <c:order val="0"/>
          <c:tx>
            <c:strRef>
              <c:f>Sheet1!$C$3</c:f>
              <c:strCache>
                <c:ptCount val="1"/>
                <c:pt idx="0">
                  <c:v>Uzticas (9-10)</c:v>
                </c:pt>
              </c:strCache>
            </c:strRef>
          </c:tx>
          <c:spPr>
            <a:solidFill>
              <a:schemeClr val="accent6">
                <a:lumMod val="75000"/>
              </a:schemeClr>
            </a:solidFill>
          </c:spPr>
          <c:invertIfNegative val="0"/>
          <c:dPt>
            <c:idx val="0"/>
            <c:invertIfNegative val="0"/>
            <c:bubble3D val="0"/>
            <c:spPr>
              <a:solidFill>
                <a:schemeClr val="accent6">
                  <a:lumMod val="75000"/>
                </a:schemeClr>
              </a:solidFill>
            </c:spPr>
            <c:extLst>
              <c:ext xmlns:c16="http://schemas.microsoft.com/office/drawing/2014/chart" uri="{C3380CC4-5D6E-409C-BE32-E72D297353CC}">
                <c16:uniqueId val="{00000001-F240-475B-AF8C-60B8B8FE450B}"/>
              </c:ext>
            </c:extLst>
          </c:dPt>
          <c:dPt>
            <c:idx val="3"/>
            <c:invertIfNegative val="0"/>
            <c:bubble3D val="0"/>
            <c:extLst>
              <c:ext xmlns:c16="http://schemas.microsoft.com/office/drawing/2014/chart" uri="{C3380CC4-5D6E-409C-BE32-E72D297353CC}">
                <c16:uniqueId val="{00000002-F240-475B-AF8C-60B8B8FE450B}"/>
              </c:ext>
            </c:extLst>
          </c:dPt>
          <c:dLbls>
            <c:spPr>
              <a:noFill/>
              <a:ln>
                <a:noFill/>
              </a:ln>
              <a:effectLst/>
            </c:spPr>
            <c:txPr>
              <a:bodyPr/>
              <a:lstStyle/>
              <a:p>
                <a:pPr>
                  <a:defRPr lang="en-US" sz="10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Sheet1!$B$4:$B$5</c:f>
              <c:numCache>
                <c:formatCode>General</c:formatCode>
                <c:ptCount val="2"/>
                <c:pt idx="0">
                  <c:v>2021</c:v>
                </c:pt>
                <c:pt idx="1">
                  <c:v>2022</c:v>
                </c:pt>
              </c:numCache>
            </c:numRef>
          </c:cat>
          <c:val>
            <c:numRef>
              <c:f>Sheet1!$C$4:$C$5</c:f>
              <c:numCache>
                <c:formatCode>0%</c:formatCode>
                <c:ptCount val="2"/>
                <c:pt idx="0">
                  <c:v>0.6366353183880803</c:v>
                </c:pt>
                <c:pt idx="1">
                  <c:v>0.64831568142067653</c:v>
                </c:pt>
              </c:numCache>
            </c:numRef>
          </c:val>
          <c:extLst>
            <c:ext xmlns:c16="http://schemas.microsoft.com/office/drawing/2014/chart" uri="{C3380CC4-5D6E-409C-BE32-E72D297353CC}">
              <c16:uniqueId val="{00000003-F240-475B-AF8C-60B8B8FE450B}"/>
            </c:ext>
          </c:extLst>
        </c:ser>
        <c:ser>
          <c:idx val="1"/>
          <c:order val="1"/>
          <c:tx>
            <c:strRef>
              <c:f>Sheet1!$D$3</c:f>
              <c:strCache>
                <c:ptCount val="1"/>
                <c:pt idx="0">
                  <c:v>Drīzāk uzticas (6-8)</c:v>
                </c:pt>
              </c:strCache>
            </c:strRef>
          </c:tx>
          <c:spPr>
            <a:solidFill>
              <a:schemeClr val="accent6"/>
            </a:solidFill>
          </c:spPr>
          <c:invertIfNegative val="0"/>
          <c:dPt>
            <c:idx val="0"/>
            <c:invertIfNegative val="0"/>
            <c:bubble3D val="0"/>
            <c:extLst>
              <c:ext xmlns:c16="http://schemas.microsoft.com/office/drawing/2014/chart" uri="{C3380CC4-5D6E-409C-BE32-E72D297353CC}">
                <c16:uniqueId val="{00000004-F240-475B-AF8C-60B8B8FE450B}"/>
              </c:ext>
            </c:extLst>
          </c:dPt>
          <c:dPt>
            <c:idx val="3"/>
            <c:invertIfNegative val="0"/>
            <c:bubble3D val="0"/>
            <c:extLst>
              <c:ext xmlns:c16="http://schemas.microsoft.com/office/drawing/2014/chart" uri="{C3380CC4-5D6E-409C-BE32-E72D297353CC}">
                <c16:uniqueId val="{00000005-F240-475B-AF8C-60B8B8FE450B}"/>
              </c:ext>
            </c:extLst>
          </c:dPt>
          <c:dLbls>
            <c:spPr>
              <a:noFill/>
              <a:ln>
                <a:noFill/>
              </a:ln>
              <a:effectLst/>
            </c:spPr>
            <c:txPr>
              <a:bodyPr wrap="square" lIns="38100" tIns="19050" rIns="38100" bIns="19050" anchor="ctr">
                <a:spAutoFit/>
              </a:bodyPr>
              <a:lstStyle/>
              <a:p>
                <a:pPr>
                  <a:defRPr sz="10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Sheet1!$B$4:$B$5</c:f>
              <c:numCache>
                <c:formatCode>General</c:formatCode>
                <c:ptCount val="2"/>
                <c:pt idx="0">
                  <c:v>2021</c:v>
                </c:pt>
                <c:pt idx="1">
                  <c:v>2022</c:v>
                </c:pt>
              </c:numCache>
            </c:numRef>
          </c:cat>
          <c:val>
            <c:numRef>
              <c:f>Sheet1!$D$4:$D$5</c:f>
              <c:numCache>
                <c:formatCode>0%</c:formatCode>
                <c:ptCount val="2"/>
                <c:pt idx="0">
                  <c:v>0.32234683653884505</c:v>
                </c:pt>
                <c:pt idx="1">
                  <c:v>0.29615309676215285</c:v>
                </c:pt>
              </c:numCache>
            </c:numRef>
          </c:val>
          <c:extLst>
            <c:ext xmlns:c16="http://schemas.microsoft.com/office/drawing/2014/chart" uri="{C3380CC4-5D6E-409C-BE32-E72D297353CC}">
              <c16:uniqueId val="{00000006-F240-475B-AF8C-60B8B8FE450B}"/>
            </c:ext>
          </c:extLst>
        </c:ser>
        <c:ser>
          <c:idx val="2"/>
          <c:order val="2"/>
          <c:tx>
            <c:strRef>
              <c:f>Sheet1!$E$3</c:f>
              <c:strCache>
                <c:ptCount val="1"/>
                <c:pt idx="0">
                  <c:v>Drīzāk neuzticas (3-5)</c:v>
                </c:pt>
              </c:strCache>
            </c:strRef>
          </c:tx>
          <c:spPr>
            <a:solidFill>
              <a:schemeClr val="accent2"/>
            </a:solidFill>
          </c:spPr>
          <c:invertIfNegative val="0"/>
          <c:dLbls>
            <c:dLbl>
              <c:idx val="1"/>
              <c:layout>
                <c:manualLayout>
                  <c:x val="0"/>
                  <c:y val="4.008393006837624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240-475B-AF8C-60B8B8FE450B}"/>
                </c:ext>
              </c:extLst>
            </c:dLbl>
            <c:dLbl>
              <c:idx val="6"/>
              <c:delete val="1"/>
              <c:extLst>
                <c:ext xmlns:c15="http://schemas.microsoft.com/office/drawing/2012/chart" uri="{CE6537A1-D6FC-4f65-9D91-7224C49458BB}"/>
                <c:ext xmlns:c16="http://schemas.microsoft.com/office/drawing/2014/chart" uri="{C3380CC4-5D6E-409C-BE32-E72D297353CC}">
                  <c16:uniqueId val="{00000008-F240-475B-AF8C-60B8B8FE450B}"/>
                </c:ext>
              </c:extLst>
            </c:dLbl>
            <c:dLbl>
              <c:idx val="7"/>
              <c:delete val="1"/>
              <c:extLst>
                <c:ext xmlns:c15="http://schemas.microsoft.com/office/drawing/2012/chart" uri="{CE6537A1-D6FC-4f65-9D91-7224C49458BB}"/>
                <c:ext xmlns:c16="http://schemas.microsoft.com/office/drawing/2014/chart" uri="{C3380CC4-5D6E-409C-BE32-E72D297353CC}">
                  <c16:uniqueId val="{00000009-F240-475B-AF8C-60B8B8FE450B}"/>
                </c:ext>
              </c:extLst>
            </c:dLbl>
            <c:spPr>
              <a:noFill/>
              <a:ln>
                <a:noFill/>
              </a:ln>
              <a:effectLst/>
            </c:spPr>
            <c:txPr>
              <a:bodyPr wrap="square" lIns="38100" tIns="19050" rIns="38100" bIns="19050" anchor="ctr">
                <a:spAutoFit/>
              </a:bodyPr>
              <a:lstStyle/>
              <a:p>
                <a:pPr>
                  <a:defRPr sz="9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Sheet1!$B$4:$B$5</c:f>
              <c:numCache>
                <c:formatCode>General</c:formatCode>
                <c:ptCount val="2"/>
                <c:pt idx="0">
                  <c:v>2021</c:v>
                </c:pt>
                <c:pt idx="1">
                  <c:v>2022</c:v>
                </c:pt>
              </c:numCache>
            </c:numRef>
          </c:cat>
          <c:val>
            <c:numRef>
              <c:f>Sheet1!$E$4:$E$5</c:f>
              <c:numCache>
                <c:formatCode>0%</c:formatCode>
                <c:ptCount val="2"/>
                <c:pt idx="0">
                  <c:v>3.4857896464153562E-2</c:v>
                </c:pt>
                <c:pt idx="1">
                  <c:v>3.2753181916578104E-2</c:v>
                </c:pt>
              </c:numCache>
            </c:numRef>
          </c:val>
          <c:extLst>
            <c:ext xmlns:c16="http://schemas.microsoft.com/office/drawing/2014/chart" uri="{C3380CC4-5D6E-409C-BE32-E72D297353CC}">
              <c16:uniqueId val="{0000000A-F240-475B-AF8C-60B8B8FE450B}"/>
            </c:ext>
          </c:extLst>
        </c:ser>
        <c:ser>
          <c:idx val="3"/>
          <c:order val="3"/>
          <c:tx>
            <c:strRef>
              <c:f>Sheet1!$F$3</c:f>
              <c:strCache>
                <c:ptCount val="1"/>
                <c:pt idx="0">
                  <c:v>Neuzticas (1-2)</c:v>
                </c:pt>
              </c:strCache>
            </c:strRef>
          </c:tx>
          <c:spPr>
            <a:solidFill>
              <a:schemeClr val="accent2">
                <a:lumMod val="75000"/>
              </a:schemeClr>
            </a:solidFill>
          </c:spPr>
          <c:invertIfNegative val="0"/>
          <c:dLbls>
            <c:delete val="1"/>
          </c:dLbls>
          <c:cat>
            <c:numRef>
              <c:f>Sheet1!$B$4:$B$5</c:f>
              <c:numCache>
                <c:formatCode>General</c:formatCode>
                <c:ptCount val="2"/>
                <c:pt idx="0">
                  <c:v>2021</c:v>
                </c:pt>
                <c:pt idx="1">
                  <c:v>2022</c:v>
                </c:pt>
              </c:numCache>
            </c:numRef>
          </c:cat>
          <c:val>
            <c:numRef>
              <c:f>Sheet1!$F$4:$F$5</c:f>
              <c:numCache>
                <c:formatCode>0%</c:formatCode>
                <c:ptCount val="2"/>
                <c:pt idx="0">
                  <c:v>3.2697600001107808E-3</c:v>
                </c:pt>
                <c:pt idx="1">
                  <c:v>1.9961146272672215E-3</c:v>
                </c:pt>
              </c:numCache>
            </c:numRef>
          </c:val>
          <c:extLst>
            <c:ext xmlns:c16="http://schemas.microsoft.com/office/drawing/2014/chart" uri="{C3380CC4-5D6E-409C-BE32-E72D297353CC}">
              <c16:uniqueId val="{0000000B-F240-475B-AF8C-60B8B8FE450B}"/>
            </c:ext>
          </c:extLst>
        </c:ser>
        <c:ser>
          <c:idx val="4"/>
          <c:order val="4"/>
          <c:tx>
            <c:strRef>
              <c:f>Sheet1!$G$3</c:f>
              <c:strCache>
                <c:ptCount val="1"/>
                <c:pt idx="0">
                  <c:v>Grūti pateikt\ NA</c:v>
                </c:pt>
              </c:strCache>
            </c:strRef>
          </c:tx>
          <c:spPr>
            <a:solidFill>
              <a:schemeClr val="bg1">
                <a:lumMod val="50000"/>
              </a:schemeClr>
            </a:solidFill>
          </c:spPr>
          <c:invertIfNegative val="0"/>
          <c:dLbls>
            <c:delete val="1"/>
          </c:dLbls>
          <c:cat>
            <c:numRef>
              <c:f>Sheet1!$B$4:$B$5</c:f>
              <c:numCache>
                <c:formatCode>General</c:formatCode>
                <c:ptCount val="2"/>
                <c:pt idx="0">
                  <c:v>2021</c:v>
                </c:pt>
                <c:pt idx="1">
                  <c:v>2022</c:v>
                </c:pt>
              </c:numCache>
            </c:numRef>
          </c:cat>
          <c:val>
            <c:numRef>
              <c:f>Sheet1!$G$4:$G$5</c:f>
              <c:numCache>
                <c:formatCode>0%</c:formatCode>
                <c:ptCount val="2"/>
                <c:pt idx="0">
                  <c:v>1.9516212227527114E-3</c:v>
                </c:pt>
                <c:pt idx="1">
                  <c:v>1.5417184606136194E-2</c:v>
                </c:pt>
              </c:numCache>
            </c:numRef>
          </c:val>
          <c:extLst>
            <c:ext xmlns:c16="http://schemas.microsoft.com/office/drawing/2014/chart" uri="{C3380CC4-5D6E-409C-BE32-E72D297353CC}">
              <c16:uniqueId val="{0000000D-F240-475B-AF8C-60B8B8FE450B}"/>
            </c:ext>
          </c:extLst>
        </c:ser>
        <c:ser>
          <c:idx val="5"/>
          <c:order val="5"/>
          <c:tx>
            <c:strRef>
              <c:f>Sheet1!$H$3</c:f>
              <c:strCache>
                <c:ptCount val="1"/>
                <c:pt idx="0">
                  <c:v>Nezina šādu iestādi</c:v>
                </c:pt>
              </c:strCache>
            </c:strRef>
          </c:tx>
          <c:spPr>
            <a:solidFill>
              <a:schemeClr val="accent5"/>
            </a:solidFill>
          </c:spPr>
          <c:invertIfNegative val="0"/>
          <c:dLbls>
            <c:delete val="1"/>
          </c:dLbls>
          <c:cat>
            <c:numRef>
              <c:f>Sheet1!$B$4:$B$5</c:f>
              <c:numCache>
                <c:formatCode>General</c:formatCode>
                <c:ptCount val="2"/>
                <c:pt idx="0">
                  <c:v>2021</c:v>
                </c:pt>
                <c:pt idx="1">
                  <c:v>2022</c:v>
                </c:pt>
              </c:numCache>
            </c:numRef>
          </c:cat>
          <c:val>
            <c:numRef>
              <c:f>Sheet1!$H$4:$H$5</c:f>
              <c:numCache>
                <c:formatCode>0%</c:formatCode>
                <c:ptCount val="2"/>
                <c:pt idx="0">
                  <c:v>9.3856738605273651E-4</c:v>
                </c:pt>
                <c:pt idx="1">
                  <c:v>5.3647406671897798E-3</c:v>
                </c:pt>
              </c:numCache>
            </c:numRef>
          </c:val>
          <c:extLst>
            <c:ext xmlns:c16="http://schemas.microsoft.com/office/drawing/2014/chart" uri="{C3380CC4-5D6E-409C-BE32-E72D297353CC}">
              <c16:uniqueId val="{0000000E-F240-475B-AF8C-60B8B8FE450B}"/>
            </c:ext>
          </c:extLst>
        </c:ser>
        <c:dLbls>
          <c:showLegendKey val="0"/>
          <c:showVal val="1"/>
          <c:showCatName val="0"/>
          <c:showSerName val="0"/>
          <c:showPercent val="0"/>
          <c:showBubbleSize val="0"/>
        </c:dLbls>
        <c:gapWidth val="44"/>
        <c:overlap val="100"/>
        <c:axId val="-1640715584"/>
        <c:axId val="-1640705248"/>
      </c:barChart>
      <c:catAx>
        <c:axId val="-1640715584"/>
        <c:scaling>
          <c:orientation val="minMax"/>
        </c:scaling>
        <c:delete val="0"/>
        <c:axPos val="l"/>
        <c:numFmt formatCode="General" sourceLinked="0"/>
        <c:majorTickMark val="out"/>
        <c:minorTickMark val="none"/>
        <c:tickLblPos val="nextTo"/>
        <c:txPr>
          <a:bodyPr/>
          <a:lstStyle/>
          <a:p>
            <a:pPr>
              <a:defRPr sz="1200" b="1"/>
            </a:pPr>
            <a:endParaRPr lang="lv-LV"/>
          </a:p>
        </c:txPr>
        <c:crossAx val="-1640705248"/>
        <c:crosses val="autoZero"/>
        <c:auto val="1"/>
        <c:lblAlgn val="ctr"/>
        <c:lblOffset val="100"/>
        <c:noMultiLvlLbl val="0"/>
      </c:catAx>
      <c:valAx>
        <c:axId val="-1640705248"/>
        <c:scaling>
          <c:orientation val="minMax"/>
        </c:scaling>
        <c:delete val="1"/>
        <c:axPos val="b"/>
        <c:numFmt formatCode="0%" sourceLinked="1"/>
        <c:majorTickMark val="out"/>
        <c:minorTickMark val="none"/>
        <c:tickLblPos val="nextTo"/>
        <c:crossAx val="-1640715584"/>
        <c:crosses val="autoZero"/>
        <c:crossBetween val="between"/>
      </c:valAx>
    </c:plotArea>
    <c:legend>
      <c:legendPos val="t"/>
      <c:layout>
        <c:manualLayout>
          <c:xMode val="edge"/>
          <c:yMode val="edge"/>
          <c:x val="7.312973455624272E-2"/>
          <c:y val="0"/>
          <c:w val="0.67441463401728197"/>
          <c:h val="0.28190380422769018"/>
        </c:manualLayout>
      </c:layout>
      <c:overlay val="0"/>
      <c:txPr>
        <a:bodyPr/>
        <a:lstStyle/>
        <a:p>
          <a:pPr>
            <a:defRPr lang="en-US" sz="1100" b="1"/>
          </a:pPr>
          <a:endParaRPr lang="lv-LV"/>
        </a:p>
      </c:txPr>
    </c:legend>
    <c:plotVisOnly val="1"/>
    <c:dispBlanksAs val="gap"/>
    <c:showDLblsOverMax val="0"/>
  </c:chart>
  <c:txPr>
    <a:bodyPr/>
    <a:lstStyle/>
    <a:p>
      <a:pPr>
        <a:defRPr sz="1800"/>
      </a:pPr>
      <a:endParaRPr lang="lv-LV"/>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230010617920415E-2"/>
          <c:y val="0"/>
          <c:w val="0.87530247206313294"/>
          <c:h val="1"/>
        </c:manualLayout>
      </c:layout>
      <c:barChart>
        <c:barDir val="bar"/>
        <c:grouping val="clustered"/>
        <c:varyColors val="0"/>
        <c:ser>
          <c:idx val="0"/>
          <c:order val="0"/>
          <c:tx>
            <c:strRef>
              <c:f>Sheet1!$B$1</c:f>
              <c:strCache>
                <c:ptCount val="1"/>
                <c:pt idx="0">
                  <c:v>Vidējais*</c:v>
                </c:pt>
              </c:strCache>
            </c:strRef>
          </c:tx>
          <c:spPr>
            <a:solidFill>
              <a:schemeClr val="accent5"/>
            </a:solidFill>
            <a:ln w="25310">
              <a:noFill/>
            </a:ln>
          </c:spPr>
          <c:invertIfNegative val="0"/>
          <c:dPt>
            <c:idx val="0"/>
            <c:invertIfNegative val="0"/>
            <c:bubble3D val="0"/>
            <c:spPr>
              <a:solidFill>
                <a:schemeClr val="accent5"/>
              </a:solidFill>
              <a:ln w="25310">
                <a:noFill/>
              </a:ln>
            </c:spPr>
            <c:extLst>
              <c:ext xmlns:c16="http://schemas.microsoft.com/office/drawing/2014/chart" uri="{C3380CC4-5D6E-409C-BE32-E72D297353CC}">
                <c16:uniqueId val="{00000001-1F54-4DBA-9B6C-6C6AB75E0F0C}"/>
              </c:ext>
            </c:extLst>
          </c:dPt>
          <c:dLbls>
            <c:dLbl>
              <c:idx val="0"/>
              <c:layout>
                <c:manualLayout>
                  <c:x val="2.1658049874589472E-2"/>
                  <c:y val="-2.601766764408140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F54-4DBA-9B6C-6C6AB75E0F0C}"/>
                </c:ext>
              </c:extLst>
            </c:dLbl>
            <c:dLbl>
              <c:idx val="1"/>
              <c:layout>
                <c:manualLayout>
                  <c:x val="1.8453973949541617E-2"/>
                  <c:y val="-3.1748340202217623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510-4362-A450-6EFA2D0EE386}"/>
                </c:ext>
              </c:extLst>
            </c:dLbl>
            <c:numFmt formatCode="0.0_ ;\-0.0\ " sourceLinked="0"/>
            <c:spPr>
              <a:noFill/>
              <a:ln>
                <a:noFill/>
              </a:ln>
              <a:effectLst/>
            </c:spPr>
            <c:txPr>
              <a:bodyPr/>
              <a:lstStyle/>
              <a:p>
                <a:pPr>
                  <a:defRPr sz="1000" b="1">
                    <a:solidFill>
                      <a:schemeClr val="tx1"/>
                    </a:solidFill>
                  </a:defRPr>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2021</c:v>
                </c:pt>
                <c:pt idx="1">
                  <c:v>2022</c:v>
                </c:pt>
              </c:numCache>
            </c:numRef>
          </c:cat>
          <c:val>
            <c:numRef>
              <c:f>Sheet1!$B$2:$B$3</c:f>
              <c:numCache>
                <c:formatCode>0.0</c:formatCode>
                <c:ptCount val="2"/>
                <c:pt idx="0">
                  <c:v>8.7855295959712905</c:v>
                </c:pt>
                <c:pt idx="1">
                  <c:v>8.8544835306422254</c:v>
                </c:pt>
              </c:numCache>
            </c:numRef>
          </c:val>
          <c:extLst>
            <c:ext xmlns:c16="http://schemas.microsoft.com/office/drawing/2014/chart" uri="{C3380CC4-5D6E-409C-BE32-E72D297353CC}">
              <c16:uniqueId val="{00000002-1F54-4DBA-9B6C-6C6AB75E0F0C}"/>
            </c:ext>
          </c:extLst>
        </c:ser>
        <c:dLbls>
          <c:showLegendKey val="0"/>
          <c:showVal val="1"/>
          <c:showCatName val="1"/>
          <c:showSerName val="0"/>
          <c:showPercent val="0"/>
          <c:showBubbleSize val="0"/>
        </c:dLbls>
        <c:gapWidth val="50"/>
        <c:axId val="441604376"/>
        <c:axId val="441604768"/>
      </c:barChart>
      <c:catAx>
        <c:axId val="441604376"/>
        <c:scaling>
          <c:orientation val="minMax"/>
        </c:scaling>
        <c:delete val="1"/>
        <c:axPos val="l"/>
        <c:majorGridlines>
          <c:spPr>
            <a:ln w="6350">
              <a:solidFill>
                <a:schemeClr val="bg1">
                  <a:lumMod val="85000"/>
                </a:schemeClr>
              </a:solidFill>
              <a:prstDash val="sysDash"/>
            </a:ln>
          </c:spPr>
        </c:majorGridlines>
        <c:numFmt formatCode="#,##0.00" sourceLinked="0"/>
        <c:majorTickMark val="out"/>
        <c:minorTickMark val="none"/>
        <c:tickLblPos val="nextTo"/>
        <c:crossAx val="441604768"/>
        <c:crosses val="autoZero"/>
        <c:auto val="1"/>
        <c:lblAlgn val="ctr"/>
        <c:lblOffset val="100"/>
        <c:tickMarkSkip val="1"/>
        <c:noMultiLvlLbl val="0"/>
      </c:catAx>
      <c:valAx>
        <c:axId val="441604768"/>
        <c:scaling>
          <c:orientation val="minMax"/>
          <c:max val="10"/>
          <c:min val="1"/>
        </c:scaling>
        <c:delete val="1"/>
        <c:axPos val="b"/>
        <c:numFmt formatCode="0.0" sourceLinked="1"/>
        <c:majorTickMark val="out"/>
        <c:minorTickMark val="none"/>
        <c:tickLblPos val="nextTo"/>
        <c:crossAx val="441604376"/>
        <c:crosses val="autoZero"/>
        <c:crossBetween val="between"/>
        <c:majorUnit val="50"/>
        <c:minorUnit val="50"/>
      </c:valAx>
      <c:spPr>
        <a:noFill/>
        <a:ln w="25310">
          <a:noFill/>
        </a:ln>
      </c:spPr>
    </c:plotArea>
    <c:plotVisOnly val="1"/>
    <c:dispBlanksAs val="gap"/>
    <c:showDLblsOverMax val="0"/>
  </c:chart>
  <c:spPr>
    <a:noFill/>
    <a:ln>
      <a:noFill/>
    </a:ln>
  </c:spPr>
  <c:txPr>
    <a:bodyPr/>
    <a:lstStyle/>
    <a:p>
      <a:pPr>
        <a:defRPr sz="700" b="0" i="0" u="none" strike="noStrike" baseline="0">
          <a:solidFill>
            <a:schemeClr val="tx1"/>
          </a:solidFill>
          <a:latin typeface="+mj-lt"/>
          <a:ea typeface="Arial"/>
          <a:cs typeface="Arial"/>
        </a:defRPr>
      </a:pPr>
      <a:endParaRPr lang="lv-LV"/>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76239743761233"/>
          <c:y val="4.8337889668833976E-2"/>
          <c:w val="0.74274636488724244"/>
          <c:h val="0.93564727834304251"/>
        </c:manualLayout>
      </c:layout>
      <c:barChart>
        <c:barDir val="bar"/>
        <c:grouping val="percentStacked"/>
        <c:varyColors val="0"/>
        <c:ser>
          <c:idx val="0"/>
          <c:order val="0"/>
          <c:tx>
            <c:strRef>
              <c:f>Sheet1!$C$2</c:f>
              <c:strCache>
                <c:ptCount val="1"/>
                <c:pt idx="0">
                  <c:v>Uzticas (9-10)</c:v>
                </c:pt>
              </c:strCache>
            </c:strRef>
          </c:tx>
          <c:spPr>
            <a:solidFill>
              <a:schemeClr val="accent6">
                <a:lumMod val="75000"/>
              </a:schemeClr>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Sheet1!$A$3:$B$37</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Sheet1!$C$3:$C$37</c:f>
              <c:numCache>
                <c:formatCode>0%</c:formatCode>
                <c:ptCount val="35"/>
                <c:pt idx="0">
                  <c:v>0.61936896101697547</c:v>
                </c:pt>
                <c:pt idx="1">
                  <c:v>0.7030139011518679</c:v>
                </c:pt>
                <c:pt idx="2">
                  <c:v>0.63291883408443672</c:v>
                </c:pt>
                <c:pt idx="3">
                  <c:v>0.67696242653492145</c:v>
                </c:pt>
                <c:pt idx="4">
                  <c:v>0.59719256280825139</c:v>
                </c:pt>
                <c:pt idx="5">
                  <c:v>0.66848956910965596</c:v>
                </c:pt>
                <c:pt idx="7">
                  <c:v>0.64850492032633245</c:v>
                </c:pt>
                <c:pt idx="8">
                  <c:v>0.64797449884128244</c:v>
                </c:pt>
                <c:pt idx="10">
                  <c:v>0.60782533597847355</c:v>
                </c:pt>
                <c:pt idx="11">
                  <c:v>0.59276250743995729</c:v>
                </c:pt>
                <c:pt idx="12">
                  <c:v>0.68199199699726787</c:v>
                </c:pt>
                <c:pt idx="13">
                  <c:v>0.59545201613172893</c:v>
                </c:pt>
                <c:pt idx="14">
                  <c:v>0.66580247677448556</c:v>
                </c:pt>
                <c:pt idx="16">
                  <c:v>0.61148828131642119</c:v>
                </c:pt>
                <c:pt idx="17">
                  <c:v>0.61614618246892039</c:v>
                </c:pt>
                <c:pt idx="18">
                  <c:v>0.66552543737125802</c:v>
                </c:pt>
                <c:pt idx="20">
                  <c:v>0.61024145107242567</c:v>
                </c:pt>
                <c:pt idx="21">
                  <c:v>0.67859763421996133</c:v>
                </c:pt>
                <c:pt idx="22">
                  <c:v>0.62091992696669307</c:v>
                </c:pt>
                <c:pt idx="24">
                  <c:v>0.65603787574808492</c:v>
                </c:pt>
                <c:pt idx="25">
                  <c:v>0.66199457883106905</c:v>
                </c:pt>
                <c:pt idx="26">
                  <c:v>0.59337433692809993</c:v>
                </c:pt>
                <c:pt idx="27">
                  <c:v>0.6558442964497041</c:v>
                </c:pt>
                <c:pt idx="28">
                  <c:v>0.6637659517565786</c:v>
                </c:pt>
                <c:pt idx="29">
                  <c:v>0.67609835161560161</c:v>
                </c:pt>
                <c:pt idx="31">
                  <c:v>0.63728253269571111</c:v>
                </c:pt>
                <c:pt idx="32">
                  <c:v>0.65814707366543801</c:v>
                </c:pt>
                <c:pt idx="34">
                  <c:v>0.64831568142067653</c:v>
                </c:pt>
              </c:numCache>
            </c:numRef>
          </c:val>
          <c:extLst>
            <c:ext xmlns:c16="http://schemas.microsoft.com/office/drawing/2014/chart" uri="{C3380CC4-5D6E-409C-BE32-E72D297353CC}">
              <c16:uniqueId val="{00000000-577B-4984-AD5D-DED872DF4990}"/>
            </c:ext>
          </c:extLst>
        </c:ser>
        <c:ser>
          <c:idx val="1"/>
          <c:order val="1"/>
          <c:tx>
            <c:strRef>
              <c:f>Sheet1!$D$2</c:f>
              <c:strCache>
                <c:ptCount val="1"/>
                <c:pt idx="0">
                  <c:v>Drīzāk uzticas (6-8)</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Sheet1!$A$3:$B$37</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Sheet1!$D$3:$D$37</c:f>
              <c:numCache>
                <c:formatCode>0%</c:formatCode>
                <c:ptCount val="35"/>
                <c:pt idx="0">
                  <c:v>0.30471334722635668</c:v>
                </c:pt>
                <c:pt idx="1">
                  <c:v>0.28132503080961901</c:v>
                </c:pt>
                <c:pt idx="2">
                  <c:v>0.29190135489645208</c:v>
                </c:pt>
                <c:pt idx="3">
                  <c:v>0.26770077981497531</c:v>
                </c:pt>
                <c:pt idx="4">
                  <c:v>0.31861512837367734</c:v>
                </c:pt>
                <c:pt idx="5">
                  <c:v>0.29455559211852061</c:v>
                </c:pt>
                <c:pt idx="7">
                  <c:v>0.28636476772503933</c:v>
                </c:pt>
                <c:pt idx="8">
                  <c:v>0.31380066948103602</c:v>
                </c:pt>
                <c:pt idx="10">
                  <c:v>0.34376063586783684</c:v>
                </c:pt>
                <c:pt idx="11">
                  <c:v>0.32174247412859924</c:v>
                </c:pt>
                <c:pt idx="12">
                  <c:v>0.23464802263064802</c:v>
                </c:pt>
                <c:pt idx="13">
                  <c:v>0.32864737967006702</c:v>
                </c:pt>
                <c:pt idx="14">
                  <c:v>0.28829330892395294</c:v>
                </c:pt>
                <c:pt idx="16">
                  <c:v>0.33216373085473549</c:v>
                </c:pt>
                <c:pt idx="17">
                  <c:v>0.28570202678800144</c:v>
                </c:pt>
                <c:pt idx="18">
                  <c:v>0.29649977350751122</c:v>
                </c:pt>
                <c:pt idx="20">
                  <c:v>0.27270473630191605</c:v>
                </c:pt>
                <c:pt idx="21">
                  <c:v>0.25460746234667808</c:v>
                </c:pt>
                <c:pt idx="22">
                  <c:v>0.34232965143594069</c:v>
                </c:pt>
                <c:pt idx="24">
                  <c:v>0.26239085387859823</c:v>
                </c:pt>
                <c:pt idx="25">
                  <c:v>0.29095311630405124</c:v>
                </c:pt>
                <c:pt idx="26">
                  <c:v>0.30710004206426256</c:v>
                </c:pt>
                <c:pt idx="27">
                  <c:v>0.31310526117917281</c:v>
                </c:pt>
                <c:pt idx="28">
                  <c:v>0.31374977401697013</c:v>
                </c:pt>
                <c:pt idx="29">
                  <c:v>0.27390877052785922</c:v>
                </c:pt>
                <c:pt idx="31">
                  <c:v>0.30451167440801152</c:v>
                </c:pt>
                <c:pt idx="32">
                  <c:v>0.28870495503097088</c:v>
                </c:pt>
                <c:pt idx="34">
                  <c:v>0.29615309676215285</c:v>
                </c:pt>
              </c:numCache>
            </c:numRef>
          </c:val>
          <c:extLst>
            <c:ext xmlns:c16="http://schemas.microsoft.com/office/drawing/2014/chart" uri="{C3380CC4-5D6E-409C-BE32-E72D297353CC}">
              <c16:uniqueId val="{00000001-577B-4984-AD5D-DED872DF4990}"/>
            </c:ext>
          </c:extLst>
        </c:ser>
        <c:ser>
          <c:idx val="2"/>
          <c:order val="2"/>
          <c:tx>
            <c:strRef>
              <c:f>Sheet1!$E$2</c:f>
              <c:strCache>
                <c:ptCount val="1"/>
                <c:pt idx="0">
                  <c:v>Drīzāk neuzticas (3-5)</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Sheet1!$A$3:$B$37</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Sheet1!$E$3:$E$37</c:f>
              <c:numCache>
                <c:formatCode>0%</c:formatCode>
                <c:ptCount val="35"/>
                <c:pt idx="0">
                  <c:v>3.6525883871102074E-2</c:v>
                </c:pt>
                <c:pt idx="1">
                  <c:v>1.5661068038512655E-2</c:v>
                </c:pt>
                <c:pt idx="2">
                  <c:v>5.0241736111468156E-2</c:v>
                </c:pt>
                <c:pt idx="3">
                  <c:v>2.1182608902284676E-2</c:v>
                </c:pt>
                <c:pt idx="4">
                  <c:v>6.7253058546559635E-2</c:v>
                </c:pt>
                <c:pt idx="5">
                  <c:v>1.3647124670023825E-2</c:v>
                </c:pt>
                <c:pt idx="7">
                  <c:v>3.8213365226345247E-2</c:v>
                </c:pt>
                <c:pt idx="8">
                  <c:v>2.2908909043016099E-2</c:v>
                </c:pt>
                <c:pt idx="10">
                  <c:v>4.841402815368985E-2</c:v>
                </c:pt>
                <c:pt idx="11">
                  <c:v>2.1029126302337938E-2</c:v>
                </c:pt>
                <c:pt idx="12">
                  <c:v>2.6739406520938886E-2</c:v>
                </c:pt>
                <c:pt idx="13">
                  <c:v>6.0901899011840704E-2</c:v>
                </c:pt>
                <c:pt idx="14">
                  <c:v>3.212962492013384E-2</c:v>
                </c:pt>
                <c:pt idx="16">
                  <c:v>4.7460702391300069E-2</c:v>
                </c:pt>
                <c:pt idx="17">
                  <c:v>3.8344196703330821E-2</c:v>
                </c:pt>
                <c:pt idx="18">
                  <c:v>2.7931552974079399E-2</c:v>
                </c:pt>
                <c:pt idx="20">
                  <c:v>5.6132493475369721E-2</c:v>
                </c:pt>
                <c:pt idx="21">
                  <c:v>4.1370361374799325E-2</c:v>
                </c:pt>
                <c:pt idx="22">
                  <c:v>2.1073828775141752E-2</c:v>
                </c:pt>
                <c:pt idx="24">
                  <c:v>1.3519368402368576E-2</c:v>
                </c:pt>
                <c:pt idx="25">
                  <c:v>3.6591312474383353E-2</c:v>
                </c:pt>
                <c:pt idx="26">
                  <c:v>7.9012147758040968E-2</c:v>
                </c:pt>
                <c:pt idx="27">
                  <c:v>2.2505617799030563E-2</c:v>
                </c:pt>
                <c:pt idx="28">
                  <c:v>1.7230038130102383E-2</c:v>
                </c:pt>
                <c:pt idx="29">
                  <c:v>1.2024268880665949E-2</c:v>
                </c:pt>
                <c:pt idx="31">
                  <c:v>3.7353711057826047E-2</c:v>
                </c:pt>
                <c:pt idx="32">
                  <c:v>2.8653753217794443E-2</c:v>
                </c:pt>
                <c:pt idx="34">
                  <c:v>3.2753181916578104E-2</c:v>
                </c:pt>
              </c:numCache>
            </c:numRef>
          </c:val>
          <c:extLst>
            <c:ext xmlns:c16="http://schemas.microsoft.com/office/drawing/2014/chart" uri="{C3380CC4-5D6E-409C-BE32-E72D297353CC}">
              <c16:uniqueId val="{00000002-577B-4984-AD5D-DED872DF4990}"/>
            </c:ext>
          </c:extLst>
        </c:ser>
        <c:ser>
          <c:idx val="3"/>
          <c:order val="3"/>
          <c:tx>
            <c:strRef>
              <c:f>Sheet1!$F$2</c:f>
              <c:strCache>
                <c:ptCount val="1"/>
                <c:pt idx="0">
                  <c:v>Neuzticas (1-2)</c:v>
                </c:pt>
              </c:strCache>
            </c:strRef>
          </c:tx>
          <c:spPr>
            <a:solidFill>
              <a:schemeClr val="accent2">
                <a:lumMod val="75000"/>
              </a:schemeClr>
            </a:solidFill>
          </c:spPr>
          <c:invertIfNegative val="0"/>
          <c:dLbls>
            <c:dLbl>
              <c:idx val="2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F9B-415D-8F74-70EAE216F0FE}"/>
                </c:ext>
              </c:extLst>
            </c:dLbl>
            <c:spPr>
              <a:noFill/>
              <a:ln>
                <a:noFill/>
              </a:ln>
              <a:effectLst/>
            </c:spPr>
            <c:txPr>
              <a:bodyPr wrap="square" lIns="38100" tIns="19050" rIns="38100" bIns="19050" anchor="ctr">
                <a:spAutoFit/>
              </a:bodyPr>
              <a:lstStyle/>
              <a:p>
                <a:pPr>
                  <a:defRPr sz="800" b="1"/>
                </a:pPr>
                <a:endParaRPr lang="lv-LV"/>
              </a:p>
            </c:tx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Sheet1!$A$3:$B$37</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Sheet1!$F$3:$F$37</c:f>
              <c:numCache>
                <c:formatCode>0%</c:formatCode>
                <c:ptCount val="35"/>
                <c:pt idx="0">
                  <c:v>7.2001335487903613E-3</c:v>
                </c:pt>
                <c:pt idx="1">
                  <c:v>0</c:v>
                </c:pt>
                <c:pt idx="2">
                  <c:v>8.036433874924134E-3</c:v>
                </c:pt>
                <c:pt idx="3">
                  <c:v>0</c:v>
                </c:pt>
                <c:pt idx="4">
                  <c:v>0</c:v>
                </c:pt>
                <c:pt idx="5">
                  <c:v>0</c:v>
                </c:pt>
                <c:pt idx="7">
                  <c:v>3.103271236208609E-3</c:v>
                </c:pt>
                <c:pt idx="8">
                  <c:v>0</c:v>
                </c:pt>
                <c:pt idx="10">
                  <c:v>0</c:v>
                </c:pt>
                <c:pt idx="11">
                  <c:v>0</c:v>
                </c:pt>
                <c:pt idx="12">
                  <c:v>0</c:v>
                </c:pt>
                <c:pt idx="13">
                  <c:v>1.4998705186363443E-2</c:v>
                </c:pt>
                <c:pt idx="14">
                  <c:v>1.4214195974678423E-3</c:v>
                </c:pt>
                <c:pt idx="16">
                  <c:v>0</c:v>
                </c:pt>
                <c:pt idx="17">
                  <c:v>3.8256257874588417E-3</c:v>
                </c:pt>
                <c:pt idx="18">
                  <c:v>1.6431414895688001E-3</c:v>
                </c:pt>
                <c:pt idx="20">
                  <c:v>1.8986081420853361E-2</c:v>
                </c:pt>
                <c:pt idx="21">
                  <c:v>2.0607036547338714E-3</c:v>
                </c:pt>
                <c:pt idx="22">
                  <c:v>0</c:v>
                </c:pt>
                <c:pt idx="24">
                  <c:v>0</c:v>
                </c:pt>
                <c:pt idx="25">
                  <c:v>0</c:v>
                </c:pt>
                <c:pt idx="26">
                  <c:v>1.0452512567256839E-2</c:v>
                </c:pt>
                <c:pt idx="27">
                  <c:v>0</c:v>
                </c:pt>
                <c:pt idx="28">
                  <c:v>0</c:v>
                </c:pt>
                <c:pt idx="29">
                  <c:v>0</c:v>
                </c:pt>
                <c:pt idx="31">
                  <c:v>4.2362276251439483E-3</c:v>
                </c:pt>
                <c:pt idx="32">
                  <c:v>0</c:v>
                </c:pt>
                <c:pt idx="34">
                  <c:v>1.9961146272672215E-3</c:v>
                </c:pt>
              </c:numCache>
            </c:numRef>
          </c:val>
          <c:extLst>
            <c:ext xmlns:c16="http://schemas.microsoft.com/office/drawing/2014/chart" uri="{C3380CC4-5D6E-409C-BE32-E72D297353CC}">
              <c16:uniqueId val="{00000003-577B-4984-AD5D-DED872DF4990}"/>
            </c:ext>
          </c:extLst>
        </c:ser>
        <c:ser>
          <c:idx val="4"/>
          <c:order val="4"/>
          <c:tx>
            <c:strRef>
              <c:f>Sheet1!$G$2</c:f>
              <c:strCache>
                <c:ptCount val="1"/>
                <c:pt idx="0">
                  <c:v>Grūti pateikt\ NA</c:v>
                </c:pt>
              </c:strCache>
            </c:strRef>
          </c:tx>
          <c:spPr>
            <a:solidFill>
              <a:schemeClr val="bg1">
                <a:lumMod val="65000"/>
              </a:schemeClr>
            </a:solidFill>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2-DF9B-415D-8F74-70EAE216F0FE}"/>
                </c:ext>
              </c:extLst>
            </c:dLbl>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Sheet1!$A$3:$B$37</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Sheet1!$G$3:$G$37</c:f>
              <c:numCache>
                <c:formatCode>0%</c:formatCode>
                <c:ptCount val="35"/>
                <c:pt idx="0">
                  <c:v>1.5751068199097502E-2</c:v>
                </c:pt>
                <c:pt idx="1">
                  <c:v>0</c:v>
                </c:pt>
                <c:pt idx="2">
                  <c:v>8.8207739242500052E-3</c:v>
                </c:pt>
                <c:pt idx="3">
                  <c:v>3.4154184747820324E-2</c:v>
                </c:pt>
                <c:pt idx="4">
                  <c:v>1.1049173529518628E-2</c:v>
                </c:pt>
                <c:pt idx="5">
                  <c:v>2.044567526921481E-2</c:v>
                </c:pt>
                <c:pt idx="7">
                  <c:v>2.0585487882305228E-2</c:v>
                </c:pt>
                <c:pt idx="8">
                  <c:v>6.099148038953249E-3</c:v>
                </c:pt>
                <c:pt idx="10">
                  <c:v>0</c:v>
                </c:pt>
                <c:pt idx="11">
                  <c:v>4.2176414109299468E-2</c:v>
                </c:pt>
                <c:pt idx="12">
                  <c:v>5.6620573851145523E-2</c:v>
                </c:pt>
                <c:pt idx="13">
                  <c:v>0</c:v>
                </c:pt>
                <c:pt idx="14">
                  <c:v>9.5892120035860756E-3</c:v>
                </c:pt>
                <c:pt idx="16">
                  <c:v>8.8872854375431146E-3</c:v>
                </c:pt>
                <c:pt idx="17">
                  <c:v>3.9255297193488296E-2</c:v>
                </c:pt>
                <c:pt idx="18">
                  <c:v>6.7478682815212973E-3</c:v>
                </c:pt>
                <c:pt idx="20">
                  <c:v>4.1935237729435151E-2</c:v>
                </c:pt>
                <c:pt idx="21">
                  <c:v>1.6993832520130203E-2</c:v>
                </c:pt>
                <c:pt idx="22">
                  <c:v>1.0755839527085786E-2</c:v>
                </c:pt>
                <c:pt idx="24">
                  <c:v>4.6868679760216386E-2</c:v>
                </c:pt>
                <c:pt idx="25">
                  <c:v>5.3294165003766368E-3</c:v>
                </c:pt>
                <c:pt idx="26">
                  <c:v>1.006096068233784E-2</c:v>
                </c:pt>
                <c:pt idx="27">
                  <c:v>8.5448245720916947E-3</c:v>
                </c:pt>
                <c:pt idx="28">
                  <c:v>0</c:v>
                </c:pt>
                <c:pt idx="29">
                  <c:v>3.7968608975873244E-2</c:v>
                </c:pt>
                <c:pt idx="31">
                  <c:v>1.2493969932411798E-2</c:v>
                </c:pt>
                <c:pt idx="32">
                  <c:v>1.8021995869851086E-2</c:v>
                </c:pt>
                <c:pt idx="34">
                  <c:v>1.5417184606136194E-2</c:v>
                </c:pt>
              </c:numCache>
            </c:numRef>
          </c:val>
          <c:extLst>
            <c:ext xmlns:c16="http://schemas.microsoft.com/office/drawing/2014/chart" uri="{C3380CC4-5D6E-409C-BE32-E72D297353CC}">
              <c16:uniqueId val="{00000004-577B-4984-AD5D-DED872DF4990}"/>
            </c:ext>
          </c:extLst>
        </c:ser>
        <c:ser>
          <c:idx val="5"/>
          <c:order val="5"/>
          <c:tx>
            <c:strRef>
              <c:f>Sheet1!$H$2</c:f>
              <c:strCache>
                <c:ptCount val="1"/>
                <c:pt idx="0">
                  <c:v>Nezina šādu iestādi</c:v>
                </c:pt>
              </c:strCache>
            </c:strRef>
          </c:tx>
          <c:spPr>
            <a:solidFill>
              <a:schemeClr val="accent5"/>
            </a:solidFill>
          </c:spPr>
          <c:invertIfNegative val="0"/>
          <c:cat>
            <c:multiLvlStrRef>
              <c:f>Sheet1!$A$3:$B$37</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Sheet1!$H$3:$H$37</c:f>
              <c:numCache>
                <c:formatCode>0%</c:formatCode>
                <c:ptCount val="35"/>
                <c:pt idx="0">
                  <c:v>1.6440606137678213E-2</c:v>
                </c:pt>
                <c:pt idx="1">
                  <c:v>0</c:v>
                </c:pt>
                <c:pt idx="2">
                  <c:v>8.0808671084697022E-3</c:v>
                </c:pt>
                <c:pt idx="3">
                  <c:v>0</c:v>
                </c:pt>
                <c:pt idx="4">
                  <c:v>5.8900767419904874E-3</c:v>
                </c:pt>
                <c:pt idx="5">
                  <c:v>2.8620388325854311E-3</c:v>
                </c:pt>
                <c:pt idx="7">
                  <c:v>3.2281876037685616E-3</c:v>
                </c:pt>
                <c:pt idx="8">
                  <c:v>9.2167745957100408E-3</c:v>
                </c:pt>
                <c:pt idx="10">
                  <c:v>0</c:v>
                </c:pt>
                <c:pt idx="11">
                  <c:v>2.2289478019805672E-2</c:v>
                </c:pt>
                <c:pt idx="12">
                  <c:v>0</c:v>
                </c:pt>
                <c:pt idx="13">
                  <c:v>0</c:v>
                </c:pt>
                <c:pt idx="14">
                  <c:v>2.763957780373165E-3</c:v>
                </c:pt>
                <c:pt idx="16">
                  <c:v>0</c:v>
                </c:pt>
                <c:pt idx="17">
                  <c:v>1.6726671058797469E-2</c:v>
                </c:pt>
                <c:pt idx="18">
                  <c:v>1.6522263760608343E-3</c:v>
                </c:pt>
                <c:pt idx="20">
                  <c:v>0</c:v>
                </c:pt>
                <c:pt idx="21">
                  <c:v>6.3700058836977276E-3</c:v>
                </c:pt>
                <c:pt idx="22">
                  <c:v>4.9207532951377258E-3</c:v>
                </c:pt>
                <c:pt idx="24">
                  <c:v>2.118322221073116E-2</c:v>
                </c:pt>
                <c:pt idx="25">
                  <c:v>5.1315758901198929E-3</c:v>
                </c:pt>
                <c:pt idx="26">
                  <c:v>0</c:v>
                </c:pt>
                <c:pt idx="27">
                  <c:v>0</c:v>
                </c:pt>
                <c:pt idx="28">
                  <c:v>5.254236096348004E-3</c:v>
                </c:pt>
                <c:pt idx="29">
                  <c:v>0</c:v>
                </c:pt>
                <c:pt idx="31">
                  <c:v>4.1218842808942056E-3</c:v>
                </c:pt>
                <c:pt idx="32">
                  <c:v>6.4722222159458312E-3</c:v>
                </c:pt>
                <c:pt idx="34">
                  <c:v>5.3647406671897798E-3</c:v>
                </c:pt>
              </c:numCache>
            </c:numRef>
          </c:val>
          <c:extLst>
            <c:ext xmlns:c16="http://schemas.microsoft.com/office/drawing/2014/chart" uri="{C3380CC4-5D6E-409C-BE32-E72D297353CC}">
              <c16:uniqueId val="{00000005-577B-4984-AD5D-DED872DF4990}"/>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plotArea>
    <c:legend>
      <c:legendPos val="r"/>
      <c:layout>
        <c:manualLayout>
          <c:xMode val="edge"/>
          <c:yMode val="edge"/>
          <c:x val="2.5853982371516492E-2"/>
          <c:y val="2.3597491191768767E-3"/>
          <c:w val="0.97414601762848352"/>
          <c:h val="4.0910676692836698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614582775660007"/>
          <c:y val="0.13364954564346024"/>
          <c:w val="0.82385417224339996"/>
          <c:h val="0.86635045435653968"/>
        </c:manualLayout>
      </c:layout>
      <c:barChart>
        <c:barDir val="bar"/>
        <c:grouping val="percentStacked"/>
        <c:varyColors val="0"/>
        <c:ser>
          <c:idx val="0"/>
          <c:order val="0"/>
          <c:tx>
            <c:strRef>
              <c:f>Sheet1!$C$3</c:f>
              <c:strCache>
                <c:ptCount val="1"/>
                <c:pt idx="0">
                  <c:v>Izcili/ labi (9-10)</c:v>
                </c:pt>
              </c:strCache>
            </c:strRef>
          </c:tx>
          <c:spPr>
            <a:solidFill>
              <a:schemeClr val="accent6">
                <a:lumMod val="75000"/>
              </a:schemeClr>
            </a:solidFill>
          </c:spPr>
          <c:invertIfNegative val="0"/>
          <c:dPt>
            <c:idx val="0"/>
            <c:invertIfNegative val="0"/>
            <c:bubble3D val="0"/>
            <c:spPr>
              <a:solidFill>
                <a:schemeClr val="accent6">
                  <a:lumMod val="75000"/>
                </a:schemeClr>
              </a:solidFill>
            </c:spPr>
            <c:extLst>
              <c:ext xmlns:c16="http://schemas.microsoft.com/office/drawing/2014/chart" uri="{C3380CC4-5D6E-409C-BE32-E72D297353CC}">
                <c16:uniqueId val="{00000001-167F-414B-9189-6FA0C99DD674}"/>
              </c:ext>
            </c:extLst>
          </c:dPt>
          <c:dPt>
            <c:idx val="3"/>
            <c:invertIfNegative val="0"/>
            <c:bubble3D val="0"/>
            <c:extLst>
              <c:ext xmlns:c16="http://schemas.microsoft.com/office/drawing/2014/chart" uri="{C3380CC4-5D6E-409C-BE32-E72D297353CC}">
                <c16:uniqueId val="{00000002-167F-414B-9189-6FA0C99DD674}"/>
              </c:ext>
            </c:extLst>
          </c:dPt>
          <c:dLbls>
            <c:spPr>
              <a:noFill/>
              <a:ln>
                <a:noFill/>
              </a:ln>
              <a:effectLst/>
            </c:spPr>
            <c:txPr>
              <a:bodyPr/>
              <a:lstStyle/>
              <a:p>
                <a:pPr>
                  <a:defRPr lang="en-US" sz="10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Sheet1!$B$4:$B$5</c:f>
              <c:numCache>
                <c:formatCode>General</c:formatCode>
                <c:ptCount val="2"/>
                <c:pt idx="0">
                  <c:v>2021</c:v>
                </c:pt>
                <c:pt idx="1">
                  <c:v>2022</c:v>
                </c:pt>
              </c:numCache>
            </c:numRef>
          </c:cat>
          <c:val>
            <c:numRef>
              <c:f>Sheet1!$C$4:$C$5</c:f>
              <c:numCache>
                <c:formatCode>0%</c:formatCode>
                <c:ptCount val="2"/>
                <c:pt idx="0">
                  <c:v>0.82329620032323592</c:v>
                </c:pt>
                <c:pt idx="1">
                  <c:v>0.79465491290276791</c:v>
                </c:pt>
              </c:numCache>
            </c:numRef>
          </c:val>
          <c:extLst>
            <c:ext xmlns:c16="http://schemas.microsoft.com/office/drawing/2014/chart" uri="{C3380CC4-5D6E-409C-BE32-E72D297353CC}">
              <c16:uniqueId val="{00000003-167F-414B-9189-6FA0C99DD674}"/>
            </c:ext>
          </c:extLst>
        </c:ser>
        <c:ser>
          <c:idx val="1"/>
          <c:order val="1"/>
          <c:tx>
            <c:strRef>
              <c:f>Sheet1!$D$3</c:f>
              <c:strCache>
                <c:ptCount val="1"/>
                <c:pt idx="0">
                  <c:v>Drīzāk labi (6-8)</c:v>
                </c:pt>
              </c:strCache>
            </c:strRef>
          </c:tx>
          <c:spPr>
            <a:solidFill>
              <a:schemeClr val="accent6"/>
            </a:solidFill>
          </c:spPr>
          <c:invertIfNegative val="0"/>
          <c:dPt>
            <c:idx val="0"/>
            <c:invertIfNegative val="0"/>
            <c:bubble3D val="0"/>
            <c:extLst>
              <c:ext xmlns:c16="http://schemas.microsoft.com/office/drawing/2014/chart" uri="{C3380CC4-5D6E-409C-BE32-E72D297353CC}">
                <c16:uniqueId val="{00000004-167F-414B-9189-6FA0C99DD674}"/>
              </c:ext>
            </c:extLst>
          </c:dPt>
          <c:dPt>
            <c:idx val="3"/>
            <c:invertIfNegative val="0"/>
            <c:bubble3D val="0"/>
            <c:extLst>
              <c:ext xmlns:c16="http://schemas.microsoft.com/office/drawing/2014/chart" uri="{C3380CC4-5D6E-409C-BE32-E72D297353CC}">
                <c16:uniqueId val="{00000005-167F-414B-9189-6FA0C99DD674}"/>
              </c:ext>
            </c:extLst>
          </c:dPt>
          <c:dLbls>
            <c:spPr>
              <a:noFill/>
              <a:ln>
                <a:noFill/>
              </a:ln>
              <a:effectLst/>
            </c:spPr>
            <c:txPr>
              <a:bodyPr wrap="square" lIns="38100" tIns="19050" rIns="38100" bIns="19050" anchor="ctr">
                <a:spAutoFit/>
              </a:bodyPr>
              <a:lstStyle/>
              <a:p>
                <a:pPr>
                  <a:defRPr sz="10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Sheet1!$B$4:$B$5</c:f>
              <c:numCache>
                <c:formatCode>General</c:formatCode>
                <c:ptCount val="2"/>
                <c:pt idx="0">
                  <c:v>2021</c:v>
                </c:pt>
                <c:pt idx="1">
                  <c:v>2022</c:v>
                </c:pt>
              </c:numCache>
            </c:numRef>
          </c:cat>
          <c:val>
            <c:numRef>
              <c:f>Sheet1!$D$4:$D$5</c:f>
              <c:numCache>
                <c:formatCode>0%</c:formatCode>
                <c:ptCount val="2"/>
                <c:pt idx="0">
                  <c:v>0.17670379967676383</c:v>
                </c:pt>
                <c:pt idx="1">
                  <c:v>0.18241015549451692</c:v>
                </c:pt>
              </c:numCache>
            </c:numRef>
          </c:val>
          <c:extLst>
            <c:ext xmlns:c16="http://schemas.microsoft.com/office/drawing/2014/chart" uri="{C3380CC4-5D6E-409C-BE32-E72D297353CC}">
              <c16:uniqueId val="{00000006-167F-414B-9189-6FA0C99DD674}"/>
            </c:ext>
          </c:extLst>
        </c:ser>
        <c:ser>
          <c:idx val="2"/>
          <c:order val="2"/>
          <c:tx>
            <c:strRef>
              <c:f>Sheet1!$E$3</c:f>
              <c:strCache>
                <c:ptCount val="1"/>
                <c:pt idx="0">
                  <c:v>Drīzāk slikti (3-5)</c:v>
                </c:pt>
              </c:strCache>
            </c:strRef>
          </c:tx>
          <c:spPr>
            <a:solidFill>
              <a:schemeClr val="accent2"/>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7-4E4F-41F5-BF8C-183DB90218D3}"/>
                </c:ext>
              </c:extLst>
            </c:dLbl>
            <c:dLbl>
              <c:idx val="1"/>
              <c:spPr>
                <a:noFill/>
                <a:ln>
                  <a:noFill/>
                </a:ln>
                <a:effectLst/>
              </c:spPr>
              <c:txPr>
                <a:bodyPr wrap="square" lIns="38100" tIns="19050" rIns="38100" bIns="19050" anchor="ctr">
                  <a:spAutoFit/>
                </a:bodyPr>
                <a:lstStyle/>
                <a:p>
                  <a:pPr>
                    <a:defRPr sz="800">
                      <a:solidFill>
                        <a:schemeClr val="bg1"/>
                      </a:solidFill>
                    </a:defRPr>
                  </a:pPr>
                  <a:endParaRPr lang="lv-LV"/>
                </a:p>
              </c:txPr>
              <c:showLegendKey val="0"/>
              <c:showVal val="1"/>
              <c:showCatName val="0"/>
              <c:showSerName val="0"/>
              <c:showPercent val="0"/>
              <c:showBubbleSize val="0"/>
              <c:extLst>
                <c:ext xmlns:c16="http://schemas.microsoft.com/office/drawing/2014/chart" uri="{C3380CC4-5D6E-409C-BE32-E72D297353CC}">
                  <c16:uniqueId val="{00000006-4E4F-41F5-BF8C-183DB90218D3}"/>
                </c:ext>
              </c:extLst>
            </c:dLbl>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Sheet1!$B$4:$B$5</c:f>
              <c:numCache>
                <c:formatCode>General</c:formatCode>
                <c:ptCount val="2"/>
                <c:pt idx="0">
                  <c:v>2021</c:v>
                </c:pt>
                <c:pt idx="1">
                  <c:v>2022</c:v>
                </c:pt>
              </c:numCache>
            </c:numRef>
          </c:cat>
          <c:val>
            <c:numRef>
              <c:f>Sheet1!$E$4:$E$5</c:f>
              <c:numCache>
                <c:formatCode>0%</c:formatCode>
                <c:ptCount val="2"/>
                <c:pt idx="0">
                  <c:v>0</c:v>
                </c:pt>
                <c:pt idx="1">
                  <c:v>2.2934931602715383E-2</c:v>
                </c:pt>
              </c:numCache>
            </c:numRef>
          </c:val>
          <c:extLst>
            <c:ext xmlns:c16="http://schemas.microsoft.com/office/drawing/2014/chart" uri="{C3380CC4-5D6E-409C-BE32-E72D297353CC}">
              <c16:uniqueId val="{0000000A-167F-414B-9189-6FA0C99DD674}"/>
            </c:ext>
          </c:extLst>
        </c:ser>
        <c:ser>
          <c:idx val="3"/>
          <c:order val="3"/>
          <c:tx>
            <c:strRef>
              <c:f>Sheet1!$F$3</c:f>
              <c:strCache>
                <c:ptCount val="1"/>
                <c:pt idx="0">
                  <c:v>Slikti (1-2)</c:v>
                </c:pt>
              </c:strCache>
            </c:strRef>
          </c:tx>
          <c:spPr>
            <a:solidFill>
              <a:schemeClr val="accent2">
                <a:lumMod val="75000"/>
              </a:schemeClr>
            </a:solidFill>
          </c:spPr>
          <c:invertIfNegative val="0"/>
          <c:dLbls>
            <c:delete val="1"/>
          </c:dLbls>
          <c:cat>
            <c:numRef>
              <c:f>Sheet1!$B$4:$B$5</c:f>
              <c:numCache>
                <c:formatCode>General</c:formatCode>
                <c:ptCount val="2"/>
                <c:pt idx="0">
                  <c:v>2021</c:v>
                </c:pt>
                <c:pt idx="1">
                  <c:v>2022</c:v>
                </c:pt>
              </c:numCache>
            </c:numRef>
          </c:cat>
          <c:val>
            <c:numRef>
              <c:f>Sheet1!$F$4:$F$5</c:f>
              <c:numCache>
                <c:formatCode>0%</c:formatCode>
                <c:ptCount val="2"/>
                <c:pt idx="0">
                  <c:v>0</c:v>
                </c:pt>
                <c:pt idx="1">
                  <c:v>0</c:v>
                </c:pt>
              </c:numCache>
            </c:numRef>
          </c:val>
          <c:extLst>
            <c:ext xmlns:c16="http://schemas.microsoft.com/office/drawing/2014/chart" uri="{C3380CC4-5D6E-409C-BE32-E72D297353CC}">
              <c16:uniqueId val="{0000000C-167F-414B-9189-6FA0C99DD674}"/>
            </c:ext>
          </c:extLst>
        </c:ser>
        <c:dLbls>
          <c:showLegendKey val="0"/>
          <c:showVal val="1"/>
          <c:showCatName val="0"/>
          <c:showSerName val="0"/>
          <c:showPercent val="0"/>
          <c:showBubbleSize val="0"/>
        </c:dLbls>
        <c:gapWidth val="44"/>
        <c:overlap val="100"/>
        <c:axId val="-1640715584"/>
        <c:axId val="-1640705248"/>
      </c:barChart>
      <c:catAx>
        <c:axId val="-1640715584"/>
        <c:scaling>
          <c:orientation val="minMax"/>
        </c:scaling>
        <c:delete val="0"/>
        <c:axPos val="l"/>
        <c:numFmt formatCode="General" sourceLinked="0"/>
        <c:majorTickMark val="out"/>
        <c:minorTickMark val="none"/>
        <c:tickLblPos val="nextTo"/>
        <c:txPr>
          <a:bodyPr/>
          <a:lstStyle/>
          <a:p>
            <a:pPr>
              <a:defRPr sz="1200" b="1"/>
            </a:pPr>
            <a:endParaRPr lang="lv-LV"/>
          </a:p>
        </c:txPr>
        <c:crossAx val="-1640705248"/>
        <c:crosses val="autoZero"/>
        <c:auto val="1"/>
        <c:lblAlgn val="ctr"/>
        <c:lblOffset val="100"/>
        <c:noMultiLvlLbl val="0"/>
      </c:catAx>
      <c:valAx>
        <c:axId val="-1640705248"/>
        <c:scaling>
          <c:orientation val="minMax"/>
        </c:scaling>
        <c:delete val="1"/>
        <c:axPos val="b"/>
        <c:numFmt formatCode="0%" sourceLinked="1"/>
        <c:majorTickMark val="out"/>
        <c:minorTickMark val="none"/>
        <c:tickLblPos val="nextTo"/>
        <c:crossAx val="-1640715584"/>
        <c:crosses val="autoZero"/>
        <c:crossBetween val="between"/>
      </c:valAx>
    </c:plotArea>
    <c:legend>
      <c:legendPos val="t"/>
      <c:layout>
        <c:manualLayout>
          <c:xMode val="edge"/>
          <c:yMode val="edge"/>
          <c:x val="6.6409561286385296E-2"/>
          <c:y val="3.6697194687286445E-2"/>
          <c:w val="0.86307591337588019"/>
          <c:h val="0.1468629436832907"/>
        </c:manualLayout>
      </c:layout>
      <c:overlay val="0"/>
      <c:txPr>
        <a:bodyPr/>
        <a:lstStyle/>
        <a:p>
          <a:pPr>
            <a:defRPr lang="en-US" sz="1100" b="1"/>
          </a:pPr>
          <a:endParaRPr lang="lv-LV"/>
        </a:p>
      </c:txPr>
    </c:legend>
    <c:plotVisOnly val="1"/>
    <c:dispBlanksAs val="gap"/>
    <c:showDLblsOverMax val="0"/>
  </c:chart>
  <c:txPr>
    <a:bodyPr/>
    <a:lstStyle/>
    <a:p>
      <a:pPr>
        <a:defRPr sz="1800"/>
      </a:pPr>
      <a:endParaRPr lang="lv-LV"/>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230010617920415E-2"/>
          <c:y val="3.6696081320827773E-2"/>
          <c:w val="0.83318575902386516"/>
          <c:h val="0.96330391867917231"/>
        </c:manualLayout>
      </c:layout>
      <c:barChart>
        <c:barDir val="bar"/>
        <c:grouping val="clustered"/>
        <c:varyColors val="0"/>
        <c:ser>
          <c:idx val="0"/>
          <c:order val="0"/>
          <c:tx>
            <c:strRef>
              <c:f>Sheet1!$B$1</c:f>
              <c:strCache>
                <c:ptCount val="1"/>
                <c:pt idx="0">
                  <c:v>Vidējais*</c:v>
                </c:pt>
              </c:strCache>
            </c:strRef>
          </c:tx>
          <c:spPr>
            <a:solidFill>
              <a:schemeClr val="accent5"/>
            </a:solidFill>
            <a:ln w="25310">
              <a:noFill/>
            </a:ln>
          </c:spPr>
          <c:invertIfNegative val="0"/>
          <c:dPt>
            <c:idx val="0"/>
            <c:invertIfNegative val="0"/>
            <c:bubble3D val="0"/>
            <c:spPr>
              <a:solidFill>
                <a:schemeClr val="accent5"/>
              </a:solidFill>
              <a:ln w="25310">
                <a:noFill/>
              </a:ln>
            </c:spPr>
            <c:extLst>
              <c:ext xmlns:c16="http://schemas.microsoft.com/office/drawing/2014/chart" uri="{C3380CC4-5D6E-409C-BE32-E72D297353CC}">
                <c16:uniqueId val="{00000001-5C53-494E-B36C-A0F9A85EF6FE}"/>
              </c:ext>
            </c:extLst>
          </c:dPt>
          <c:dLbls>
            <c:dLbl>
              <c:idx val="0"/>
              <c:layout>
                <c:manualLayout>
                  <c:x val="-8.2304458512828093E-3"/>
                  <c:y val="-3.987159260992945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C53-494E-B36C-A0F9A85EF6FE}"/>
                </c:ext>
              </c:extLst>
            </c:dLbl>
            <c:dLbl>
              <c:idx val="1"/>
              <c:layout>
                <c:manualLayout>
                  <c:x val="-2.4568082606239686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771-4982-9F8F-CF09FE07C746}"/>
                </c:ext>
              </c:extLst>
            </c:dLbl>
            <c:numFmt formatCode="0.0_ ;\-0.0\ " sourceLinked="0"/>
            <c:spPr>
              <a:noFill/>
              <a:ln>
                <a:noFill/>
              </a:ln>
              <a:effectLst/>
            </c:spPr>
            <c:txPr>
              <a:bodyPr/>
              <a:lstStyle/>
              <a:p>
                <a:pPr>
                  <a:defRPr sz="1000" b="1">
                    <a:solidFill>
                      <a:schemeClr val="tx1"/>
                    </a:solidFill>
                  </a:defRPr>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2021</c:v>
                </c:pt>
                <c:pt idx="1">
                  <c:v>2022</c:v>
                </c:pt>
              </c:numCache>
            </c:numRef>
          </c:cat>
          <c:val>
            <c:numRef>
              <c:f>Sheet1!$B$2:$B$3</c:f>
              <c:numCache>
                <c:formatCode>0.0</c:formatCode>
                <c:ptCount val="2"/>
                <c:pt idx="0">
                  <c:v>9.4261101901899629</c:v>
                </c:pt>
                <c:pt idx="1">
                  <c:v>9.2878251792764654</c:v>
                </c:pt>
              </c:numCache>
            </c:numRef>
          </c:val>
          <c:extLst>
            <c:ext xmlns:c16="http://schemas.microsoft.com/office/drawing/2014/chart" uri="{C3380CC4-5D6E-409C-BE32-E72D297353CC}">
              <c16:uniqueId val="{00000002-5C53-494E-B36C-A0F9A85EF6FE}"/>
            </c:ext>
          </c:extLst>
        </c:ser>
        <c:dLbls>
          <c:showLegendKey val="0"/>
          <c:showVal val="1"/>
          <c:showCatName val="1"/>
          <c:showSerName val="0"/>
          <c:showPercent val="0"/>
          <c:showBubbleSize val="0"/>
        </c:dLbls>
        <c:gapWidth val="50"/>
        <c:axId val="441604376"/>
        <c:axId val="441604768"/>
      </c:barChart>
      <c:catAx>
        <c:axId val="441604376"/>
        <c:scaling>
          <c:orientation val="minMax"/>
        </c:scaling>
        <c:delete val="1"/>
        <c:axPos val="l"/>
        <c:majorGridlines>
          <c:spPr>
            <a:ln w="6350">
              <a:solidFill>
                <a:schemeClr val="bg1">
                  <a:lumMod val="85000"/>
                </a:schemeClr>
              </a:solidFill>
              <a:prstDash val="sysDash"/>
            </a:ln>
          </c:spPr>
        </c:majorGridlines>
        <c:numFmt formatCode="#,##0.00" sourceLinked="0"/>
        <c:majorTickMark val="out"/>
        <c:minorTickMark val="none"/>
        <c:tickLblPos val="nextTo"/>
        <c:crossAx val="441604768"/>
        <c:crosses val="autoZero"/>
        <c:auto val="1"/>
        <c:lblAlgn val="ctr"/>
        <c:lblOffset val="100"/>
        <c:tickMarkSkip val="1"/>
        <c:noMultiLvlLbl val="0"/>
      </c:catAx>
      <c:valAx>
        <c:axId val="441604768"/>
        <c:scaling>
          <c:orientation val="minMax"/>
          <c:max val="10"/>
          <c:min val="1"/>
        </c:scaling>
        <c:delete val="1"/>
        <c:axPos val="b"/>
        <c:numFmt formatCode="0.0" sourceLinked="1"/>
        <c:majorTickMark val="out"/>
        <c:minorTickMark val="none"/>
        <c:tickLblPos val="nextTo"/>
        <c:crossAx val="441604376"/>
        <c:crosses val="autoZero"/>
        <c:crossBetween val="between"/>
        <c:majorUnit val="50"/>
        <c:minorUnit val="50"/>
      </c:valAx>
      <c:spPr>
        <a:noFill/>
        <a:ln w="25310">
          <a:noFill/>
        </a:ln>
      </c:spPr>
    </c:plotArea>
    <c:plotVisOnly val="1"/>
    <c:dispBlanksAs val="gap"/>
    <c:showDLblsOverMax val="0"/>
  </c:chart>
  <c:spPr>
    <a:noFill/>
    <a:ln>
      <a:noFill/>
    </a:ln>
  </c:spPr>
  <c:txPr>
    <a:bodyPr/>
    <a:lstStyle/>
    <a:p>
      <a:pPr>
        <a:defRPr sz="700" b="0" i="0" u="none" strike="noStrike" baseline="0">
          <a:solidFill>
            <a:schemeClr val="tx1"/>
          </a:solidFill>
          <a:latin typeface="+mj-lt"/>
          <a:ea typeface="Arial"/>
          <a:cs typeface="Arial"/>
        </a:defRPr>
      </a:pPr>
      <a:endParaRPr lang="lv-LV"/>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5402180633158"/>
          <c:y val="1.5654591350315081E-2"/>
          <c:w val="0.83983266789546362"/>
          <c:h val="0.96869081729937101"/>
        </c:manualLayout>
      </c:layout>
      <c:barChart>
        <c:barDir val="bar"/>
        <c:grouping val="clustered"/>
        <c:varyColors val="0"/>
        <c:ser>
          <c:idx val="0"/>
          <c:order val="0"/>
          <c:tx>
            <c:strRef>
              <c:f>Sheet1!$B$1</c:f>
              <c:strCache>
                <c:ptCount val="1"/>
                <c:pt idx="0">
                  <c:v>Series 1</c:v>
                </c:pt>
              </c:strCache>
            </c:strRef>
          </c:tx>
          <c:spPr>
            <a:solidFill>
              <a:srgbClr val="990033"/>
            </a:solidFill>
          </c:spPr>
          <c:invertIfNegative val="0"/>
          <c:dPt>
            <c:idx val="0"/>
            <c:invertIfNegative val="0"/>
            <c:bubble3D val="0"/>
            <c:extLst>
              <c:ext xmlns:c16="http://schemas.microsoft.com/office/drawing/2014/chart" uri="{C3380CC4-5D6E-409C-BE32-E72D297353CC}">
                <c16:uniqueId val="{00000000-6560-4B6D-BBE6-C322FEF7E50F}"/>
              </c:ext>
            </c:extLst>
          </c:dPt>
          <c:dLbls>
            <c:spPr>
              <a:noFill/>
              <a:ln>
                <a:noFill/>
              </a:ln>
              <a:effectLst/>
            </c:spPr>
            <c:txPr>
              <a:bodyPr/>
              <a:lstStyle/>
              <a:p>
                <a:pPr>
                  <a:defRPr lang="en-US" sz="10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2021</c:v>
                </c:pt>
                <c:pt idx="1">
                  <c:v>2022</c:v>
                </c:pt>
              </c:numCache>
            </c:numRef>
          </c:cat>
          <c:val>
            <c:numRef>
              <c:f>Sheet1!$B$2:$B$3</c:f>
              <c:numCache>
                <c:formatCode>0%</c:formatCode>
                <c:ptCount val="2"/>
                <c:pt idx="0">
                  <c:v>2.9775330189054195E-2</c:v>
                </c:pt>
                <c:pt idx="1">
                  <c:v>4.0526368203153737E-2</c:v>
                </c:pt>
              </c:numCache>
            </c:numRef>
          </c:val>
          <c:extLst>
            <c:ext xmlns:c16="http://schemas.microsoft.com/office/drawing/2014/chart" uri="{C3380CC4-5D6E-409C-BE32-E72D297353CC}">
              <c16:uniqueId val="{00000001-6560-4B6D-BBE6-C322FEF7E50F}"/>
            </c:ext>
          </c:extLst>
        </c:ser>
        <c:dLbls>
          <c:showLegendKey val="0"/>
          <c:showVal val="0"/>
          <c:showCatName val="0"/>
          <c:showSerName val="0"/>
          <c:showPercent val="0"/>
          <c:showBubbleSize val="0"/>
        </c:dLbls>
        <c:gapWidth val="50"/>
        <c:axId val="-1653310496"/>
        <c:axId val="-1653314848"/>
      </c:barChart>
      <c:catAx>
        <c:axId val="-1653310496"/>
        <c:scaling>
          <c:orientation val="minMax"/>
        </c:scaling>
        <c:delete val="0"/>
        <c:axPos val="l"/>
        <c:numFmt formatCode="General" sourceLinked="0"/>
        <c:majorTickMark val="out"/>
        <c:minorTickMark val="none"/>
        <c:tickLblPos val="nextTo"/>
        <c:txPr>
          <a:bodyPr/>
          <a:lstStyle/>
          <a:p>
            <a:pPr>
              <a:defRPr lang="en-US" sz="1100" b="1"/>
            </a:pPr>
            <a:endParaRPr lang="lv-LV"/>
          </a:p>
        </c:txPr>
        <c:crossAx val="-1653314848"/>
        <c:crosses val="autoZero"/>
        <c:auto val="1"/>
        <c:lblAlgn val="ctr"/>
        <c:lblOffset val="100"/>
        <c:noMultiLvlLbl val="0"/>
      </c:catAx>
      <c:valAx>
        <c:axId val="-1653314848"/>
        <c:scaling>
          <c:orientation val="minMax"/>
          <c:max val="0.1"/>
          <c:min val="0"/>
        </c:scaling>
        <c:delete val="1"/>
        <c:axPos val="b"/>
        <c:numFmt formatCode="0%" sourceLinked="1"/>
        <c:majorTickMark val="out"/>
        <c:minorTickMark val="none"/>
        <c:tickLblPos val="nextTo"/>
        <c:crossAx val="-1653310496"/>
        <c:crosses val="autoZero"/>
        <c:crossBetween val="between"/>
      </c:valAx>
    </c:plotArea>
    <c:plotVisOnly val="1"/>
    <c:dispBlanksAs val="gap"/>
    <c:showDLblsOverMax val="0"/>
  </c:chart>
  <c:txPr>
    <a:bodyPr/>
    <a:lstStyle/>
    <a:p>
      <a:pPr>
        <a:defRPr sz="1800"/>
      </a:pPr>
      <a:endParaRPr lang="lv-LV"/>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407447506561727"/>
          <c:y val="3.437500000000001E-2"/>
          <c:w val="0.86734744094488414"/>
          <c:h val="0.85478713902381553"/>
        </c:manualLayout>
      </c:layout>
      <c:barChart>
        <c:barDir val="bar"/>
        <c:grouping val="percentStacked"/>
        <c:varyColors val="0"/>
        <c:ser>
          <c:idx val="0"/>
          <c:order val="0"/>
          <c:tx>
            <c:strRef>
              <c:f>Sheet1!$B$1</c:f>
              <c:strCache>
                <c:ptCount val="1"/>
                <c:pt idx="0">
                  <c:v>Jā</c:v>
                </c:pt>
              </c:strCache>
            </c:strRef>
          </c:tx>
          <c:spPr>
            <a:solidFill>
              <a:schemeClr val="accent2"/>
            </a:solidFill>
          </c:spPr>
          <c:invertIfNegative val="0"/>
          <c:dLbls>
            <c:dLbl>
              <c:idx val="0"/>
              <c:layout>
                <c:manualLayout>
                  <c:x val="1.6666666666666666E-2"/>
                  <c:y val="2.00626681926932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580-4ED3-BB60-4880E25B414F}"/>
                </c:ext>
              </c:extLst>
            </c:dLbl>
            <c:dLbl>
              <c:idx val="1"/>
              <c:layout>
                <c:manualLayout>
                  <c:x val="1.2500000000000001E-2"/>
                  <c:y val="-1.149410420452456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580-4ED3-BB60-4880E25B414F}"/>
                </c:ext>
              </c:extLst>
            </c:dLbl>
            <c:spPr>
              <a:noFill/>
              <a:ln>
                <a:noFill/>
              </a:ln>
              <a:effectLst/>
            </c:spPr>
            <c:txPr>
              <a:bodyPr/>
              <a:lstStyle/>
              <a:p>
                <a:pPr>
                  <a:defRPr sz="900" b="1">
                    <a:solidFill>
                      <a:schemeClr val="tx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2021</c:v>
                </c:pt>
                <c:pt idx="1">
                  <c:v>2022</c:v>
                </c:pt>
              </c:numCache>
            </c:numRef>
          </c:cat>
          <c:val>
            <c:numRef>
              <c:f>Sheet1!$B$2:$B$3</c:f>
              <c:numCache>
                <c:formatCode>0%</c:formatCode>
                <c:ptCount val="2"/>
                <c:pt idx="0">
                  <c:v>0.45125879805193186</c:v>
                </c:pt>
                <c:pt idx="1">
                  <c:v>0.68810509922939578</c:v>
                </c:pt>
              </c:numCache>
            </c:numRef>
          </c:val>
          <c:extLst>
            <c:ext xmlns:c16="http://schemas.microsoft.com/office/drawing/2014/chart" uri="{C3380CC4-5D6E-409C-BE32-E72D297353CC}">
              <c16:uniqueId val="{00000002-9580-4ED3-BB60-4880E25B414F}"/>
            </c:ext>
          </c:extLst>
        </c:ser>
        <c:ser>
          <c:idx val="1"/>
          <c:order val="1"/>
          <c:tx>
            <c:strRef>
              <c:f>Sheet1!$C$1</c:f>
              <c:strCache>
                <c:ptCount val="1"/>
                <c:pt idx="0">
                  <c:v>Nē, bet VUGD izsauca kāds cits</c:v>
                </c:pt>
              </c:strCache>
            </c:strRef>
          </c:tx>
          <c:spPr>
            <a:solidFill>
              <a:schemeClr val="accent5"/>
            </a:solidFill>
          </c:spPr>
          <c:invertIfNegative val="0"/>
          <c:dLbls>
            <c:spPr>
              <a:noFill/>
              <a:ln>
                <a:noFill/>
              </a:ln>
              <a:effectLst/>
            </c:spPr>
            <c:txPr>
              <a:bodyPr/>
              <a:lstStyle/>
              <a:p>
                <a:pPr>
                  <a:defRPr sz="900" b="1">
                    <a:solidFill>
                      <a:schemeClr val="tx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2021</c:v>
                </c:pt>
                <c:pt idx="1">
                  <c:v>2022</c:v>
                </c:pt>
              </c:numCache>
            </c:numRef>
          </c:cat>
          <c:val>
            <c:numRef>
              <c:f>Sheet1!$C$2:$C$3</c:f>
              <c:numCache>
                <c:formatCode>0%</c:formatCode>
                <c:ptCount val="2"/>
                <c:pt idx="0">
                  <c:v>0.30353560335670676</c:v>
                </c:pt>
                <c:pt idx="1">
                  <c:v>0.24093867598364752</c:v>
                </c:pt>
              </c:numCache>
            </c:numRef>
          </c:val>
          <c:extLst>
            <c:ext xmlns:c16="http://schemas.microsoft.com/office/drawing/2014/chart" uri="{C3380CC4-5D6E-409C-BE32-E72D297353CC}">
              <c16:uniqueId val="{00000003-9580-4ED3-BB60-4880E25B414F}"/>
            </c:ext>
          </c:extLst>
        </c:ser>
        <c:ser>
          <c:idx val="2"/>
          <c:order val="2"/>
          <c:tx>
            <c:strRef>
              <c:f>Sheet1!$D$1</c:f>
              <c:strCache>
                <c:ptCount val="1"/>
                <c:pt idx="0">
                  <c:v>Nē, paši tikām galā</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Sheet1!$A$2:$A$3</c:f>
              <c:numCache>
                <c:formatCode>General</c:formatCode>
                <c:ptCount val="2"/>
                <c:pt idx="0">
                  <c:v>2021</c:v>
                </c:pt>
                <c:pt idx="1">
                  <c:v>2022</c:v>
                </c:pt>
              </c:numCache>
            </c:numRef>
          </c:cat>
          <c:val>
            <c:numRef>
              <c:f>Sheet1!$D$2:$D$3</c:f>
              <c:numCache>
                <c:formatCode>0%</c:formatCode>
                <c:ptCount val="2"/>
                <c:pt idx="0">
                  <c:v>0.24520559859136129</c:v>
                </c:pt>
                <c:pt idx="1">
                  <c:v>7.0956224786956984E-2</c:v>
                </c:pt>
              </c:numCache>
            </c:numRef>
          </c:val>
          <c:extLst>
            <c:ext xmlns:c16="http://schemas.microsoft.com/office/drawing/2014/chart" uri="{C3380CC4-5D6E-409C-BE32-E72D297353CC}">
              <c16:uniqueId val="{00000005-9580-4ED3-BB60-4880E25B414F}"/>
            </c:ext>
          </c:extLst>
        </c:ser>
        <c:dLbls>
          <c:showLegendKey val="0"/>
          <c:showVal val="0"/>
          <c:showCatName val="0"/>
          <c:showSerName val="0"/>
          <c:showPercent val="0"/>
          <c:showBubbleSize val="0"/>
        </c:dLbls>
        <c:gapWidth val="45"/>
        <c:overlap val="100"/>
        <c:axId val="-1647026640"/>
        <c:axId val="-1646999984"/>
      </c:barChart>
      <c:catAx>
        <c:axId val="-1647026640"/>
        <c:scaling>
          <c:orientation val="minMax"/>
        </c:scaling>
        <c:delete val="0"/>
        <c:axPos val="l"/>
        <c:numFmt formatCode="General" sourceLinked="1"/>
        <c:majorTickMark val="out"/>
        <c:minorTickMark val="none"/>
        <c:tickLblPos val="nextTo"/>
        <c:txPr>
          <a:bodyPr/>
          <a:lstStyle/>
          <a:p>
            <a:pPr>
              <a:defRPr sz="1100" b="1"/>
            </a:pPr>
            <a:endParaRPr lang="lv-LV"/>
          </a:p>
        </c:txPr>
        <c:crossAx val="-1646999984"/>
        <c:crosses val="autoZero"/>
        <c:auto val="1"/>
        <c:lblAlgn val="ctr"/>
        <c:lblOffset val="100"/>
        <c:noMultiLvlLbl val="0"/>
      </c:catAx>
      <c:valAx>
        <c:axId val="-1646999984"/>
        <c:scaling>
          <c:orientation val="minMax"/>
        </c:scaling>
        <c:delete val="1"/>
        <c:axPos val="b"/>
        <c:numFmt formatCode="0%" sourceLinked="1"/>
        <c:majorTickMark val="out"/>
        <c:minorTickMark val="none"/>
        <c:tickLblPos val="nextTo"/>
        <c:crossAx val="-1647026640"/>
        <c:crosses val="autoZero"/>
        <c:crossBetween val="between"/>
      </c:valAx>
    </c:plotArea>
    <c:legend>
      <c:legendPos val="r"/>
      <c:layout>
        <c:manualLayout>
          <c:xMode val="edge"/>
          <c:yMode val="edge"/>
          <c:x val="2.3993222184770808E-2"/>
          <c:y val="0.86395312155557069"/>
          <c:w val="0.97222236839663623"/>
          <c:h val="0.13604707269724392"/>
        </c:manualLayout>
      </c:layout>
      <c:overlay val="0"/>
      <c:txPr>
        <a:bodyPr/>
        <a:lstStyle/>
        <a:p>
          <a:pPr>
            <a:defRPr sz="1100" b="1"/>
          </a:pPr>
          <a:endParaRPr lang="lv-LV"/>
        </a:p>
      </c:txPr>
    </c:legend>
    <c:plotVisOnly val="1"/>
    <c:dispBlanksAs val="gap"/>
    <c:showDLblsOverMax val="0"/>
  </c:chart>
  <c:txPr>
    <a:bodyPr/>
    <a:lstStyle/>
    <a:p>
      <a:pPr>
        <a:defRPr sz="1800"/>
      </a:pPr>
      <a:endParaRPr lang="lv-LV"/>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5402180633158"/>
          <c:y val="1.5654591350315081E-2"/>
          <c:w val="0.83983266789546362"/>
          <c:h val="0.96869081729937101"/>
        </c:manualLayout>
      </c:layout>
      <c:barChart>
        <c:barDir val="bar"/>
        <c:grouping val="clustered"/>
        <c:varyColors val="0"/>
        <c:ser>
          <c:idx val="0"/>
          <c:order val="0"/>
          <c:tx>
            <c:strRef>
              <c:f>Sheet1!$B$1</c:f>
              <c:strCache>
                <c:ptCount val="1"/>
                <c:pt idx="0">
                  <c:v>Series 1</c:v>
                </c:pt>
              </c:strCache>
            </c:strRef>
          </c:tx>
          <c:spPr>
            <a:solidFill>
              <a:srgbClr val="990033"/>
            </a:solidFill>
          </c:spPr>
          <c:invertIfNegative val="0"/>
          <c:dPt>
            <c:idx val="0"/>
            <c:invertIfNegative val="0"/>
            <c:bubble3D val="0"/>
            <c:extLst>
              <c:ext xmlns:c16="http://schemas.microsoft.com/office/drawing/2014/chart" uri="{C3380CC4-5D6E-409C-BE32-E72D297353CC}">
                <c16:uniqueId val="{00000000-7417-420A-8CB3-F08E67933EEF}"/>
              </c:ext>
            </c:extLst>
          </c:dPt>
          <c:dLbls>
            <c:spPr>
              <a:noFill/>
              <a:ln>
                <a:noFill/>
              </a:ln>
              <a:effectLst/>
            </c:spPr>
            <c:txPr>
              <a:bodyPr/>
              <a:lstStyle/>
              <a:p>
                <a:pPr>
                  <a:defRPr lang="en-US" sz="10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2021</c:v>
                </c:pt>
                <c:pt idx="1">
                  <c:v>2022</c:v>
                </c:pt>
              </c:numCache>
            </c:numRef>
          </c:cat>
          <c:val>
            <c:numRef>
              <c:f>Sheet1!$B$2:$B$3</c:f>
              <c:numCache>
                <c:formatCode>0%</c:formatCode>
                <c:ptCount val="2"/>
                <c:pt idx="0">
                  <c:v>3.8397367850208274E-2</c:v>
                </c:pt>
                <c:pt idx="1">
                  <c:v>5.4717338665699167E-2</c:v>
                </c:pt>
              </c:numCache>
            </c:numRef>
          </c:val>
          <c:extLst>
            <c:ext xmlns:c16="http://schemas.microsoft.com/office/drawing/2014/chart" uri="{C3380CC4-5D6E-409C-BE32-E72D297353CC}">
              <c16:uniqueId val="{00000001-7417-420A-8CB3-F08E67933EEF}"/>
            </c:ext>
          </c:extLst>
        </c:ser>
        <c:dLbls>
          <c:showLegendKey val="0"/>
          <c:showVal val="0"/>
          <c:showCatName val="0"/>
          <c:showSerName val="0"/>
          <c:showPercent val="0"/>
          <c:showBubbleSize val="0"/>
        </c:dLbls>
        <c:gapWidth val="50"/>
        <c:axId val="-1653310496"/>
        <c:axId val="-1653314848"/>
      </c:barChart>
      <c:catAx>
        <c:axId val="-1653310496"/>
        <c:scaling>
          <c:orientation val="minMax"/>
        </c:scaling>
        <c:delete val="0"/>
        <c:axPos val="l"/>
        <c:numFmt formatCode="General" sourceLinked="0"/>
        <c:majorTickMark val="out"/>
        <c:minorTickMark val="none"/>
        <c:tickLblPos val="nextTo"/>
        <c:txPr>
          <a:bodyPr/>
          <a:lstStyle/>
          <a:p>
            <a:pPr>
              <a:defRPr lang="en-US" sz="1100" b="1"/>
            </a:pPr>
            <a:endParaRPr lang="lv-LV"/>
          </a:p>
        </c:txPr>
        <c:crossAx val="-1653314848"/>
        <c:crosses val="autoZero"/>
        <c:auto val="1"/>
        <c:lblAlgn val="ctr"/>
        <c:lblOffset val="100"/>
        <c:noMultiLvlLbl val="0"/>
      </c:catAx>
      <c:valAx>
        <c:axId val="-1653314848"/>
        <c:scaling>
          <c:orientation val="minMax"/>
          <c:max val="0.1"/>
          <c:min val="0"/>
        </c:scaling>
        <c:delete val="1"/>
        <c:axPos val="b"/>
        <c:numFmt formatCode="0%" sourceLinked="1"/>
        <c:majorTickMark val="out"/>
        <c:minorTickMark val="none"/>
        <c:tickLblPos val="nextTo"/>
        <c:crossAx val="-1653310496"/>
        <c:crosses val="autoZero"/>
        <c:crossBetween val="between"/>
      </c:valAx>
    </c:plotArea>
    <c:plotVisOnly val="1"/>
    <c:dispBlanksAs val="gap"/>
    <c:showDLblsOverMax val="0"/>
  </c:chart>
  <c:txPr>
    <a:bodyPr/>
    <a:lstStyle/>
    <a:p>
      <a:pPr>
        <a:defRPr sz="1800"/>
      </a:pPr>
      <a:endParaRPr lang="lv-LV"/>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157141768099037E-2"/>
          <c:y val="2.0934933894350281E-2"/>
          <c:w val="0.97143328313657529"/>
          <c:h val="0.72307413825381484"/>
        </c:manualLayout>
      </c:layout>
      <c:barChart>
        <c:barDir val="col"/>
        <c:grouping val="clustered"/>
        <c:varyColors val="0"/>
        <c:ser>
          <c:idx val="0"/>
          <c:order val="0"/>
          <c:spPr>
            <a:solidFill>
              <a:schemeClr val="accent2">
                <a:lumMod val="75000"/>
              </a:schemeClr>
            </a:solidFill>
          </c:spPr>
          <c:invertIfNegative val="0"/>
          <c:dPt>
            <c:idx val="2"/>
            <c:invertIfNegative val="0"/>
            <c:bubble3D val="0"/>
            <c:spPr>
              <a:solidFill>
                <a:schemeClr val="accent2"/>
              </a:solidFill>
            </c:spPr>
            <c:extLst>
              <c:ext xmlns:c16="http://schemas.microsoft.com/office/drawing/2014/chart" uri="{C3380CC4-5D6E-409C-BE32-E72D297353CC}">
                <c16:uniqueId val="{00000001-511A-487F-A430-86D72A1BB28F}"/>
              </c:ext>
            </c:extLst>
          </c:dPt>
          <c:dPt>
            <c:idx val="3"/>
            <c:invertIfNegative val="0"/>
            <c:bubble3D val="0"/>
            <c:spPr>
              <a:solidFill>
                <a:schemeClr val="accent2"/>
              </a:solidFill>
            </c:spPr>
            <c:extLst>
              <c:ext xmlns:c16="http://schemas.microsoft.com/office/drawing/2014/chart" uri="{C3380CC4-5D6E-409C-BE32-E72D297353CC}">
                <c16:uniqueId val="{00000003-511A-487F-A430-86D72A1BB28F}"/>
              </c:ext>
            </c:extLst>
          </c:dPt>
          <c:dPt>
            <c:idx val="4"/>
            <c:invertIfNegative val="0"/>
            <c:bubble3D val="0"/>
            <c:spPr>
              <a:solidFill>
                <a:schemeClr val="accent2"/>
              </a:solidFill>
            </c:spPr>
            <c:extLst>
              <c:ext xmlns:c16="http://schemas.microsoft.com/office/drawing/2014/chart" uri="{C3380CC4-5D6E-409C-BE32-E72D297353CC}">
                <c16:uniqueId val="{00000005-511A-487F-A430-86D72A1BB28F}"/>
              </c:ext>
            </c:extLst>
          </c:dPt>
          <c:dPt>
            <c:idx val="5"/>
            <c:invertIfNegative val="0"/>
            <c:bubble3D val="0"/>
            <c:spPr>
              <a:solidFill>
                <a:schemeClr val="accent6"/>
              </a:solidFill>
            </c:spPr>
            <c:extLst>
              <c:ext xmlns:c16="http://schemas.microsoft.com/office/drawing/2014/chart" uri="{C3380CC4-5D6E-409C-BE32-E72D297353CC}">
                <c16:uniqueId val="{00000007-511A-487F-A430-86D72A1BB28F}"/>
              </c:ext>
            </c:extLst>
          </c:dPt>
          <c:dPt>
            <c:idx val="6"/>
            <c:invertIfNegative val="0"/>
            <c:bubble3D val="0"/>
            <c:spPr>
              <a:solidFill>
                <a:schemeClr val="accent6"/>
              </a:solidFill>
            </c:spPr>
            <c:extLst>
              <c:ext xmlns:c16="http://schemas.microsoft.com/office/drawing/2014/chart" uri="{C3380CC4-5D6E-409C-BE32-E72D297353CC}">
                <c16:uniqueId val="{00000009-511A-487F-A430-86D72A1BB28F}"/>
              </c:ext>
            </c:extLst>
          </c:dPt>
          <c:dPt>
            <c:idx val="7"/>
            <c:invertIfNegative val="0"/>
            <c:bubble3D val="0"/>
            <c:spPr>
              <a:solidFill>
                <a:schemeClr val="accent6"/>
              </a:solidFill>
            </c:spPr>
            <c:extLst>
              <c:ext xmlns:c16="http://schemas.microsoft.com/office/drawing/2014/chart" uri="{C3380CC4-5D6E-409C-BE32-E72D297353CC}">
                <c16:uniqueId val="{0000000B-511A-487F-A430-86D72A1BB28F}"/>
              </c:ext>
            </c:extLst>
          </c:dPt>
          <c:dPt>
            <c:idx val="8"/>
            <c:invertIfNegative val="0"/>
            <c:bubble3D val="0"/>
            <c:spPr>
              <a:solidFill>
                <a:schemeClr val="accent6">
                  <a:lumMod val="75000"/>
                </a:schemeClr>
              </a:solidFill>
            </c:spPr>
            <c:extLst>
              <c:ext xmlns:c16="http://schemas.microsoft.com/office/drawing/2014/chart" uri="{C3380CC4-5D6E-409C-BE32-E72D297353CC}">
                <c16:uniqueId val="{0000000D-511A-487F-A430-86D72A1BB28F}"/>
              </c:ext>
            </c:extLst>
          </c:dPt>
          <c:dPt>
            <c:idx val="9"/>
            <c:invertIfNegative val="0"/>
            <c:bubble3D val="0"/>
            <c:spPr>
              <a:solidFill>
                <a:schemeClr val="accent6">
                  <a:lumMod val="75000"/>
                </a:schemeClr>
              </a:solidFill>
            </c:spPr>
            <c:extLst>
              <c:ext xmlns:c16="http://schemas.microsoft.com/office/drawing/2014/chart" uri="{C3380CC4-5D6E-409C-BE32-E72D297353CC}">
                <c16:uniqueId val="{0000000F-511A-487F-A430-86D72A1BB28F}"/>
              </c:ext>
            </c:extLst>
          </c:dPt>
          <c:dPt>
            <c:idx val="10"/>
            <c:invertIfNegative val="0"/>
            <c:bubble3D val="0"/>
            <c:spPr>
              <a:solidFill>
                <a:schemeClr val="bg1">
                  <a:lumMod val="65000"/>
                </a:schemeClr>
              </a:solidFill>
            </c:spPr>
            <c:extLst>
              <c:ext xmlns:c16="http://schemas.microsoft.com/office/drawing/2014/chart" uri="{C3380CC4-5D6E-409C-BE32-E72D297353CC}">
                <c16:uniqueId val="{00000011-511A-487F-A430-86D72A1BB28F}"/>
              </c:ext>
            </c:extLst>
          </c:dPt>
          <c:dPt>
            <c:idx val="11"/>
            <c:invertIfNegative val="0"/>
            <c:bubble3D val="0"/>
            <c:spPr>
              <a:solidFill>
                <a:srgbClr val="7030A0"/>
              </a:solidFill>
            </c:spPr>
            <c:extLst>
              <c:ext xmlns:c16="http://schemas.microsoft.com/office/drawing/2014/chart" uri="{C3380CC4-5D6E-409C-BE32-E72D297353CC}">
                <c16:uniqueId val="{00000014-511A-487F-A430-86D72A1BB28F}"/>
              </c:ext>
            </c:extLst>
          </c:dPt>
          <c:dLbls>
            <c:spPr>
              <a:noFill/>
              <a:ln>
                <a:noFill/>
              </a:ln>
              <a:effectLst/>
            </c:spPr>
            <c:txPr>
              <a:bodyPr wrap="square" lIns="38100" tIns="19050" rIns="38100" bIns="19050" anchor="ctr">
                <a:spAutoFit/>
              </a:bodyPr>
              <a:lstStyle/>
              <a:p>
                <a:pPr>
                  <a:defRPr sz="10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Sheet1!$B$2:$M$2</c:f>
              <c:strCache>
                <c:ptCount val="12"/>
                <c:pt idx="0">
                  <c:v>1 (nemaz neuzticas)</c:v>
                </c:pt>
                <c:pt idx="1">
                  <c:v>2</c:v>
                </c:pt>
                <c:pt idx="2">
                  <c:v>3</c:v>
                </c:pt>
                <c:pt idx="3">
                  <c:v>4</c:v>
                </c:pt>
                <c:pt idx="4">
                  <c:v>5</c:v>
                </c:pt>
                <c:pt idx="5">
                  <c:v>6</c:v>
                </c:pt>
                <c:pt idx="6">
                  <c:v>7</c:v>
                </c:pt>
                <c:pt idx="7">
                  <c:v>8</c:v>
                </c:pt>
                <c:pt idx="8">
                  <c:v>9</c:v>
                </c:pt>
                <c:pt idx="9">
                  <c:v>10 (ļoti uzticas)</c:v>
                </c:pt>
                <c:pt idx="10">
                  <c:v>Grūti pateikt\ NA</c:v>
                </c:pt>
                <c:pt idx="11">
                  <c:v>Nezina šādu iestādi</c:v>
                </c:pt>
              </c:strCache>
            </c:strRef>
          </c:cat>
          <c:val>
            <c:numRef>
              <c:f>Sheet1!$B$3:$M$3</c:f>
              <c:numCache>
                <c:formatCode>0%</c:formatCode>
                <c:ptCount val="12"/>
                <c:pt idx="0">
                  <c:v>1.2560722099864361E-2</c:v>
                </c:pt>
                <c:pt idx="1">
                  <c:v>4.7545966129749423E-3</c:v>
                </c:pt>
                <c:pt idx="2">
                  <c:v>2.02449664561698E-2</c:v>
                </c:pt>
                <c:pt idx="3">
                  <c:v>1.5473035612576619E-2</c:v>
                </c:pt>
                <c:pt idx="4">
                  <c:v>7.3026927982221657E-2</c:v>
                </c:pt>
                <c:pt idx="5">
                  <c:v>5.5871955590721646E-2</c:v>
                </c:pt>
                <c:pt idx="6">
                  <c:v>0.15293315431853546</c:v>
                </c:pt>
                <c:pt idx="7">
                  <c:v>0.25857211162983906</c:v>
                </c:pt>
                <c:pt idx="8">
                  <c:v>0.14026416195770369</c:v>
                </c:pt>
                <c:pt idx="9">
                  <c:v>0.17273057366526207</c:v>
                </c:pt>
                <c:pt idx="10">
                  <c:v>7.1083035936020042E-2</c:v>
                </c:pt>
                <c:pt idx="11">
                  <c:v>2.2484758138110461E-2</c:v>
                </c:pt>
              </c:numCache>
            </c:numRef>
          </c:val>
          <c:extLst>
            <c:ext xmlns:c16="http://schemas.microsoft.com/office/drawing/2014/chart" uri="{C3380CC4-5D6E-409C-BE32-E72D297353CC}">
              <c16:uniqueId val="{00000012-511A-487F-A430-86D72A1BB28F}"/>
            </c:ext>
          </c:extLst>
        </c:ser>
        <c:dLbls>
          <c:showLegendKey val="0"/>
          <c:showVal val="0"/>
          <c:showCatName val="0"/>
          <c:showSerName val="0"/>
          <c:showPercent val="0"/>
          <c:showBubbleSize val="0"/>
        </c:dLbls>
        <c:gapWidth val="70"/>
        <c:axId val="824932768"/>
        <c:axId val="824933160"/>
      </c:barChart>
      <c:catAx>
        <c:axId val="824932768"/>
        <c:scaling>
          <c:orientation val="minMax"/>
        </c:scaling>
        <c:delete val="0"/>
        <c:axPos val="b"/>
        <c:numFmt formatCode="General" sourceLinked="0"/>
        <c:majorTickMark val="out"/>
        <c:minorTickMark val="none"/>
        <c:tickLblPos val="nextTo"/>
        <c:spPr>
          <a:ln>
            <a:noFill/>
          </a:ln>
        </c:spPr>
        <c:txPr>
          <a:bodyPr/>
          <a:lstStyle/>
          <a:p>
            <a:pPr algn="r">
              <a:defRPr sz="1000" b="1"/>
            </a:pPr>
            <a:endParaRPr lang="lv-LV"/>
          </a:p>
        </c:txPr>
        <c:crossAx val="824933160"/>
        <c:crosses val="autoZero"/>
        <c:auto val="1"/>
        <c:lblAlgn val="ctr"/>
        <c:lblOffset val="100"/>
        <c:noMultiLvlLbl val="0"/>
      </c:catAx>
      <c:valAx>
        <c:axId val="824933160"/>
        <c:scaling>
          <c:orientation val="minMax"/>
          <c:max val="0.30000000000000004"/>
          <c:min val="0"/>
        </c:scaling>
        <c:delete val="1"/>
        <c:axPos val="l"/>
        <c:numFmt formatCode="0%" sourceLinked="1"/>
        <c:majorTickMark val="out"/>
        <c:minorTickMark val="none"/>
        <c:tickLblPos val="nextTo"/>
        <c:crossAx val="824932768"/>
        <c:crosses val="autoZero"/>
        <c:crossBetween val="between"/>
        <c:majorUnit val="0.1"/>
      </c:valAx>
    </c:plotArea>
    <c:plotVisOnly val="1"/>
    <c:dispBlanksAs val="gap"/>
    <c:showDLblsOverMax val="0"/>
  </c:chart>
  <c:txPr>
    <a:bodyPr/>
    <a:lstStyle/>
    <a:p>
      <a:pPr>
        <a:defRPr sz="1200"/>
      </a:pPr>
      <a:endParaRPr lang="lv-LV"/>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2431830955554763E-2"/>
          <c:y val="0"/>
          <c:w val="0.95774167427522949"/>
          <c:h val="0.8679974978270959"/>
        </c:manualLayout>
      </c:layout>
      <c:barChart>
        <c:barDir val="bar"/>
        <c:grouping val="percentStacked"/>
        <c:varyColors val="0"/>
        <c:ser>
          <c:idx val="0"/>
          <c:order val="0"/>
          <c:tx>
            <c:strRef>
              <c:f>Sheet1!$B$1</c:f>
              <c:strCache>
                <c:ptCount val="1"/>
                <c:pt idx="0">
                  <c:v>Ļoti + drīzāk satrauc</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10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Pandēmija</c:v>
                </c:pt>
                <c:pt idx="1">
                  <c:v>Terorisma draudi</c:v>
                </c:pt>
                <c:pt idx="2">
                  <c:v>Etniski konflikti</c:v>
                </c:pt>
                <c:pt idx="3">
                  <c:v>Cilvēku tirdzniecība un ekspluatācija</c:v>
                </c:pt>
                <c:pt idx="4">
                  <c:v>Satiksmes drošība</c:v>
                </c:pt>
                <c:pt idx="5">
                  <c:v>Organizētā noziedzība</c:v>
                </c:pt>
                <c:pt idx="6">
                  <c:v>Civilā aizsardzība dabas un cilvēku izraisītu katastrofu gadījumos</c:v>
                </c:pt>
                <c:pt idx="7">
                  <c:v>Kibernoziedzība</c:v>
                </c:pt>
                <c:pt idx="8">
                  <c:v>Personas, kuras nelikumīgi mēģina šķērsot valsts robežu</c:v>
                </c:pt>
                <c:pt idx="9">
                  <c:v>Finanšu noziegumi</c:v>
                </c:pt>
                <c:pt idx="10">
                  <c:v>Korupcija</c:v>
                </c:pt>
                <c:pt idx="11">
                  <c:v>Ārējās robežas ar Krieviju un Baltkrieviju drošība</c:v>
                </c:pt>
              </c:strCache>
            </c:strRef>
          </c:cat>
          <c:val>
            <c:numRef>
              <c:f>Sheet1!$B$2:$B$13</c:f>
              <c:numCache>
                <c:formatCode>0%</c:formatCode>
                <c:ptCount val="12"/>
                <c:pt idx="0">
                  <c:v>0.3765721886138193</c:v>
                </c:pt>
                <c:pt idx="1">
                  <c:v>0.44589788568703126</c:v>
                </c:pt>
                <c:pt idx="2">
                  <c:v>0.50572135386054806</c:v>
                </c:pt>
                <c:pt idx="3">
                  <c:v>0.51338769194801825</c:v>
                </c:pt>
                <c:pt idx="4">
                  <c:v>0.59205358185179713</c:v>
                </c:pt>
                <c:pt idx="5">
                  <c:v>0.64318239625254392</c:v>
                </c:pt>
                <c:pt idx="6">
                  <c:v>0.64573095619466969</c:v>
                </c:pt>
                <c:pt idx="7">
                  <c:v>0.65572914993185349</c:v>
                </c:pt>
                <c:pt idx="8">
                  <c:v>0.66535323030026094</c:v>
                </c:pt>
                <c:pt idx="9">
                  <c:v>0.68410943484355702</c:v>
                </c:pt>
                <c:pt idx="10">
                  <c:v>0.68935969469053959</c:v>
                </c:pt>
                <c:pt idx="11">
                  <c:v>0.70028299057536936</c:v>
                </c:pt>
              </c:numCache>
            </c:numRef>
          </c:val>
          <c:extLst>
            <c:ext xmlns:c16="http://schemas.microsoft.com/office/drawing/2014/chart" uri="{C3380CC4-5D6E-409C-BE32-E72D297353CC}">
              <c16:uniqueId val="{00000000-E010-419C-B41A-9BAF015EF735}"/>
            </c:ext>
          </c:extLst>
        </c:ser>
        <c:ser>
          <c:idx val="1"/>
          <c:order val="1"/>
          <c:tx>
            <c:strRef>
              <c:f>Sheet1!$C$1</c:f>
              <c:strCache>
                <c:ptCount val="1"/>
                <c:pt idx="0">
                  <c:v>Nemaz + drīzāk nesatrauc</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Pandēmija</c:v>
                </c:pt>
                <c:pt idx="1">
                  <c:v>Terorisma draudi</c:v>
                </c:pt>
                <c:pt idx="2">
                  <c:v>Etniski konflikti</c:v>
                </c:pt>
                <c:pt idx="3">
                  <c:v>Cilvēku tirdzniecība un ekspluatācija</c:v>
                </c:pt>
                <c:pt idx="4">
                  <c:v>Satiksmes drošība</c:v>
                </c:pt>
                <c:pt idx="5">
                  <c:v>Organizētā noziedzība</c:v>
                </c:pt>
                <c:pt idx="6">
                  <c:v>Civilā aizsardzība dabas un cilvēku izraisītu katastrofu gadījumos</c:v>
                </c:pt>
                <c:pt idx="7">
                  <c:v>Kibernoziedzība</c:v>
                </c:pt>
                <c:pt idx="8">
                  <c:v>Personas, kuras nelikumīgi mēģina šķērsot valsts robežu</c:v>
                </c:pt>
                <c:pt idx="9">
                  <c:v>Finanšu noziegumi</c:v>
                </c:pt>
                <c:pt idx="10">
                  <c:v>Korupcija</c:v>
                </c:pt>
                <c:pt idx="11">
                  <c:v>Ārējās robežas ar Krieviju un Baltkrieviju drošība</c:v>
                </c:pt>
              </c:strCache>
            </c:strRef>
          </c:cat>
          <c:val>
            <c:numRef>
              <c:f>Sheet1!$C$2:$C$13</c:f>
              <c:numCache>
                <c:formatCode>0%</c:formatCode>
                <c:ptCount val="12"/>
                <c:pt idx="0">
                  <c:v>0.61090392430988294</c:v>
                </c:pt>
                <c:pt idx="1">
                  <c:v>0.52692798767406979</c:v>
                </c:pt>
                <c:pt idx="2">
                  <c:v>0.4720809651366682</c:v>
                </c:pt>
                <c:pt idx="3">
                  <c:v>0.39951883863177956</c:v>
                </c:pt>
                <c:pt idx="4">
                  <c:v>0.39568577863679422</c:v>
                </c:pt>
                <c:pt idx="5">
                  <c:v>0.30379860884171145</c:v>
                </c:pt>
                <c:pt idx="6">
                  <c:v>0.31315504032873781</c:v>
                </c:pt>
                <c:pt idx="7">
                  <c:v>0.28653701346873645</c:v>
                </c:pt>
                <c:pt idx="8">
                  <c:v>0.29718296861077254</c:v>
                </c:pt>
                <c:pt idx="9">
                  <c:v>0.25787649190225348</c:v>
                </c:pt>
                <c:pt idx="10">
                  <c:v>0.25378727490432645</c:v>
                </c:pt>
                <c:pt idx="11">
                  <c:v>0.26876041010069196</c:v>
                </c:pt>
              </c:numCache>
            </c:numRef>
          </c:val>
          <c:extLst>
            <c:ext xmlns:c16="http://schemas.microsoft.com/office/drawing/2014/chart" uri="{C3380CC4-5D6E-409C-BE32-E72D297353CC}">
              <c16:uniqueId val="{00000001-E010-419C-B41A-9BAF015EF735}"/>
            </c:ext>
          </c:extLst>
        </c:ser>
        <c:ser>
          <c:idx val="2"/>
          <c:order val="2"/>
          <c:tx>
            <c:strRef>
              <c:f>Sheet1!$D$1</c:f>
              <c:strCache>
                <c:ptCount val="1"/>
                <c:pt idx="0">
                  <c:v>Grūti pateikt</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Pandēmija</c:v>
                </c:pt>
                <c:pt idx="1">
                  <c:v>Terorisma draudi</c:v>
                </c:pt>
                <c:pt idx="2">
                  <c:v>Etniski konflikti</c:v>
                </c:pt>
                <c:pt idx="3">
                  <c:v>Cilvēku tirdzniecība un ekspluatācija</c:v>
                </c:pt>
                <c:pt idx="4">
                  <c:v>Satiksmes drošība</c:v>
                </c:pt>
                <c:pt idx="5">
                  <c:v>Organizētā noziedzība</c:v>
                </c:pt>
                <c:pt idx="6">
                  <c:v>Civilā aizsardzība dabas un cilvēku izraisītu katastrofu gadījumos</c:v>
                </c:pt>
                <c:pt idx="7">
                  <c:v>Kibernoziedzība</c:v>
                </c:pt>
                <c:pt idx="8">
                  <c:v>Personas, kuras nelikumīgi mēģina šķērsot valsts robežu</c:v>
                </c:pt>
                <c:pt idx="9">
                  <c:v>Finanšu noziegumi</c:v>
                </c:pt>
                <c:pt idx="10">
                  <c:v>Korupcija</c:v>
                </c:pt>
                <c:pt idx="11">
                  <c:v>Ārējās robežas ar Krieviju un Baltkrieviju drošība</c:v>
                </c:pt>
              </c:strCache>
            </c:strRef>
          </c:cat>
          <c:val>
            <c:numRef>
              <c:f>Sheet1!$D$2:$D$13</c:f>
              <c:numCache>
                <c:formatCode>0%</c:formatCode>
                <c:ptCount val="12"/>
                <c:pt idx="0">
                  <c:v>1.2523887076298423E-2</c:v>
                </c:pt>
                <c:pt idx="1">
                  <c:v>2.7174126638899794E-2</c:v>
                </c:pt>
                <c:pt idx="2">
                  <c:v>2.2197681002784499E-2</c:v>
                </c:pt>
                <c:pt idx="3">
                  <c:v>8.7093469420202879E-2</c:v>
                </c:pt>
                <c:pt idx="4">
                  <c:v>1.2260639511409457E-2</c:v>
                </c:pt>
                <c:pt idx="5">
                  <c:v>5.3018994905745104E-2</c:v>
                </c:pt>
                <c:pt idx="6">
                  <c:v>4.1114003476593039E-2</c:v>
                </c:pt>
                <c:pt idx="7">
                  <c:v>5.7733836599410504E-2</c:v>
                </c:pt>
                <c:pt idx="8">
                  <c:v>3.7463801088966645E-2</c:v>
                </c:pt>
                <c:pt idx="9">
                  <c:v>5.8014073254189932E-2</c:v>
                </c:pt>
                <c:pt idx="10">
                  <c:v>5.685303040513405E-2</c:v>
                </c:pt>
                <c:pt idx="11">
                  <c:v>3.0956599323939005E-2</c:v>
                </c:pt>
              </c:numCache>
            </c:numRef>
          </c:val>
          <c:extLst>
            <c:ext xmlns:c16="http://schemas.microsoft.com/office/drawing/2014/chart" uri="{C3380CC4-5D6E-409C-BE32-E72D297353CC}">
              <c16:uniqueId val="{00000004-E010-419C-B41A-9BAF015EF735}"/>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1"/>
        <c:axPos val="l"/>
        <c:numFmt formatCode="General" sourceLinked="1"/>
        <c:majorTickMark val="out"/>
        <c:minorTickMark val="none"/>
        <c:tickLblPos val="nextTo"/>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
          <c:y val="0.87300497010095079"/>
          <c:w val="1"/>
          <c:h val="0.12699502989904923"/>
        </c:manualLayout>
      </c:layout>
      <c:overlay val="0"/>
      <c:txPr>
        <a:bodyPr/>
        <a:lstStyle/>
        <a:p>
          <a:pPr>
            <a:defRPr sz="1050" b="1"/>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594800627212481E-2"/>
          <c:y val="0.29382886877619352"/>
          <c:w val="0.87524534311002478"/>
          <c:h val="0.70617113122380637"/>
        </c:manualLayout>
      </c:layout>
      <c:barChart>
        <c:barDir val="bar"/>
        <c:grouping val="percentStacked"/>
        <c:varyColors val="0"/>
        <c:ser>
          <c:idx val="0"/>
          <c:order val="0"/>
          <c:tx>
            <c:strRef>
              <c:f>Sheet1!$C$3</c:f>
              <c:strCache>
                <c:ptCount val="1"/>
                <c:pt idx="0">
                  <c:v>Uzticas (9-10)</c:v>
                </c:pt>
              </c:strCache>
            </c:strRef>
          </c:tx>
          <c:spPr>
            <a:solidFill>
              <a:schemeClr val="accent3">
                <a:lumMod val="50000"/>
              </a:schemeClr>
            </a:solidFill>
          </c:spPr>
          <c:invertIfNegative val="0"/>
          <c:dPt>
            <c:idx val="0"/>
            <c:invertIfNegative val="0"/>
            <c:bubble3D val="0"/>
            <c:spPr>
              <a:solidFill>
                <a:schemeClr val="accent6">
                  <a:lumMod val="75000"/>
                </a:schemeClr>
              </a:solidFill>
            </c:spPr>
            <c:extLst>
              <c:ext xmlns:c16="http://schemas.microsoft.com/office/drawing/2014/chart" uri="{C3380CC4-5D6E-409C-BE32-E72D297353CC}">
                <c16:uniqueId val="{00000001-A4FB-4662-B643-BF604E221F63}"/>
              </c:ext>
            </c:extLst>
          </c:dPt>
          <c:dPt>
            <c:idx val="1"/>
            <c:invertIfNegative val="0"/>
            <c:bubble3D val="0"/>
            <c:spPr>
              <a:solidFill>
                <a:schemeClr val="accent6">
                  <a:lumMod val="75000"/>
                </a:schemeClr>
              </a:solidFill>
            </c:spPr>
            <c:extLst>
              <c:ext xmlns:c16="http://schemas.microsoft.com/office/drawing/2014/chart" uri="{C3380CC4-5D6E-409C-BE32-E72D297353CC}">
                <c16:uniqueId val="{00000007-A88B-48B1-AA2D-F9B5BEDBD879}"/>
              </c:ext>
            </c:extLst>
          </c:dPt>
          <c:dPt>
            <c:idx val="3"/>
            <c:invertIfNegative val="0"/>
            <c:bubble3D val="0"/>
            <c:extLst>
              <c:ext xmlns:c16="http://schemas.microsoft.com/office/drawing/2014/chart" uri="{C3380CC4-5D6E-409C-BE32-E72D297353CC}">
                <c16:uniqueId val="{00000002-A4FB-4662-B643-BF604E221F63}"/>
              </c:ext>
            </c:extLst>
          </c:dPt>
          <c:dLbls>
            <c:spPr>
              <a:noFill/>
              <a:ln>
                <a:noFill/>
              </a:ln>
              <a:effectLst/>
            </c:spPr>
            <c:txPr>
              <a:bodyPr/>
              <a:lstStyle/>
              <a:p>
                <a:pPr>
                  <a:defRPr lang="en-US" sz="10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Sheet1!$B$4:$B$5</c:f>
              <c:numCache>
                <c:formatCode>General</c:formatCode>
                <c:ptCount val="2"/>
                <c:pt idx="0">
                  <c:v>2021</c:v>
                </c:pt>
                <c:pt idx="1">
                  <c:v>2022</c:v>
                </c:pt>
              </c:numCache>
            </c:numRef>
          </c:cat>
          <c:val>
            <c:numRef>
              <c:f>Sheet1!$C$4:$C$5</c:f>
              <c:numCache>
                <c:formatCode>0%</c:formatCode>
                <c:ptCount val="2"/>
                <c:pt idx="0">
                  <c:v>0.20797278792198434</c:v>
                </c:pt>
                <c:pt idx="1">
                  <c:v>0.31299473562296576</c:v>
                </c:pt>
              </c:numCache>
            </c:numRef>
          </c:val>
          <c:extLst>
            <c:ext xmlns:c16="http://schemas.microsoft.com/office/drawing/2014/chart" uri="{C3380CC4-5D6E-409C-BE32-E72D297353CC}">
              <c16:uniqueId val="{00000003-A4FB-4662-B643-BF604E221F63}"/>
            </c:ext>
          </c:extLst>
        </c:ser>
        <c:ser>
          <c:idx val="1"/>
          <c:order val="1"/>
          <c:tx>
            <c:strRef>
              <c:f>Sheet1!$D$3</c:f>
              <c:strCache>
                <c:ptCount val="1"/>
                <c:pt idx="0">
                  <c:v>Drīzāk uzticas (6-8)</c:v>
                </c:pt>
              </c:strCache>
            </c:strRef>
          </c:tx>
          <c:spPr>
            <a:solidFill>
              <a:schemeClr val="accent6"/>
            </a:solidFill>
          </c:spPr>
          <c:invertIfNegative val="0"/>
          <c:dPt>
            <c:idx val="0"/>
            <c:invertIfNegative val="0"/>
            <c:bubble3D val="0"/>
            <c:extLst>
              <c:ext xmlns:c16="http://schemas.microsoft.com/office/drawing/2014/chart" uri="{C3380CC4-5D6E-409C-BE32-E72D297353CC}">
                <c16:uniqueId val="{00000004-A4FB-4662-B643-BF604E221F63}"/>
              </c:ext>
            </c:extLst>
          </c:dPt>
          <c:dPt>
            <c:idx val="3"/>
            <c:invertIfNegative val="0"/>
            <c:bubble3D val="0"/>
            <c:extLst>
              <c:ext xmlns:c16="http://schemas.microsoft.com/office/drawing/2014/chart" uri="{C3380CC4-5D6E-409C-BE32-E72D297353CC}">
                <c16:uniqueId val="{00000005-A4FB-4662-B643-BF604E221F63}"/>
              </c:ext>
            </c:extLst>
          </c:dPt>
          <c:dLbls>
            <c:spPr>
              <a:noFill/>
              <a:ln>
                <a:noFill/>
              </a:ln>
              <a:effectLst/>
            </c:spPr>
            <c:txPr>
              <a:bodyPr wrap="square" lIns="38100" tIns="19050" rIns="38100" bIns="19050" anchor="ctr">
                <a:spAutoFit/>
              </a:bodyPr>
              <a:lstStyle/>
              <a:p>
                <a:pPr>
                  <a:defRPr sz="10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Sheet1!$B$4:$B$5</c:f>
              <c:numCache>
                <c:formatCode>General</c:formatCode>
                <c:ptCount val="2"/>
                <c:pt idx="0">
                  <c:v>2021</c:v>
                </c:pt>
                <c:pt idx="1">
                  <c:v>2022</c:v>
                </c:pt>
              </c:numCache>
            </c:numRef>
          </c:cat>
          <c:val>
            <c:numRef>
              <c:f>Sheet1!$D$4:$D$5</c:f>
              <c:numCache>
                <c:formatCode>0%</c:formatCode>
                <c:ptCount val="2"/>
                <c:pt idx="0">
                  <c:v>0.54073933709261979</c:v>
                </c:pt>
                <c:pt idx="1">
                  <c:v>0.46737722153909617</c:v>
                </c:pt>
              </c:numCache>
            </c:numRef>
          </c:val>
          <c:extLst>
            <c:ext xmlns:c16="http://schemas.microsoft.com/office/drawing/2014/chart" uri="{C3380CC4-5D6E-409C-BE32-E72D297353CC}">
              <c16:uniqueId val="{00000006-A4FB-4662-B643-BF604E221F63}"/>
            </c:ext>
          </c:extLst>
        </c:ser>
        <c:ser>
          <c:idx val="2"/>
          <c:order val="2"/>
          <c:tx>
            <c:strRef>
              <c:f>Sheet1!$E$3</c:f>
              <c:strCache>
                <c:ptCount val="1"/>
                <c:pt idx="0">
                  <c:v>Drīzāk neuzticas (3-5)</c:v>
                </c:pt>
              </c:strCache>
            </c:strRef>
          </c:tx>
          <c:spPr>
            <a:solidFill>
              <a:schemeClr val="accent2"/>
            </a:solidFill>
          </c:spPr>
          <c:invertIfNegative val="0"/>
          <c:dLbls>
            <c:dLbl>
              <c:idx val="1"/>
              <c:layout>
                <c:manualLayout>
                  <c:x val="0"/>
                  <c:y val="4.008393006837624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4FB-4662-B643-BF604E221F63}"/>
                </c:ext>
              </c:extLst>
            </c:dLbl>
            <c:dLbl>
              <c:idx val="6"/>
              <c:delete val="1"/>
              <c:extLst>
                <c:ext xmlns:c15="http://schemas.microsoft.com/office/drawing/2012/chart" uri="{CE6537A1-D6FC-4f65-9D91-7224C49458BB}"/>
                <c:ext xmlns:c16="http://schemas.microsoft.com/office/drawing/2014/chart" uri="{C3380CC4-5D6E-409C-BE32-E72D297353CC}">
                  <c16:uniqueId val="{00000008-A4FB-4662-B643-BF604E221F63}"/>
                </c:ext>
              </c:extLst>
            </c:dLbl>
            <c:dLbl>
              <c:idx val="7"/>
              <c:delete val="1"/>
              <c:extLst>
                <c:ext xmlns:c15="http://schemas.microsoft.com/office/drawing/2012/chart" uri="{CE6537A1-D6FC-4f65-9D91-7224C49458BB}"/>
                <c:ext xmlns:c16="http://schemas.microsoft.com/office/drawing/2014/chart" uri="{C3380CC4-5D6E-409C-BE32-E72D297353CC}">
                  <c16:uniqueId val="{00000009-A4FB-4662-B643-BF604E221F63}"/>
                </c:ext>
              </c:extLst>
            </c:dLbl>
            <c:spPr>
              <a:noFill/>
              <a:ln>
                <a:noFill/>
              </a:ln>
              <a:effectLst/>
            </c:spPr>
            <c:txPr>
              <a:bodyPr wrap="square" lIns="38100" tIns="19050" rIns="38100" bIns="19050" anchor="ctr">
                <a:spAutoFit/>
              </a:bodyPr>
              <a:lstStyle/>
              <a:p>
                <a:pPr>
                  <a:defRPr sz="9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Sheet1!$B$4:$B$5</c:f>
              <c:numCache>
                <c:formatCode>General</c:formatCode>
                <c:ptCount val="2"/>
                <c:pt idx="0">
                  <c:v>2021</c:v>
                </c:pt>
                <c:pt idx="1">
                  <c:v>2022</c:v>
                </c:pt>
              </c:numCache>
            </c:numRef>
          </c:cat>
          <c:val>
            <c:numRef>
              <c:f>Sheet1!$E$4:$E$5</c:f>
              <c:numCache>
                <c:formatCode>0%</c:formatCode>
                <c:ptCount val="2"/>
                <c:pt idx="0">
                  <c:v>0.16403291277541793</c:v>
                </c:pt>
                <c:pt idx="1">
                  <c:v>0.10874493005096808</c:v>
                </c:pt>
              </c:numCache>
            </c:numRef>
          </c:val>
          <c:extLst>
            <c:ext xmlns:c16="http://schemas.microsoft.com/office/drawing/2014/chart" uri="{C3380CC4-5D6E-409C-BE32-E72D297353CC}">
              <c16:uniqueId val="{0000000A-A4FB-4662-B643-BF604E221F63}"/>
            </c:ext>
          </c:extLst>
        </c:ser>
        <c:ser>
          <c:idx val="3"/>
          <c:order val="3"/>
          <c:tx>
            <c:strRef>
              <c:f>Sheet1!$F$3</c:f>
              <c:strCache>
                <c:ptCount val="1"/>
                <c:pt idx="0">
                  <c:v>Neuzticas (1-2)</c:v>
                </c:pt>
              </c:strCache>
            </c:strRef>
          </c:tx>
          <c:spPr>
            <a:solidFill>
              <a:schemeClr val="accent2">
                <a:lumMod val="75000"/>
              </a:schemeClr>
            </a:solidFill>
          </c:spPr>
          <c:invertIfNegative val="0"/>
          <c:dLbls>
            <c:spPr>
              <a:noFill/>
              <a:ln>
                <a:noFill/>
              </a:ln>
              <a:effectLst/>
            </c:spPr>
            <c:txPr>
              <a:bodyPr wrap="square" lIns="38100" tIns="19050" rIns="38100" bIns="19050" anchor="ctr">
                <a:spAutoFit/>
              </a:bodyPr>
              <a:lstStyle/>
              <a:p>
                <a:pPr>
                  <a:defRPr sz="9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Sheet1!$B$4:$B$5</c:f>
              <c:numCache>
                <c:formatCode>General</c:formatCode>
                <c:ptCount val="2"/>
                <c:pt idx="0">
                  <c:v>2021</c:v>
                </c:pt>
                <c:pt idx="1">
                  <c:v>2022</c:v>
                </c:pt>
              </c:numCache>
            </c:numRef>
          </c:cat>
          <c:val>
            <c:numRef>
              <c:f>Sheet1!$F$4:$F$5</c:f>
              <c:numCache>
                <c:formatCode>0%</c:formatCode>
                <c:ptCount val="2"/>
                <c:pt idx="0">
                  <c:v>2.2400509086919426E-2</c:v>
                </c:pt>
                <c:pt idx="1">
                  <c:v>1.7315318712839305E-2</c:v>
                </c:pt>
              </c:numCache>
            </c:numRef>
          </c:val>
          <c:extLst>
            <c:ext xmlns:c16="http://schemas.microsoft.com/office/drawing/2014/chart" uri="{C3380CC4-5D6E-409C-BE32-E72D297353CC}">
              <c16:uniqueId val="{0000000B-A4FB-4662-B643-BF604E221F63}"/>
            </c:ext>
          </c:extLst>
        </c:ser>
        <c:ser>
          <c:idx val="4"/>
          <c:order val="4"/>
          <c:tx>
            <c:strRef>
              <c:f>Sheet1!$G$3</c:f>
              <c:strCache>
                <c:ptCount val="1"/>
                <c:pt idx="0">
                  <c:v>Grūti pateikt\ NA</c:v>
                </c:pt>
              </c:strCache>
            </c:strRef>
          </c:tx>
          <c:spPr>
            <a:solidFill>
              <a:schemeClr val="bg1">
                <a:lumMod val="50000"/>
              </a:schemeClr>
            </a:solidFill>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4FB-4662-B643-BF604E221F63}"/>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88B-48B1-AA2D-F9B5BEDBD879}"/>
                </c:ext>
              </c:extLst>
            </c:dLbl>
            <c:spPr>
              <a:noFill/>
              <a:ln>
                <a:noFill/>
              </a:ln>
              <a:effectLst/>
            </c:spPr>
            <c:txPr>
              <a:bodyPr wrap="square" lIns="38100" tIns="19050" rIns="38100" bIns="19050" anchor="ctr">
                <a:spAutoFit/>
              </a:bodyPr>
              <a:lstStyle/>
              <a:p>
                <a:pPr>
                  <a:defRPr sz="900" b="1">
                    <a:solidFill>
                      <a:schemeClr val="bg1"/>
                    </a:solidFill>
                  </a:defRPr>
                </a:pPr>
                <a:endParaRPr lang="lv-LV"/>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Sheet1!$B$4:$B$5</c:f>
              <c:numCache>
                <c:formatCode>General</c:formatCode>
                <c:ptCount val="2"/>
                <c:pt idx="0">
                  <c:v>2021</c:v>
                </c:pt>
                <c:pt idx="1">
                  <c:v>2022</c:v>
                </c:pt>
              </c:numCache>
            </c:numRef>
          </c:cat>
          <c:val>
            <c:numRef>
              <c:f>Sheet1!$G$4:$G$5</c:f>
              <c:numCache>
                <c:formatCode>0%</c:formatCode>
                <c:ptCount val="2"/>
                <c:pt idx="0">
                  <c:v>5.2889133637955978E-2</c:v>
                </c:pt>
                <c:pt idx="1">
                  <c:v>7.1083035936020042E-2</c:v>
                </c:pt>
              </c:numCache>
            </c:numRef>
          </c:val>
          <c:extLst>
            <c:ext xmlns:c16="http://schemas.microsoft.com/office/drawing/2014/chart" uri="{C3380CC4-5D6E-409C-BE32-E72D297353CC}">
              <c16:uniqueId val="{0000000C-A4FB-4662-B643-BF604E221F63}"/>
            </c:ext>
          </c:extLst>
        </c:ser>
        <c:ser>
          <c:idx val="5"/>
          <c:order val="5"/>
          <c:tx>
            <c:strRef>
              <c:f>Sheet1!$H$3</c:f>
              <c:strCache>
                <c:ptCount val="1"/>
                <c:pt idx="0">
                  <c:v>Nezina šādu iestādi</c:v>
                </c:pt>
              </c:strCache>
            </c:strRef>
          </c:tx>
          <c:spPr>
            <a:solidFill>
              <a:srgbClr val="7030A0"/>
            </a:solidFill>
          </c:spPr>
          <c:invertIfNegative val="0"/>
          <c:dLbls>
            <c:spPr>
              <a:noFill/>
              <a:ln>
                <a:noFill/>
              </a:ln>
              <a:effectLst/>
            </c:spPr>
            <c:txPr>
              <a:bodyPr wrap="square" lIns="38100" tIns="19050" rIns="38100" bIns="19050" anchor="ctr">
                <a:spAutoFit/>
              </a:bodyPr>
              <a:lstStyle/>
              <a:p>
                <a:pPr>
                  <a:defRPr sz="9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Sheet1!$B$4:$B$5</c:f>
              <c:numCache>
                <c:formatCode>General</c:formatCode>
                <c:ptCount val="2"/>
                <c:pt idx="0">
                  <c:v>2021</c:v>
                </c:pt>
                <c:pt idx="1">
                  <c:v>2022</c:v>
                </c:pt>
              </c:numCache>
            </c:numRef>
          </c:cat>
          <c:val>
            <c:numRef>
              <c:f>Sheet1!$H$4:$H$5</c:f>
              <c:numCache>
                <c:formatCode>0%</c:formatCode>
                <c:ptCount val="2"/>
                <c:pt idx="0">
                  <c:v>1.1965319485098012E-2</c:v>
                </c:pt>
                <c:pt idx="1">
                  <c:v>2.2484758138110461E-2</c:v>
                </c:pt>
              </c:numCache>
            </c:numRef>
          </c:val>
          <c:extLst>
            <c:ext xmlns:c16="http://schemas.microsoft.com/office/drawing/2014/chart" uri="{C3380CC4-5D6E-409C-BE32-E72D297353CC}">
              <c16:uniqueId val="{0000000E-A4FB-4662-B643-BF604E221F63}"/>
            </c:ext>
          </c:extLst>
        </c:ser>
        <c:dLbls>
          <c:showLegendKey val="0"/>
          <c:showVal val="1"/>
          <c:showCatName val="0"/>
          <c:showSerName val="0"/>
          <c:showPercent val="0"/>
          <c:showBubbleSize val="0"/>
        </c:dLbls>
        <c:gapWidth val="44"/>
        <c:overlap val="100"/>
        <c:axId val="-1640715584"/>
        <c:axId val="-1640705248"/>
      </c:barChart>
      <c:catAx>
        <c:axId val="-1640715584"/>
        <c:scaling>
          <c:orientation val="minMax"/>
        </c:scaling>
        <c:delete val="0"/>
        <c:axPos val="l"/>
        <c:numFmt formatCode="General" sourceLinked="0"/>
        <c:majorTickMark val="out"/>
        <c:minorTickMark val="none"/>
        <c:tickLblPos val="nextTo"/>
        <c:txPr>
          <a:bodyPr/>
          <a:lstStyle/>
          <a:p>
            <a:pPr>
              <a:defRPr sz="1200" b="1"/>
            </a:pPr>
            <a:endParaRPr lang="lv-LV"/>
          </a:p>
        </c:txPr>
        <c:crossAx val="-1640705248"/>
        <c:crosses val="autoZero"/>
        <c:auto val="1"/>
        <c:lblAlgn val="ctr"/>
        <c:lblOffset val="100"/>
        <c:noMultiLvlLbl val="0"/>
      </c:catAx>
      <c:valAx>
        <c:axId val="-1640705248"/>
        <c:scaling>
          <c:orientation val="minMax"/>
        </c:scaling>
        <c:delete val="1"/>
        <c:axPos val="b"/>
        <c:numFmt formatCode="0%" sourceLinked="1"/>
        <c:majorTickMark val="out"/>
        <c:minorTickMark val="none"/>
        <c:tickLblPos val="nextTo"/>
        <c:crossAx val="-1640715584"/>
        <c:crosses val="autoZero"/>
        <c:crossBetween val="between"/>
      </c:valAx>
    </c:plotArea>
    <c:legend>
      <c:legendPos val="t"/>
      <c:layout>
        <c:manualLayout>
          <c:xMode val="edge"/>
          <c:yMode val="edge"/>
          <c:x val="0.1537713002665124"/>
          <c:y val="1.8348597343643223E-2"/>
          <c:w val="0.61841351928643118"/>
          <c:h val="0.28190380422769018"/>
        </c:manualLayout>
      </c:layout>
      <c:overlay val="0"/>
      <c:txPr>
        <a:bodyPr/>
        <a:lstStyle/>
        <a:p>
          <a:pPr>
            <a:defRPr lang="en-US" sz="1100" b="1"/>
          </a:pPr>
          <a:endParaRPr lang="lv-LV"/>
        </a:p>
      </c:txPr>
    </c:legend>
    <c:plotVisOnly val="1"/>
    <c:dispBlanksAs val="gap"/>
    <c:showDLblsOverMax val="0"/>
  </c:chart>
  <c:txPr>
    <a:bodyPr/>
    <a:lstStyle/>
    <a:p>
      <a:pPr>
        <a:defRPr sz="1800"/>
      </a:pPr>
      <a:endParaRPr lang="lv-LV"/>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230010617920415E-2"/>
          <c:y val="0"/>
          <c:w val="0.92443856997821228"/>
          <c:h val="1"/>
        </c:manualLayout>
      </c:layout>
      <c:barChart>
        <c:barDir val="bar"/>
        <c:grouping val="clustered"/>
        <c:varyColors val="0"/>
        <c:ser>
          <c:idx val="0"/>
          <c:order val="0"/>
          <c:tx>
            <c:strRef>
              <c:f>Sheet1!$B$1</c:f>
              <c:strCache>
                <c:ptCount val="1"/>
                <c:pt idx="0">
                  <c:v>Vidējais*</c:v>
                </c:pt>
              </c:strCache>
            </c:strRef>
          </c:tx>
          <c:spPr>
            <a:solidFill>
              <a:schemeClr val="accent5"/>
            </a:solidFill>
            <a:ln w="25310">
              <a:noFill/>
            </a:ln>
          </c:spPr>
          <c:invertIfNegative val="0"/>
          <c:dPt>
            <c:idx val="0"/>
            <c:invertIfNegative val="0"/>
            <c:bubble3D val="0"/>
            <c:spPr>
              <a:solidFill>
                <a:schemeClr val="accent5"/>
              </a:solidFill>
              <a:ln w="25310">
                <a:noFill/>
              </a:ln>
            </c:spPr>
            <c:extLst>
              <c:ext xmlns:c16="http://schemas.microsoft.com/office/drawing/2014/chart" uri="{C3380CC4-5D6E-409C-BE32-E72D297353CC}">
                <c16:uniqueId val="{00000001-A342-40D4-9B18-20AEAC9F79B8}"/>
              </c:ext>
            </c:extLst>
          </c:dPt>
          <c:dLbls>
            <c:dLbl>
              <c:idx val="0"/>
              <c:layout>
                <c:manualLayout>
                  <c:x val="1.8971865814604662E-2"/>
                  <c:y val="-2.195954760793251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342-40D4-9B18-20AEAC9F79B8}"/>
                </c:ext>
              </c:extLst>
            </c:dLbl>
            <c:dLbl>
              <c:idx val="1"/>
              <c:layout>
                <c:manualLayout>
                  <c:x val="4.5626439125872418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883-4105-AC1A-D6C82DE6E14C}"/>
                </c:ext>
              </c:extLst>
            </c:dLbl>
            <c:numFmt formatCode="0.0_ ;\-0.0\ " sourceLinked="0"/>
            <c:spPr>
              <a:noFill/>
              <a:ln>
                <a:noFill/>
              </a:ln>
              <a:effectLst/>
            </c:spPr>
            <c:txPr>
              <a:bodyPr/>
              <a:lstStyle/>
              <a:p>
                <a:pPr>
                  <a:defRPr sz="1000" b="1">
                    <a:solidFill>
                      <a:schemeClr val="tx1"/>
                    </a:solidFill>
                  </a:defRPr>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2021</c:v>
                </c:pt>
                <c:pt idx="1">
                  <c:v>2022</c:v>
                </c:pt>
              </c:numCache>
            </c:numRef>
          </c:cat>
          <c:val>
            <c:numRef>
              <c:f>Sheet1!$B$2:$B$3</c:f>
              <c:numCache>
                <c:formatCode>0.0</c:formatCode>
                <c:ptCount val="2"/>
                <c:pt idx="0">
                  <c:v>7.2009228895203661</c:v>
                </c:pt>
                <c:pt idx="1">
                  <c:v>7.693741961669474</c:v>
                </c:pt>
              </c:numCache>
            </c:numRef>
          </c:val>
          <c:extLst>
            <c:ext xmlns:c16="http://schemas.microsoft.com/office/drawing/2014/chart" uri="{C3380CC4-5D6E-409C-BE32-E72D297353CC}">
              <c16:uniqueId val="{00000002-A342-40D4-9B18-20AEAC9F79B8}"/>
            </c:ext>
          </c:extLst>
        </c:ser>
        <c:dLbls>
          <c:showLegendKey val="0"/>
          <c:showVal val="1"/>
          <c:showCatName val="1"/>
          <c:showSerName val="0"/>
          <c:showPercent val="0"/>
          <c:showBubbleSize val="0"/>
        </c:dLbls>
        <c:gapWidth val="50"/>
        <c:axId val="441604376"/>
        <c:axId val="441604768"/>
      </c:barChart>
      <c:catAx>
        <c:axId val="441604376"/>
        <c:scaling>
          <c:orientation val="minMax"/>
        </c:scaling>
        <c:delete val="1"/>
        <c:axPos val="l"/>
        <c:majorGridlines>
          <c:spPr>
            <a:ln w="6350">
              <a:solidFill>
                <a:schemeClr val="bg1">
                  <a:lumMod val="85000"/>
                </a:schemeClr>
              </a:solidFill>
              <a:prstDash val="sysDash"/>
            </a:ln>
          </c:spPr>
        </c:majorGridlines>
        <c:numFmt formatCode="#,##0.00" sourceLinked="0"/>
        <c:majorTickMark val="out"/>
        <c:minorTickMark val="none"/>
        <c:tickLblPos val="nextTo"/>
        <c:crossAx val="441604768"/>
        <c:crosses val="autoZero"/>
        <c:auto val="1"/>
        <c:lblAlgn val="ctr"/>
        <c:lblOffset val="100"/>
        <c:tickMarkSkip val="1"/>
        <c:noMultiLvlLbl val="0"/>
      </c:catAx>
      <c:valAx>
        <c:axId val="441604768"/>
        <c:scaling>
          <c:orientation val="minMax"/>
          <c:max val="10"/>
          <c:min val="1"/>
        </c:scaling>
        <c:delete val="1"/>
        <c:axPos val="b"/>
        <c:numFmt formatCode="0.0" sourceLinked="1"/>
        <c:majorTickMark val="out"/>
        <c:minorTickMark val="none"/>
        <c:tickLblPos val="nextTo"/>
        <c:crossAx val="441604376"/>
        <c:crosses val="autoZero"/>
        <c:crossBetween val="between"/>
        <c:majorUnit val="50"/>
        <c:minorUnit val="50"/>
      </c:valAx>
      <c:spPr>
        <a:noFill/>
        <a:ln w="25310">
          <a:noFill/>
        </a:ln>
      </c:spPr>
    </c:plotArea>
    <c:plotVisOnly val="1"/>
    <c:dispBlanksAs val="gap"/>
    <c:showDLblsOverMax val="0"/>
  </c:chart>
  <c:spPr>
    <a:noFill/>
    <a:ln>
      <a:noFill/>
    </a:ln>
  </c:spPr>
  <c:txPr>
    <a:bodyPr/>
    <a:lstStyle/>
    <a:p>
      <a:pPr>
        <a:defRPr sz="700" b="0" i="0" u="none" strike="noStrike" baseline="0">
          <a:solidFill>
            <a:schemeClr val="tx1"/>
          </a:solidFill>
          <a:latin typeface="+mj-lt"/>
          <a:ea typeface="Arial"/>
          <a:cs typeface="Arial"/>
        </a:defRPr>
      </a:pPr>
      <a:endParaRPr lang="lv-LV"/>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76239743761233"/>
          <c:y val="4.8337889668833976E-2"/>
          <c:w val="0.74274636488724244"/>
          <c:h val="0.93564727834304251"/>
        </c:manualLayout>
      </c:layout>
      <c:barChart>
        <c:barDir val="bar"/>
        <c:grouping val="percentStacked"/>
        <c:varyColors val="0"/>
        <c:ser>
          <c:idx val="0"/>
          <c:order val="0"/>
          <c:tx>
            <c:strRef>
              <c:f>Sheet1!$C$2</c:f>
              <c:strCache>
                <c:ptCount val="1"/>
                <c:pt idx="0">
                  <c:v>Uzticas (9-10)</c:v>
                </c:pt>
              </c:strCache>
            </c:strRef>
          </c:tx>
          <c:spPr>
            <a:solidFill>
              <a:schemeClr val="accent6">
                <a:lumMod val="75000"/>
              </a:schemeClr>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Sheet1!$A$3:$B$37</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Sheet1!$C$3:$C$37</c:f>
              <c:numCache>
                <c:formatCode>0%</c:formatCode>
                <c:ptCount val="35"/>
                <c:pt idx="0">
                  <c:v>0.34412543983167337</c:v>
                </c:pt>
                <c:pt idx="1">
                  <c:v>0.39819362751285481</c:v>
                </c:pt>
                <c:pt idx="2">
                  <c:v>0.25276455406463572</c:v>
                </c:pt>
                <c:pt idx="3">
                  <c:v>0.30774978333615011</c:v>
                </c:pt>
                <c:pt idx="4">
                  <c:v>0.28457328205645693</c:v>
                </c:pt>
                <c:pt idx="5">
                  <c:v>0.31022483100616127</c:v>
                </c:pt>
                <c:pt idx="7">
                  <c:v>0.30360117334516767</c:v>
                </c:pt>
                <c:pt idx="8">
                  <c:v>0.32993057551537802</c:v>
                </c:pt>
                <c:pt idx="10">
                  <c:v>0.33499705407190589</c:v>
                </c:pt>
                <c:pt idx="11">
                  <c:v>0.31153371400121094</c:v>
                </c:pt>
                <c:pt idx="12">
                  <c:v>0.45799251892611836</c:v>
                </c:pt>
                <c:pt idx="13">
                  <c:v>0.28364797953509208</c:v>
                </c:pt>
                <c:pt idx="14">
                  <c:v>0.30686240258415359</c:v>
                </c:pt>
                <c:pt idx="16">
                  <c:v>0.27052309289768534</c:v>
                </c:pt>
                <c:pt idx="17">
                  <c:v>0.29147024910937058</c:v>
                </c:pt>
                <c:pt idx="18">
                  <c:v>0.32596912126713762</c:v>
                </c:pt>
                <c:pt idx="20">
                  <c:v>0.38973140441192072</c:v>
                </c:pt>
                <c:pt idx="21">
                  <c:v>0.32275271535068384</c:v>
                </c:pt>
                <c:pt idx="22">
                  <c:v>0.29406412237644708</c:v>
                </c:pt>
                <c:pt idx="24">
                  <c:v>0.36216718800200687</c:v>
                </c:pt>
                <c:pt idx="25">
                  <c:v>0.37508785957847163</c:v>
                </c:pt>
                <c:pt idx="26">
                  <c:v>0.26698927094993519</c:v>
                </c:pt>
                <c:pt idx="27">
                  <c:v>0.24420470904067282</c:v>
                </c:pt>
                <c:pt idx="28">
                  <c:v>0.26121760553858647</c:v>
                </c:pt>
                <c:pt idx="29">
                  <c:v>0.43754842027138241</c:v>
                </c:pt>
                <c:pt idx="31">
                  <c:v>0.26461939699350867</c:v>
                </c:pt>
                <c:pt idx="32">
                  <c:v>0.35610091871676064</c:v>
                </c:pt>
                <c:pt idx="34">
                  <c:v>0.31299473562296576</c:v>
                </c:pt>
              </c:numCache>
            </c:numRef>
          </c:val>
          <c:extLst>
            <c:ext xmlns:c16="http://schemas.microsoft.com/office/drawing/2014/chart" uri="{C3380CC4-5D6E-409C-BE32-E72D297353CC}">
              <c16:uniqueId val="{00000000-6452-459E-AB96-9FFC844310D4}"/>
            </c:ext>
          </c:extLst>
        </c:ser>
        <c:ser>
          <c:idx val="1"/>
          <c:order val="1"/>
          <c:tx>
            <c:strRef>
              <c:f>Sheet1!$D$2</c:f>
              <c:strCache>
                <c:ptCount val="1"/>
                <c:pt idx="0">
                  <c:v>Drīzāk uzticas (6-8)</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Sheet1!$A$3:$B$37</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Sheet1!$D$3:$D$37</c:f>
              <c:numCache>
                <c:formatCode>0%</c:formatCode>
                <c:ptCount val="35"/>
                <c:pt idx="0">
                  <c:v>0.40576329516008147</c:v>
                </c:pt>
                <c:pt idx="1">
                  <c:v>0.39707946466012156</c:v>
                </c:pt>
                <c:pt idx="2">
                  <c:v>0.52589746063582976</c:v>
                </c:pt>
                <c:pt idx="3">
                  <c:v>0.44668814735197071</c:v>
                </c:pt>
                <c:pt idx="4">
                  <c:v>0.49894339208797767</c:v>
                </c:pt>
                <c:pt idx="5">
                  <c:v>0.48404125889305494</c:v>
                </c:pt>
                <c:pt idx="7">
                  <c:v>0.47061304996596021</c:v>
                </c:pt>
                <c:pt idx="8">
                  <c:v>0.46154328223725782</c:v>
                </c:pt>
                <c:pt idx="10">
                  <c:v>0.37225242629665239</c:v>
                </c:pt>
                <c:pt idx="11">
                  <c:v>0.42041194432426832</c:v>
                </c:pt>
                <c:pt idx="12">
                  <c:v>0.39704496594789573</c:v>
                </c:pt>
                <c:pt idx="13">
                  <c:v>0.383502433350283</c:v>
                </c:pt>
                <c:pt idx="14">
                  <c:v>0.494662179904854</c:v>
                </c:pt>
                <c:pt idx="16">
                  <c:v>0.39293050367800925</c:v>
                </c:pt>
                <c:pt idx="17">
                  <c:v>0.38051286708238152</c:v>
                </c:pt>
                <c:pt idx="18">
                  <c:v>0.52080311116258238</c:v>
                </c:pt>
                <c:pt idx="20">
                  <c:v>0.41971679374883963</c:v>
                </c:pt>
                <c:pt idx="21">
                  <c:v>0.39911535625714262</c:v>
                </c:pt>
                <c:pt idx="22">
                  <c:v>0.54428465376390367</c:v>
                </c:pt>
                <c:pt idx="24">
                  <c:v>0.42331252899650357</c:v>
                </c:pt>
                <c:pt idx="25">
                  <c:v>0.39825243855435155</c:v>
                </c:pt>
                <c:pt idx="26">
                  <c:v>0.43388525196927485</c:v>
                </c:pt>
                <c:pt idx="27">
                  <c:v>0.53596200182615905</c:v>
                </c:pt>
                <c:pt idx="28">
                  <c:v>0.56419500971999703</c:v>
                </c:pt>
                <c:pt idx="29">
                  <c:v>0.43218814608548761</c:v>
                </c:pt>
                <c:pt idx="31">
                  <c:v>0.49916359248423314</c:v>
                </c:pt>
                <c:pt idx="32">
                  <c:v>0.43905309679562432</c:v>
                </c:pt>
                <c:pt idx="34">
                  <c:v>0.46737722153909617</c:v>
                </c:pt>
              </c:numCache>
            </c:numRef>
          </c:val>
          <c:extLst>
            <c:ext xmlns:c16="http://schemas.microsoft.com/office/drawing/2014/chart" uri="{C3380CC4-5D6E-409C-BE32-E72D297353CC}">
              <c16:uniqueId val="{00000001-6452-459E-AB96-9FFC844310D4}"/>
            </c:ext>
          </c:extLst>
        </c:ser>
        <c:ser>
          <c:idx val="2"/>
          <c:order val="2"/>
          <c:tx>
            <c:strRef>
              <c:f>Sheet1!$E$2</c:f>
              <c:strCache>
                <c:ptCount val="1"/>
                <c:pt idx="0">
                  <c:v>Drīzāk neuzticas (3-5)</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Sheet1!$A$3:$B$37</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Sheet1!$E$3:$E$37</c:f>
              <c:numCache>
                <c:formatCode>0%</c:formatCode>
                <c:ptCount val="35"/>
                <c:pt idx="0">
                  <c:v>0.14499759734615025</c:v>
                </c:pt>
                <c:pt idx="1">
                  <c:v>8.7954430745330478E-2</c:v>
                </c:pt>
                <c:pt idx="2">
                  <c:v>0.10230238961174459</c:v>
                </c:pt>
                <c:pt idx="3">
                  <c:v>0.13189533586512248</c:v>
                </c:pt>
                <c:pt idx="4">
                  <c:v>0.12939907049021615</c:v>
                </c:pt>
                <c:pt idx="5">
                  <c:v>8.4334078499083753E-2</c:v>
                </c:pt>
                <c:pt idx="7">
                  <c:v>0.10891246420817272</c:v>
                </c:pt>
                <c:pt idx="8">
                  <c:v>0.1084428793933985</c:v>
                </c:pt>
                <c:pt idx="10">
                  <c:v>0.11736563431128585</c:v>
                </c:pt>
                <c:pt idx="11">
                  <c:v>8.2775578868282795E-2</c:v>
                </c:pt>
                <c:pt idx="12">
                  <c:v>8.8341941274840546E-2</c:v>
                </c:pt>
                <c:pt idx="13">
                  <c:v>0.15912201064508208</c:v>
                </c:pt>
                <c:pt idx="14">
                  <c:v>0.11031173588610892</c:v>
                </c:pt>
                <c:pt idx="16">
                  <c:v>0.12568971196982992</c:v>
                </c:pt>
                <c:pt idx="17">
                  <c:v>0.13931379273627462</c:v>
                </c:pt>
                <c:pt idx="18">
                  <c:v>9.397425144685416E-2</c:v>
                </c:pt>
                <c:pt idx="20">
                  <c:v>5.8753638077844512E-2</c:v>
                </c:pt>
                <c:pt idx="21">
                  <c:v>0.13019880871854944</c:v>
                </c:pt>
                <c:pt idx="22">
                  <c:v>9.194838584059889E-2</c:v>
                </c:pt>
                <c:pt idx="24">
                  <c:v>6.6717065467712111E-2</c:v>
                </c:pt>
                <c:pt idx="25">
                  <c:v>0.10997751677024638</c:v>
                </c:pt>
                <c:pt idx="26">
                  <c:v>0.15048964449868102</c:v>
                </c:pt>
                <c:pt idx="27">
                  <c:v>0.1170755940383213</c:v>
                </c:pt>
                <c:pt idx="28">
                  <c:v>0.11281212038073807</c:v>
                </c:pt>
                <c:pt idx="29">
                  <c:v>6.5924727182414294E-2</c:v>
                </c:pt>
                <c:pt idx="31">
                  <c:v>0.13704544241482028</c:v>
                </c:pt>
                <c:pt idx="32">
                  <c:v>8.3526975982496199E-2</c:v>
                </c:pt>
                <c:pt idx="34">
                  <c:v>0.10874493005096808</c:v>
                </c:pt>
              </c:numCache>
            </c:numRef>
          </c:val>
          <c:extLst>
            <c:ext xmlns:c16="http://schemas.microsoft.com/office/drawing/2014/chart" uri="{C3380CC4-5D6E-409C-BE32-E72D297353CC}">
              <c16:uniqueId val="{00000002-6452-459E-AB96-9FFC844310D4}"/>
            </c:ext>
          </c:extLst>
        </c:ser>
        <c:ser>
          <c:idx val="3"/>
          <c:order val="3"/>
          <c:tx>
            <c:strRef>
              <c:f>Sheet1!$F$2</c:f>
              <c:strCache>
                <c:ptCount val="1"/>
                <c:pt idx="0">
                  <c:v>Neuzticas (1-2)</c:v>
                </c:pt>
              </c:strCache>
            </c:strRef>
          </c:tx>
          <c:spPr>
            <a:solidFill>
              <a:schemeClr val="accent2">
                <a:lumMod val="75000"/>
              </a:schemeClr>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Sheet1!$A$3:$B$37</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Sheet1!$F$3:$F$37</c:f>
              <c:numCache>
                <c:formatCode>0%</c:formatCode>
                <c:ptCount val="35"/>
                <c:pt idx="0">
                  <c:v>1.3910240505771974E-2</c:v>
                </c:pt>
                <c:pt idx="1">
                  <c:v>2.576785813352489E-2</c:v>
                </c:pt>
                <c:pt idx="2">
                  <c:v>2.5396150009700837E-2</c:v>
                </c:pt>
                <c:pt idx="3">
                  <c:v>2.0290095485948244E-2</c:v>
                </c:pt>
                <c:pt idx="4">
                  <c:v>4.3945471361500621E-3</c:v>
                </c:pt>
                <c:pt idx="5">
                  <c:v>1.9420209750035215E-2</c:v>
                </c:pt>
                <c:pt idx="7">
                  <c:v>1.5855494251868739E-2</c:v>
                </c:pt>
                <c:pt idx="8">
                  <c:v>1.9947265210970205E-2</c:v>
                </c:pt>
                <c:pt idx="10">
                  <c:v>2.3036902390205428E-2</c:v>
                </c:pt>
                <c:pt idx="11">
                  <c:v>2.0194158674335064E-2</c:v>
                </c:pt>
                <c:pt idx="12">
                  <c:v>0</c:v>
                </c:pt>
                <c:pt idx="13">
                  <c:v>2.6645752558832374E-2</c:v>
                </c:pt>
                <c:pt idx="14">
                  <c:v>1.6449706197428724E-2</c:v>
                </c:pt>
                <c:pt idx="16">
                  <c:v>1.5919339997180031E-2</c:v>
                </c:pt>
                <c:pt idx="17">
                  <c:v>3.2372394566957181E-2</c:v>
                </c:pt>
                <c:pt idx="18">
                  <c:v>1.1413654046293409E-2</c:v>
                </c:pt>
                <c:pt idx="20">
                  <c:v>0</c:v>
                </c:pt>
                <c:pt idx="21">
                  <c:v>2.9506669244650809E-2</c:v>
                </c:pt>
                <c:pt idx="22">
                  <c:v>6.5114543068752724E-3</c:v>
                </c:pt>
                <c:pt idx="24">
                  <c:v>1.3022913234660115E-2</c:v>
                </c:pt>
                <c:pt idx="25">
                  <c:v>2.0324788643229962E-2</c:v>
                </c:pt>
                <c:pt idx="26">
                  <c:v>2.4950257927539944E-2</c:v>
                </c:pt>
                <c:pt idx="27">
                  <c:v>1.8021375522365084E-2</c:v>
                </c:pt>
                <c:pt idx="28">
                  <c:v>1.1199836149920185E-2</c:v>
                </c:pt>
                <c:pt idx="29">
                  <c:v>1.27636488232105E-2</c:v>
                </c:pt>
                <c:pt idx="31">
                  <c:v>2.2811117697498343E-2</c:v>
                </c:pt>
                <c:pt idx="32">
                  <c:v>1.2418135065319589E-2</c:v>
                </c:pt>
                <c:pt idx="34">
                  <c:v>1.7315318712839305E-2</c:v>
                </c:pt>
              </c:numCache>
            </c:numRef>
          </c:val>
          <c:extLst>
            <c:ext xmlns:c16="http://schemas.microsoft.com/office/drawing/2014/chart" uri="{C3380CC4-5D6E-409C-BE32-E72D297353CC}">
              <c16:uniqueId val="{00000003-6452-459E-AB96-9FFC844310D4}"/>
            </c:ext>
          </c:extLst>
        </c:ser>
        <c:ser>
          <c:idx val="4"/>
          <c:order val="4"/>
          <c:tx>
            <c:strRef>
              <c:f>Sheet1!$G$2</c:f>
              <c:strCache>
                <c:ptCount val="1"/>
                <c:pt idx="0">
                  <c:v>Grūti pateikt\ NA</c:v>
                </c:pt>
              </c:strCache>
            </c:strRef>
          </c:tx>
          <c:spPr>
            <a:solidFill>
              <a:schemeClr val="bg1">
                <a:lumMod val="65000"/>
              </a:schemeClr>
            </a:solidFill>
          </c:spPr>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Sheet1!$A$3:$B$37</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Sheet1!$G$3:$G$37</c:f>
              <c:numCache>
                <c:formatCode>0%</c:formatCode>
                <c:ptCount val="35"/>
                <c:pt idx="0">
                  <c:v>7.5080271746912994E-2</c:v>
                </c:pt>
                <c:pt idx="1">
                  <c:v>5.0567727883311077E-2</c:v>
                </c:pt>
                <c:pt idx="2">
                  <c:v>8.5233977142430181E-2</c:v>
                </c:pt>
                <c:pt idx="3">
                  <c:v>8.1720473964682891E-2</c:v>
                </c:pt>
                <c:pt idx="4">
                  <c:v>6.6037294703473387E-2</c:v>
                </c:pt>
                <c:pt idx="5">
                  <c:v>7.1324443842169002E-2</c:v>
                </c:pt>
                <c:pt idx="7">
                  <c:v>7.1703142219892324E-2</c:v>
                </c:pt>
                <c:pt idx="8">
                  <c:v>6.9965034007745938E-2</c:v>
                </c:pt>
                <c:pt idx="10">
                  <c:v>0.1002441060696317</c:v>
                </c:pt>
                <c:pt idx="11">
                  <c:v>0.10342006837342926</c:v>
                </c:pt>
                <c:pt idx="12">
                  <c:v>2.7752882312530397E-2</c:v>
                </c:pt>
                <c:pt idx="13">
                  <c:v>0.13130133828725693</c:v>
                </c:pt>
                <c:pt idx="14">
                  <c:v>5.9126175699581618E-2</c:v>
                </c:pt>
                <c:pt idx="16">
                  <c:v>0.13053970418383543</c:v>
                </c:pt>
                <c:pt idx="17">
                  <c:v>0.11888835443193715</c:v>
                </c:pt>
                <c:pt idx="18">
                  <c:v>3.9806017579519473E-2</c:v>
                </c:pt>
                <c:pt idx="20">
                  <c:v>8.861298359332595E-2</c:v>
                </c:pt>
                <c:pt idx="21">
                  <c:v>9.4745721473800032E-2</c:v>
                </c:pt>
                <c:pt idx="22">
                  <c:v>4.4308912023003376E-2</c:v>
                </c:pt>
                <c:pt idx="24">
                  <c:v>9.400649920638339E-2</c:v>
                </c:pt>
                <c:pt idx="25">
                  <c:v>8.0651583320198977E-2</c:v>
                </c:pt>
                <c:pt idx="26">
                  <c:v>9.2909283769143508E-2</c:v>
                </c:pt>
                <c:pt idx="27">
                  <c:v>5.8576419157596149E-2</c:v>
                </c:pt>
                <c:pt idx="28">
                  <c:v>4.5321192114409305E-2</c:v>
                </c:pt>
                <c:pt idx="29">
                  <c:v>3.859373418320141E-2</c:v>
                </c:pt>
                <c:pt idx="31">
                  <c:v>6.4885909363766092E-2</c:v>
                </c:pt>
                <c:pt idx="32">
                  <c:v>7.6605156922607609E-2</c:v>
                </c:pt>
                <c:pt idx="34">
                  <c:v>7.1083035936020042E-2</c:v>
                </c:pt>
              </c:numCache>
            </c:numRef>
          </c:val>
          <c:extLst>
            <c:ext xmlns:c16="http://schemas.microsoft.com/office/drawing/2014/chart" uri="{C3380CC4-5D6E-409C-BE32-E72D297353CC}">
              <c16:uniqueId val="{00000004-6452-459E-AB96-9FFC844310D4}"/>
            </c:ext>
          </c:extLst>
        </c:ser>
        <c:ser>
          <c:idx val="5"/>
          <c:order val="5"/>
          <c:tx>
            <c:strRef>
              <c:f>Sheet1!$H$2</c:f>
              <c:strCache>
                <c:ptCount val="1"/>
                <c:pt idx="0">
                  <c:v>Nezina šādu iestādi</c:v>
                </c:pt>
              </c:strCache>
            </c:strRef>
          </c:tx>
          <c:spPr>
            <a:solidFill>
              <a:schemeClr val="accent5"/>
            </a:solidFill>
          </c:spPr>
          <c:invertIfNegative val="0"/>
          <c:dLbls>
            <c:spPr>
              <a:noFill/>
              <a:ln>
                <a:noFill/>
              </a:ln>
              <a:effectLst/>
            </c:spPr>
            <c:txPr>
              <a:bodyPr wrap="square" lIns="38100" tIns="19050" rIns="38100" bIns="19050" anchor="ctr">
                <a:spAutoFit/>
              </a:bodyPr>
              <a:lstStyle/>
              <a:p>
                <a:pPr>
                  <a:defRPr sz="7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Sheet1!$A$3:$B$37</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Sheet1!$H$3:$H$37</c:f>
              <c:numCache>
                <c:formatCode>0%</c:formatCode>
                <c:ptCount val="35"/>
                <c:pt idx="0">
                  <c:v>1.612315540941003E-2</c:v>
                </c:pt>
                <c:pt idx="1">
                  <c:v>4.0436891064856963E-2</c:v>
                </c:pt>
                <c:pt idx="2">
                  <c:v>8.4054685356598179E-3</c:v>
                </c:pt>
                <c:pt idx="3">
                  <c:v>1.1656163996127183E-2</c:v>
                </c:pt>
                <c:pt idx="4">
                  <c:v>1.6652413525723456E-2</c:v>
                </c:pt>
                <c:pt idx="5">
                  <c:v>3.0655178009496173E-2</c:v>
                </c:pt>
                <c:pt idx="7">
                  <c:v>2.9314676008937134E-2</c:v>
                </c:pt>
                <c:pt idx="8">
                  <c:v>1.0170963635247408E-2</c:v>
                </c:pt>
                <c:pt idx="10">
                  <c:v>5.2103876860318935E-2</c:v>
                </c:pt>
                <c:pt idx="11">
                  <c:v>6.1664535758473339E-2</c:v>
                </c:pt>
                <c:pt idx="12">
                  <c:v>2.8867691538615126E-2</c:v>
                </c:pt>
                <c:pt idx="13">
                  <c:v>1.5780485623453726E-2</c:v>
                </c:pt>
                <c:pt idx="14">
                  <c:v>1.258779972787185E-2</c:v>
                </c:pt>
                <c:pt idx="16">
                  <c:v>6.4397647273460076E-2</c:v>
                </c:pt>
                <c:pt idx="17">
                  <c:v>3.7442342073076333E-2</c:v>
                </c:pt>
                <c:pt idx="18">
                  <c:v>8.0338444976121512E-3</c:v>
                </c:pt>
                <c:pt idx="20">
                  <c:v>4.3185180168069243E-2</c:v>
                </c:pt>
                <c:pt idx="21">
                  <c:v>2.3680728955173164E-2</c:v>
                </c:pt>
                <c:pt idx="22">
                  <c:v>1.8882471689170812E-2</c:v>
                </c:pt>
                <c:pt idx="24">
                  <c:v>4.0773805092733401E-2</c:v>
                </c:pt>
                <c:pt idx="25">
                  <c:v>1.5705813133501945E-2</c:v>
                </c:pt>
                <c:pt idx="26">
                  <c:v>3.0776290885423708E-2</c:v>
                </c:pt>
                <c:pt idx="27">
                  <c:v>2.6159900414885008E-2</c:v>
                </c:pt>
                <c:pt idx="28">
                  <c:v>5.254236096348004E-3</c:v>
                </c:pt>
                <c:pt idx="29">
                  <c:v>1.2981323454304014E-2</c:v>
                </c:pt>
                <c:pt idx="31">
                  <c:v>1.1474541046171452E-2</c:v>
                </c:pt>
                <c:pt idx="32">
                  <c:v>3.2295716517191493E-2</c:v>
                </c:pt>
                <c:pt idx="34">
                  <c:v>2.2484758138110461E-2</c:v>
                </c:pt>
              </c:numCache>
            </c:numRef>
          </c:val>
          <c:extLst>
            <c:ext xmlns:c16="http://schemas.microsoft.com/office/drawing/2014/chart" uri="{C3380CC4-5D6E-409C-BE32-E72D297353CC}">
              <c16:uniqueId val="{00000005-6452-459E-AB96-9FFC844310D4}"/>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plotArea>
    <c:legend>
      <c:legendPos val="r"/>
      <c:layout>
        <c:manualLayout>
          <c:xMode val="edge"/>
          <c:yMode val="edge"/>
          <c:x val="2.5853982371516492E-2"/>
          <c:y val="2.3597491191768767E-3"/>
          <c:w val="0.97414601762848352"/>
          <c:h val="4.0910676692836698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157141768099037E-2"/>
          <c:y val="2.0934933894350281E-2"/>
          <c:w val="0.97143328313657529"/>
          <c:h val="0.7325488312850843"/>
        </c:manualLayout>
      </c:layout>
      <c:barChart>
        <c:barDir val="col"/>
        <c:grouping val="clustered"/>
        <c:varyColors val="0"/>
        <c:ser>
          <c:idx val="0"/>
          <c:order val="0"/>
          <c:spPr>
            <a:solidFill>
              <a:schemeClr val="accent2">
                <a:lumMod val="75000"/>
              </a:schemeClr>
            </a:solidFill>
          </c:spPr>
          <c:invertIfNegative val="0"/>
          <c:dPt>
            <c:idx val="2"/>
            <c:invertIfNegative val="0"/>
            <c:bubble3D val="0"/>
            <c:spPr>
              <a:solidFill>
                <a:schemeClr val="accent2"/>
              </a:solidFill>
            </c:spPr>
            <c:extLst>
              <c:ext xmlns:c16="http://schemas.microsoft.com/office/drawing/2014/chart" uri="{C3380CC4-5D6E-409C-BE32-E72D297353CC}">
                <c16:uniqueId val="{00000001-D14D-4F2D-93B4-025267B8D757}"/>
              </c:ext>
            </c:extLst>
          </c:dPt>
          <c:dPt>
            <c:idx val="3"/>
            <c:invertIfNegative val="0"/>
            <c:bubble3D val="0"/>
            <c:spPr>
              <a:solidFill>
                <a:schemeClr val="accent2"/>
              </a:solidFill>
            </c:spPr>
            <c:extLst>
              <c:ext xmlns:c16="http://schemas.microsoft.com/office/drawing/2014/chart" uri="{C3380CC4-5D6E-409C-BE32-E72D297353CC}">
                <c16:uniqueId val="{00000003-D14D-4F2D-93B4-025267B8D757}"/>
              </c:ext>
            </c:extLst>
          </c:dPt>
          <c:dPt>
            <c:idx val="4"/>
            <c:invertIfNegative val="0"/>
            <c:bubble3D val="0"/>
            <c:spPr>
              <a:solidFill>
                <a:schemeClr val="accent2"/>
              </a:solidFill>
            </c:spPr>
            <c:extLst>
              <c:ext xmlns:c16="http://schemas.microsoft.com/office/drawing/2014/chart" uri="{C3380CC4-5D6E-409C-BE32-E72D297353CC}">
                <c16:uniqueId val="{00000005-D14D-4F2D-93B4-025267B8D757}"/>
              </c:ext>
            </c:extLst>
          </c:dPt>
          <c:dPt>
            <c:idx val="5"/>
            <c:invertIfNegative val="0"/>
            <c:bubble3D val="0"/>
            <c:spPr>
              <a:solidFill>
                <a:schemeClr val="accent6"/>
              </a:solidFill>
            </c:spPr>
            <c:extLst>
              <c:ext xmlns:c16="http://schemas.microsoft.com/office/drawing/2014/chart" uri="{C3380CC4-5D6E-409C-BE32-E72D297353CC}">
                <c16:uniqueId val="{00000007-D14D-4F2D-93B4-025267B8D757}"/>
              </c:ext>
            </c:extLst>
          </c:dPt>
          <c:dPt>
            <c:idx val="6"/>
            <c:invertIfNegative val="0"/>
            <c:bubble3D val="0"/>
            <c:spPr>
              <a:solidFill>
                <a:schemeClr val="accent6"/>
              </a:solidFill>
            </c:spPr>
            <c:extLst>
              <c:ext xmlns:c16="http://schemas.microsoft.com/office/drawing/2014/chart" uri="{C3380CC4-5D6E-409C-BE32-E72D297353CC}">
                <c16:uniqueId val="{00000009-D14D-4F2D-93B4-025267B8D757}"/>
              </c:ext>
            </c:extLst>
          </c:dPt>
          <c:dPt>
            <c:idx val="7"/>
            <c:invertIfNegative val="0"/>
            <c:bubble3D val="0"/>
            <c:spPr>
              <a:solidFill>
                <a:schemeClr val="accent6"/>
              </a:solidFill>
            </c:spPr>
            <c:extLst>
              <c:ext xmlns:c16="http://schemas.microsoft.com/office/drawing/2014/chart" uri="{C3380CC4-5D6E-409C-BE32-E72D297353CC}">
                <c16:uniqueId val="{0000000B-D14D-4F2D-93B4-025267B8D757}"/>
              </c:ext>
            </c:extLst>
          </c:dPt>
          <c:dPt>
            <c:idx val="8"/>
            <c:invertIfNegative val="0"/>
            <c:bubble3D val="0"/>
            <c:spPr>
              <a:solidFill>
                <a:schemeClr val="accent6">
                  <a:lumMod val="75000"/>
                </a:schemeClr>
              </a:solidFill>
            </c:spPr>
            <c:extLst>
              <c:ext xmlns:c16="http://schemas.microsoft.com/office/drawing/2014/chart" uri="{C3380CC4-5D6E-409C-BE32-E72D297353CC}">
                <c16:uniqueId val="{0000000D-D14D-4F2D-93B4-025267B8D757}"/>
              </c:ext>
            </c:extLst>
          </c:dPt>
          <c:dPt>
            <c:idx val="9"/>
            <c:invertIfNegative val="0"/>
            <c:bubble3D val="0"/>
            <c:spPr>
              <a:solidFill>
                <a:schemeClr val="accent6">
                  <a:lumMod val="75000"/>
                </a:schemeClr>
              </a:solidFill>
            </c:spPr>
            <c:extLst>
              <c:ext xmlns:c16="http://schemas.microsoft.com/office/drawing/2014/chart" uri="{C3380CC4-5D6E-409C-BE32-E72D297353CC}">
                <c16:uniqueId val="{0000000F-D14D-4F2D-93B4-025267B8D757}"/>
              </c:ext>
            </c:extLst>
          </c:dPt>
          <c:dLbls>
            <c:dLbl>
              <c:idx val="2"/>
              <c:numFmt formatCode="0.0%" sourceLinked="0"/>
              <c:spPr>
                <a:noFill/>
                <a:ln>
                  <a:noFill/>
                </a:ln>
                <a:effectLst/>
              </c:spPr>
              <c:txPr>
                <a:bodyPr wrap="square" lIns="38100" tIns="19050" rIns="38100" bIns="19050" anchor="ctr">
                  <a:spAutoFit/>
                </a:bodyPr>
                <a:lstStyle/>
                <a:p>
                  <a:pPr>
                    <a:defRPr sz="1000" b="1"/>
                  </a:pPr>
                  <a:endParaRPr lang="lv-LV"/>
                </a:p>
              </c:txPr>
              <c:showLegendKey val="0"/>
              <c:showVal val="1"/>
              <c:showCatName val="0"/>
              <c:showSerName val="0"/>
              <c:showPercent val="0"/>
              <c:showBubbleSize val="0"/>
              <c:extLst>
                <c:ext xmlns:c16="http://schemas.microsoft.com/office/drawing/2014/chart" uri="{C3380CC4-5D6E-409C-BE32-E72D297353CC}">
                  <c16:uniqueId val="{00000001-D14D-4F2D-93B4-025267B8D757}"/>
                </c:ext>
              </c:extLst>
            </c:dLbl>
            <c:numFmt formatCode="0%" sourceLinked="0"/>
            <c:spPr>
              <a:noFill/>
              <a:ln>
                <a:noFill/>
              </a:ln>
              <a:effectLst/>
            </c:spPr>
            <c:txPr>
              <a:bodyPr wrap="square" lIns="38100" tIns="19050" rIns="38100" bIns="19050" anchor="ctr">
                <a:spAutoFit/>
              </a:bodyPr>
              <a:lstStyle/>
              <a:p>
                <a:pPr>
                  <a:defRPr sz="10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Sheet1!$B$2:$K$2</c:f>
              <c:strCache>
                <c:ptCount val="10"/>
                <c:pt idx="0">
                  <c:v>(ļoti slikti) 1</c:v>
                </c:pt>
                <c:pt idx="1">
                  <c:v>2</c:v>
                </c:pt>
                <c:pt idx="2">
                  <c:v>3</c:v>
                </c:pt>
                <c:pt idx="3">
                  <c:v>4</c:v>
                </c:pt>
                <c:pt idx="4">
                  <c:v>5</c:v>
                </c:pt>
                <c:pt idx="5">
                  <c:v>6</c:v>
                </c:pt>
                <c:pt idx="6">
                  <c:v>7</c:v>
                </c:pt>
                <c:pt idx="7">
                  <c:v>8</c:v>
                </c:pt>
                <c:pt idx="8">
                  <c:v>9</c:v>
                </c:pt>
                <c:pt idx="9">
                  <c:v>(izcili) 10</c:v>
                </c:pt>
              </c:strCache>
            </c:strRef>
          </c:cat>
          <c:val>
            <c:numRef>
              <c:f>Sheet1!$B$3:$K$3</c:f>
              <c:numCache>
                <c:formatCode>0%</c:formatCode>
                <c:ptCount val="10"/>
                <c:pt idx="0">
                  <c:v>1.7057475353041789E-2</c:v>
                </c:pt>
                <c:pt idx="1">
                  <c:v>0</c:v>
                </c:pt>
                <c:pt idx="2">
                  <c:v>2.7216327654856986E-3</c:v>
                </c:pt>
                <c:pt idx="3">
                  <c:v>5.4139122342937353E-3</c:v>
                </c:pt>
                <c:pt idx="4">
                  <c:v>4.7719360664204832E-2</c:v>
                </c:pt>
                <c:pt idx="5">
                  <c:v>2.3409181291070547E-2</c:v>
                </c:pt>
                <c:pt idx="6">
                  <c:v>7.7105751079295085E-2</c:v>
                </c:pt>
                <c:pt idx="7">
                  <c:v>0.25650049530426838</c:v>
                </c:pt>
                <c:pt idx="8">
                  <c:v>0.18783483548288046</c:v>
                </c:pt>
                <c:pt idx="9">
                  <c:v>0.38223735582545698</c:v>
                </c:pt>
              </c:numCache>
            </c:numRef>
          </c:val>
          <c:extLst>
            <c:ext xmlns:c16="http://schemas.microsoft.com/office/drawing/2014/chart" uri="{C3380CC4-5D6E-409C-BE32-E72D297353CC}">
              <c16:uniqueId val="{00000010-D14D-4F2D-93B4-025267B8D757}"/>
            </c:ext>
          </c:extLst>
        </c:ser>
        <c:dLbls>
          <c:showLegendKey val="0"/>
          <c:showVal val="0"/>
          <c:showCatName val="0"/>
          <c:showSerName val="0"/>
          <c:showPercent val="0"/>
          <c:showBubbleSize val="0"/>
        </c:dLbls>
        <c:gapWidth val="70"/>
        <c:axId val="824932768"/>
        <c:axId val="824933160"/>
      </c:barChart>
      <c:catAx>
        <c:axId val="824932768"/>
        <c:scaling>
          <c:orientation val="minMax"/>
        </c:scaling>
        <c:delete val="0"/>
        <c:axPos val="b"/>
        <c:numFmt formatCode="General" sourceLinked="0"/>
        <c:majorTickMark val="out"/>
        <c:minorTickMark val="none"/>
        <c:tickLblPos val="nextTo"/>
        <c:spPr>
          <a:ln>
            <a:noFill/>
          </a:ln>
        </c:spPr>
        <c:txPr>
          <a:bodyPr/>
          <a:lstStyle/>
          <a:p>
            <a:pPr algn="r">
              <a:defRPr sz="1100" b="1"/>
            </a:pPr>
            <a:endParaRPr lang="lv-LV"/>
          </a:p>
        </c:txPr>
        <c:crossAx val="824933160"/>
        <c:crosses val="autoZero"/>
        <c:auto val="1"/>
        <c:lblAlgn val="ctr"/>
        <c:lblOffset val="100"/>
        <c:noMultiLvlLbl val="0"/>
      </c:catAx>
      <c:valAx>
        <c:axId val="824933160"/>
        <c:scaling>
          <c:orientation val="minMax"/>
          <c:max val="0.5"/>
          <c:min val="0"/>
        </c:scaling>
        <c:delete val="1"/>
        <c:axPos val="l"/>
        <c:numFmt formatCode="0%" sourceLinked="1"/>
        <c:majorTickMark val="out"/>
        <c:minorTickMark val="none"/>
        <c:tickLblPos val="nextTo"/>
        <c:crossAx val="824932768"/>
        <c:crosses val="autoZero"/>
        <c:crossBetween val="between"/>
        <c:majorUnit val="0.25"/>
      </c:valAx>
    </c:plotArea>
    <c:plotVisOnly val="1"/>
    <c:dispBlanksAs val="gap"/>
    <c:showDLblsOverMax val="0"/>
  </c:chart>
  <c:txPr>
    <a:bodyPr/>
    <a:lstStyle/>
    <a:p>
      <a:pPr>
        <a:defRPr sz="1200"/>
      </a:pPr>
      <a:endParaRPr lang="lv-LV"/>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33700907207836"/>
          <c:y val="0.13364954564346024"/>
          <c:w val="0.83858286279989835"/>
          <c:h val="0.86635045435653968"/>
        </c:manualLayout>
      </c:layout>
      <c:barChart>
        <c:barDir val="bar"/>
        <c:grouping val="percentStacked"/>
        <c:varyColors val="0"/>
        <c:ser>
          <c:idx val="0"/>
          <c:order val="0"/>
          <c:tx>
            <c:strRef>
              <c:f>Sheet1!$C$3</c:f>
              <c:strCache>
                <c:ptCount val="1"/>
                <c:pt idx="0">
                  <c:v>Izcili/ labi (9-10)</c:v>
                </c:pt>
              </c:strCache>
            </c:strRef>
          </c:tx>
          <c:spPr>
            <a:solidFill>
              <a:schemeClr val="accent6">
                <a:lumMod val="75000"/>
              </a:schemeClr>
            </a:solidFill>
          </c:spPr>
          <c:invertIfNegative val="0"/>
          <c:dPt>
            <c:idx val="0"/>
            <c:invertIfNegative val="0"/>
            <c:bubble3D val="0"/>
            <c:spPr>
              <a:solidFill>
                <a:schemeClr val="accent6">
                  <a:lumMod val="75000"/>
                </a:schemeClr>
              </a:solidFill>
            </c:spPr>
            <c:extLst>
              <c:ext xmlns:c16="http://schemas.microsoft.com/office/drawing/2014/chart" uri="{C3380CC4-5D6E-409C-BE32-E72D297353CC}">
                <c16:uniqueId val="{00000001-0F9A-4765-B3B6-93C1ED0066A4}"/>
              </c:ext>
            </c:extLst>
          </c:dPt>
          <c:dPt>
            <c:idx val="3"/>
            <c:invertIfNegative val="0"/>
            <c:bubble3D val="0"/>
            <c:extLst>
              <c:ext xmlns:c16="http://schemas.microsoft.com/office/drawing/2014/chart" uri="{C3380CC4-5D6E-409C-BE32-E72D297353CC}">
                <c16:uniqueId val="{00000002-0F9A-4765-B3B6-93C1ED0066A4}"/>
              </c:ext>
            </c:extLst>
          </c:dPt>
          <c:dLbls>
            <c:spPr>
              <a:noFill/>
              <a:ln>
                <a:noFill/>
              </a:ln>
              <a:effectLst/>
            </c:spPr>
            <c:txPr>
              <a:bodyPr/>
              <a:lstStyle/>
              <a:p>
                <a:pPr>
                  <a:defRPr lang="en-US" sz="10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Sheet1!$B$4:$B$5</c:f>
              <c:numCache>
                <c:formatCode>General</c:formatCode>
                <c:ptCount val="2"/>
                <c:pt idx="0">
                  <c:v>2021</c:v>
                </c:pt>
                <c:pt idx="1">
                  <c:v>2022</c:v>
                </c:pt>
              </c:numCache>
            </c:numRef>
          </c:cat>
          <c:val>
            <c:numRef>
              <c:f>Sheet1!$C$4:$C$5</c:f>
              <c:numCache>
                <c:formatCode>0%</c:formatCode>
                <c:ptCount val="2"/>
                <c:pt idx="0">
                  <c:v>0.58854510541355864</c:v>
                </c:pt>
                <c:pt idx="1">
                  <c:v>0.57007219130833742</c:v>
                </c:pt>
              </c:numCache>
            </c:numRef>
          </c:val>
          <c:extLst>
            <c:ext xmlns:c16="http://schemas.microsoft.com/office/drawing/2014/chart" uri="{C3380CC4-5D6E-409C-BE32-E72D297353CC}">
              <c16:uniqueId val="{00000003-0F9A-4765-B3B6-93C1ED0066A4}"/>
            </c:ext>
          </c:extLst>
        </c:ser>
        <c:ser>
          <c:idx val="1"/>
          <c:order val="1"/>
          <c:tx>
            <c:strRef>
              <c:f>Sheet1!$D$3</c:f>
              <c:strCache>
                <c:ptCount val="1"/>
                <c:pt idx="0">
                  <c:v>Drīzāk labi (6-8)</c:v>
                </c:pt>
              </c:strCache>
            </c:strRef>
          </c:tx>
          <c:spPr>
            <a:solidFill>
              <a:schemeClr val="accent6"/>
            </a:solidFill>
          </c:spPr>
          <c:invertIfNegative val="0"/>
          <c:dPt>
            <c:idx val="0"/>
            <c:invertIfNegative val="0"/>
            <c:bubble3D val="0"/>
            <c:extLst>
              <c:ext xmlns:c16="http://schemas.microsoft.com/office/drawing/2014/chart" uri="{C3380CC4-5D6E-409C-BE32-E72D297353CC}">
                <c16:uniqueId val="{00000004-0F9A-4765-B3B6-93C1ED0066A4}"/>
              </c:ext>
            </c:extLst>
          </c:dPt>
          <c:dPt>
            <c:idx val="3"/>
            <c:invertIfNegative val="0"/>
            <c:bubble3D val="0"/>
            <c:extLst>
              <c:ext xmlns:c16="http://schemas.microsoft.com/office/drawing/2014/chart" uri="{C3380CC4-5D6E-409C-BE32-E72D297353CC}">
                <c16:uniqueId val="{00000005-0F9A-4765-B3B6-93C1ED0066A4}"/>
              </c:ext>
            </c:extLst>
          </c:dPt>
          <c:dLbls>
            <c:spPr>
              <a:noFill/>
              <a:ln>
                <a:noFill/>
              </a:ln>
              <a:effectLst/>
            </c:spPr>
            <c:txPr>
              <a:bodyPr wrap="square" lIns="38100" tIns="19050" rIns="38100" bIns="19050" anchor="ctr">
                <a:spAutoFit/>
              </a:bodyPr>
              <a:lstStyle/>
              <a:p>
                <a:pPr>
                  <a:defRPr sz="10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Sheet1!$B$4:$B$5</c:f>
              <c:numCache>
                <c:formatCode>General</c:formatCode>
                <c:ptCount val="2"/>
                <c:pt idx="0">
                  <c:v>2021</c:v>
                </c:pt>
                <c:pt idx="1">
                  <c:v>2022</c:v>
                </c:pt>
              </c:numCache>
            </c:numRef>
          </c:cat>
          <c:val>
            <c:numRef>
              <c:f>Sheet1!$D$4:$D$5</c:f>
              <c:numCache>
                <c:formatCode>0%</c:formatCode>
                <c:ptCount val="2"/>
                <c:pt idx="0">
                  <c:v>0.34814118301071184</c:v>
                </c:pt>
                <c:pt idx="1">
                  <c:v>0.35701542767463401</c:v>
                </c:pt>
              </c:numCache>
            </c:numRef>
          </c:val>
          <c:extLst>
            <c:ext xmlns:c16="http://schemas.microsoft.com/office/drawing/2014/chart" uri="{C3380CC4-5D6E-409C-BE32-E72D297353CC}">
              <c16:uniqueId val="{00000006-0F9A-4765-B3B6-93C1ED0066A4}"/>
            </c:ext>
          </c:extLst>
        </c:ser>
        <c:ser>
          <c:idx val="2"/>
          <c:order val="2"/>
          <c:tx>
            <c:strRef>
              <c:f>Sheet1!$E$3</c:f>
              <c:strCache>
                <c:ptCount val="1"/>
                <c:pt idx="0">
                  <c:v>Drīzāk slikti (3-5)</c:v>
                </c:pt>
              </c:strCache>
            </c:strRef>
          </c:tx>
          <c:spPr>
            <a:solidFill>
              <a:schemeClr val="accent2"/>
            </a:solidFill>
          </c:spPr>
          <c:invertIfNegative val="0"/>
          <c:dLbls>
            <c:dLbl>
              <c:idx val="1"/>
              <c:layout>
                <c:manualLayout>
                  <c:x val="0"/>
                  <c:y val="4.008393006837624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F9A-4765-B3B6-93C1ED0066A4}"/>
                </c:ext>
              </c:extLst>
            </c:dLbl>
            <c:dLbl>
              <c:idx val="6"/>
              <c:delete val="1"/>
              <c:extLst>
                <c:ext xmlns:c15="http://schemas.microsoft.com/office/drawing/2012/chart" uri="{CE6537A1-D6FC-4f65-9D91-7224C49458BB}"/>
                <c:ext xmlns:c16="http://schemas.microsoft.com/office/drawing/2014/chart" uri="{C3380CC4-5D6E-409C-BE32-E72D297353CC}">
                  <c16:uniqueId val="{00000008-0F9A-4765-B3B6-93C1ED0066A4}"/>
                </c:ext>
              </c:extLst>
            </c:dLbl>
            <c:dLbl>
              <c:idx val="7"/>
              <c:delete val="1"/>
              <c:extLst>
                <c:ext xmlns:c15="http://schemas.microsoft.com/office/drawing/2012/chart" uri="{CE6537A1-D6FC-4f65-9D91-7224C49458BB}"/>
                <c:ext xmlns:c16="http://schemas.microsoft.com/office/drawing/2014/chart" uri="{C3380CC4-5D6E-409C-BE32-E72D297353CC}">
                  <c16:uniqueId val="{00000009-0F9A-4765-B3B6-93C1ED0066A4}"/>
                </c:ext>
              </c:extLst>
            </c:dLbl>
            <c:spPr>
              <a:noFill/>
              <a:ln>
                <a:noFill/>
              </a:ln>
              <a:effectLst/>
            </c:spPr>
            <c:txPr>
              <a:bodyPr wrap="square" lIns="38100" tIns="19050" rIns="38100" bIns="19050" anchor="ctr">
                <a:spAutoFit/>
              </a:bodyPr>
              <a:lstStyle/>
              <a:p>
                <a:pPr>
                  <a:defRPr sz="10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Sheet1!$B$4:$B$5</c:f>
              <c:numCache>
                <c:formatCode>General</c:formatCode>
                <c:ptCount val="2"/>
                <c:pt idx="0">
                  <c:v>2021</c:v>
                </c:pt>
                <c:pt idx="1">
                  <c:v>2022</c:v>
                </c:pt>
              </c:numCache>
            </c:numRef>
          </c:cat>
          <c:val>
            <c:numRef>
              <c:f>Sheet1!$E$4:$E$5</c:f>
              <c:numCache>
                <c:formatCode>0%</c:formatCode>
                <c:ptCount val="2"/>
                <c:pt idx="0">
                  <c:v>5.2366874252959286E-2</c:v>
                </c:pt>
                <c:pt idx="1">
                  <c:v>5.5854905663984267E-2</c:v>
                </c:pt>
              </c:numCache>
            </c:numRef>
          </c:val>
          <c:extLst>
            <c:ext xmlns:c16="http://schemas.microsoft.com/office/drawing/2014/chart" uri="{C3380CC4-5D6E-409C-BE32-E72D297353CC}">
              <c16:uniqueId val="{0000000A-0F9A-4765-B3B6-93C1ED0066A4}"/>
            </c:ext>
          </c:extLst>
        </c:ser>
        <c:ser>
          <c:idx val="3"/>
          <c:order val="3"/>
          <c:tx>
            <c:strRef>
              <c:f>Sheet1!$F$3</c:f>
              <c:strCache>
                <c:ptCount val="1"/>
                <c:pt idx="0">
                  <c:v>Slikti (1-2)</c:v>
                </c:pt>
              </c:strCache>
            </c:strRef>
          </c:tx>
          <c:spPr>
            <a:solidFill>
              <a:schemeClr val="accent2">
                <a:lumMod val="75000"/>
              </a:schemeClr>
            </a:solidFill>
          </c:spPr>
          <c:invertIfNegative val="0"/>
          <c:dLbls>
            <c:dLbl>
              <c:idx val="0"/>
              <c:layout>
                <c:manualLayout>
                  <c:x val="2.4441629059595814E-3"/>
                  <c:y val="-7.95105884891206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F9A-4765-B3B6-93C1ED0066A4}"/>
                </c:ext>
              </c:extLst>
            </c:dLbl>
            <c:spPr>
              <a:noFill/>
              <a:ln>
                <a:noFill/>
              </a:ln>
              <a:effectLst/>
            </c:spPr>
            <c:txPr>
              <a:bodyPr wrap="square" lIns="38100" tIns="19050" rIns="38100" bIns="19050" anchor="ctr">
                <a:spAutoFit/>
              </a:bodyPr>
              <a:lstStyle/>
              <a:p>
                <a:pPr>
                  <a:defRPr sz="10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Sheet1!$B$4:$B$5</c:f>
              <c:numCache>
                <c:formatCode>General</c:formatCode>
                <c:ptCount val="2"/>
                <c:pt idx="0">
                  <c:v>2021</c:v>
                </c:pt>
                <c:pt idx="1">
                  <c:v>2022</c:v>
                </c:pt>
              </c:numCache>
            </c:numRef>
          </c:cat>
          <c:val>
            <c:numRef>
              <c:f>Sheet1!$F$4:$F$5</c:f>
              <c:numCache>
                <c:formatCode>0%</c:formatCode>
                <c:ptCount val="2"/>
                <c:pt idx="0">
                  <c:v>1.0946837322771791E-2</c:v>
                </c:pt>
                <c:pt idx="1">
                  <c:v>1.7057475353041789E-2</c:v>
                </c:pt>
              </c:numCache>
            </c:numRef>
          </c:val>
          <c:extLst>
            <c:ext xmlns:c16="http://schemas.microsoft.com/office/drawing/2014/chart" uri="{C3380CC4-5D6E-409C-BE32-E72D297353CC}">
              <c16:uniqueId val="{0000000B-0F9A-4765-B3B6-93C1ED0066A4}"/>
            </c:ext>
          </c:extLst>
        </c:ser>
        <c:dLbls>
          <c:showLegendKey val="0"/>
          <c:showVal val="1"/>
          <c:showCatName val="0"/>
          <c:showSerName val="0"/>
          <c:showPercent val="0"/>
          <c:showBubbleSize val="0"/>
        </c:dLbls>
        <c:gapWidth val="44"/>
        <c:overlap val="100"/>
        <c:axId val="-1640715584"/>
        <c:axId val="-1640705248"/>
      </c:barChart>
      <c:catAx>
        <c:axId val="-1640715584"/>
        <c:scaling>
          <c:orientation val="minMax"/>
        </c:scaling>
        <c:delete val="0"/>
        <c:axPos val="l"/>
        <c:numFmt formatCode="General" sourceLinked="0"/>
        <c:majorTickMark val="out"/>
        <c:minorTickMark val="none"/>
        <c:tickLblPos val="nextTo"/>
        <c:txPr>
          <a:bodyPr/>
          <a:lstStyle/>
          <a:p>
            <a:pPr>
              <a:defRPr sz="1200" b="1"/>
            </a:pPr>
            <a:endParaRPr lang="lv-LV"/>
          </a:p>
        </c:txPr>
        <c:crossAx val="-1640705248"/>
        <c:crosses val="autoZero"/>
        <c:auto val="1"/>
        <c:lblAlgn val="ctr"/>
        <c:lblOffset val="100"/>
        <c:noMultiLvlLbl val="0"/>
      </c:catAx>
      <c:valAx>
        <c:axId val="-1640705248"/>
        <c:scaling>
          <c:orientation val="minMax"/>
        </c:scaling>
        <c:delete val="1"/>
        <c:axPos val="b"/>
        <c:numFmt formatCode="0%" sourceLinked="1"/>
        <c:majorTickMark val="out"/>
        <c:minorTickMark val="none"/>
        <c:tickLblPos val="nextTo"/>
        <c:crossAx val="-1640715584"/>
        <c:crosses val="autoZero"/>
        <c:crossBetween val="between"/>
      </c:valAx>
    </c:plotArea>
    <c:legend>
      <c:legendPos val="t"/>
      <c:layout>
        <c:manualLayout>
          <c:xMode val="edge"/>
          <c:yMode val="edge"/>
          <c:x val="0.13973452541765838"/>
          <c:y val="3.6697194687286445E-2"/>
          <c:w val="0.78975098983786352"/>
          <c:h val="0.1468629436832907"/>
        </c:manualLayout>
      </c:layout>
      <c:overlay val="0"/>
      <c:txPr>
        <a:bodyPr/>
        <a:lstStyle/>
        <a:p>
          <a:pPr>
            <a:defRPr lang="en-US" sz="1100" b="1"/>
          </a:pPr>
          <a:endParaRPr lang="lv-LV"/>
        </a:p>
      </c:txPr>
    </c:legend>
    <c:plotVisOnly val="1"/>
    <c:dispBlanksAs val="gap"/>
    <c:showDLblsOverMax val="0"/>
  </c:chart>
  <c:txPr>
    <a:bodyPr/>
    <a:lstStyle/>
    <a:p>
      <a:pPr>
        <a:defRPr sz="1800"/>
      </a:pPr>
      <a:endParaRPr lang="lv-LV"/>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230010617920415E-2"/>
          <c:y val="0"/>
          <c:w val="0.92443856997821228"/>
          <c:h val="1"/>
        </c:manualLayout>
      </c:layout>
      <c:barChart>
        <c:barDir val="bar"/>
        <c:grouping val="clustered"/>
        <c:varyColors val="0"/>
        <c:ser>
          <c:idx val="0"/>
          <c:order val="0"/>
          <c:tx>
            <c:strRef>
              <c:f>Sheet1!$B$1</c:f>
              <c:strCache>
                <c:ptCount val="1"/>
                <c:pt idx="0">
                  <c:v>Vidējais*</c:v>
                </c:pt>
              </c:strCache>
            </c:strRef>
          </c:tx>
          <c:spPr>
            <a:solidFill>
              <a:schemeClr val="accent5"/>
            </a:solidFill>
            <a:ln w="25310">
              <a:noFill/>
            </a:ln>
          </c:spPr>
          <c:invertIfNegative val="0"/>
          <c:dPt>
            <c:idx val="0"/>
            <c:invertIfNegative val="0"/>
            <c:bubble3D val="0"/>
            <c:spPr>
              <a:solidFill>
                <a:schemeClr val="accent5"/>
              </a:solidFill>
              <a:ln w="25310">
                <a:noFill/>
              </a:ln>
            </c:spPr>
            <c:extLst>
              <c:ext xmlns:c16="http://schemas.microsoft.com/office/drawing/2014/chart" uri="{C3380CC4-5D6E-409C-BE32-E72D297353CC}">
                <c16:uniqueId val="{00000001-51E1-4F94-ACA2-B5183FD8B34F}"/>
              </c:ext>
            </c:extLst>
          </c:dPt>
          <c:dLbls>
            <c:dLbl>
              <c:idx val="0"/>
              <c:layout>
                <c:manualLayout>
                  <c:x val="8.9166596301612763E-2"/>
                  <c:y val="-3.987155707534908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1E1-4F94-ACA2-B5183FD8B34F}"/>
                </c:ext>
              </c:extLst>
            </c:dLbl>
            <c:dLbl>
              <c:idx val="1"/>
              <c:layout>
                <c:manualLayout>
                  <c:x val="1.158209608579858E-2"/>
                  <c:y val="-8.955884862580077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D70-49B1-95F2-056F0BFD5D69}"/>
                </c:ext>
              </c:extLst>
            </c:dLbl>
            <c:numFmt formatCode="0.0_ ;\-0.0\ " sourceLinked="0"/>
            <c:spPr>
              <a:noFill/>
              <a:ln>
                <a:noFill/>
              </a:ln>
              <a:effectLst/>
            </c:spPr>
            <c:txPr>
              <a:bodyPr/>
              <a:lstStyle/>
              <a:p>
                <a:pPr>
                  <a:defRPr sz="1000" b="1">
                    <a:solidFill>
                      <a:schemeClr val="tx1"/>
                    </a:solidFill>
                  </a:defRPr>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2021</c:v>
                </c:pt>
                <c:pt idx="1">
                  <c:v>2022</c:v>
                </c:pt>
              </c:numCache>
            </c:numRef>
          </c:cat>
          <c:val>
            <c:numRef>
              <c:f>Sheet1!$B$2:$B$3</c:f>
              <c:numCache>
                <c:formatCode>0.0</c:formatCode>
                <c:ptCount val="2"/>
                <c:pt idx="0">
                  <c:v>8.5370906158012598</c:v>
                </c:pt>
                <c:pt idx="1">
                  <c:v>8.5305612112438425</c:v>
                </c:pt>
              </c:numCache>
            </c:numRef>
          </c:val>
          <c:extLst>
            <c:ext xmlns:c16="http://schemas.microsoft.com/office/drawing/2014/chart" uri="{C3380CC4-5D6E-409C-BE32-E72D297353CC}">
              <c16:uniqueId val="{00000002-51E1-4F94-ACA2-B5183FD8B34F}"/>
            </c:ext>
          </c:extLst>
        </c:ser>
        <c:dLbls>
          <c:showLegendKey val="0"/>
          <c:showVal val="1"/>
          <c:showCatName val="1"/>
          <c:showSerName val="0"/>
          <c:showPercent val="0"/>
          <c:showBubbleSize val="0"/>
        </c:dLbls>
        <c:gapWidth val="50"/>
        <c:axId val="441604376"/>
        <c:axId val="441604768"/>
      </c:barChart>
      <c:catAx>
        <c:axId val="441604376"/>
        <c:scaling>
          <c:orientation val="minMax"/>
        </c:scaling>
        <c:delete val="1"/>
        <c:axPos val="l"/>
        <c:majorGridlines>
          <c:spPr>
            <a:ln w="6350">
              <a:solidFill>
                <a:schemeClr val="bg1">
                  <a:lumMod val="85000"/>
                </a:schemeClr>
              </a:solidFill>
              <a:prstDash val="sysDash"/>
            </a:ln>
          </c:spPr>
        </c:majorGridlines>
        <c:numFmt formatCode="#,##0.00" sourceLinked="0"/>
        <c:majorTickMark val="out"/>
        <c:minorTickMark val="none"/>
        <c:tickLblPos val="nextTo"/>
        <c:crossAx val="441604768"/>
        <c:crosses val="autoZero"/>
        <c:auto val="1"/>
        <c:lblAlgn val="ctr"/>
        <c:lblOffset val="100"/>
        <c:tickMarkSkip val="1"/>
        <c:noMultiLvlLbl val="0"/>
      </c:catAx>
      <c:valAx>
        <c:axId val="441604768"/>
        <c:scaling>
          <c:orientation val="minMax"/>
          <c:max val="10"/>
          <c:min val="1"/>
        </c:scaling>
        <c:delete val="1"/>
        <c:axPos val="b"/>
        <c:numFmt formatCode="0.0" sourceLinked="1"/>
        <c:majorTickMark val="out"/>
        <c:minorTickMark val="none"/>
        <c:tickLblPos val="nextTo"/>
        <c:crossAx val="441604376"/>
        <c:crosses val="autoZero"/>
        <c:crossBetween val="between"/>
        <c:majorUnit val="50"/>
        <c:minorUnit val="50"/>
      </c:valAx>
      <c:spPr>
        <a:noFill/>
        <a:ln w="25310">
          <a:noFill/>
        </a:ln>
      </c:spPr>
    </c:plotArea>
    <c:plotVisOnly val="1"/>
    <c:dispBlanksAs val="gap"/>
    <c:showDLblsOverMax val="0"/>
  </c:chart>
  <c:spPr>
    <a:noFill/>
    <a:ln>
      <a:noFill/>
    </a:ln>
  </c:spPr>
  <c:txPr>
    <a:bodyPr/>
    <a:lstStyle/>
    <a:p>
      <a:pPr>
        <a:defRPr sz="700" b="0" i="0" u="none" strike="noStrike" baseline="0">
          <a:solidFill>
            <a:schemeClr val="tx1"/>
          </a:solidFill>
          <a:latin typeface="+mj-lt"/>
          <a:ea typeface="Arial"/>
          <a:cs typeface="Arial"/>
        </a:defRPr>
      </a:pPr>
      <a:endParaRPr lang="lv-LV"/>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5402180633158"/>
          <c:y val="1.5654591350315081E-2"/>
          <c:w val="0.83983266789546362"/>
          <c:h val="0.96869081729937101"/>
        </c:manualLayout>
      </c:layout>
      <c:barChart>
        <c:barDir val="bar"/>
        <c:grouping val="clustered"/>
        <c:varyColors val="0"/>
        <c:ser>
          <c:idx val="0"/>
          <c:order val="0"/>
          <c:tx>
            <c:strRef>
              <c:f>Sheet1!$B$1</c:f>
              <c:strCache>
                <c:ptCount val="1"/>
                <c:pt idx="0">
                  <c:v>Series 1</c:v>
                </c:pt>
              </c:strCache>
            </c:strRef>
          </c:tx>
          <c:spPr>
            <a:solidFill>
              <a:srgbClr val="990033"/>
            </a:solidFill>
          </c:spPr>
          <c:invertIfNegative val="0"/>
          <c:dPt>
            <c:idx val="0"/>
            <c:invertIfNegative val="0"/>
            <c:bubble3D val="0"/>
            <c:extLst>
              <c:ext xmlns:c16="http://schemas.microsoft.com/office/drawing/2014/chart" uri="{C3380CC4-5D6E-409C-BE32-E72D297353CC}">
                <c16:uniqueId val="{00000000-F5EA-40D6-9244-58168FD7EA7F}"/>
              </c:ext>
            </c:extLst>
          </c:dPt>
          <c:dLbls>
            <c:spPr>
              <a:noFill/>
              <a:ln>
                <a:noFill/>
              </a:ln>
              <a:effectLst/>
            </c:spPr>
            <c:txPr>
              <a:bodyPr/>
              <a:lstStyle/>
              <a:p>
                <a:pPr>
                  <a:defRPr lang="en-US" sz="10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2021</c:v>
                </c:pt>
                <c:pt idx="1">
                  <c:v>2022</c:v>
                </c:pt>
              </c:numCache>
            </c:numRef>
          </c:cat>
          <c:val>
            <c:numRef>
              <c:f>Sheet1!$B$2:$B$3</c:f>
              <c:numCache>
                <c:formatCode>0%</c:formatCode>
                <c:ptCount val="2"/>
                <c:pt idx="0">
                  <c:v>0.42085494716661809</c:v>
                </c:pt>
                <c:pt idx="1">
                  <c:v>0.33921558427432486</c:v>
                </c:pt>
              </c:numCache>
            </c:numRef>
          </c:val>
          <c:extLst>
            <c:ext xmlns:c16="http://schemas.microsoft.com/office/drawing/2014/chart" uri="{C3380CC4-5D6E-409C-BE32-E72D297353CC}">
              <c16:uniqueId val="{00000001-F5EA-40D6-9244-58168FD7EA7F}"/>
            </c:ext>
          </c:extLst>
        </c:ser>
        <c:dLbls>
          <c:showLegendKey val="0"/>
          <c:showVal val="0"/>
          <c:showCatName val="0"/>
          <c:showSerName val="0"/>
          <c:showPercent val="0"/>
          <c:showBubbleSize val="0"/>
        </c:dLbls>
        <c:gapWidth val="50"/>
        <c:axId val="-1653310496"/>
        <c:axId val="-1653314848"/>
      </c:barChart>
      <c:catAx>
        <c:axId val="-1653310496"/>
        <c:scaling>
          <c:orientation val="minMax"/>
        </c:scaling>
        <c:delete val="0"/>
        <c:axPos val="l"/>
        <c:numFmt formatCode="General" sourceLinked="0"/>
        <c:majorTickMark val="out"/>
        <c:minorTickMark val="none"/>
        <c:tickLblPos val="nextTo"/>
        <c:txPr>
          <a:bodyPr/>
          <a:lstStyle/>
          <a:p>
            <a:pPr>
              <a:defRPr lang="en-US" sz="1100" b="1"/>
            </a:pPr>
            <a:endParaRPr lang="lv-LV"/>
          </a:p>
        </c:txPr>
        <c:crossAx val="-1653314848"/>
        <c:crosses val="autoZero"/>
        <c:auto val="1"/>
        <c:lblAlgn val="ctr"/>
        <c:lblOffset val="100"/>
        <c:noMultiLvlLbl val="0"/>
      </c:catAx>
      <c:valAx>
        <c:axId val="-1653314848"/>
        <c:scaling>
          <c:orientation val="minMax"/>
          <c:max val="0.5"/>
          <c:min val="0"/>
        </c:scaling>
        <c:delete val="1"/>
        <c:axPos val="b"/>
        <c:numFmt formatCode="0%" sourceLinked="1"/>
        <c:majorTickMark val="out"/>
        <c:minorTickMark val="none"/>
        <c:tickLblPos val="nextTo"/>
        <c:crossAx val="-1653310496"/>
        <c:crosses val="autoZero"/>
        <c:crossBetween val="between"/>
        <c:majorUnit val="0.25"/>
      </c:valAx>
    </c:plotArea>
    <c:plotVisOnly val="1"/>
    <c:dispBlanksAs val="gap"/>
    <c:showDLblsOverMax val="0"/>
  </c:chart>
  <c:txPr>
    <a:bodyPr/>
    <a:lstStyle/>
    <a:p>
      <a:pPr>
        <a:defRPr sz="1800"/>
      </a:pPr>
      <a:endParaRPr lang="lv-LV"/>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935445768328993"/>
          <c:y val="1.1924653458674869E-2"/>
          <c:w val="0.72064554231671007"/>
          <c:h val="0.96697201401478661"/>
        </c:manualLayout>
      </c:layout>
      <c:barChart>
        <c:barDir val="bar"/>
        <c:grouping val="clustered"/>
        <c:varyColors val="0"/>
        <c:ser>
          <c:idx val="0"/>
          <c:order val="0"/>
          <c:tx>
            <c:strRef>
              <c:f>Sheet1!$C$2</c:f>
              <c:strCache>
                <c:ptCount val="1"/>
                <c:pt idx="0">
                  <c:v>Jā</c:v>
                </c:pt>
              </c:strCache>
            </c:strRef>
          </c:tx>
          <c:spPr>
            <a:solidFill>
              <a:schemeClr val="accent5"/>
            </a:solidFill>
          </c:spPr>
          <c:invertIfNegative val="0"/>
          <c:dPt>
            <c:idx val="0"/>
            <c:invertIfNegative val="0"/>
            <c:bubble3D val="0"/>
            <c:spPr>
              <a:solidFill>
                <a:srgbClr val="70AD47">
                  <a:lumMod val="50000"/>
                </a:srgbClr>
              </a:solidFill>
            </c:spPr>
            <c:extLst>
              <c:ext xmlns:c16="http://schemas.microsoft.com/office/drawing/2014/chart" uri="{C3380CC4-5D6E-409C-BE32-E72D297353CC}">
                <c16:uniqueId val="{00000001-6119-4720-B78F-FDFBAB3E9B29}"/>
              </c:ext>
            </c:extLst>
          </c:dPt>
          <c:dPt>
            <c:idx val="1"/>
            <c:invertIfNegative val="0"/>
            <c:bubble3D val="0"/>
            <c:spPr>
              <a:solidFill>
                <a:srgbClr val="70AD47">
                  <a:lumMod val="50000"/>
                </a:srgbClr>
              </a:solidFill>
            </c:spPr>
            <c:extLst>
              <c:ext xmlns:c16="http://schemas.microsoft.com/office/drawing/2014/chart" uri="{C3380CC4-5D6E-409C-BE32-E72D297353CC}">
                <c16:uniqueId val="{00000003-6119-4720-B78F-FDFBAB3E9B29}"/>
              </c:ext>
            </c:extLst>
          </c:dPt>
          <c:dPt>
            <c:idx val="2"/>
            <c:invertIfNegative val="0"/>
            <c:bubble3D val="0"/>
            <c:spPr>
              <a:solidFill>
                <a:srgbClr val="70AD47">
                  <a:lumMod val="50000"/>
                </a:srgbClr>
              </a:solidFill>
            </c:spPr>
            <c:extLst>
              <c:ext xmlns:c16="http://schemas.microsoft.com/office/drawing/2014/chart" uri="{C3380CC4-5D6E-409C-BE32-E72D297353CC}">
                <c16:uniqueId val="{00000005-6119-4720-B78F-FDFBAB3E9B29}"/>
              </c:ext>
            </c:extLst>
          </c:dPt>
          <c:dPt>
            <c:idx val="3"/>
            <c:invertIfNegative val="0"/>
            <c:bubble3D val="0"/>
            <c:spPr>
              <a:solidFill>
                <a:srgbClr val="70AD47">
                  <a:lumMod val="50000"/>
                </a:srgbClr>
              </a:solidFill>
            </c:spPr>
            <c:extLst>
              <c:ext xmlns:c16="http://schemas.microsoft.com/office/drawing/2014/chart" uri="{C3380CC4-5D6E-409C-BE32-E72D297353CC}">
                <c16:uniqueId val="{00000007-6119-4720-B78F-FDFBAB3E9B29}"/>
              </c:ext>
            </c:extLst>
          </c:dPt>
          <c:dPt>
            <c:idx val="4"/>
            <c:invertIfNegative val="0"/>
            <c:bubble3D val="0"/>
            <c:spPr>
              <a:solidFill>
                <a:srgbClr val="70AD47">
                  <a:lumMod val="50000"/>
                </a:srgbClr>
              </a:solidFill>
            </c:spPr>
            <c:extLst>
              <c:ext xmlns:c16="http://schemas.microsoft.com/office/drawing/2014/chart" uri="{C3380CC4-5D6E-409C-BE32-E72D297353CC}">
                <c16:uniqueId val="{00000009-6119-4720-B78F-FDFBAB3E9B29}"/>
              </c:ext>
            </c:extLst>
          </c:dPt>
          <c:dPt>
            <c:idx val="5"/>
            <c:invertIfNegative val="0"/>
            <c:bubble3D val="0"/>
            <c:spPr>
              <a:solidFill>
                <a:srgbClr val="70AD47">
                  <a:lumMod val="50000"/>
                </a:srgbClr>
              </a:solidFill>
            </c:spPr>
            <c:extLst>
              <c:ext xmlns:c16="http://schemas.microsoft.com/office/drawing/2014/chart" uri="{C3380CC4-5D6E-409C-BE32-E72D297353CC}">
                <c16:uniqueId val="{0000000B-6119-4720-B78F-FDFBAB3E9B29}"/>
              </c:ext>
            </c:extLst>
          </c:dPt>
          <c:dPt>
            <c:idx val="7"/>
            <c:invertIfNegative val="0"/>
            <c:bubble3D val="0"/>
            <c:spPr>
              <a:solidFill>
                <a:srgbClr val="FFC000"/>
              </a:solidFill>
            </c:spPr>
            <c:extLst>
              <c:ext xmlns:c16="http://schemas.microsoft.com/office/drawing/2014/chart" uri="{C3380CC4-5D6E-409C-BE32-E72D297353CC}">
                <c16:uniqueId val="{0000000D-6119-4720-B78F-FDFBAB3E9B29}"/>
              </c:ext>
            </c:extLst>
          </c:dPt>
          <c:dPt>
            <c:idx val="8"/>
            <c:invertIfNegative val="0"/>
            <c:bubble3D val="0"/>
            <c:spPr>
              <a:solidFill>
                <a:srgbClr val="FFC000"/>
              </a:solidFill>
            </c:spPr>
            <c:extLst>
              <c:ext xmlns:c16="http://schemas.microsoft.com/office/drawing/2014/chart" uri="{C3380CC4-5D6E-409C-BE32-E72D297353CC}">
                <c16:uniqueId val="{0000000F-6119-4720-B78F-FDFBAB3E9B29}"/>
              </c:ext>
            </c:extLst>
          </c:dPt>
          <c:dPt>
            <c:idx val="10"/>
            <c:invertIfNegative val="0"/>
            <c:bubble3D val="0"/>
            <c:spPr>
              <a:solidFill>
                <a:srgbClr val="4472C4"/>
              </a:solidFill>
            </c:spPr>
            <c:extLst>
              <c:ext xmlns:c16="http://schemas.microsoft.com/office/drawing/2014/chart" uri="{C3380CC4-5D6E-409C-BE32-E72D297353CC}">
                <c16:uniqueId val="{00000011-6119-4720-B78F-FDFBAB3E9B29}"/>
              </c:ext>
            </c:extLst>
          </c:dPt>
          <c:dPt>
            <c:idx val="11"/>
            <c:invertIfNegative val="0"/>
            <c:bubble3D val="0"/>
            <c:spPr>
              <a:solidFill>
                <a:srgbClr val="4472C4"/>
              </a:solidFill>
            </c:spPr>
            <c:extLst>
              <c:ext xmlns:c16="http://schemas.microsoft.com/office/drawing/2014/chart" uri="{C3380CC4-5D6E-409C-BE32-E72D297353CC}">
                <c16:uniqueId val="{00000013-6119-4720-B78F-FDFBAB3E9B29}"/>
              </c:ext>
            </c:extLst>
          </c:dPt>
          <c:dPt>
            <c:idx val="12"/>
            <c:invertIfNegative val="0"/>
            <c:bubble3D val="0"/>
            <c:spPr>
              <a:solidFill>
                <a:srgbClr val="4472C4"/>
              </a:solidFill>
            </c:spPr>
            <c:extLst>
              <c:ext xmlns:c16="http://schemas.microsoft.com/office/drawing/2014/chart" uri="{C3380CC4-5D6E-409C-BE32-E72D297353CC}">
                <c16:uniqueId val="{00000015-6119-4720-B78F-FDFBAB3E9B29}"/>
              </c:ext>
            </c:extLst>
          </c:dPt>
          <c:dPt>
            <c:idx val="13"/>
            <c:invertIfNegative val="0"/>
            <c:bubble3D val="0"/>
            <c:spPr>
              <a:solidFill>
                <a:srgbClr val="4472C4"/>
              </a:solidFill>
            </c:spPr>
            <c:extLst>
              <c:ext xmlns:c16="http://schemas.microsoft.com/office/drawing/2014/chart" uri="{C3380CC4-5D6E-409C-BE32-E72D297353CC}">
                <c16:uniqueId val="{00000017-6119-4720-B78F-FDFBAB3E9B29}"/>
              </c:ext>
            </c:extLst>
          </c:dPt>
          <c:dPt>
            <c:idx val="14"/>
            <c:invertIfNegative val="0"/>
            <c:bubble3D val="0"/>
            <c:spPr>
              <a:solidFill>
                <a:srgbClr val="4472C4"/>
              </a:solidFill>
            </c:spPr>
            <c:extLst>
              <c:ext xmlns:c16="http://schemas.microsoft.com/office/drawing/2014/chart" uri="{C3380CC4-5D6E-409C-BE32-E72D297353CC}">
                <c16:uniqueId val="{00000019-6119-4720-B78F-FDFBAB3E9B29}"/>
              </c:ext>
            </c:extLst>
          </c:dPt>
          <c:dPt>
            <c:idx val="16"/>
            <c:invertIfNegative val="0"/>
            <c:bubble3D val="0"/>
            <c:spPr>
              <a:solidFill>
                <a:srgbClr val="70AD47"/>
              </a:solidFill>
            </c:spPr>
            <c:extLst>
              <c:ext xmlns:c16="http://schemas.microsoft.com/office/drawing/2014/chart" uri="{C3380CC4-5D6E-409C-BE32-E72D297353CC}">
                <c16:uniqueId val="{0000001B-6119-4720-B78F-FDFBAB3E9B29}"/>
              </c:ext>
            </c:extLst>
          </c:dPt>
          <c:dPt>
            <c:idx val="17"/>
            <c:invertIfNegative val="0"/>
            <c:bubble3D val="0"/>
            <c:spPr>
              <a:solidFill>
                <a:srgbClr val="70AD47"/>
              </a:solidFill>
            </c:spPr>
            <c:extLst>
              <c:ext xmlns:c16="http://schemas.microsoft.com/office/drawing/2014/chart" uri="{C3380CC4-5D6E-409C-BE32-E72D297353CC}">
                <c16:uniqueId val="{0000001D-6119-4720-B78F-FDFBAB3E9B29}"/>
              </c:ext>
            </c:extLst>
          </c:dPt>
          <c:dPt>
            <c:idx val="18"/>
            <c:invertIfNegative val="0"/>
            <c:bubble3D val="0"/>
            <c:spPr>
              <a:solidFill>
                <a:srgbClr val="70AD47"/>
              </a:solidFill>
            </c:spPr>
            <c:extLst>
              <c:ext xmlns:c16="http://schemas.microsoft.com/office/drawing/2014/chart" uri="{C3380CC4-5D6E-409C-BE32-E72D297353CC}">
                <c16:uniqueId val="{0000001F-6119-4720-B78F-FDFBAB3E9B29}"/>
              </c:ext>
            </c:extLst>
          </c:dPt>
          <c:dPt>
            <c:idx val="20"/>
            <c:invertIfNegative val="0"/>
            <c:bubble3D val="0"/>
            <c:spPr>
              <a:solidFill>
                <a:srgbClr val="ED7D31"/>
              </a:solidFill>
            </c:spPr>
            <c:extLst>
              <c:ext xmlns:c16="http://schemas.microsoft.com/office/drawing/2014/chart" uri="{C3380CC4-5D6E-409C-BE32-E72D297353CC}">
                <c16:uniqueId val="{00000021-6119-4720-B78F-FDFBAB3E9B29}"/>
              </c:ext>
            </c:extLst>
          </c:dPt>
          <c:dPt>
            <c:idx val="21"/>
            <c:invertIfNegative val="0"/>
            <c:bubble3D val="0"/>
            <c:spPr>
              <a:solidFill>
                <a:srgbClr val="ED7D31"/>
              </a:solidFill>
            </c:spPr>
            <c:extLst>
              <c:ext xmlns:c16="http://schemas.microsoft.com/office/drawing/2014/chart" uri="{C3380CC4-5D6E-409C-BE32-E72D297353CC}">
                <c16:uniqueId val="{00000023-6119-4720-B78F-FDFBAB3E9B29}"/>
              </c:ext>
            </c:extLst>
          </c:dPt>
          <c:dPt>
            <c:idx val="22"/>
            <c:invertIfNegative val="0"/>
            <c:bubble3D val="0"/>
            <c:spPr>
              <a:solidFill>
                <a:srgbClr val="ED7D31"/>
              </a:solidFill>
            </c:spPr>
            <c:extLst>
              <c:ext xmlns:c16="http://schemas.microsoft.com/office/drawing/2014/chart" uri="{C3380CC4-5D6E-409C-BE32-E72D297353CC}">
                <c16:uniqueId val="{00000025-6119-4720-B78F-FDFBAB3E9B29}"/>
              </c:ext>
            </c:extLst>
          </c:dPt>
          <c:dPt>
            <c:idx val="29"/>
            <c:invertIfNegative val="0"/>
            <c:bubble3D val="0"/>
            <c:spPr>
              <a:solidFill>
                <a:srgbClr val="5B9BD5"/>
              </a:solidFill>
            </c:spPr>
            <c:extLst>
              <c:ext xmlns:c16="http://schemas.microsoft.com/office/drawing/2014/chart" uri="{C3380CC4-5D6E-409C-BE32-E72D297353CC}">
                <c16:uniqueId val="{00000027-6119-4720-B78F-FDFBAB3E9B29}"/>
              </c:ext>
            </c:extLst>
          </c:dPt>
          <c:dPt>
            <c:idx val="30"/>
            <c:invertIfNegative val="0"/>
            <c:bubble3D val="0"/>
            <c:spPr>
              <a:solidFill>
                <a:srgbClr val="00B050"/>
              </a:solidFill>
            </c:spPr>
            <c:extLst>
              <c:ext xmlns:c16="http://schemas.microsoft.com/office/drawing/2014/chart" uri="{C3380CC4-5D6E-409C-BE32-E72D297353CC}">
                <c16:uniqueId val="{00000029-6119-4720-B78F-FDFBAB3E9B29}"/>
              </c:ext>
            </c:extLst>
          </c:dPt>
          <c:dPt>
            <c:idx val="31"/>
            <c:invertIfNegative val="0"/>
            <c:bubble3D val="0"/>
            <c:spPr>
              <a:solidFill>
                <a:srgbClr val="00B050"/>
              </a:solidFill>
            </c:spPr>
            <c:extLst>
              <c:ext xmlns:c16="http://schemas.microsoft.com/office/drawing/2014/chart" uri="{C3380CC4-5D6E-409C-BE32-E72D297353CC}">
                <c16:uniqueId val="{0000002B-6119-4720-B78F-FDFBAB3E9B29}"/>
              </c:ext>
            </c:extLst>
          </c:dPt>
          <c:dPt>
            <c:idx val="32"/>
            <c:invertIfNegative val="0"/>
            <c:bubble3D val="0"/>
            <c:spPr>
              <a:solidFill>
                <a:srgbClr val="00B050"/>
              </a:solidFill>
            </c:spPr>
            <c:extLst>
              <c:ext xmlns:c16="http://schemas.microsoft.com/office/drawing/2014/chart" uri="{C3380CC4-5D6E-409C-BE32-E72D297353CC}">
                <c16:uniqueId val="{0000002D-6119-4720-B78F-FDFBAB3E9B29}"/>
              </c:ext>
            </c:extLst>
          </c:dPt>
          <c:dPt>
            <c:idx val="34"/>
            <c:invertIfNegative val="0"/>
            <c:bubble3D val="0"/>
            <c:spPr>
              <a:solidFill>
                <a:srgbClr val="990033"/>
              </a:solidFill>
            </c:spPr>
            <c:extLst>
              <c:ext xmlns:c16="http://schemas.microsoft.com/office/drawing/2014/chart" uri="{C3380CC4-5D6E-409C-BE32-E72D297353CC}">
                <c16:uniqueId val="{0000002F-6119-4720-B78F-FDFBAB3E9B29}"/>
              </c:ext>
            </c:extLst>
          </c:dPt>
          <c:dLbls>
            <c:spPr>
              <a:noFill/>
              <a:ln>
                <a:noFill/>
              </a:ln>
              <a:effectLst/>
            </c:spPr>
            <c:txPr>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Sheet1!$A$3:$B$37</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Sheet1!$C$3:$C$37</c:f>
              <c:numCache>
                <c:formatCode>0%</c:formatCode>
                <c:ptCount val="35"/>
                <c:pt idx="0">
                  <c:v>0.36571335719020676</c:v>
                </c:pt>
                <c:pt idx="1">
                  <c:v>0.29721188661292081</c:v>
                </c:pt>
                <c:pt idx="2">
                  <c:v>0.36700588435748721</c:v>
                </c:pt>
                <c:pt idx="3">
                  <c:v>0.3373587658149812</c:v>
                </c:pt>
                <c:pt idx="4">
                  <c:v>0.39019074071552123</c:v>
                </c:pt>
                <c:pt idx="5">
                  <c:v>0.30298883170803209</c:v>
                </c:pt>
                <c:pt idx="7">
                  <c:v>0.30817886425296609</c:v>
                </c:pt>
                <c:pt idx="8">
                  <c:v>0.39517230287826732</c:v>
                </c:pt>
                <c:pt idx="10">
                  <c:v>0.2766820725527383</c:v>
                </c:pt>
                <c:pt idx="11">
                  <c:v>0.23481573844494227</c:v>
                </c:pt>
                <c:pt idx="12">
                  <c:v>0.43112543487897886</c:v>
                </c:pt>
                <c:pt idx="13">
                  <c:v>0.29666482153967427</c:v>
                </c:pt>
                <c:pt idx="14">
                  <c:v>0.36437933944109507</c:v>
                </c:pt>
                <c:pt idx="16">
                  <c:v>0.24251488783049877</c:v>
                </c:pt>
                <c:pt idx="17">
                  <c:v>0.35720956868629705</c:v>
                </c:pt>
                <c:pt idx="18">
                  <c:v>0.35126556526478181</c:v>
                </c:pt>
                <c:pt idx="20">
                  <c:v>0.26705827991922848</c:v>
                </c:pt>
                <c:pt idx="21">
                  <c:v>0.30599165201738548</c:v>
                </c:pt>
                <c:pt idx="22">
                  <c:v>0.38220472217616952</c:v>
                </c:pt>
                <c:pt idx="24">
                  <c:v>0.28218119114319129</c:v>
                </c:pt>
                <c:pt idx="25">
                  <c:v>0.32207924448501957</c:v>
                </c:pt>
                <c:pt idx="26">
                  <c:v>0.33950830132128546</c:v>
                </c:pt>
                <c:pt idx="27">
                  <c:v>0.36468744409768855</c:v>
                </c:pt>
                <c:pt idx="28">
                  <c:v>0.34900482316366355</c:v>
                </c:pt>
                <c:pt idx="29">
                  <c:v>0.4086753462351298</c:v>
                </c:pt>
                <c:pt idx="31">
                  <c:v>0.37481313146538314</c:v>
                </c:pt>
                <c:pt idx="32">
                  <c:v>0.30749540555554594</c:v>
                </c:pt>
                <c:pt idx="34">
                  <c:v>0.33921558427432486</c:v>
                </c:pt>
              </c:numCache>
            </c:numRef>
          </c:val>
          <c:extLst>
            <c:ext xmlns:c16="http://schemas.microsoft.com/office/drawing/2014/chart" uri="{C3380CC4-5D6E-409C-BE32-E72D297353CC}">
              <c16:uniqueId val="{00000030-6119-4720-B78F-FDFBAB3E9B29}"/>
            </c:ext>
          </c:extLst>
        </c:ser>
        <c:dLbls>
          <c:showLegendKey val="0"/>
          <c:showVal val="0"/>
          <c:showCatName val="0"/>
          <c:showSerName val="0"/>
          <c:showPercent val="0"/>
          <c:showBubbleSize val="0"/>
        </c:dLbls>
        <c:gapWidth val="51"/>
        <c:axId val="-1720574624"/>
        <c:axId val="-1720593120"/>
      </c:barChart>
      <c:catAx>
        <c:axId val="-1720574624"/>
        <c:scaling>
          <c:orientation val="minMax"/>
        </c:scaling>
        <c:delete val="0"/>
        <c:axPos val="l"/>
        <c:numFmt formatCode="General" sourceLinked="0"/>
        <c:majorTickMark val="out"/>
        <c:minorTickMark val="none"/>
        <c:tickLblPos val="nextTo"/>
        <c:txPr>
          <a:bodyPr/>
          <a:lstStyle/>
          <a:p>
            <a:pPr>
              <a:defRPr sz="1000"/>
            </a:pPr>
            <a:endParaRPr lang="lv-LV"/>
          </a:p>
        </c:txPr>
        <c:crossAx val="-1720593120"/>
        <c:crosses val="autoZero"/>
        <c:auto val="1"/>
        <c:lblAlgn val="ctr"/>
        <c:lblOffset val="100"/>
        <c:noMultiLvlLbl val="0"/>
      </c:catAx>
      <c:valAx>
        <c:axId val="-1720593120"/>
        <c:scaling>
          <c:orientation val="minMax"/>
          <c:max val="0.5"/>
        </c:scaling>
        <c:delete val="1"/>
        <c:axPos val="b"/>
        <c:majorGridlines/>
        <c:numFmt formatCode="0%" sourceLinked="1"/>
        <c:majorTickMark val="out"/>
        <c:minorTickMark val="none"/>
        <c:tickLblPos val="nextTo"/>
        <c:crossAx val="-1720574624"/>
        <c:crosses val="autoZero"/>
        <c:crossBetween val="between"/>
        <c:majorUnit val="0.25"/>
      </c:valAx>
    </c:plotArea>
    <c:plotVisOnly val="1"/>
    <c:dispBlanksAs val="gap"/>
    <c:showDLblsOverMax val="0"/>
  </c:chart>
  <c:txPr>
    <a:bodyPr/>
    <a:lstStyle/>
    <a:p>
      <a:pPr>
        <a:defRPr sz="1800"/>
      </a:pPr>
      <a:endParaRPr lang="lv-LV"/>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157141768099037E-2"/>
          <c:y val="2.0934933894350281E-2"/>
          <c:w val="0.97143328313657529"/>
          <c:h val="0.72307413825381484"/>
        </c:manualLayout>
      </c:layout>
      <c:barChart>
        <c:barDir val="col"/>
        <c:grouping val="clustered"/>
        <c:varyColors val="0"/>
        <c:ser>
          <c:idx val="0"/>
          <c:order val="0"/>
          <c:spPr>
            <a:solidFill>
              <a:schemeClr val="accent2">
                <a:lumMod val="75000"/>
              </a:schemeClr>
            </a:solidFill>
          </c:spPr>
          <c:invertIfNegative val="0"/>
          <c:dPt>
            <c:idx val="2"/>
            <c:invertIfNegative val="0"/>
            <c:bubble3D val="0"/>
            <c:spPr>
              <a:solidFill>
                <a:schemeClr val="accent2"/>
              </a:solidFill>
            </c:spPr>
            <c:extLst>
              <c:ext xmlns:c16="http://schemas.microsoft.com/office/drawing/2014/chart" uri="{C3380CC4-5D6E-409C-BE32-E72D297353CC}">
                <c16:uniqueId val="{00000001-7D27-419B-A415-4C6956B55AEE}"/>
              </c:ext>
            </c:extLst>
          </c:dPt>
          <c:dPt>
            <c:idx val="3"/>
            <c:invertIfNegative val="0"/>
            <c:bubble3D val="0"/>
            <c:spPr>
              <a:solidFill>
                <a:schemeClr val="accent2"/>
              </a:solidFill>
            </c:spPr>
            <c:extLst>
              <c:ext xmlns:c16="http://schemas.microsoft.com/office/drawing/2014/chart" uri="{C3380CC4-5D6E-409C-BE32-E72D297353CC}">
                <c16:uniqueId val="{00000003-7D27-419B-A415-4C6956B55AEE}"/>
              </c:ext>
            </c:extLst>
          </c:dPt>
          <c:dPt>
            <c:idx val="4"/>
            <c:invertIfNegative val="0"/>
            <c:bubble3D val="0"/>
            <c:spPr>
              <a:solidFill>
                <a:schemeClr val="accent2"/>
              </a:solidFill>
            </c:spPr>
            <c:extLst>
              <c:ext xmlns:c16="http://schemas.microsoft.com/office/drawing/2014/chart" uri="{C3380CC4-5D6E-409C-BE32-E72D297353CC}">
                <c16:uniqueId val="{00000005-7D27-419B-A415-4C6956B55AEE}"/>
              </c:ext>
            </c:extLst>
          </c:dPt>
          <c:dPt>
            <c:idx val="5"/>
            <c:invertIfNegative val="0"/>
            <c:bubble3D val="0"/>
            <c:spPr>
              <a:solidFill>
                <a:schemeClr val="accent6"/>
              </a:solidFill>
            </c:spPr>
            <c:extLst>
              <c:ext xmlns:c16="http://schemas.microsoft.com/office/drawing/2014/chart" uri="{C3380CC4-5D6E-409C-BE32-E72D297353CC}">
                <c16:uniqueId val="{00000007-7D27-419B-A415-4C6956B55AEE}"/>
              </c:ext>
            </c:extLst>
          </c:dPt>
          <c:dPt>
            <c:idx val="6"/>
            <c:invertIfNegative val="0"/>
            <c:bubble3D val="0"/>
            <c:spPr>
              <a:solidFill>
                <a:schemeClr val="accent6"/>
              </a:solidFill>
            </c:spPr>
            <c:extLst>
              <c:ext xmlns:c16="http://schemas.microsoft.com/office/drawing/2014/chart" uri="{C3380CC4-5D6E-409C-BE32-E72D297353CC}">
                <c16:uniqueId val="{00000009-7D27-419B-A415-4C6956B55AEE}"/>
              </c:ext>
            </c:extLst>
          </c:dPt>
          <c:dPt>
            <c:idx val="7"/>
            <c:invertIfNegative val="0"/>
            <c:bubble3D val="0"/>
            <c:spPr>
              <a:solidFill>
                <a:schemeClr val="accent6"/>
              </a:solidFill>
            </c:spPr>
            <c:extLst>
              <c:ext xmlns:c16="http://schemas.microsoft.com/office/drawing/2014/chart" uri="{C3380CC4-5D6E-409C-BE32-E72D297353CC}">
                <c16:uniqueId val="{0000000B-7D27-419B-A415-4C6956B55AEE}"/>
              </c:ext>
            </c:extLst>
          </c:dPt>
          <c:dPt>
            <c:idx val="8"/>
            <c:invertIfNegative val="0"/>
            <c:bubble3D val="0"/>
            <c:spPr>
              <a:solidFill>
                <a:schemeClr val="accent6">
                  <a:lumMod val="75000"/>
                </a:schemeClr>
              </a:solidFill>
            </c:spPr>
            <c:extLst>
              <c:ext xmlns:c16="http://schemas.microsoft.com/office/drawing/2014/chart" uri="{C3380CC4-5D6E-409C-BE32-E72D297353CC}">
                <c16:uniqueId val="{0000000D-7D27-419B-A415-4C6956B55AEE}"/>
              </c:ext>
            </c:extLst>
          </c:dPt>
          <c:dPt>
            <c:idx val="9"/>
            <c:invertIfNegative val="0"/>
            <c:bubble3D val="0"/>
            <c:spPr>
              <a:solidFill>
                <a:schemeClr val="accent6">
                  <a:lumMod val="75000"/>
                </a:schemeClr>
              </a:solidFill>
            </c:spPr>
            <c:extLst>
              <c:ext xmlns:c16="http://schemas.microsoft.com/office/drawing/2014/chart" uri="{C3380CC4-5D6E-409C-BE32-E72D297353CC}">
                <c16:uniqueId val="{0000000F-7D27-419B-A415-4C6956B55AEE}"/>
              </c:ext>
            </c:extLst>
          </c:dPt>
          <c:dPt>
            <c:idx val="10"/>
            <c:invertIfNegative val="0"/>
            <c:bubble3D val="0"/>
            <c:spPr>
              <a:solidFill>
                <a:schemeClr val="bg1">
                  <a:lumMod val="65000"/>
                </a:schemeClr>
              </a:solidFill>
            </c:spPr>
            <c:extLst>
              <c:ext xmlns:c16="http://schemas.microsoft.com/office/drawing/2014/chart" uri="{C3380CC4-5D6E-409C-BE32-E72D297353CC}">
                <c16:uniqueId val="{00000011-7D27-419B-A415-4C6956B55AEE}"/>
              </c:ext>
            </c:extLst>
          </c:dPt>
          <c:dPt>
            <c:idx val="11"/>
            <c:invertIfNegative val="0"/>
            <c:bubble3D val="0"/>
            <c:spPr>
              <a:solidFill>
                <a:srgbClr val="7030A0"/>
              </a:solidFill>
            </c:spPr>
            <c:extLst>
              <c:ext xmlns:c16="http://schemas.microsoft.com/office/drawing/2014/chart" uri="{C3380CC4-5D6E-409C-BE32-E72D297353CC}">
                <c16:uniqueId val="{00000013-7D27-419B-A415-4C6956B55AEE}"/>
              </c:ext>
            </c:extLst>
          </c:dPt>
          <c:dLbls>
            <c:numFmt formatCode="0%" sourceLinked="0"/>
            <c:spPr>
              <a:noFill/>
              <a:ln>
                <a:noFill/>
              </a:ln>
              <a:effectLst/>
            </c:spPr>
            <c:txPr>
              <a:bodyPr wrap="square" lIns="38100" tIns="19050" rIns="38100" bIns="19050" anchor="ctr">
                <a:spAutoFit/>
              </a:bodyPr>
              <a:lstStyle/>
              <a:p>
                <a:pPr>
                  <a:defRPr sz="10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Sheet1!$B$2:$M$2</c:f>
              <c:strCache>
                <c:ptCount val="12"/>
                <c:pt idx="0">
                  <c:v>1 (nemaz neuzticas)</c:v>
                </c:pt>
                <c:pt idx="1">
                  <c:v>2</c:v>
                </c:pt>
                <c:pt idx="2">
                  <c:v>3</c:v>
                </c:pt>
                <c:pt idx="3">
                  <c:v>4</c:v>
                </c:pt>
                <c:pt idx="4">
                  <c:v>5</c:v>
                </c:pt>
                <c:pt idx="5">
                  <c:v>6</c:v>
                </c:pt>
                <c:pt idx="6">
                  <c:v>7</c:v>
                </c:pt>
                <c:pt idx="7">
                  <c:v>8</c:v>
                </c:pt>
                <c:pt idx="8">
                  <c:v>9</c:v>
                </c:pt>
                <c:pt idx="9">
                  <c:v>10 (ļoti uzticas)</c:v>
                </c:pt>
                <c:pt idx="10">
                  <c:v>Grūti pateikt\ NA</c:v>
                </c:pt>
                <c:pt idx="11">
                  <c:v>Nezina šādu iestādi</c:v>
                </c:pt>
              </c:strCache>
            </c:strRef>
          </c:cat>
          <c:val>
            <c:numRef>
              <c:f>Sheet1!$B$3:$M$3</c:f>
              <c:numCache>
                <c:formatCode>0%</c:formatCode>
                <c:ptCount val="12"/>
                <c:pt idx="0">
                  <c:v>1.4378052074435271E-2</c:v>
                </c:pt>
                <c:pt idx="1">
                  <c:v>8.9256386643582278E-3</c:v>
                </c:pt>
                <c:pt idx="2">
                  <c:v>1.8926977121668624E-2</c:v>
                </c:pt>
                <c:pt idx="3">
                  <c:v>2.4771241052219825E-2</c:v>
                </c:pt>
                <c:pt idx="4">
                  <c:v>0.10428978413930867</c:v>
                </c:pt>
                <c:pt idx="5">
                  <c:v>6.5472792301308827E-2</c:v>
                </c:pt>
                <c:pt idx="6">
                  <c:v>0.17667906971134389</c:v>
                </c:pt>
                <c:pt idx="7">
                  <c:v>0.24074093073899228</c:v>
                </c:pt>
                <c:pt idx="8">
                  <c:v>0.11241581013306481</c:v>
                </c:pt>
                <c:pt idx="9">
                  <c:v>0.12061999986310383</c:v>
                </c:pt>
                <c:pt idx="10">
                  <c:v>7.9674341063063536E-2</c:v>
                </c:pt>
                <c:pt idx="11">
                  <c:v>3.3105363137131805E-2</c:v>
                </c:pt>
              </c:numCache>
            </c:numRef>
          </c:val>
          <c:extLst>
            <c:ext xmlns:c16="http://schemas.microsoft.com/office/drawing/2014/chart" uri="{C3380CC4-5D6E-409C-BE32-E72D297353CC}">
              <c16:uniqueId val="{00000014-7D27-419B-A415-4C6956B55AEE}"/>
            </c:ext>
          </c:extLst>
        </c:ser>
        <c:dLbls>
          <c:showLegendKey val="0"/>
          <c:showVal val="0"/>
          <c:showCatName val="0"/>
          <c:showSerName val="0"/>
          <c:showPercent val="0"/>
          <c:showBubbleSize val="0"/>
        </c:dLbls>
        <c:gapWidth val="70"/>
        <c:axId val="824932768"/>
        <c:axId val="824933160"/>
      </c:barChart>
      <c:catAx>
        <c:axId val="824932768"/>
        <c:scaling>
          <c:orientation val="minMax"/>
        </c:scaling>
        <c:delete val="0"/>
        <c:axPos val="b"/>
        <c:numFmt formatCode="General" sourceLinked="0"/>
        <c:majorTickMark val="out"/>
        <c:minorTickMark val="none"/>
        <c:tickLblPos val="nextTo"/>
        <c:spPr>
          <a:ln>
            <a:noFill/>
          </a:ln>
        </c:spPr>
        <c:txPr>
          <a:bodyPr/>
          <a:lstStyle/>
          <a:p>
            <a:pPr algn="r">
              <a:defRPr sz="1000" b="1"/>
            </a:pPr>
            <a:endParaRPr lang="lv-LV"/>
          </a:p>
        </c:txPr>
        <c:crossAx val="824933160"/>
        <c:crosses val="autoZero"/>
        <c:auto val="1"/>
        <c:lblAlgn val="ctr"/>
        <c:lblOffset val="100"/>
        <c:noMultiLvlLbl val="0"/>
      </c:catAx>
      <c:valAx>
        <c:axId val="824933160"/>
        <c:scaling>
          <c:orientation val="minMax"/>
          <c:max val="0.4"/>
          <c:min val="0"/>
        </c:scaling>
        <c:delete val="1"/>
        <c:axPos val="l"/>
        <c:numFmt formatCode="0%" sourceLinked="1"/>
        <c:majorTickMark val="out"/>
        <c:minorTickMark val="none"/>
        <c:tickLblPos val="nextTo"/>
        <c:crossAx val="824932768"/>
        <c:crosses val="autoZero"/>
        <c:crossBetween val="between"/>
        <c:majorUnit val="0.1"/>
      </c:valAx>
    </c:plotArea>
    <c:plotVisOnly val="1"/>
    <c:dispBlanksAs val="gap"/>
    <c:showDLblsOverMax val="0"/>
  </c:chart>
  <c:txPr>
    <a:bodyPr/>
    <a:lstStyle/>
    <a:p>
      <a:pPr>
        <a:defRPr sz="1200"/>
      </a:pPr>
      <a:endParaRPr lang="lv-LV"/>
    </a:p>
  </c:txPr>
  <c:externalData r:id="rId1">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5151573410847"/>
          <c:y val="0.21927637523170213"/>
          <c:w val="0.83940467728365487"/>
          <c:h val="0.78072362476829782"/>
        </c:manualLayout>
      </c:layout>
      <c:barChart>
        <c:barDir val="bar"/>
        <c:grouping val="percentStacked"/>
        <c:varyColors val="0"/>
        <c:ser>
          <c:idx val="0"/>
          <c:order val="0"/>
          <c:tx>
            <c:strRef>
              <c:f>Sheet1!$C$3</c:f>
              <c:strCache>
                <c:ptCount val="1"/>
                <c:pt idx="0">
                  <c:v>Uzticas (9-10)</c:v>
                </c:pt>
              </c:strCache>
            </c:strRef>
          </c:tx>
          <c:spPr>
            <a:solidFill>
              <a:schemeClr val="accent6">
                <a:lumMod val="75000"/>
              </a:schemeClr>
            </a:solidFill>
          </c:spPr>
          <c:invertIfNegative val="0"/>
          <c:dPt>
            <c:idx val="0"/>
            <c:invertIfNegative val="0"/>
            <c:bubble3D val="0"/>
            <c:spPr>
              <a:solidFill>
                <a:schemeClr val="accent6">
                  <a:lumMod val="75000"/>
                </a:schemeClr>
              </a:solidFill>
            </c:spPr>
            <c:extLst>
              <c:ext xmlns:c16="http://schemas.microsoft.com/office/drawing/2014/chart" uri="{C3380CC4-5D6E-409C-BE32-E72D297353CC}">
                <c16:uniqueId val="{00000001-0124-420A-9B21-594FF6767AAB}"/>
              </c:ext>
            </c:extLst>
          </c:dPt>
          <c:dPt>
            <c:idx val="3"/>
            <c:invertIfNegative val="0"/>
            <c:bubble3D val="0"/>
            <c:extLst>
              <c:ext xmlns:c16="http://schemas.microsoft.com/office/drawing/2014/chart" uri="{C3380CC4-5D6E-409C-BE32-E72D297353CC}">
                <c16:uniqueId val="{00000002-0124-420A-9B21-594FF6767AAB}"/>
              </c:ext>
            </c:extLst>
          </c:dPt>
          <c:dLbls>
            <c:spPr>
              <a:noFill/>
              <a:ln>
                <a:noFill/>
              </a:ln>
              <a:effectLst/>
            </c:spPr>
            <c:txPr>
              <a:bodyPr/>
              <a:lstStyle/>
              <a:p>
                <a:pPr>
                  <a:defRPr lang="en-US" sz="10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Sheet1!$B$4:$B$5</c:f>
              <c:numCache>
                <c:formatCode>General</c:formatCode>
                <c:ptCount val="2"/>
                <c:pt idx="0">
                  <c:v>2021</c:v>
                </c:pt>
                <c:pt idx="1">
                  <c:v>2022</c:v>
                </c:pt>
              </c:numCache>
            </c:numRef>
          </c:cat>
          <c:val>
            <c:numRef>
              <c:f>Sheet1!$C$4:$C$5</c:f>
              <c:numCache>
                <c:formatCode>0%</c:formatCode>
                <c:ptCount val="2"/>
                <c:pt idx="0">
                  <c:v>0.28620074862051764</c:v>
                </c:pt>
                <c:pt idx="1">
                  <c:v>0.23303580999616863</c:v>
                </c:pt>
              </c:numCache>
            </c:numRef>
          </c:val>
          <c:extLst>
            <c:ext xmlns:c16="http://schemas.microsoft.com/office/drawing/2014/chart" uri="{C3380CC4-5D6E-409C-BE32-E72D297353CC}">
              <c16:uniqueId val="{00000003-0124-420A-9B21-594FF6767AAB}"/>
            </c:ext>
          </c:extLst>
        </c:ser>
        <c:ser>
          <c:idx val="1"/>
          <c:order val="1"/>
          <c:tx>
            <c:strRef>
              <c:f>Sheet1!$D$3</c:f>
              <c:strCache>
                <c:ptCount val="1"/>
                <c:pt idx="0">
                  <c:v>Drīzāk uzticas (6-8)</c:v>
                </c:pt>
              </c:strCache>
            </c:strRef>
          </c:tx>
          <c:spPr>
            <a:solidFill>
              <a:schemeClr val="accent6"/>
            </a:solidFill>
          </c:spPr>
          <c:invertIfNegative val="0"/>
          <c:dPt>
            <c:idx val="0"/>
            <c:invertIfNegative val="0"/>
            <c:bubble3D val="0"/>
            <c:extLst>
              <c:ext xmlns:c16="http://schemas.microsoft.com/office/drawing/2014/chart" uri="{C3380CC4-5D6E-409C-BE32-E72D297353CC}">
                <c16:uniqueId val="{00000004-0124-420A-9B21-594FF6767AAB}"/>
              </c:ext>
            </c:extLst>
          </c:dPt>
          <c:dPt>
            <c:idx val="3"/>
            <c:invertIfNegative val="0"/>
            <c:bubble3D val="0"/>
            <c:extLst>
              <c:ext xmlns:c16="http://schemas.microsoft.com/office/drawing/2014/chart" uri="{C3380CC4-5D6E-409C-BE32-E72D297353CC}">
                <c16:uniqueId val="{00000005-0124-420A-9B21-594FF6767AAB}"/>
              </c:ext>
            </c:extLst>
          </c:dPt>
          <c:dLbls>
            <c:spPr>
              <a:noFill/>
              <a:ln>
                <a:noFill/>
              </a:ln>
              <a:effectLst/>
            </c:spPr>
            <c:txPr>
              <a:bodyPr wrap="square" lIns="38100" tIns="19050" rIns="38100" bIns="19050" anchor="ctr">
                <a:spAutoFit/>
              </a:bodyPr>
              <a:lstStyle/>
              <a:p>
                <a:pPr>
                  <a:defRPr sz="10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Sheet1!$B$4:$B$5</c:f>
              <c:numCache>
                <c:formatCode>General</c:formatCode>
                <c:ptCount val="2"/>
                <c:pt idx="0">
                  <c:v>2021</c:v>
                </c:pt>
                <c:pt idx="1">
                  <c:v>2022</c:v>
                </c:pt>
              </c:numCache>
            </c:numRef>
          </c:cat>
          <c:val>
            <c:numRef>
              <c:f>Sheet1!$D$4:$D$5</c:f>
              <c:numCache>
                <c:formatCode>0%</c:formatCode>
                <c:ptCount val="2"/>
                <c:pt idx="0">
                  <c:v>0.47955166356920648</c:v>
                </c:pt>
                <c:pt idx="1">
                  <c:v>0.48289279275164498</c:v>
                </c:pt>
              </c:numCache>
            </c:numRef>
          </c:val>
          <c:extLst>
            <c:ext xmlns:c16="http://schemas.microsoft.com/office/drawing/2014/chart" uri="{C3380CC4-5D6E-409C-BE32-E72D297353CC}">
              <c16:uniqueId val="{00000006-0124-420A-9B21-594FF6767AAB}"/>
            </c:ext>
          </c:extLst>
        </c:ser>
        <c:ser>
          <c:idx val="2"/>
          <c:order val="2"/>
          <c:tx>
            <c:strRef>
              <c:f>Sheet1!$E$3</c:f>
              <c:strCache>
                <c:ptCount val="1"/>
                <c:pt idx="0">
                  <c:v>Drīzāk neuzticas (3-5)</c:v>
                </c:pt>
              </c:strCache>
            </c:strRef>
          </c:tx>
          <c:spPr>
            <a:solidFill>
              <a:schemeClr val="accent2"/>
            </a:solidFill>
          </c:spPr>
          <c:invertIfNegative val="0"/>
          <c:dLbls>
            <c:dLbl>
              <c:idx val="1"/>
              <c:layout>
                <c:manualLayout>
                  <c:x val="0"/>
                  <c:y val="4.008393006837624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124-420A-9B21-594FF6767AAB}"/>
                </c:ext>
              </c:extLst>
            </c:dLbl>
            <c:dLbl>
              <c:idx val="6"/>
              <c:delete val="1"/>
              <c:extLst>
                <c:ext xmlns:c15="http://schemas.microsoft.com/office/drawing/2012/chart" uri="{CE6537A1-D6FC-4f65-9D91-7224C49458BB}"/>
                <c:ext xmlns:c16="http://schemas.microsoft.com/office/drawing/2014/chart" uri="{C3380CC4-5D6E-409C-BE32-E72D297353CC}">
                  <c16:uniqueId val="{00000008-0124-420A-9B21-594FF6767AAB}"/>
                </c:ext>
              </c:extLst>
            </c:dLbl>
            <c:dLbl>
              <c:idx val="7"/>
              <c:delete val="1"/>
              <c:extLst>
                <c:ext xmlns:c15="http://schemas.microsoft.com/office/drawing/2012/chart" uri="{CE6537A1-D6FC-4f65-9D91-7224C49458BB}"/>
                <c:ext xmlns:c16="http://schemas.microsoft.com/office/drawing/2014/chart" uri="{C3380CC4-5D6E-409C-BE32-E72D297353CC}">
                  <c16:uniqueId val="{00000009-0124-420A-9B21-594FF6767AAB}"/>
                </c:ext>
              </c:extLst>
            </c:dLbl>
            <c:spPr>
              <a:noFill/>
              <a:ln>
                <a:noFill/>
              </a:ln>
              <a:effectLst/>
            </c:spPr>
            <c:txPr>
              <a:bodyPr wrap="square" lIns="38100" tIns="19050" rIns="38100" bIns="19050" anchor="ctr">
                <a:spAutoFit/>
              </a:bodyPr>
              <a:lstStyle/>
              <a:p>
                <a:pPr>
                  <a:defRPr sz="9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Sheet1!$B$4:$B$5</c:f>
              <c:numCache>
                <c:formatCode>General</c:formatCode>
                <c:ptCount val="2"/>
                <c:pt idx="0">
                  <c:v>2021</c:v>
                </c:pt>
                <c:pt idx="1">
                  <c:v>2022</c:v>
                </c:pt>
              </c:numCache>
            </c:numRef>
          </c:cat>
          <c:val>
            <c:numRef>
              <c:f>Sheet1!$E$4:$E$5</c:f>
              <c:numCache>
                <c:formatCode>0%</c:formatCode>
                <c:ptCount val="2"/>
                <c:pt idx="0">
                  <c:v>0.11104355573069208</c:v>
                </c:pt>
                <c:pt idx="1">
                  <c:v>0.14798800231319711</c:v>
                </c:pt>
              </c:numCache>
            </c:numRef>
          </c:val>
          <c:extLst>
            <c:ext xmlns:c16="http://schemas.microsoft.com/office/drawing/2014/chart" uri="{C3380CC4-5D6E-409C-BE32-E72D297353CC}">
              <c16:uniqueId val="{0000000A-0124-420A-9B21-594FF6767AAB}"/>
            </c:ext>
          </c:extLst>
        </c:ser>
        <c:ser>
          <c:idx val="3"/>
          <c:order val="3"/>
          <c:tx>
            <c:strRef>
              <c:f>Sheet1!$F$3</c:f>
              <c:strCache>
                <c:ptCount val="1"/>
                <c:pt idx="0">
                  <c:v>Neuzticas (1-2)</c:v>
                </c:pt>
              </c:strCache>
            </c:strRef>
          </c:tx>
          <c:spPr>
            <a:solidFill>
              <a:schemeClr val="accent2">
                <a:lumMod val="75000"/>
              </a:schemeClr>
            </a:solidFill>
          </c:spPr>
          <c:invertIfNegative val="0"/>
          <c:dLbls>
            <c:spPr>
              <a:noFill/>
              <a:ln>
                <a:noFill/>
              </a:ln>
              <a:effectLst/>
            </c:spPr>
            <c:txPr>
              <a:bodyPr wrap="square" lIns="38100" tIns="19050" rIns="38100" bIns="19050" anchor="ctr">
                <a:spAutoFit/>
              </a:bodyPr>
              <a:lstStyle/>
              <a:p>
                <a:pPr>
                  <a:defRPr sz="9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Sheet1!$B$4:$B$5</c:f>
              <c:numCache>
                <c:formatCode>General</c:formatCode>
                <c:ptCount val="2"/>
                <c:pt idx="0">
                  <c:v>2021</c:v>
                </c:pt>
                <c:pt idx="1">
                  <c:v>2022</c:v>
                </c:pt>
              </c:numCache>
            </c:numRef>
          </c:cat>
          <c:val>
            <c:numRef>
              <c:f>Sheet1!$F$4:$F$5</c:f>
              <c:numCache>
                <c:formatCode>0%</c:formatCode>
                <c:ptCount val="2"/>
                <c:pt idx="0">
                  <c:v>2.303524024142653E-2</c:v>
                </c:pt>
                <c:pt idx="1">
                  <c:v>2.3303690738793501E-2</c:v>
                </c:pt>
              </c:numCache>
            </c:numRef>
          </c:val>
          <c:extLst>
            <c:ext xmlns:c16="http://schemas.microsoft.com/office/drawing/2014/chart" uri="{C3380CC4-5D6E-409C-BE32-E72D297353CC}">
              <c16:uniqueId val="{0000000B-0124-420A-9B21-594FF6767AAB}"/>
            </c:ext>
          </c:extLst>
        </c:ser>
        <c:ser>
          <c:idx val="4"/>
          <c:order val="4"/>
          <c:tx>
            <c:strRef>
              <c:f>Sheet1!$G$3</c:f>
              <c:strCache>
                <c:ptCount val="1"/>
                <c:pt idx="0">
                  <c:v>Grūti pateikt\ NA</c:v>
                </c:pt>
              </c:strCache>
            </c:strRef>
          </c:tx>
          <c:spPr>
            <a:solidFill>
              <a:schemeClr val="bg1">
                <a:lumMod val="50000"/>
              </a:schemeClr>
            </a:solidFill>
          </c:spPr>
          <c:invertIfNegative val="0"/>
          <c:dLbls>
            <c:spPr>
              <a:noFill/>
              <a:ln>
                <a:noFill/>
              </a:ln>
              <a:effectLst/>
            </c:spPr>
            <c:txPr>
              <a:bodyPr wrap="square" lIns="38100" tIns="19050" rIns="38100" bIns="19050" anchor="ctr">
                <a:spAutoFit/>
              </a:bodyPr>
              <a:lstStyle/>
              <a:p>
                <a:pPr>
                  <a:defRPr sz="9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Sheet1!$B$4:$B$5</c:f>
              <c:numCache>
                <c:formatCode>General</c:formatCode>
                <c:ptCount val="2"/>
                <c:pt idx="0">
                  <c:v>2021</c:v>
                </c:pt>
                <c:pt idx="1">
                  <c:v>2022</c:v>
                </c:pt>
              </c:numCache>
            </c:numRef>
          </c:cat>
          <c:val>
            <c:numRef>
              <c:f>Sheet1!$G$4:$G$5</c:f>
              <c:numCache>
                <c:formatCode>0%</c:formatCode>
                <c:ptCount val="2"/>
                <c:pt idx="0">
                  <c:v>8.2591015477134155E-2</c:v>
                </c:pt>
                <c:pt idx="1">
                  <c:v>7.9674341063063536E-2</c:v>
                </c:pt>
              </c:numCache>
            </c:numRef>
          </c:val>
          <c:extLst>
            <c:ext xmlns:c16="http://schemas.microsoft.com/office/drawing/2014/chart" uri="{C3380CC4-5D6E-409C-BE32-E72D297353CC}">
              <c16:uniqueId val="{0000000C-0124-420A-9B21-594FF6767AAB}"/>
            </c:ext>
          </c:extLst>
        </c:ser>
        <c:ser>
          <c:idx val="5"/>
          <c:order val="5"/>
          <c:tx>
            <c:strRef>
              <c:f>Sheet1!$H$3</c:f>
              <c:strCache>
                <c:ptCount val="1"/>
                <c:pt idx="0">
                  <c:v>Nezina šādu iestādi</c:v>
                </c:pt>
              </c:strCache>
            </c:strRef>
          </c:tx>
          <c:spPr>
            <a:solidFill>
              <a:srgbClr val="7030A0"/>
            </a:solidFill>
          </c:spPr>
          <c:invertIfNegative val="0"/>
          <c:dLbls>
            <c:spPr>
              <a:noFill/>
              <a:ln>
                <a:noFill/>
              </a:ln>
              <a:effectLst/>
            </c:spPr>
            <c:txPr>
              <a:bodyPr wrap="square" lIns="38100" tIns="19050" rIns="38100" bIns="19050" anchor="ctr">
                <a:spAutoFit/>
              </a:bodyPr>
              <a:lstStyle/>
              <a:p>
                <a:pPr>
                  <a:defRPr sz="9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Sheet1!$B$4:$B$5</c:f>
              <c:numCache>
                <c:formatCode>General</c:formatCode>
                <c:ptCount val="2"/>
                <c:pt idx="0">
                  <c:v>2021</c:v>
                </c:pt>
                <c:pt idx="1">
                  <c:v>2022</c:v>
                </c:pt>
              </c:numCache>
            </c:numRef>
          </c:cat>
          <c:val>
            <c:numRef>
              <c:f>Sheet1!$H$4:$H$5</c:f>
              <c:numCache>
                <c:formatCode>0%</c:formatCode>
                <c:ptCount val="2"/>
                <c:pt idx="0">
                  <c:v>1.7577776361018625E-2</c:v>
                </c:pt>
                <c:pt idx="1">
                  <c:v>3.3105363137131805E-2</c:v>
                </c:pt>
              </c:numCache>
            </c:numRef>
          </c:val>
          <c:extLst>
            <c:ext xmlns:c16="http://schemas.microsoft.com/office/drawing/2014/chart" uri="{C3380CC4-5D6E-409C-BE32-E72D297353CC}">
              <c16:uniqueId val="{0000000D-0124-420A-9B21-594FF6767AAB}"/>
            </c:ext>
          </c:extLst>
        </c:ser>
        <c:dLbls>
          <c:showLegendKey val="0"/>
          <c:showVal val="1"/>
          <c:showCatName val="0"/>
          <c:showSerName val="0"/>
          <c:showPercent val="0"/>
          <c:showBubbleSize val="0"/>
        </c:dLbls>
        <c:gapWidth val="44"/>
        <c:overlap val="100"/>
        <c:axId val="-1640715584"/>
        <c:axId val="-1640705248"/>
      </c:barChart>
      <c:catAx>
        <c:axId val="-1640715584"/>
        <c:scaling>
          <c:orientation val="minMax"/>
        </c:scaling>
        <c:delete val="0"/>
        <c:axPos val="l"/>
        <c:numFmt formatCode="General" sourceLinked="0"/>
        <c:majorTickMark val="out"/>
        <c:minorTickMark val="none"/>
        <c:tickLblPos val="nextTo"/>
        <c:txPr>
          <a:bodyPr/>
          <a:lstStyle/>
          <a:p>
            <a:pPr>
              <a:defRPr sz="1200" b="1"/>
            </a:pPr>
            <a:endParaRPr lang="lv-LV"/>
          </a:p>
        </c:txPr>
        <c:crossAx val="-1640705248"/>
        <c:crosses val="autoZero"/>
        <c:auto val="1"/>
        <c:lblAlgn val="ctr"/>
        <c:lblOffset val="100"/>
        <c:noMultiLvlLbl val="0"/>
      </c:catAx>
      <c:valAx>
        <c:axId val="-1640705248"/>
        <c:scaling>
          <c:orientation val="minMax"/>
        </c:scaling>
        <c:delete val="1"/>
        <c:axPos val="b"/>
        <c:numFmt formatCode="0%" sourceLinked="1"/>
        <c:majorTickMark val="out"/>
        <c:minorTickMark val="none"/>
        <c:tickLblPos val="nextTo"/>
        <c:crossAx val="-1640715584"/>
        <c:crosses val="autoZero"/>
        <c:crossBetween val="between"/>
      </c:valAx>
    </c:plotArea>
    <c:legend>
      <c:legendPos val="t"/>
      <c:layout>
        <c:manualLayout>
          <c:xMode val="edge"/>
          <c:yMode val="edge"/>
          <c:x val="7.312973455624272E-2"/>
          <c:y val="0"/>
          <c:w val="0.67441463401728197"/>
          <c:h val="0.2427473626673233"/>
        </c:manualLayout>
      </c:layout>
      <c:overlay val="0"/>
      <c:txPr>
        <a:bodyPr/>
        <a:lstStyle/>
        <a:p>
          <a:pPr>
            <a:defRPr lang="en-US" sz="1100" b="1"/>
          </a:pPr>
          <a:endParaRPr lang="lv-LV"/>
        </a:p>
      </c:txPr>
    </c:legend>
    <c:plotVisOnly val="1"/>
    <c:dispBlanksAs val="gap"/>
    <c:showDLblsOverMax val="0"/>
  </c:chart>
  <c:txPr>
    <a:bodyPr/>
    <a:lstStyle/>
    <a:p>
      <a:pPr>
        <a:defRPr sz="1800"/>
      </a:pPr>
      <a:endParaRPr lang="lv-LV"/>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354521462429006"/>
          <c:y val="6.9295104811198036E-2"/>
          <c:w val="0.50010652899397134"/>
          <c:h val="0.88763995700732656"/>
        </c:manualLayout>
      </c:layout>
      <c:barChart>
        <c:barDir val="bar"/>
        <c:grouping val="clustered"/>
        <c:varyColors val="0"/>
        <c:ser>
          <c:idx val="0"/>
          <c:order val="0"/>
          <c:tx>
            <c:strRef>
              <c:f>Sheet1!$B$1</c:f>
              <c:strCache>
                <c:ptCount val="1"/>
                <c:pt idx="0">
                  <c:v>2021</c:v>
                </c:pt>
              </c:strCache>
            </c:strRef>
          </c:tx>
          <c:spPr>
            <a:solidFill>
              <a:srgbClr val="ED7D31">
                <a:lumMod val="60000"/>
                <a:lumOff val="40000"/>
              </a:srgbClr>
            </a:solidFill>
            <a:ln w="12700">
              <a:noFill/>
              <a:prstDash val="solid"/>
            </a:ln>
          </c:spPr>
          <c:invertIfNegative val="0"/>
          <c:dLbls>
            <c:spPr>
              <a:noFill/>
              <a:ln w="25400">
                <a:noFill/>
              </a:ln>
            </c:spPr>
            <c:txPr>
              <a:bodyPr/>
              <a:lstStyle/>
              <a:p>
                <a:pPr>
                  <a:defRPr lang="en-US" sz="800" b="0" i="0" u="none" strike="noStrike" baseline="0">
                    <a:solidFill>
                      <a:srgbClr val="000000"/>
                    </a:solidFill>
                    <a:latin typeface="+mn-lt"/>
                    <a:ea typeface="Arial"/>
                    <a:cs typeface="Aria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Pandēmija</c:v>
                </c:pt>
                <c:pt idx="1">
                  <c:v>Terorisma draudi</c:v>
                </c:pt>
                <c:pt idx="2">
                  <c:v>Etniski konflikti</c:v>
                </c:pt>
                <c:pt idx="3">
                  <c:v>Cilvēku tirdzniecība un ekspluatācija</c:v>
                </c:pt>
                <c:pt idx="4">
                  <c:v>Satiksmes drošība</c:v>
                </c:pt>
                <c:pt idx="5">
                  <c:v>Organizētā noziedzība</c:v>
                </c:pt>
                <c:pt idx="6">
                  <c:v>Civilā aizsardzība dabas un cilvēku izraisītu katastrofu gadījumos</c:v>
                </c:pt>
                <c:pt idx="7">
                  <c:v>Kibernoziedzība</c:v>
                </c:pt>
                <c:pt idx="8">
                  <c:v>Personas, kuras nelikumīgi mēģina šķērsot valsts robežu</c:v>
                </c:pt>
                <c:pt idx="9">
                  <c:v>Finanšu noziegumi</c:v>
                </c:pt>
                <c:pt idx="10">
                  <c:v>Korupcija</c:v>
                </c:pt>
                <c:pt idx="11">
                  <c:v>Ārējās robežas ar Krieviju un Baltkrieviju drošība</c:v>
                </c:pt>
              </c:strCache>
            </c:strRef>
          </c:cat>
          <c:val>
            <c:numRef>
              <c:f>Sheet1!$B$2:$B$13</c:f>
              <c:numCache>
                <c:formatCode>0%</c:formatCode>
                <c:ptCount val="12"/>
                <c:pt idx="0">
                  <c:v>0.71215041460718054</c:v>
                </c:pt>
                <c:pt idx="1">
                  <c:v>0.33759630681074698</c:v>
                </c:pt>
                <c:pt idx="2">
                  <c:v>0.32886424141151971</c:v>
                </c:pt>
                <c:pt idx="3">
                  <c:v>0.56543744342863822</c:v>
                </c:pt>
                <c:pt idx="4">
                  <c:v>0.6291091072611229</c:v>
                </c:pt>
                <c:pt idx="5">
                  <c:v>0.66394658911679127</c:v>
                </c:pt>
                <c:pt idx="6">
                  <c:v>0.54408742179800396</c:v>
                </c:pt>
                <c:pt idx="7">
                  <c:v>0.65558279029350064</c:v>
                </c:pt>
                <c:pt idx="9">
                  <c:v>0.69604830209332791</c:v>
                </c:pt>
                <c:pt idx="10">
                  <c:v>0.74203823372131184</c:v>
                </c:pt>
                <c:pt idx="11">
                  <c:v>0.4156270637269735</c:v>
                </c:pt>
              </c:numCache>
            </c:numRef>
          </c:val>
          <c:extLst>
            <c:ext xmlns:c16="http://schemas.microsoft.com/office/drawing/2014/chart" uri="{C3380CC4-5D6E-409C-BE32-E72D297353CC}">
              <c16:uniqueId val="{00000000-2C9D-46C8-9D1D-BFAEED49E0FA}"/>
            </c:ext>
          </c:extLst>
        </c:ser>
        <c:ser>
          <c:idx val="1"/>
          <c:order val="1"/>
          <c:tx>
            <c:strRef>
              <c:f>Sheet1!$C$1</c:f>
              <c:strCache>
                <c:ptCount val="1"/>
              </c:strCache>
            </c:strRef>
          </c:tx>
          <c:spPr>
            <a:solidFill>
              <a:srgbClr val="70AD47">
                <a:lumMod val="60000"/>
                <a:lumOff val="40000"/>
              </a:srgbClr>
            </a:solidFill>
          </c:spPr>
          <c:invertIfNegative val="0"/>
          <c:dLbls>
            <c:spPr>
              <a:noFill/>
              <a:ln>
                <a:noFill/>
              </a:ln>
              <a:effectLst/>
            </c:spPr>
            <c:txPr>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Pandēmija</c:v>
                </c:pt>
                <c:pt idx="1">
                  <c:v>Terorisma draudi</c:v>
                </c:pt>
                <c:pt idx="2">
                  <c:v>Etniski konflikti</c:v>
                </c:pt>
                <c:pt idx="3">
                  <c:v>Cilvēku tirdzniecība un ekspluatācija</c:v>
                </c:pt>
                <c:pt idx="4">
                  <c:v>Satiksmes drošība</c:v>
                </c:pt>
                <c:pt idx="5">
                  <c:v>Organizētā noziedzība</c:v>
                </c:pt>
                <c:pt idx="6">
                  <c:v>Civilā aizsardzība dabas un cilvēku izraisītu katastrofu gadījumos</c:v>
                </c:pt>
                <c:pt idx="7">
                  <c:v>Kibernoziedzība</c:v>
                </c:pt>
                <c:pt idx="8">
                  <c:v>Personas, kuras nelikumīgi mēģina šķērsot valsts robežu</c:v>
                </c:pt>
                <c:pt idx="9">
                  <c:v>Finanšu noziegumi</c:v>
                </c:pt>
                <c:pt idx="10">
                  <c:v>Korupcija</c:v>
                </c:pt>
                <c:pt idx="11">
                  <c:v>Ārējās robežas ar Krieviju un Baltkrieviju drošība</c:v>
                </c:pt>
              </c:strCache>
            </c:strRef>
          </c:cat>
          <c:val>
            <c:numRef>
              <c:f>Sheet1!$C$2:$C$13</c:f>
              <c:numCache>
                <c:formatCode>0%</c:formatCode>
                <c:ptCount val="12"/>
                <c:pt idx="0">
                  <c:v>-0.28214881874095799</c:v>
                </c:pt>
                <c:pt idx="1">
                  <c:v>-0.64848223750655498</c:v>
                </c:pt>
                <c:pt idx="2">
                  <c:v>-0.66060505441659101</c:v>
                </c:pt>
                <c:pt idx="3">
                  <c:v>-0.38006488943217298</c:v>
                </c:pt>
                <c:pt idx="4">
                  <c:v>-0.36605072326226401</c:v>
                </c:pt>
                <c:pt idx="5">
                  <c:v>-0.30398723865777799</c:v>
                </c:pt>
                <c:pt idx="6">
                  <c:v>-0.43116352710797801</c:v>
                </c:pt>
                <c:pt idx="7">
                  <c:v>-0.29206994403877801</c:v>
                </c:pt>
                <c:pt idx="9">
                  <c:v>-0.26066878514957897</c:v>
                </c:pt>
                <c:pt idx="10">
                  <c:v>-0.23024185288341301</c:v>
                </c:pt>
                <c:pt idx="11">
                  <c:v>-0.56402854499007005</c:v>
                </c:pt>
              </c:numCache>
            </c:numRef>
          </c:val>
          <c:extLst>
            <c:ext xmlns:c16="http://schemas.microsoft.com/office/drawing/2014/chart" uri="{C3380CC4-5D6E-409C-BE32-E72D297353CC}">
              <c16:uniqueId val="{00000001-2C9D-46C8-9D1D-BFAEED49E0FA}"/>
            </c:ext>
          </c:extLst>
        </c:ser>
        <c:ser>
          <c:idx val="2"/>
          <c:order val="2"/>
          <c:tx>
            <c:strRef>
              <c:f>Sheet1!$D$1</c:f>
              <c:strCache>
                <c:ptCount val="1"/>
                <c:pt idx="0">
                  <c:v>2022</c:v>
                </c:pt>
              </c:strCache>
            </c:strRef>
          </c:tx>
          <c:spPr>
            <a:solidFill>
              <a:srgbClr val="ED7D31">
                <a:lumMod val="75000"/>
              </a:srgbClr>
            </a:solidFill>
          </c:spPr>
          <c:invertIfNegative val="0"/>
          <c:dLbls>
            <c:spPr>
              <a:noFill/>
              <a:ln>
                <a:noFill/>
              </a:ln>
              <a:effectLst/>
            </c:spPr>
            <c:txPr>
              <a:bodyPr/>
              <a:lstStyle/>
              <a:p>
                <a:pPr>
                  <a:defRPr lang="en-US" sz="900" b="1">
                    <a:latin typeface="+mn-lt"/>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Pandēmija</c:v>
                </c:pt>
                <c:pt idx="1">
                  <c:v>Terorisma draudi</c:v>
                </c:pt>
                <c:pt idx="2">
                  <c:v>Etniski konflikti</c:v>
                </c:pt>
                <c:pt idx="3">
                  <c:v>Cilvēku tirdzniecība un ekspluatācija</c:v>
                </c:pt>
                <c:pt idx="4">
                  <c:v>Satiksmes drošība</c:v>
                </c:pt>
                <c:pt idx="5">
                  <c:v>Organizētā noziedzība</c:v>
                </c:pt>
                <c:pt idx="6">
                  <c:v>Civilā aizsardzība dabas un cilvēku izraisītu katastrofu gadījumos</c:v>
                </c:pt>
                <c:pt idx="7">
                  <c:v>Kibernoziedzība</c:v>
                </c:pt>
                <c:pt idx="8">
                  <c:v>Personas, kuras nelikumīgi mēģina šķērsot valsts robežu</c:v>
                </c:pt>
                <c:pt idx="9">
                  <c:v>Finanšu noziegumi</c:v>
                </c:pt>
                <c:pt idx="10">
                  <c:v>Korupcija</c:v>
                </c:pt>
                <c:pt idx="11">
                  <c:v>Ārējās robežas ar Krieviju un Baltkrieviju drošība</c:v>
                </c:pt>
              </c:strCache>
            </c:strRef>
          </c:cat>
          <c:val>
            <c:numRef>
              <c:f>Sheet1!$D$2:$D$13</c:f>
              <c:numCache>
                <c:formatCode>0%</c:formatCode>
                <c:ptCount val="12"/>
                <c:pt idx="0">
                  <c:v>0.3765721886138193</c:v>
                </c:pt>
                <c:pt idx="1">
                  <c:v>0.44589788568703126</c:v>
                </c:pt>
                <c:pt idx="2">
                  <c:v>0.50572135386054806</c:v>
                </c:pt>
                <c:pt idx="3">
                  <c:v>0.51338769194801825</c:v>
                </c:pt>
                <c:pt idx="4">
                  <c:v>0.59205358185179713</c:v>
                </c:pt>
                <c:pt idx="5">
                  <c:v>0.64318239625254392</c:v>
                </c:pt>
                <c:pt idx="6">
                  <c:v>0.64573095619466969</c:v>
                </c:pt>
                <c:pt idx="7">
                  <c:v>0.65572914993185349</c:v>
                </c:pt>
                <c:pt idx="8">
                  <c:v>0.66535323030026094</c:v>
                </c:pt>
                <c:pt idx="9">
                  <c:v>0.68410943484355702</c:v>
                </c:pt>
                <c:pt idx="10">
                  <c:v>0.68935969469053959</c:v>
                </c:pt>
                <c:pt idx="11">
                  <c:v>0.70028299057536936</c:v>
                </c:pt>
              </c:numCache>
            </c:numRef>
          </c:val>
          <c:extLst>
            <c:ext xmlns:c16="http://schemas.microsoft.com/office/drawing/2014/chart" uri="{C3380CC4-5D6E-409C-BE32-E72D297353CC}">
              <c16:uniqueId val="{00000002-2C9D-46C8-9D1D-BFAEED49E0FA}"/>
            </c:ext>
          </c:extLst>
        </c:ser>
        <c:ser>
          <c:idx val="3"/>
          <c:order val="3"/>
          <c:tx>
            <c:strRef>
              <c:f>Sheet1!$E$1</c:f>
              <c:strCache>
                <c:ptCount val="1"/>
              </c:strCache>
            </c:strRef>
          </c:tx>
          <c:spPr>
            <a:solidFill>
              <a:srgbClr val="70AD47">
                <a:lumMod val="75000"/>
              </a:srgbClr>
            </a:solidFill>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3-2C9D-46C8-9D1D-BFAEED49E0FA}"/>
                </c:ext>
              </c:extLst>
            </c:dLbl>
            <c:spPr>
              <a:noFill/>
              <a:ln>
                <a:noFill/>
              </a:ln>
              <a:effectLst/>
            </c:spPr>
            <c:txPr>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Pandēmija</c:v>
                </c:pt>
                <c:pt idx="1">
                  <c:v>Terorisma draudi</c:v>
                </c:pt>
                <c:pt idx="2">
                  <c:v>Etniski konflikti</c:v>
                </c:pt>
                <c:pt idx="3">
                  <c:v>Cilvēku tirdzniecība un ekspluatācija</c:v>
                </c:pt>
                <c:pt idx="4">
                  <c:v>Satiksmes drošība</c:v>
                </c:pt>
                <c:pt idx="5">
                  <c:v>Organizētā noziedzība</c:v>
                </c:pt>
                <c:pt idx="6">
                  <c:v>Civilā aizsardzība dabas un cilvēku izraisītu katastrofu gadījumos</c:v>
                </c:pt>
                <c:pt idx="7">
                  <c:v>Kibernoziedzība</c:v>
                </c:pt>
                <c:pt idx="8">
                  <c:v>Personas, kuras nelikumīgi mēģina šķērsot valsts robežu</c:v>
                </c:pt>
                <c:pt idx="9">
                  <c:v>Finanšu noziegumi</c:v>
                </c:pt>
                <c:pt idx="10">
                  <c:v>Korupcija</c:v>
                </c:pt>
                <c:pt idx="11">
                  <c:v>Ārējās robežas ar Krieviju un Baltkrieviju drošība</c:v>
                </c:pt>
              </c:strCache>
            </c:strRef>
          </c:cat>
          <c:val>
            <c:numRef>
              <c:f>Sheet1!$E$2:$E$13</c:f>
              <c:numCache>
                <c:formatCode>0%</c:formatCode>
                <c:ptCount val="12"/>
                <c:pt idx="0">
                  <c:v>-0.61090392430988305</c:v>
                </c:pt>
                <c:pt idx="1">
                  <c:v>-0.52692798767407001</c:v>
                </c:pt>
                <c:pt idx="2">
                  <c:v>-0.47208096513666797</c:v>
                </c:pt>
                <c:pt idx="3">
                  <c:v>-0.39951883863178</c:v>
                </c:pt>
                <c:pt idx="4">
                  <c:v>-0.39568577863679399</c:v>
                </c:pt>
                <c:pt idx="5">
                  <c:v>-0.303798608841711</c:v>
                </c:pt>
                <c:pt idx="6">
                  <c:v>-0.31315504032873798</c:v>
                </c:pt>
                <c:pt idx="7">
                  <c:v>-0.286537013468736</c:v>
                </c:pt>
                <c:pt idx="8">
                  <c:v>-0.29718296861077298</c:v>
                </c:pt>
                <c:pt idx="9">
                  <c:v>-0.25787649190225298</c:v>
                </c:pt>
                <c:pt idx="10">
                  <c:v>-0.25378727490432601</c:v>
                </c:pt>
                <c:pt idx="11">
                  <c:v>-0.26876041010069202</c:v>
                </c:pt>
              </c:numCache>
            </c:numRef>
          </c:val>
          <c:extLst>
            <c:ext xmlns:c16="http://schemas.microsoft.com/office/drawing/2014/chart" uri="{C3380CC4-5D6E-409C-BE32-E72D297353CC}">
              <c16:uniqueId val="{00000004-2C9D-46C8-9D1D-BFAEED49E0FA}"/>
            </c:ext>
          </c:extLst>
        </c:ser>
        <c:dLbls>
          <c:showLegendKey val="0"/>
          <c:showVal val="1"/>
          <c:showCatName val="0"/>
          <c:showSerName val="0"/>
          <c:showPercent val="0"/>
          <c:showBubbleSize val="0"/>
        </c:dLbls>
        <c:gapWidth val="60"/>
        <c:overlap val="60"/>
        <c:axId val="366829040"/>
        <c:axId val="366831784"/>
      </c:barChart>
      <c:catAx>
        <c:axId val="366829040"/>
        <c:scaling>
          <c:orientation val="minMax"/>
        </c:scaling>
        <c:delete val="0"/>
        <c:axPos val="l"/>
        <c:majorGridlines>
          <c:spPr>
            <a:ln w="3175">
              <a:solidFill>
                <a:srgbClr val="C0C0C0"/>
              </a:solidFill>
              <a:prstDash val="solid"/>
            </a:ln>
          </c:spPr>
        </c:majorGridlines>
        <c:numFmt formatCode="General" sourceLinked="1"/>
        <c:majorTickMark val="out"/>
        <c:minorTickMark val="out"/>
        <c:tickLblPos val="low"/>
        <c:spPr>
          <a:ln w="3175">
            <a:solidFill>
              <a:srgbClr val="000000"/>
            </a:solidFill>
            <a:prstDash val="solid"/>
          </a:ln>
        </c:spPr>
        <c:txPr>
          <a:bodyPr rot="0" vert="horz"/>
          <a:lstStyle/>
          <a:p>
            <a:pPr>
              <a:defRPr lang="en-US" sz="1050" b="1" i="0" u="none" strike="noStrike" baseline="0">
                <a:solidFill>
                  <a:srgbClr val="000000"/>
                </a:solidFill>
                <a:latin typeface="+mn-lt"/>
                <a:ea typeface="Arial"/>
                <a:cs typeface="Arial"/>
              </a:defRPr>
            </a:pPr>
            <a:endParaRPr lang="lv-LV"/>
          </a:p>
        </c:txPr>
        <c:crossAx val="366831784"/>
        <c:crosses val="autoZero"/>
        <c:auto val="1"/>
        <c:lblAlgn val="ctr"/>
        <c:lblOffset val="100"/>
        <c:tickLblSkip val="1"/>
        <c:tickMarkSkip val="1"/>
        <c:noMultiLvlLbl val="0"/>
      </c:catAx>
      <c:valAx>
        <c:axId val="366831784"/>
        <c:scaling>
          <c:orientation val="minMax"/>
          <c:max val="1"/>
          <c:min val="-1"/>
        </c:scaling>
        <c:delete val="0"/>
        <c:axPos val="b"/>
        <c:majorGridlines>
          <c:spPr>
            <a:ln w="3175">
              <a:solidFill>
                <a:srgbClr val="C0C0C0"/>
              </a:solidFill>
              <a:prstDash val="solid"/>
            </a:ln>
          </c:spPr>
        </c:majorGridlines>
        <c:numFmt formatCode="0%" sourceLinked="0"/>
        <c:majorTickMark val="out"/>
        <c:minorTickMark val="none"/>
        <c:tickLblPos val="nextTo"/>
        <c:spPr>
          <a:ln w="3175">
            <a:solidFill>
              <a:srgbClr val="000000"/>
            </a:solidFill>
            <a:prstDash val="solid"/>
          </a:ln>
        </c:spPr>
        <c:txPr>
          <a:bodyPr rot="0" vert="horz"/>
          <a:lstStyle/>
          <a:p>
            <a:pPr>
              <a:defRPr lang="en-US" sz="800" b="0" i="0" u="none" strike="noStrike" baseline="0">
                <a:solidFill>
                  <a:srgbClr val="000000"/>
                </a:solidFill>
                <a:latin typeface="Arial"/>
                <a:ea typeface="Arial"/>
                <a:cs typeface="Arial"/>
              </a:defRPr>
            </a:pPr>
            <a:endParaRPr lang="lv-LV"/>
          </a:p>
        </c:txPr>
        <c:crossAx val="366829040"/>
        <c:crosses val="autoZero"/>
        <c:crossBetween val="between"/>
        <c:majorUnit val="0.25"/>
      </c:valAx>
      <c:spPr>
        <a:solidFill>
          <a:srgbClr val="FFFFFF"/>
        </a:solidFill>
        <a:ln w="12700">
          <a:solidFill>
            <a:srgbClr val="C0C0C0"/>
          </a:solidFill>
          <a:prstDash val="solid"/>
        </a:ln>
      </c:spPr>
    </c:plotArea>
    <c:legend>
      <c:legendPos val="r"/>
      <c:layout>
        <c:manualLayout>
          <c:xMode val="edge"/>
          <c:yMode val="edge"/>
          <c:x val="0.33496946190141019"/>
          <c:y val="7.4557383103442962E-3"/>
          <c:w val="0.12675250419821374"/>
          <c:h val="6.7026458258422725E-2"/>
        </c:manualLayout>
      </c:layout>
      <c:overlay val="0"/>
      <c:spPr>
        <a:noFill/>
        <a:ln w="3175">
          <a:solidFill>
            <a:srgbClr val="FFFFFF"/>
          </a:solidFill>
          <a:prstDash val="solid"/>
        </a:ln>
      </c:spPr>
      <c:txPr>
        <a:bodyPr/>
        <a:lstStyle/>
        <a:p>
          <a:pPr>
            <a:defRPr lang="en-US" sz="1100" b="1" i="0" u="none" strike="noStrike" baseline="0">
              <a:solidFill>
                <a:srgbClr val="000000"/>
              </a:solidFill>
              <a:latin typeface="+mn-lt"/>
              <a:ea typeface="Arial"/>
              <a:cs typeface="Arial"/>
            </a:defRPr>
          </a:pPr>
          <a:endParaRPr lang="lv-LV"/>
        </a:p>
      </c:txPr>
    </c:legend>
    <c:plotVisOnly val="1"/>
    <c:dispBlanksAs val="gap"/>
    <c:showDLblsOverMax val="0"/>
  </c:chart>
  <c:spPr>
    <a:noFill/>
    <a:ln w="3175">
      <a:noFill/>
      <a:prstDash val="solid"/>
    </a:ln>
  </c:spPr>
  <c:txPr>
    <a:bodyPr/>
    <a:lstStyle/>
    <a:p>
      <a:pPr>
        <a:defRPr sz="10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230010617920415E-2"/>
          <c:y val="0"/>
          <c:w val="0.92443856997821228"/>
          <c:h val="1"/>
        </c:manualLayout>
      </c:layout>
      <c:barChart>
        <c:barDir val="bar"/>
        <c:grouping val="clustered"/>
        <c:varyColors val="0"/>
        <c:ser>
          <c:idx val="0"/>
          <c:order val="0"/>
          <c:tx>
            <c:strRef>
              <c:f>Sheet1!$B$1</c:f>
              <c:strCache>
                <c:ptCount val="1"/>
                <c:pt idx="0">
                  <c:v>Vidējais*</c:v>
                </c:pt>
              </c:strCache>
            </c:strRef>
          </c:tx>
          <c:spPr>
            <a:solidFill>
              <a:schemeClr val="accent5"/>
            </a:solidFill>
            <a:ln w="25310">
              <a:noFill/>
            </a:ln>
          </c:spPr>
          <c:invertIfNegative val="0"/>
          <c:dPt>
            <c:idx val="0"/>
            <c:invertIfNegative val="0"/>
            <c:bubble3D val="0"/>
            <c:spPr>
              <a:solidFill>
                <a:schemeClr val="accent5"/>
              </a:solidFill>
              <a:ln w="25310">
                <a:noFill/>
              </a:ln>
            </c:spPr>
            <c:extLst>
              <c:ext xmlns:c16="http://schemas.microsoft.com/office/drawing/2014/chart" uri="{C3380CC4-5D6E-409C-BE32-E72D297353CC}">
                <c16:uniqueId val="{00000001-F250-40A9-BC95-9A5507329E7A}"/>
              </c:ext>
            </c:extLst>
          </c:dPt>
          <c:dLbls>
            <c:dLbl>
              <c:idx val="0"/>
              <c:layout>
                <c:manualLayout>
                  <c:x val="3.3010770161027339E-2"/>
                  <c:y val="-4.047777882772321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250-40A9-BC95-9A5507329E7A}"/>
                </c:ext>
              </c:extLst>
            </c:dLbl>
            <c:dLbl>
              <c:idx val="1"/>
              <c:layout>
                <c:manualLayout>
                  <c:x val="1.1582096085798708E-2"/>
                  <c:y val="8.955884862580056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277-45D9-86F5-8C5B16475DA9}"/>
                </c:ext>
              </c:extLst>
            </c:dLbl>
            <c:numFmt formatCode="0.0_ ;\-0.0\ " sourceLinked="0"/>
            <c:spPr>
              <a:noFill/>
              <a:ln>
                <a:noFill/>
              </a:ln>
              <a:effectLst/>
            </c:spPr>
            <c:txPr>
              <a:bodyPr/>
              <a:lstStyle/>
              <a:p>
                <a:pPr>
                  <a:defRPr sz="1000" b="1">
                    <a:solidFill>
                      <a:schemeClr val="tx1"/>
                    </a:solidFill>
                  </a:defRPr>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2021</c:v>
                </c:pt>
                <c:pt idx="1">
                  <c:v>2022</c:v>
                </c:pt>
              </c:numCache>
            </c:numRef>
          </c:cat>
          <c:val>
            <c:numRef>
              <c:f>Sheet1!$B$2:$B$3</c:f>
              <c:numCache>
                <c:formatCode>0.0</c:formatCode>
                <c:ptCount val="2"/>
                <c:pt idx="0">
                  <c:v>7.5737414612801075</c:v>
                </c:pt>
                <c:pt idx="1">
                  <c:v>7.3070962802503816</c:v>
                </c:pt>
              </c:numCache>
            </c:numRef>
          </c:val>
          <c:extLst>
            <c:ext xmlns:c16="http://schemas.microsoft.com/office/drawing/2014/chart" uri="{C3380CC4-5D6E-409C-BE32-E72D297353CC}">
              <c16:uniqueId val="{00000002-F250-40A9-BC95-9A5507329E7A}"/>
            </c:ext>
          </c:extLst>
        </c:ser>
        <c:dLbls>
          <c:showLegendKey val="0"/>
          <c:showVal val="1"/>
          <c:showCatName val="1"/>
          <c:showSerName val="0"/>
          <c:showPercent val="0"/>
          <c:showBubbleSize val="0"/>
        </c:dLbls>
        <c:gapWidth val="50"/>
        <c:axId val="441604376"/>
        <c:axId val="441604768"/>
      </c:barChart>
      <c:catAx>
        <c:axId val="441604376"/>
        <c:scaling>
          <c:orientation val="minMax"/>
        </c:scaling>
        <c:delete val="1"/>
        <c:axPos val="l"/>
        <c:majorGridlines>
          <c:spPr>
            <a:ln w="6350">
              <a:solidFill>
                <a:schemeClr val="bg1">
                  <a:lumMod val="85000"/>
                </a:schemeClr>
              </a:solidFill>
              <a:prstDash val="sysDash"/>
            </a:ln>
          </c:spPr>
        </c:majorGridlines>
        <c:numFmt formatCode="#,##0.00" sourceLinked="0"/>
        <c:majorTickMark val="out"/>
        <c:minorTickMark val="none"/>
        <c:tickLblPos val="nextTo"/>
        <c:crossAx val="441604768"/>
        <c:crosses val="autoZero"/>
        <c:auto val="1"/>
        <c:lblAlgn val="ctr"/>
        <c:lblOffset val="100"/>
        <c:tickMarkSkip val="1"/>
        <c:noMultiLvlLbl val="0"/>
      </c:catAx>
      <c:valAx>
        <c:axId val="441604768"/>
        <c:scaling>
          <c:orientation val="minMax"/>
          <c:max val="10"/>
          <c:min val="1"/>
        </c:scaling>
        <c:delete val="1"/>
        <c:axPos val="b"/>
        <c:numFmt formatCode="0.0" sourceLinked="1"/>
        <c:majorTickMark val="out"/>
        <c:minorTickMark val="none"/>
        <c:tickLblPos val="nextTo"/>
        <c:crossAx val="441604376"/>
        <c:crosses val="autoZero"/>
        <c:crossBetween val="between"/>
        <c:majorUnit val="50"/>
        <c:minorUnit val="50"/>
      </c:valAx>
      <c:spPr>
        <a:noFill/>
        <a:ln w="25310">
          <a:noFill/>
        </a:ln>
      </c:spPr>
    </c:plotArea>
    <c:plotVisOnly val="1"/>
    <c:dispBlanksAs val="gap"/>
    <c:showDLblsOverMax val="0"/>
  </c:chart>
  <c:spPr>
    <a:noFill/>
    <a:ln>
      <a:noFill/>
    </a:ln>
  </c:spPr>
  <c:txPr>
    <a:bodyPr/>
    <a:lstStyle/>
    <a:p>
      <a:pPr>
        <a:defRPr sz="700" b="0" i="0" u="none" strike="noStrike" baseline="0">
          <a:solidFill>
            <a:schemeClr val="tx1"/>
          </a:solidFill>
          <a:latin typeface="+mj-lt"/>
          <a:ea typeface="Arial"/>
          <a:cs typeface="Arial"/>
        </a:defRPr>
      </a:pPr>
      <a:endParaRPr lang="lv-LV"/>
    </a:p>
  </c:txPr>
  <c:externalData r:id="rId1">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76239743761233"/>
          <c:y val="4.8337889668833976E-2"/>
          <c:w val="0.74274636488724244"/>
          <c:h val="0.93564727834304251"/>
        </c:manualLayout>
      </c:layout>
      <c:barChart>
        <c:barDir val="bar"/>
        <c:grouping val="percentStacked"/>
        <c:varyColors val="0"/>
        <c:ser>
          <c:idx val="0"/>
          <c:order val="0"/>
          <c:tx>
            <c:strRef>
              <c:f>Sheet1!$C$2</c:f>
              <c:strCache>
                <c:ptCount val="1"/>
                <c:pt idx="0">
                  <c:v>Uzticas (9-10)</c:v>
                </c:pt>
              </c:strCache>
            </c:strRef>
          </c:tx>
          <c:spPr>
            <a:solidFill>
              <a:schemeClr val="accent6">
                <a:lumMod val="75000"/>
              </a:schemeClr>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Sheet1!$A$3:$B$37</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Sheet1!$C$3:$C$37</c:f>
              <c:numCache>
                <c:formatCode>0%</c:formatCode>
                <c:ptCount val="35"/>
                <c:pt idx="0">
                  <c:v>0.20496703861581961</c:v>
                </c:pt>
                <c:pt idx="1">
                  <c:v>0.31979516107383144</c:v>
                </c:pt>
                <c:pt idx="2">
                  <c:v>0.20905422818137923</c:v>
                </c:pt>
                <c:pt idx="3">
                  <c:v>0.23387194571436298</c:v>
                </c:pt>
                <c:pt idx="4">
                  <c:v>0.23098308008576024</c:v>
                </c:pt>
                <c:pt idx="5">
                  <c:v>0.2235395325260805</c:v>
                </c:pt>
                <c:pt idx="7">
                  <c:v>0.22659517537205581</c:v>
                </c:pt>
                <c:pt idx="8">
                  <c:v>0.24464775800627667</c:v>
                </c:pt>
                <c:pt idx="10">
                  <c:v>0.20824358495150794</c:v>
                </c:pt>
                <c:pt idx="11">
                  <c:v>0.25044821288216557</c:v>
                </c:pt>
                <c:pt idx="12">
                  <c:v>0.22833308881700715</c:v>
                </c:pt>
                <c:pt idx="13">
                  <c:v>0.1830587341385741</c:v>
                </c:pt>
                <c:pt idx="14">
                  <c:v>0.23557357234545523</c:v>
                </c:pt>
                <c:pt idx="16">
                  <c:v>0.23569417958182337</c:v>
                </c:pt>
                <c:pt idx="17">
                  <c:v>0.26137923568649862</c:v>
                </c:pt>
                <c:pt idx="18">
                  <c:v>0.21570937514666566</c:v>
                </c:pt>
                <c:pt idx="20">
                  <c:v>0.2071562080877398</c:v>
                </c:pt>
                <c:pt idx="21">
                  <c:v>0.2417171111417083</c:v>
                </c:pt>
                <c:pt idx="22">
                  <c:v>0.22688047990093763</c:v>
                </c:pt>
                <c:pt idx="24">
                  <c:v>0.27734395174457377</c:v>
                </c:pt>
                <c:pt idx="25">
                  <c:v>0.23916526810324751</c:v>
                </c:pt>
                <c:pt idx="26">
                  <c:v>0.19644975189069178</c:v>
                </c:pt>
                <c:pt idx="27">
                  <c:v>0.21689426697385544</c:v>
                </c:pt>
                <c:pt idx="28">
                  <c:v>0.22537096596376205</c:v>
                </c:pt>
                <c:pt idx="29">
                  <c:v>0.26783682246207208</c:v>
                </c:pt>
                <c:pt idx="31">
                  <c:v>0.18492901507415993</c:v>
                </c:pt>
                <c:pt idx="32">
                  <c:v>0.27590269979404242</c:v>
                </c:pt>
                <c:pt idx="34">
                  <c:v>0.23303580999616863</c:v>
                </c:pt>
              </c:numCache>
            </c:numRef>
          </c:val>
          <c:extLst>
            <c:ext xmlns:c16="http://schemas.microsoft.com/office/drawing/2014/chart" uri="{C3380CC4-5D6E-409C-BE32-E72D297353CC}">
              <c16:uniqueId val="{00000000-75AF-4552-B0DF-62AC8490BC4B}"/>
            </c:ext>
          </c:extLst>
        </c:ser>
        <c:ser>
          <c:idx val="1"/>
          <c:order val="1"/>
          <c:tx>
            <c:strRef>
              <c:f>Sheet1!$D$2</c:f>
              <c:strCache>
                <c:ptCount val="1"/>
                <c:pt idx="0">
                  <c:v>Drīzāk uzticas (6-8)</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Sheet1!$A$3:$B$37</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Sheet1!$D$3:$D$37</c:f>
              <c:numCache>
                <c:formatCode>0%</c:formatCode>
                <c:ptCount val="35"/>
                <c:pt idx="0">
                  <c:v>0.41981284042744782</c:v>
                </c:pt>
                <c:pt idx="1">
                  <c:v>0.37476914104636927</c:v>
                </c:pt>
                <c:pt idx="2">
                  <c:v>0.50521996492730359</c:v>
                </c:pt>
                <c:pt idx="3">
                  <c:v>0.45099937371890153</c:v>
                </c:pt>
                <c:pt idx="4">
                  <c:v>0.52324240468215621</c:v>
                </c:pt>
                <c:pt idx="5">
                  <c:v>0.52568820361286983</c:v>
                </c:pt>
                <c:pt idx="7">
                  <c:v>0.48316075030843753</c:v>
                </c:pt>
                <c:pt idx="8">
                  <c:v>0.48240968675355678</c:v>
                </c:pt>
                <c:pt idx="10">
                  <c:v>0.49829776093840966</c:v>
                </c:pt>
                <c:pt idx="11">
                  <c:v>0.38510573793853697</c:v>
                </c:pt>
                <c:pt idx="12">
                  <c:v>0.60043603986860505</c:v>
                </c:pt>
                <c:pt idx="13">
                  <c:v>0.4220445935195436</c:v>
                </c:pt>
                <c:pt idx="14">
                  <c:v>0.5026695767918079</c:v>
                </c:pt>
                <c:pt idx="16">
                  <c:v>0.42977682871332024</c:v>
                </c:pt>
                <c:pt idx="17">
                  <c:v>0.4128573211508817</c:v>
                </c:pt>
                <c:pt idx="18">
                  <c:v>0.52367915482372362</c:v>
                </c:pt>
                <c:pt idx="20">
                  <c:v>0.55114499611531576</c:v>
                </c:pt>
                <c:pt idx="21">
                  <c:v>0.40027853414662762</c:v>
                </c:pt>
                <c:pt idx="22">
                  <c:v>0.56167618150825382</c:v>
                </c:pt>
                <c:pt idx="24">
                  <c:v>0.36740441146029162</c:v>
                </c:pt>
                <c:pt idx="25">
                  <c:v>0.44358267945626689</c:v>
                </c:pt>
                <c:pt idx="26">
                  <c:v>0.47712620898429831</c:v>
                </c:pt>
                <c:pt idx="27">
                  <c:v>0.54591256122284726</c:v>
                </c:pt>
                <c:pt idx="28">
                  <c:v>0.54400063630437168</c:v>
                </c:pt>
                <c:pt idx="29">
                  <c:v>0.53812974747319564</c:v>
                </c:pt>
                <c:pt idx="31">
                  <c:v>0.49535130233295627</c:v>
                </c:pt>
                <c:pt idx="32">
                  <c:v>0.47179129330372505</c:v>
                </c:pt>
                <c:pt idx="34">
                  <c:v>0.48289279275164498</c:v>
                </c:pt>
              </c:numCache>
            </c:numRef>
          </c:val>
          <c:extLst>
            <c:ext xmlns:c16="http://schemas.microsoft.com/office/drawing/2014/chart" uri="{C3380CC4-5D6E-409C-BE32-E72D297353CC}">
              <c16:uniqueId val="{00000001-75AF-4552-B0DF-62AC8490BC4B}"/>
            </c:ext>
          </c:extLst>
        </c:ser>
        <c:ser>
          <c:idx val="2"/>
          <c:order val="2"/>
          <c:tx>
            <c:strRef>
              <c:f>Sheet1!$E$2</c:f>
              <c:strCache>
                <c:ptCount val="1"/>
                <c:pt idx="0">
                  <c:v>Drīzāk neuzticas (3-5)</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Sheet1!$A$3:$B$37</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Sheet1!$E$3:$E$37</c:f>
              <c:numCache>
                <c:formatCode>0%</c:formatCode>
                <c:ptCount val="35"/>
                <c:pt idx="0">
                  <c:v>0.16032137573168051</c:v>
                </c:pt>
                <c:pt idx="1">
                  <c:v>0.14882946307185874</c:v>
                </c:pt>
                <c:pt idx="2">
                  <c:v>0.17503465603502333</c:v>
                </c:pt>
                <c:pt idx="3">
                  <c:v>0.10326789609917984</c:v>
                </c:pt>
                <c:pt idx="4">
                  <c:v>0.16776620321801125</c:v>
                </c:pt>
                <c:pt idx="5">
                  <c:v>0.13362425970043634</c:v>
                </c:pt>
                <c:pt idx="7">
                  <c:v>0.14841834330409523</c:v>
                </c:pt>
                <c:pt idx="8">
                  <c:v>0.14721213199845817</c:v>
                </c:pt>
                <c:pt idx="10">
                  <c:v>9.5963373798741952E-2</c:v>
                </c:pt>
                <c:pt idx="11">
                  <c:v>0.13615269839186636</c:v>
                </c:pt>
                <c:pt idx="12">
                  <c:v>0.11426157578612745</c:v>
                </c:pt>
                <c:pt idx="13">
                  <c:v>0.21572902004208777</c:v>
                </c:pt>
                <c:pt idx="14">
                  <c:v>0.14887124816403857</c:v>
                </c:pt>
                <c:pt idx="16">
                  <c:v>0.17255535811535966</c:v>
                </c:pt>
                <c:pt idx="17">
                  <c:v>0.15890920734732944</c:v>
                </c:pt>
                <c:pt idx="18">
                  <c:v>0.14074152192820383</c:v>
                </c:pt>
                <c:pt idx="20">
                  <c:v>0.11493755348183536</c:v>
                </c:pt>
                <c:pt idx="21">
                  <c:v>0.17391401561894643</c:v>
                </c:pt>
                <c:pt idx="22">
                  <c:v>0.12458444260311619</c:v>
                </c:pt>
                <c:pt idx="24">
                  <c:v>0.15413570626235351</c:v>
                </c:pt>
                <c:pt idx="25">
                  <c:v>0.13438220255817468</c:v>
                </c:pt>
                <c:pt idx="26">
                  <c:v>0.18156576657608881</c:v>
                </c:pt>
                <c:pt idx="27">
                  <c:v>0.11193557325744409</c:v>
                </c:pt>
                <c:pt idx="28">
                  <c:v>0.18072144932583484</c:v>
                </c:pt>
                <c:pt idx="29">
                  <c:v>0.10344532030705719</c:v>
                </c:pt>
                <c:pt idx="31">
                  <c:v>0.18724331699930744</c:v>
                </c:pt>
                <c:pt idx="32">
                  <c:v>0.11300846872842092</c:v>
                </c:pt>
                <c:pt idx="34">
                  <c:v>0.14798800231319711</c:v>
                </c:pt>
              </c:numCache>
            </c:numRef>
          </c:val>
          <c:extLst>
            <c:ext xmlns:c16="http://schemas.microsoft.com/office/drawing/2014/chart" uri="{C3380CC4-5D6E-409C-BE32-E72D297353CC}">
              <c16:uniqueId val="{00000002-75AF-4552-B0DF-62AC8490BC4B}"/>
            </c:ext>
          </c:extLst>
        </c:ser>
        <c:ser>
          <c:idx val="3"/>
          <c:order val="3"/>
          <c:tx>
            <c:strRef>
              <c:f>Sheet1!$F$2</c:f>
              <c:strCache>
                <c:ptCount val="1"/>
                <c:pt idx="0">
                  <c:v>Neuzticas (1-2)</c:v>
                </c:pt>
              </c:strCache>
            </c:strRef>
          </c:tx>
          <c:spPr>
            <a:solidFill>
              <a:schemeClr val="accent2">
                <a:lumMod val="75000"/>
              </a:schemeClr>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Sheet1!$A$3:$B$37</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Sheet1!$F$3:$F$37</c:f>
              <c:numCache>
                <c:formatCode>0%</c:formatCode>
                <c:ptCount val="35"/>
                <c:pt idx="0">
                  <c:v>3.6818434688600438E-2</c:v>
                </c:pt>
                <c:pt idx="1">
                  <c:v>1.8675563842316469E-2</c:v>
                </c:pt>
                <c:pt idx="2">
                  <c:v>8.3592504576377891E-3</c:v>
                </c:pt>
                <c:pt idx="3">
                  <c:v>7.0753491401378349E-2</c:v>
                </c:pt>
                <c:pt idx="4">
                  <c:v>5.3663332335387856E-3</c:v>
                </c:pt>
                <c:pt idx="5">
                  <c:v>2.1628795993025363E-2</c:v>
                </c:pt>
                <c:pt idx="7">
                  <c:v>1.7594684609737215E-2</c:v>
                </c:pt>
                <c:pt idx="8">
                  <c:v>3.3596571212373048E-2</c:v>
                </c:pt>
                <c:pt idx="10">
                  <c:v>7.3507177629732634E-2</c:v>
                </c:pt>
                <c:pt idx="11">
                  <c:v>3.5050205583786388E-2</c:v>
                </c:pt>
                <c:pt idx="12">
                  <c:v>0</c:v>
                </c:pt>
                <c:pt idx="13">
                  <c:v>5.9505053727362797E-2</c:v>
                </c:pt>
                <c:pt idx="14">
                  <c:v>1.5861322975716834E-2</c:v>
                </c:pt>
                <c:pt idx="16">
                  <c:v>5.4752053730076827E-2</c:v>
                </c:pt>
                <c:pt idx="17">
                  <c:v>2.5283328901335712E-2</c:v>
                </c:pt>
                <c:pt idx="18">
                  <c:v>1.6527237060399817E-2</c:v>
                </c:pt>
                <c:pt idx="20">
                  <c:v>1.4889108687237404E-2</c:v>
                </c:pt>
                <c:pt idx="21">
                  <c:v>3.1131597569731453E-2</c:v>
                </c:pt>
                <c:pt idx="22">
                  <c:v>1.605982317322566E-2</c:v>
                </c:pt>
                <c:pt idx="24">
                  <c:v>2.7141635197387218E-2</c:v>
                </c:pt>
                <c:pt idx="25">
                  <c:v>2.9810032358912147E-2</c:v>
                </c:pt>
                <c:pt idx="26">
                  <c:v>3.138411739081387E-2</c:v>
                </c:pt>
                <c:pt idx="27">
                  <c:v>2.1812189440082994E-2</c:v>
                </c:pt>
                <c:pt idx="28">
                  <c:v>1.0719530302274471E-2</c:v>
                </c:pt>
                <c:pt idx="29">
                  <c:v>1.27636488232105E-2</c:v>
                </c:pt>
                <c:pt idx="31">
                  <c:v>2.3721618916934018E-2</c:v>
                </c:pt>
                <c:pt idx="32">
                  <c:v>2.29312842796889E-2</c:v>
                </c:pt>
                <c:pt idx="34">
                  <c:v>2.3303690738793501E-2</c:v>
                </c:pt>
              </c:numCache>
            </c:numRef>
          </c:val>
          <c:extLst>
            <c:ext xmlns:c16="http://schemas.microsoft.com/office/drawing/2014/chart" uri="{C3380CC4-5D6E-409C-BE32-E72D297353CC}">
              <c16:uniqueId val="{00000003-75AF-4552-B0DF-62AC8490BC4B}"/>
            </c:ext>
          </c:extLst>
        </c:ser>
        <c:ser>
          <c:idx val="4"/>
          <c:order val="4"/>
          <c:tx>
            <c:strRef>
              <c:f>Sheet1!$G$2</c:f>
              <c:strCache>
                <c:ptCount val="1"/>
                <c:pt idx="0">
                  <c:v>Grūti pateikt\ NA</c:v>
                </c:pt>
              </c:strCache>
            </c:strRef>
          </c:tx>
          <c:spPr>
            <a:solidFill>
              <a:schemeClr val="bg1">
                <a:lumMod val="65000"/>
              </a:schemeClr>
            </a:solidFill>
          </c:spPr>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Sheet1!$A$3:$B$37</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Sheet1!$G$3:$G$37</c:f>
              <c:numCache>
                <c:formatCode>0%</c:formatCode>
                <c:ptCount val="35"/>
                <c:pt idx="0">
                  <c:v>0.1243296440112488</c:v>
                </c:pt>
                <c:pt idx="1">
                  <c:v>7.238352278318573E-2</c:v>
                </c:pt>
                <c:pt idx="2">
                  <c:v>7.6612933806242511E-2</c:v>
                </c:pt>
                <c:pt idx="3">
                  <c:v>0.13100406711403542</c:v>
                </c:pt>
                <c:pt idx="4">
                  <c:v>5.062204238716226E-2</c:v>
                </c:pt>
                <c:pt idx="5">
                  <c:v>6.6749455234518598E-2</c:v>
                </c:pt>
                <c:pt idx="7">
                  <c:v>8.6761565196193088E-2</c:v>
                </c:pt>
                <c:pt idx="8">
                  <c:v>6.6896643992377339E-2</c:v>
                </c:pt>
                <c:pt idx="10">
                  <c:v>9.6318977821250332E-2</c:v>
                </c:pt>
                <c:pt idx="11">
                  <c:v>0.1094720090446831</c:v>
                </c:pt>
                <c:pt idx="12">
                  <c:v>2.7752882312530397E-2</c:v>
                </c:pt>
                <c:pt idx="13">
                  <c:v>5.9424042910669383E-2</c:v>
                </c:pt>
                <c:pt idx="14">
                  <c:v>7.7045321616634327E-2</c:v>
                </c:pt>
                <c:pt idx="16">
                  <c:v>5.5159747999503149E-2</c:v>
                </c:pt>
                <c:pt idx="17">
                  <c:v>9.3874852730809047E-2</c:v>
                </c:pt>
                <c:pt idx="18">
                  <c:v>7.976382193037429E-2</c:v>
                </c:pt>
                <c:pt idx="20">
                  <c:v>5.5450489340516988E-2</c:v>
                </c:pt>
                <c:pt idx="21">
                  <c:v>0.11002084546377427</c:v>
                </c:pt>
                <c:pt idx="22">
                  <c:v>5.0638873408155878E-2</c:v>
                </c:pt>
                <c:pt idx="24">
                  <c:v>9.2911056925615881E-2</c:v>
                </c:pt>
                <c:pt idx="25">
                  <c:v>0.14815330883916289</c:v>
                </c:pt>
                <c:pt idx="26">
                  <c:v>5.6393390788368733E-2</c:v>
                </c:pt>
                <c:pt idx="27">
                  <c:v>7.6797880086212439E-2</c:v>
                </c:pt>
                <c:pt idx="28">
                  <c:v>2.7788436132002298E-2</c:v>
                </c:pt>
                <c:pt idx="29">
                  <c:v>6.4686323109323263E-2</c:v>
                </c:pt>
                <c:pt idx="31">
                  <c:v>7.8261220574422516E-2</c:v>
                </c:pt>
                <c:pt idx="32">
                  <c:v>8.093354114812229E-2</c:v>
                </c:pt>
                <c:pt idx="34">
                  <c:v>7.9674341063063536E-2</c:v>
                </c:pt>
              </c:numCache>
            </c:numRef>
          </c:val>
          <c:extLst>
            <c:ext xmlns:c16="http://schemas.microsoft.com/office/drawing/2014/chart" uri="{C3380CC4-5D6E-409C-BE32-E72D297353CC}">
              <c16:uniqueId val="{00000004-75AF-4552-B0DF-62AC8490BC4B}"/>
            </c:ext>
          </c:extLst>
        </c:ser>
        <c:ser>
          <c:idx val="5"/>
          <c:order val="5"/>
          <c:tx>
            <c:strRef>
              <c:f>Sheet1!$H$2</c:f>
              <c:strCache>
                <c:ptCount val="1"/>
                <c:pt idx="0">
                  <c:v>Nezina šādu iestādi</c:v>
                </c:pt>
              </c:strCache>
            </c:strRef>
          </c:tx>
          <c:spPr>
            <a:solidFill>
              <a:schemeClr val="accent5"/>
            </a:solidFill>
          </c:spPr>
          <c:invertIfNegative val="0"/>
          <c:dLbls>
            <c:spPr>
              <a:noFill/>
              <a:ln>
                <a:noFill/>
              </a:ln>
              <a:effectLst/>
            </c:spPr>
            <c:txPr>
              <a:bodyPr wrap="square" lIns="38100" tIns="19050" rIns="38100" bIns="19050" anchor="ctr">
                <a:spAutoFit/>
              </a:bodyPr>
              <a:lstStyle/>
              <a:p>
                <a:pPr>
                  <a:defRPr sz="7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Sheet1!$A$3:$B$37</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Sheet1!$H$3:$H$37</c:f>
              <c:numCache>
                <c:formatCode>0%</c:formatCode>
                <c:ptCount val="35"/>
                <c:pt idx="0">
                  <c:v>5.375066652520312E-2</c:v>
                </c:pt>
                <c:pt idx="1">
                  <c:v>6.5547148182438009E-2</c:v>
                </c:pt>
                <c:pt idx="2">
                  <c:v>2.5718966592414488E-2</c:v>
                </c:pt>
                <c:pt idx="3">
                  <c:v>1.0103225952143483E-2</c:v>
                </c:pt>
                <c:pt idx="4">
                  <c:v>2.2019936393368897E-2</c:v>
                </c:pt>
                <c:pt idx="5">
                  <c:v>2.8769752933069562E-2</c:v>
                </c:pt>
                <c:pt idx="7">
                  <c:v>3.7469481209480023E-2</c:v>
                </c:pt>
                <c:pt idx="8">
                  <c:v>2.5237208036955949E-2</c:v>
                </c:pt>
                <c:pt idx="10">
                  <c:v>2.7669124860357643E-2</c:v>
                </c:pt>
                <c:pt idx="11">
                  <c:v>8.3771136158961368E-2</c:v>
                </c:pt>
                <c:pt idx="12">
                  <c:v>2.9216413215730243E-2</c:v>
                </c:pt>
                <c:pt idx="13">
                  <c:v>6.0238555661762533E-2</c:v>
                </c:pt>
                <c:pt idx="14">
                  <c:v>1.9978958106345854E-2</c:v>
                </c:pt>
                <c:pt idx="16">
                  <c:v>5.2061831859916821E-2</c:v>
                </c:pt>
                <c:pt idx="17">
                  <c:v>4.7696054183142753E-2</c:v>
                </c:pt>
                <c:pt idx="18">
                  <c:v>2.3578889110631631E-2</c:v>
                </c:pt>
                <c:pt idx="20">
                  <c:v>5.6421644287354765E-2</c:v>
                </c:pt>
                <c:pt idx="21">
                  <c:v>4.293789605921166E-2</c:v>
                </c:pt>
                <c:pt idx="22">
                  <c:v>2.016019940631001E-2</c:v>
                </c:pt>
                <c:pt idx="24">
                  <c:v>8.1063238409777388E-2</c:v>
                </c:pt>
                <c:pt idx="25">
                  <c:v>4.9065086842362184E-3</c:v>
                </c:pt>
                <c:pt idx="26">
                  <c:v>5.7080764369736761E-2</c:v>
                </c:pt>
                <c:pt idx="27">
                  <c:v>2.6647529019557178E-2</c:v>
                </c:pt>
                <c:pt idx="28">
                  <c:v>1.1398981971753784E-2</c:v>
                </c:pt>
                <c:pt idx="29">
                  <c:v>1.3138137825141505E-2</c:v>
                </c:pt>
                <c:pt idx="31">
                  <c:v>3.0493526102217661E-2</c:v>
                </c:pt>
                <c:pt idx="32">
                  <c:v>3.5432712746000614E-2</c:v>
                </c:pt>
                <c:pt idx="34">
                  <c:v>3.3105363137131805E-2</c:v>
                </c:pt>
              </c:numCache>
            </c:numRef>
          </c:val>
          <c:extLst>
            <c:ext xmlns:c16="http://schemas.microsoft.com/office/drawing/2014/chart" uri="{C3380CC4-5D6E-409C-BE32-E72D297353CC}">
              <c16:uniqueId val="{00000005-75AF-4552-B0DF-62AC8490BC4B}"/>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plotArea>
    <c:legend>
      <c:legendPos val="r"/>
      <c:layout>
        <c:manualLayout>
          <c:xMode val="edge"/>
          <c:yMode val="edge"/>
          <c:x val="2.5853982371516492E-2"/>
          <c:y val="2.3597491191768767E-3"/>
          <c:w val="0.97414601762848352"/>
          <c:h val="4.0910676692836698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1">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157141768099037E-2"/>
          <c:y val="2.0934933894350281E-2"/>
          <c:w val="0.97143328313657529"/>
          <c:h val="0.7325488312850843"/>
        </c:manualLayout>
      </c:layout>
      <c:barChart>
        <c:barDir val="col"/>
        <c:grouping val="clustered"/>
        <c:varyColors val="0"/>
        <c:ser>
          <c:idx val="0"/>
          <c:order val="0"/>
          <c:spPr>
            <a:solidFill>
              <a:schemeClr val="accent2">
                <a:lumMod val="75000"/>
              </a:schemeClr>
            </a:solidFill>
          </c:spPr>
          <c:invertIfNegative val="0"/>
          <c:dPt>
            <c:idx val="2"/>
            <c:invertIfNegative val="0"/>
            <c:bubble3D val="0"/>
            <c:spPr>
              <a:solidFill>
                <a:schemeClr val="accent2"/>
              </a:solidFill>
            </c:spPr>
            <c:extLst>
              <c:ext xmlns:c16="http://schemas.microsoft.com/office/drawing/2014/chart" uri="{C3380CC4-5D6E-409C-BE32-E72D297353CC}">
                <c16:uniqueId val="{00000001-5CB3-4041-A773-5F2B06A3443C}"/>
              </c:ext>
            </c:extLst>
          </c:dPt>
          <c:dPt>
            <c:idx val="3"/>
            <c:invertIfNegative val="0"/>
            <c:bubble3D val="0"/>
            <c:spPr>
              <a:solidFill>
                <a:schemeClr val="accent2"/>
              </a:solidFill>
            </c:spPr>
            <c:extLst>
              <c:ext xmlns:c16="http://schemas.microsoft.com/office/drawing/2014/chart" uri="{C3380CC4-5D6E-409C-BE32-E72D297353CC}">
                <c16:uniqueId val="{00000003-5CB3-4041-A773-5F2B06A3443C}"/>
              </c:ext>
            </c:extLst>
          </c:dPt>
          <c:dPt>
            <c:idx val="4"/>
            <c:invertIfNegative val="0"/>
            <c:bubble3D val="0"/>
            <c:spPr>
              <a:solidFill>
                <a:schemeClr val="accent2"/>
              </a:solidFill>
            </c:spPr>
            <c:extLst>
              <c:ext xmlns:c16="http://schemas.microsoft.com/office/drawing/2014/chart" uri="{C3380CC4-5D6E-409C-BE32-E72D297353CC}">
                <c16:uniqueId val="{00000005-5CB3-4041-A773-5F2B06A3443C}"/>
              </c:ext>
            </c:extLst>
          </c:dPt>
          <c:dPt>
            <c:idx val="5"/>
            <c:invertIfNegative val="0"/>
            <c:bubble3D val="0"/>
            <c:spPr>
              <a:solidFill>
                <a:schemeClr val="accent6"/>
              </a:solidFill>
            </c:spPr>
            <c:extLst>
              <c:ext xmlns:c16="http://schemas.microsoft.com/office/drawing/2014/chart" uri="{C3380CC4-5D6E-409C-BE32-E72D297353CC}">
                <c16:uniqueId val="{00000007-5CB3-4041-A773-5F2B06A3443C}"/>
              </c:ext>
            </c:extLst>
          </c:dPt>
          <c:dPt>
            <c:idx val="6"/>
            <c:invertIfNegative val="0"/>
            <c:bubble3D val="0"/>
            <c:spPr>
              <a:solidFill>
                <a:schemeClr val="accent6"/>
              </a:solidFill>
            </c:spPr>
            <c:extLst>
              <c:ext xmlns:c16="http://schemas.microsoft.com/office/drawing/2014/chart" uri="{C3380CC4-5D6E-409C-BE32-E72D297353CC}">
                <c16:uniqueId val="{00000009-5CB3-4041-A773-5F2B06A3443C}"/>
              </c:ext>
            </c:extLst>
          </c:dPt>
          <c:dPt>
            <c:idx val="7"/>
            <c:invertIfNegative val="0"/>
            <c:bubble3D val="0"/>
            <c:spPr>
              <a:solidFill>
                <a:schemeClr val="accent6"/>
              </a:solidFill>
            </c:spPr>
            <c:extLst>
              <c:ext xmlns:c16="http://schemas.microsoft.com/office/drawing/2014/chart" uri="{C3380CC4-5D6E-409C-BE32-E72D297353CC}">
                <c16:uniqueId val="{0000000B-5CB3-4041-A773-5F2B06A3443C}"/>
              </c:ext>
            </c:extLst>
          </c:dPt>
          <c:dPt>
            <c:idx val="8"/>
            <c:invertIfNegative val="0"/>
            <c:bubble3D val="0"/>
            <c:spPr>
              <a:solidFill>
                <a:schemeClr val="accent6">
                  <a:lumMod val="75000"/>
                </a:schemeClr>
              </a:solidFill>
            </c:spPr>
            <c:extLst>
              <c:ext xmlns:c16="http://schemas.microsoft.com/office/drawing/2014/chart" uri="{C3380CC4-5D6E-409C-BE32-E72D297353CC}">
                <c16:uniqueId val="{0000000D-5CB3-4041-A773-5F2B06A3443C}"/>
              </c:ext>
            </c:extLst>
          </c:dPt>
          <c:dPt>
            <c:idx val="9"/>
            <c:invertIfNegative val="0"/>
            <c:bubble3D val="0"/>
            <c:spPr>
              <a:solidFill>
                <a:schemeClr val="accent6">
                  <a:lumMod val="75000"/>
                </a:schemeClr>
              </a:solidFill>
            </c:spPr>
            <c:extLst>
              <c:ext xmlns:c16="http://schemas.microsoft.com/office/drawing/2014/chart" uri="{C3380CC4-5D6E-409C-BE32-E72D297353CC}">
                <c16:uniqueId val="{0000000F-5CB3-4041-A773-5F2B06A3443C}"/>
              </c:ext>
            </c:extLst>
          </c:dPt>
          <c:dLbls>
            <c:dLbl>
              <c:idx val="1"/>
              <c:numFmt formatCode="0.0%" sourceLinked="0"/>
              <c:spPr>
                <a:noFill/>
                <a:ln>
                  <a:noFill/>
                </a:ln>
                <a:effectLst/>
              </c:spPr>
              <c:txPr>
                <a:bodyPr wrap="square" lIns="38100" tIns="19050" rIns="38100" bIns="19050" anchor="ctr">
                  <a:spAutoFit/>
                </a:bodyPr>
                <a:lstStyle/>
                <a:p>
                  <a:pPr>
                    <a:defRPr sz="1000" b="1"/>
                  </a:pPr>
                  <a:endParaRPr lang="lv-LV"/>
                </a:p>
              </c:txPr>
              <c:showLegendKey val="0"/>
              <c:showVal val="1"/>
              <c:showCatName val="0"/>
              <c:showSerName val="0"/>
              <c:showPercent val="0"/>
              <c:showBubbleSize val="0"/>
              <c:extLst>
                <c:ext xmlns:c16="http://schemas.microsoft.com/office/drawing/2014/chart" uri="{C3380CC4-5D6E-409C-BE32-E72D297353CC}">
                  <c16:uniqueId val="{00000010-5CB3-4041-A773-5F2B06A3443C}"/>
                </c:ext>
              </c:extLst>
            </c:dLbl>
            <c:numFmt formatCode="0%" sourceLinked="0"/>
            <c:spPr>
              <a:noFill/>
              <a:ln>
                <a:noFill/>
              </a:ln>
              <a:effectLst/>
            </c:spPr>
            <c:txPr>
              <a:bodyPr wrap="square" lIns="38100" tIns="19050" rIns="38100" bIns="19050" anchor="ctr">
                <a:spAutoFit/>
              </a:bodyPr>
              <a:lstStyle/>
              <a:p>
                <a:pPr>
                  <a:defRPr sz="10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Sheet1!$B$2:$K$2</c:f>
              <c:strCache>
                <c:ptCount val="10"/>
                <c:pt idx="0">
                  <c:v>(ļoti slikti) 1</c:v>
                </c:pt>
                <c:pt idx="1">
                  <c:v>2</c:v>
                </c:pt>
                <c:pt idx="2">
                  <c:v>3</c:v>
                </c:pt>
                <c:pt idx="3">
                  <c:v>4</c:v>
                </c:pt>
                <c:pt idx="4">
                  <c:v>5</c:v>
                </c:pt>
                <c:pt idx="5">
                  <c:v>6</c:v>
                </c:pt>
                <c:pt idx="6">
                  <c:v>7</c:v>
                </c:pt>
                <c:pt idx="7">
                  <c:v>8</c:v>
                </c:pt>
                <c:pt idx="8">
                  <c:v>9</c:v>
                </c:pt>
                <c:pt idx="9">
                  <c:v>(izcili) 10</c:v>
                </c:pt>
              </c:strCache>
            </c:strRef>
          </c:cat>
          <c:val>
            <c:numRef>
              <c:f>Sheet1!$B$3:$K$3</c:f>
              <c:numCache>
                <c:formatCode>0%</c:formatCode>
                <c:ptCount val="10"/>
                <c:pt idx="0">
                  <c:v>8.2468842823473117E-3</c:v>
                </c:pt>
                <c:pt idx="1">
                  <c:v>8.587049546068792E-3</c:v>
                </c:pt>
                <c:pt idx="2">
                  <c:v>1.0784292195663389E-2</c:v>
                </c:pt>
                <c:pt idx="3">
                  <c:v>1.8022301313552452E-2</c:v>
                </c:pt>
                <c:pt idx="4">
                  <c:v>4.4422856981968357E-2</c:v>
                </c:pt>
                <c:pt idx="5">
                  <c:v>2.866515931398643E-2</c:v>
                </c:pt>
                <c:pt idx="6">
                  <c:v>8.3726595675580939E-2</c:v>
                </c:pt>
                <c:pt idx="7">
                  <c:v>0.24958437127447833</c:v>
                </c:pt>
                <c:pt idx="8">
                  <c:v>0.23513915719401679</c:v>
                </c:pt>
                <c:pt idx="9">
                  <c:v>0.31282133222233527</c:v>
                </c:pt>
              </c:numCache>
            </c:numRef>
          </c:val>
          <c:extLst>
            <c:ext xmlns:c16="http://schemas.microsoft.com/office/drawing/2014/chart" uri="{C3380CC4-5D6E-409C-BE32-E72D297353CC}">
              <c16:uniqueId val="{00000011-5CB3-4041-A773-5F2B06A3443C}"/>
            </c:ext>
          </c:extLst>
        </c:ser>
        <c:dLbls>
          <c:showLegendKey val="0"/>
          <c:showVal val="0"/>
          <c:showCatName val="0"/>
          <c:showSerName val="0"/>
          <c:showPercent val="0"/>
          <c:showBubbleSize val="0"/>
        </c:dLbls>
        <c:gapWidth val="70"/>
        <c:axId val="824932768"/>
        <c:axId val="824933160"/>
      </c:barChart>
      <c:catAx>
        <c:axId val="824932768"/>
        <c:scaling>
          <c:orientation val="minMax"/>
        </c:scaling>
        <c:delete val="0"/>
        <c:axPos val="b"/>
        <c:numFmt formatCode="General" sourceLinked="0"/>
        <c:majorTickMark val="out"/>
        <c:minorTickMark val="none"/>
        <c:tickLblPos val="nextTo"/>
        <c:spPr>
          <a:ln>
            <a:noFill/>
          </a:ln>
        </c:spPr>
        <c:txPr>
          <a:bodyPr/>
          <a:lstStyle/>
          <a:p>
            <a:pPr algn="r">
              <a:defRPr sz="1050" b="1"/>
            </a:pPr>
            <a:endParaRPr lang="lv-LV"/>
          </a:p>
        </c:txPr>
        <c:crossAx val="824933160"/>
        <c:crosses val="autoZero"/>
        <c:auto val="1"/>
        <c:lblAlgn val="ctr"/>
        <c:lblOffset val="100"/>
        <c:noMultiLvlLbl val="0"/>
      </c:catAx>
      <c:valAx>
        <c:axId val="824933160"/>
        <c:scaling>
          <c:orientation val="minMax"/>
          <c:max val="0.4"/>
          <c:min val="0"/>
        </c:scaling>
        <c:delete val="1"/>
        <c:axPos val="l"/>
        <c:numFmt formatCode="0%" sourceLinked="1"/>
        <c:majorTickMark val="out"/>
        <c:minorTickMark val="none"/>
        <c:tickLblPos val="nextTo"/>
        <c:crossAx val="824932768"/>
        <c:crosses val="autoZero"/>
        <c:crossBetween val="between"/>
        <c:majorUnit val="0.1"/>
      </c:valAx>
    </c:plotArea>
    <c:plotVisOnly val="1"/>
    <c:dispBlanksAs val="gap"/>
    <c:showDLblsOverMax val="0"/>
  </c:chart>
  <c:txPr>
    <a:bodyPr/>
    <a:lstStyle/>
    <a:p>
      <a:pPr>
        <a:defRPr sz="1200"/>
      </a:pPr>
      <a:endParaRPr lang="lv-LV"/>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56035744824003"/>
          <c:y val="0.13364954564346024"/>
          <c:w val="0.84835951442373658"/>
          <c:h val="0.86635045435653968"/>
        </c:manualLayout>
      </c:layout>
      <c:barChart>
        <c:barDir val="bar"/>
        <c:grouping val="percentStacked"/>
        <c:varyColors val="0"/>
        <c:ser>
          <c:idx val="0"/>
          <c:order val="0"/>
          <c:tx>
            <c:strRef>
              <c:f>Sheet1!$C$3</c:f>
              <c:strCache>
                <c:ptCount val="1"/>
                <c:pt idx="0">
                  <c:v>Izcili/ labi (9-10)</c:v>
                </c:pt>
              </c:strCache>
            </c:strRef>
          </c:tx>
          <c:spPr>
            <a:solidFill>
              <a:schemeClr val="accent6">
                <a:lumMod val="75000"/>
              </a:schemeClr>
            </a:solidFill>
          </c:spPr>
          <c:invertIfNegative val="0"/>
          <c:dPt>
            <c:idx val="0"/>
            <c:invertIfNegative val="0"/>
            <c:bubble3D val="0"/>
            <c:spPr>
              <a:solidFill>
                <a:schemeClr val="accent6">
                  <a:lumMod val="75000"/>
                </a:schemeClr>
              </a:solidFill>
            </c:spPr>
            <c:extLst>
              <c:ext xmlns:c16="http://schemas.microsoft.com/office/drawing/2014/chart" uri="{C3380CC4-5D6E-409C-BE32-E72D297353CC}">
                <c16:uniqueId val="{00000001-F04E-42D7-8053-BF894CEBCAE8}"/>
              </c:ext>
            </c:extLst>
          </c:dPt>
          <c:dPt>
            <c:idx val="3"/>
            <c:invertIfNegative val="0"/>
            <c:bubble3D val="0"/>
            <c:extLst>
              <c:ext xmlns:c16="http://schemas.microsoft.com/office/drawing/2014/chart" uri="{C3380CC4-5D6E-409C-BE32-E72D297353CC}">
                <c16:uniqueId val="{00000002-F04E-42D7-8053-BF894CEBCAE8}"/>
              </c:ext>
            </c:extLst>
          </c:dPt>
          <c:dLbls>
            <c:spPr>
              <a:noFill/>
              <a:ln>
                <a:noFill/>
              </a:ln>
              <a:effectLst/>
            </c:spPr>
            <c:txPr>
              <a:bodyPr/>
              <a:lstStyle/>
              <a:p>
                <a:pPr>
                  <a:defRPr lang="en-US" sz="10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Sheet1!$B$4:$B$5</c:f>
              <c:numCache>
                <c:formatCode>General</c:formatCode>
                <c:ptCount val="2"/>
                <c:pt idx="0">
                  <c:v>2021</c:v>
                </c:pt>
                <c:pt idx="1">
                  <c:v>2022</c:v>
                </c:pt>
              </c:numCache>
            </c:numRef>
          </c:cat>
          <c:val>
            <c:numRef>
              <c:f>Sheet1!$C$4:$C$5</c:f>
              <c:numCache>
                <c:formatCode>0%</c:formatCode>
                <c:ptCount val="2"/>
                <c:pt idx="0">
                  <c:v>0.55796760229679443</c:v>
                </c:pt>
                <c:pt idx="1">
                  <c:v>0.54796048941635211</c:v>
                </c:pt>
              </c:numCache>
            </c:numRef>
          </c:val>
          <c:extLst>
            <c:ext xmlns:c16="http://schemas.microsoft.com/office/drawing/2014/chart" uri="{C3380CC4-5D6E-409C-BE32-E72D297353CC}">
              <c16:uniqueId val="{00000003-F04E-42D7-8053-BF894CEBCAE8}"/>
            </c:ext>
          </c:extLst>
        </c:ser>
        <c:ser>
          <c:idx val="1"/>
          <c:order val="1"/>
          <c:tx>
            <c:strRef>
              <c:f>Sheet1!$D$3</c:f>
              <c:strCache>
                <c:ptCount val="1"/>
                <c:pt idx="0">
                  <c:v>Drīzāk labi (6-8)</c:v>
                </c:pt>
              </c:strCache>
            </c:strRef>
          </c:tx>
          <c:spPr>
            <a:solidFill>
              <a:schemeClr val="accent6"/>
            </a:solidFill>
          </c:spPr>
          <c:invertIfNegative val="0"/>
          <c:dPt>
            <c:idx val="0"/>
            <c:invertIfNegative val="0"/>
            <c:bubble3D val="0"/>
            <c:extLst>
              <c:ext xmlns:c16="http://schemas.microsoft.com/office/drawing/2014/chart" uri="{C3380CC4-5D6E-409C-BE32-E72D297353CC}">
                <c16:uniqueId val="{00000004-F04E-42D7-8053-BF894CEBCAE8}"/>
              </c:ext>
            </c:extLst>
          </c:dPt>
          <c:dPt>
            <c:idx val="3"/>
            <c:invertIfNegative val="0"/>
            <c:bubble3D val="0"/>
            <c:extLst>
              <c:ext xmlns:c16="http://schemas.microsoft.com/office/drawing/2014/chart" uri="{C3380CC4-5D6E-409C-BE32-E72D297353CC}">
                <c16:uniqueId val="{00000005-F04E-42D7-8053-BF894CEBCAE8}"/>
              </c:ext>
            </c:extLst>
          </c:dPt>
          <c:dLbls>
            <c:spPr>
              <a:noFill/>
              <a:ln>
                <a:noFill/>
              </a:ln>
              <a:effectLst/>
            </c:spPr>
            <c:txPr>
              <a:bodyPr wrap="square" lIns="38100" tIns="19050" rIns="38100" bIns="19050" anchor="ctr">
                <a:spAutoFit/>
              </a:bodyPr>
              <a:lstStyle/>
              <a:p>
                <a:pPr>
                  <a:defRPr sz="10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Sheet1!$B$4:$B$5</c:f>
              <c:numCache>
                <c:formatCode>General</c:formatCode>
                <c:ptCount val="2"/>
                <c:pt idx="0">
                  <c:v>2021</c:v>
                </c:pt>
                <c:pt idx="1">
                  <c:v>2022</c:v>
                </c:pt>
              </c:numCache>
            </c:numRef>
          </c:cat>
          <c:val>
            <c:numRef>
              <c:f>Sheet1!$D$4:$D$5</c:f>
              <c:numCache>
                <c:formatCode>0%</c:formatCode>
                <c:ptCount val="2"/>
                <c:pt idx="0">
                  <c:v>0.36386324163027495</c:v>
                </c:pt>
                <c:pt idx="1">
                  <c:v>0.36197612626404568</c:v>
                </c:pt>
              </c:numCache>
            </c:numRef>
          </c:val>
          <c:extLst>
            <c:ext xmlns:c16="http://schemas.microsoft.com/office/drawing/2014/chart" uri="{C3380CC4-5D6E-409C-BE32-E72D297353CC}">
              <c16:uniqueId val="{00000006-F04E-42D7-8053-BF894CEBCAE8}"/>
            </c:ext>
          </c:extLst>
        </c:ser>
        <c:ser>
          <c:idx val="2"/>
          <c:order val="2"/>
          <c:tx>
            <c:strRef>
              <c:f>Sheet1!$E$3</c:f>
              <c:strCache>
                <c:ptCount val="1"/>
                <c:pt idx="0">
                  <c:v>Drīzāk slikti (3-5)</c:v>
                </c:pt>
              </c:strCache>
            </c:strRef>
          </c:tx>
          <c:spPr>
            <a:solidFill>
              <a:schemeClr val="accent2"/>
            </a:solidFill>
          </c:spPr>
          <c:invertIfNegative val="0"/>
          <c:dLbls>
            <c:dLbl>
              <c:idx val="1"/>
              <c:layout>
                <c:manualLayout>
                  <c:x val="0"/>
                  <c:y val="4.008393006837624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04E-42D7-8053-BF894CEBCAE8}"/>
                </c:ext>
              </c:extLst>
            </c:dLbl>
            <c:dLbl>
              <c:idx val="6"/>
              <c:delete val="1"/>
              <c:extLst>
                <c:ext xmlns:c15="http://schemas.microsoft.com/office/drawing/2012/chart" uri="{CE6537A1-D6FC-4f65-9D91-7224C49458BB}"/>
                <c:ext xmlns:c16="http://schemas.microsoft.com/office/drawing/2014/chart" uri="{C3380CC4-5D6E-409C-BE32-E72D297353CC}">
                  <c16:uniqueId val="{00000008-F04E-42D7-8053-BF894CEBCAE8}"/>
                </c:ext>
              </c:extLst>
            </c:dLbl>
            <c:dLbl>
              <c:idx val="7"/>
              <c:delete val="1"/>
              <c:extLst>
                <c:ext xmlns:c15="http://schemas.microsoft.com/office/drawing/2012/chart" uri="{CE6537A1-D6FC-4f65-9D91-7224C49458BB}"/>
                <c:ext xmlns:c16="http://schemas.microsoft.com/office/drawing/2014/chart" uri="{C3380CC4-5D6E-409C-BE32-E72D297353CC}">
                  <c16:uniqueId val="{00000009-F04E-42D7-8053-BF894CEBCAE8}"/>
                </c:ext>
              </c:extLst>
            </c:dLbl>
            <c:spPr>
              <a:noFill/>
              <a:ln>
                <a:noFill/>
              </a:ln>
              <a:effectLst/>
            </c:spPr>
            <c:txPr>
              <a:bodyPr wrap="square" lIns="38100" tIns="19050" rIns="38100" bIns="19050" anchor="ctr">
                <a:spAutoFit/>
              </a:bodyPr>
              <a:lstStyle/>
              <a:p>
                <a:pPr>
                  <a:defRPr sz="10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Sheet1!$B$4:$B$5</c:f>
              <c:numCache>
                <c:formatCode>General</c:formatCode>
                <c:ptCount val="2"/>
                <c:pt idx="0">
                  <c:v>2021</c:v>
                </c:pt>
                <c:pt idx="1">
                  <c:v>2022</c:v>
                </c:pt>
              </c:numCache>
            </c:numRef>
          </c:cat>
          <c:val>
            <c:numRef>
              <c:f>Sheet1!$E$4:$E$5</c:f>
              <c:numCache>
                <c:formatCode>0%</c:formatCode>
                <c:ptCount val="2"/>
                <c:pt idx="0">
                  <c:v>6.1877132603363756E-2</c:v>
                </c:pt>
                <c:pt idx="1">
                  <c:v>7.3229450491184206E-2</c:v>
                </c:pt>
              </c:numCache>
            </c:numRef>
          </c:val>
          <c:extLst>
            <c:ext xmlns:c16="http://schemas.microsoft.com/office/drawing/2014/chart" uri="{C3380CC4-5D6E-409C-BE32-E72D297353CC}">
              <c16:uniqueId val="{0000000A-F04E-42D7-8053-BF894CEBCAE8}"/>
            </c:ext>
          </c:extLst>
        </c:ser>
        <c:ser>
          <c:idx val="3"/>
          <c:order val="3"/>
          <c:tx>
            <c:strRef>
              <c:f>Sheet1!$F$3</c:f>
              <c:strCache>
                <c:ptCount val="1"/>
                <c:pt idx="0">
                  <c:v>Slikti (1-2)</c:v>
                </c:pt>
              </c:strCache>
            </c:strRef>
          </c:tx>
          <c:spPr>
            <a:solidFill>
              <a:schemeClr val="accent2">
                <a:lumMod val="75000"/>
              </a:schemeClr>
            </a:solidFill>
          </c:spPr>
          <c:invertIfNegative val="0"/>
          <c:dLbls>
            <c:dLbl>
              <c:idx val="0"/>
              <c:layout>
                <c:manualLayout>
                  <c:x val="2.4441629059595814E-3"/>
                  <c:y val="-7.95105884891206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04E-42D7-8053-BF894CEBCAE8}"/>
                </c:ext>
              </c:extLst>
            </c:dLbl>
            <c:spPr>
              <a:noFill/>
              <a:ln>
                <a:noFill/>
              </a:ln>
              <a:effectLst/>
            </c:spPr>
            <c:txPr>
              <a:bodyPr wrap="square" lIns="38100" tIns="19050" rIns="38100" bIns="19050" anchor="ctr">
                <a:spAutoFit/>
              </a:bodyPr>
              <a:lstStyle/>
              <a:p>
                <a:pPr>
                  <a:defRPr sz="10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Sheet1!$B$4:$B$5</c:f>
              <c:numCache>
                <c:formatCode>General</c:formatCode>
                <c:ptCount val="2"/>
                <c:pt idx="0">
                  <c:v>2021</c:v>
                </c:pt>
                <c:pt idx="1">
                  <c:v>2022</c:v>
                </c:pt>
              </c:numCache>
            </c:numRef>
          </c:cat>
          <c:val>
            <c:numRef>
              <c:f>Sheet1!$F$4:$F$5</c:f>
              <c:numCache>
                <c:formatCode>0%</c:formatCode>
                <c:ptCount val="2"/>
                <c:pt idx="0">
                  <c:v>1.6292023469568734E-2</c:v>
                </c:pt>
                <c:pt idx="1">
                  <c:v>1.6833933828416102E-2</c:v>
                </c:pt>
              </c:numCache>
            </c:numRef>
          </c:val>
          <c:extLst>
            <c:ext xmlns:c16="http://schemas.microsoft.com/office/drawing/2014/chart" uri="{C3380CC4-5D6E-409C-BE32-E72D297353CC}">
              <c16:uniqueId val="{0000000C-F04E-42D7-8053-BF894CEBCAE8}"/>
            </c:ext>
          </c:extLst>
        </c:ser>
        <c:dLbls>
          <c:showLegendKey val="0"/>
          <c:showVal val="1"/>
          <c:showCatName val="0"/>
          <c:showSerName val="0"/>
          <c:showPercent val="0"/>
          <c:showBubbleSize val="0"/>
        </c:dLbls>
        <c:gapWidth val="44"/>
        <c:overlap val="100"/>
        <c:axId val="-1640715584"/>
        <c:axId val="-1640705248"/>
      </c:barChart>
      <c:catAx>
        <c:axId val="-1640715584"/>
        <c:scaling>
          <c:orientation val="minMax"/>
        </c:scaling>
        <c:delete val="0"/>
        <c:axPos val="l"/>
        <c:numFmt formatCode="General" sourceLinked="0"/>
        <c:majorTickMark val="out"/>
        <c:minorTickMark val="none"/>
        <c:tickLblPos val="nextTo"/>
        <c:txPr>
          <a:bodyPr/>
          <a:lstStyle/>
          <a:p>
            <a:pPr>
              <a:defRPr sz="1200" b="1"/>
            </a:pPr>
            <a:endParaRPr lang="lv-LV"/>
          </a:p>
        </c:txPr>
        <c:crossAx val="-1640705248"/>
        <c:crosses val="autoZero"/>
        <c:auto val="1"/>
        <c:lblAlgn val="ctr"/>
        <c:lblOffset val="100"/>
        <c:noMultiLvlLbl val="0"/>
      </c:catAx>
      <c:valAx>
        <c:axId val="-1640705248"/>
        <c:scaling>
          <c:orientation val="minMax"/>
        </c:scaling>
        <c:delete val="1"/>
        <c:axPos val="b"/>
        <c:numFmt formatCode="0%" sourceLinked="1"/>
        <c:majorTickMark val="out"/>
        <c:minorTickMark val="none"/>
        <c:tickLblPos val="nextTo"/>
        <c:crossAx val="-1640715584"/>
        <c:crosses val="autoZero"/>
        <c:crossBetween val="between"/>
      </c:valAx>
    </c:plotArea>
    <c:legend>
      <c:legendPos val="t"/>
      <c:layout>
        <c:manualLayout>
          <c:xMode val="edge"/>
          <c:yMode val="edge"/>
          <c:x val="0.1079604076401838"/>
          <c:y val="3.6697194687286445E-2"/>
          <c:w val="0.82152510761533803"/>
          <c:h val="0.1468629436832907"/>
        </c:manualLayout>
      </c:layout>
      <c:overlay val="0"/>
      <c:txPr>
        <a:bodyPr/>
        <a:lstStyle/>
        <a:p>
          <a:pPr>
            <a:defRPr lang="en-US" sz="1100" b="1"/>
          </a:pPr>
          <a:endParaRPr lang="lv-LV"/>
        </a:p>
      </c:txPr>
    </c:legend>
    <c:plotVisOnly val="1"/>
    <c:dispBlanksAs val="gap"/>
    <c:showDLblsOverMax val="0"/>
  </c:chart>
  <c:txPr>
    <a:bodyPr/>
    <a:lstStyle/>
    <a:p>
      <a:pPr>
        <a:defRPr sz="1800"/>
      </a:pPr>
      <a:endParaRPr lang="lv-LV"/>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230010617920415E-2"/>
          <c:y val="0"/>
          <c:w val="0.92443856997821228"/>
          <c:h val="1"/>
        </c:manualLayout>
      </c:layout>
      <c:barChart>
        <c:barDir val="bar"/>
        <c:grouping val="clustered"/>
        <c:varyColors val="0"/>
        <c:ser>
          <c:idx val="0"/>
          <c:order val="0"/>
          <c:tx>
            <c:strRef>
              <c:f>Sheet1!$B$1</c:f>
              <c:strCache>
                <c:ptCount val="1"/>
                <c:pt idx="0">
                  <c:v>Vidējais*</c:v>
                </c:pt>
              </c:strCache>
            </c:strRef>
          </c:tx>
          <c:spPr>
            <a:solidFill>
              <a:schemeClr val="accent5"/>
            </a:solidFill>
            <a:ln w="25310">
              <a:noFill/>
            </a:ln>
          </c:spPr>
          <c:invertIfNegative val="0"/>
          <c:dPt>
            <c:idx val="0"/>
            <c:invertIfNegative val="0"/>
            <c:bubble3D val="0"/>
            <c:spPr>
              <a:solidFill>
                <a:schemeClr val="accent5"/>
              </a:solidFill>
              <a:ln w="25310">
                <a:noFill/>
              </a:ln>
            </c:spPr>
            <c:extLst>
              <c:ext xmlns:c16="http://schemas.microsoft.com/office/drawing/2014/chart" uri="{C3380CC4-5D6E-409C-BE32-E72D297353CC}">
                <c16:uniqueId val="{00000001-DB4C-44DC-9512-CB6C843B6740}"/>
              </c:ext>
            </c:extLst>
          </c:dPt>
          <c:dLbls>
            <c:dLbl>
              <c:idx val="0"/>
              <c:layout>
                <c:manualLayout>
                  <c:x val="1.7719418678817375E-2"/>
                  <c:y val="-4.88272021956727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B4C-44DC-9512-CB6C843B6740}"/>
                </c:ext>
              </c:extLst>
            </c:dLbl>
            <c:dLbl>
              <c:idx val="1"/>
              <c:layout>
                <c:manualLayout>
                  <c:x val="1.860154825900992E-2"/>
                  <c:y val="8.955884862580056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6A2-4AAC-A1CF-258280DE6FDD}"/>
                </c:ext>
              </c:extLst>
            </c:dLbl>
            <c:numFmt formatCode="0.0_ ;\-0.0\ " sourceLinked="0"/>
            <c:spPr>
              <a:noFill/>
              <a:ln>
                <a:noFill/>
              </a:ln>
              <a:effectLst/>
            </c:spPr>
            <c:txPr>
              <a:bodyPr/>
              <a:lstStyle/>
              <a:p>
                <a:pPr>
                  <a:defRPr sz="1000" b="1">
                    <a:solidFill>
                      <a:schemeClr val="tx1"/>
                    </a:solidFill>
                  </a:defRPr>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2021</c:v>
                </c:pt>
                <c:pt idx="1">
                  <c:v>2022</c:v>
                </c:pt>
              </c:numCache>
            </c:numRef>
          </c:cat>
          <c:val>
            <c:numRef>
              <c:f>Sheet1!$B$2:$B$3</c:f>
              <c:numCache>
                <c:formatCode>0.0</c:formatCode>
                <c:ptCount val="2"/>
                <c:pt idx="0">
                  <c:v>8.4100549796273416</c:v>
                </c:pt>
                <c:pt idx="1">
                  <c:v>8.3511951829038491</c:v>
                </c:pt>
              </c:numCache>
            </c:numRef>
          </c:val>
          <c:extLst>
            <c:ext xmlns:c16="http://schemas.microsoft.com/office/drawing/2014/chart" uri="{C3380CC4-5D6E-409C-BE32-E72D297353CC}">
              <c16:uniqueId val="{00000002-DB4C-44DC-9512-CB6C843B6740}"/>
            </c:ext>
          </c:extLst>
        </c:ser>
        <c:dLbls>
          <c:showLegendKey val="0"/>
          <c:showVal val="1"/>
          <c:showCatName val="1"/>
          <c:showSerName val="0"/>
          <c:showPercent val="0"/>
          <c:showBubbleSize val="0"/>
        </c:dLbls>
        <c:gapWidth val="50"/>
        <c:axId val="441604376"/>
        <c:axId val="441604768"/>
      </c:barChart>
      <c:catAx>
        <c:axId val="441604376"/>
        <c:scaling>
          <c:orientation val="minMax"/>
        </c:scaling>
        <c:delete val="1"/>
        <c:axPos val="l"/>
        <c:majorGridlines>
          <c:spPr>
            <a:ln w="6350">
              <a:solidFill>
                <a:schemeClr val="bg1">
                  <a:lumMod val="85000"/>
                </a:schemeClr>
              </a:solidFill>
              <a:prstDash val="sysDash"/>
            </a:ln>
          </c:spPr>
        </c:majorGridlines>
        <c:numFmt formatCode="#,##0.00" sourceLinked="0"/>
        <c:majorTickMark val="out"/>
        <c:minorTickMark val="none"/>
        <c:tickLblPos val="nextTo"/>
        <c:crossAx val="441604768"/>
        <c:crosses val="autoZero"/>
        <c:auto val="1"/>
        <c:lblAlgn val="ctr"/>
        <c:lblOffset val="100"/>
        <c:tickMarkSkip val="1"/>
        <c:noMultiLvlLbl val="0"/>
      </c:catAx>
      <c:valAx>
        <c:axId val="441604768"/>
        <c:scaling>
          <c:orientation val="minMax"/>
          <c:max val="10"/>
          <c:min val="1"/>
        </c:scaling>
        <c:delete val="1"/>
        <c:axPos val="b"/>
        <c:numFmt formatCode="0.0" sourceLinked="1"/>
        <c:majorTickMark val="out"/>
        <c:minorTickMark val="none"/>
        <c:tickLblPos val="nextTo"/>
        <c:crossAx val="441604376"/>
        <c:crosses val="autoZero"/>
        <c:crossBetween val="between"/>
        <c:majorUnit val="50"/>
        <c:minorUnit val="50"/>
      </c:valAx>
      <c:spPr>
        <a:noFill/>
        <a:ln w="25310">
          <a:noFill/>
        </a:ln>
      </c:spPr>
    </c:plotArea>
    <c:plotVisOnly val="1"/>
    <c:dispBlanksAs val="gap"/>
    <c:showDLblsOverMax val="0"/>
  </c:chart>
  <c:spPr>
    <a:noFill/>
    <a:ln>
      <a:noFill/>
    </a:ln>
  </c:spPr>
  <c:txPr>
    <a:bodyPr/>
    <a:lstStyle/>
    <a:p>
      <a:pPr>
        <a:defRPr sz="700" b="0" i="0" u="none" strike="noStrike" baseline="0">
          <a:solidFill>
            <a:schemeClr val="tx1"/>
          </a:solidFill>
          <a:latin typeface="+mj-lt"/>
          <a:ea typeface="Arial"/>
          <a:cs typeface="Arial"/>
        </a:defRPr>
      </a:pPr>
      <a:endParaRPr lang="lv-LV"/>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5402180633158"/>
          <c:y val="1.5654591350315081E-2"/>
          <c:w val="0.82062594312957049"/>
          <c:h val="0.96869081729937101"/>
        </c:manualLayout>
      </c:layout>
      <c:barChart>
        <c:barDir val="bar"/>
        <c:grouping val="clustered"/>
        <c:varyColors val="0"/>
        <c:ser>
          <c:idx val="0"/>
          <c:order val="0"/>
          <c:tx>
            <c:strRef>
              <c:f>Sheet1!$B$1</c:f>
              <c:strCache>
                <c:ptCount val="1"/>
                <c:pt idx="0">
                  <c:v>Series 1</c:v>
                </c:pt>
              </c:strCache>
            </c:strRef>
          </c:tx>
          <c:spPr>
            <a:solidFill>
              <a:srgbClr val="990033"/>
            </a:solidFill>
          </c:spPr>
          <c:invertIfNegative val="0"/>
          <c:dPt>
            <c:idx val="0"/>
            <c:invertIfNegative val="0"/>
            <c:bubble3D val="0"/>
            <c:extLst>
              <c:ext xmlns:c16="http://schemas.microsoft.com/office/drawing/2014/chart" uri="{C3380CC4-5D6E-409C-BE32-E72D297353CC}">
                <c16:uniqueId val="{00000000-4BA0-435B-B7C1-E3005A8764D0}"/>
              </c:ext>
            </c:extLst>
          </c:dPt>
          <c:dLbls>
            <c:spPr>
              <a:noFill/>
              <a:ln>
                <a:noFill/>
              </a:ln>
              <a:effectLst/>
            </c:spPr>
            <c:txPr>
              <a:bodyPr/>
              <a:lstStyle/>
              <a:p>
                <a:pPr>
                  <a:defRPr lang="en-US" sz="10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2021</c:v>
                </c:pt>
                <c:pt idx="1">
                  <c:v>2022</c:v>
                </c:pt>
              </c:numCache>
            </c:numRef>
          </c:cat>
          <c:val>
            <c:numRef>
              <c:f>Sheet1!$B$2:$B$3</c:f>
              <c:numCache>
                <c:formatCode>0%</c:formatCode>
                <c:ptCount val="2"/>
                <c:pt idx="0">
                  <c:v>0.46574703000052542</c:v>
                </c:pt>
                <c:pt idx="1">
                  <c:v>0.43773672293348459</c:v>
                </c:pt>
              </c:numCache>
            </c:numRef>
          </c:val>
          <c:extLst>
            <c:ext xmlns:c16="http://schemas.microsoft.com/office/drawing/2014/chart" uri="{C3380CC4-5D6E-409C-BE32-E72D297353CC}">
              <c16:uniqueId val="{00000001-4BA0-435B-B7C1-E3005A8764D0}"/>
            </c:ext>
          </c:extLst>
        </c:ser>
        <c:dLbls>
          <c:showLegendKey val="0"/>
          <c:showVal val="0"/>
          <c:showCatName val="0"/>
          <c:showSerName val="0"/>
          <c:showPercent val="0"/>
          <c:showBubbleSize val="0"/>
        </c:dLbls>
        <c:gapWidth val="50"/>
        <c:axId val="-1653310496"/>
        <c:axId val="-1653314848"/>
      </c:barChart>
      <c:catAx>
        <c:axId val="-1653310496"/>
        <c:scaling>
          <c:orientation val="minMax"/>
        </c:scaling>
        <c:delete val="0"/>
        <c:axPos val="l"/>
        <c:numFmt formatCode="General" sourceLinked="0"/>
        <c:majorTickMark val="out"/>
        <c:minorTickMark val="none"/>
        <c:tickLblPos val="nextTo"/>
        <c:txPr>
          <a:bodyPr/>
          <a:lstStyle/>
          <a:p>
            <a:pPr>
              <a:defRPr lang="en-US" sz="1100" b="1"/>
            </a:pPr>
            <a:endParaRPr lang="lv-LV"/>
          </a:p>
        </c:txPr>
        <c:crossAx val="-1653314848"/>
        <c:crosses val="autoZero"/>
        <c:auto val="1"/>
        <c:lblAlgn val="ctr"/>
        <c:lblOffset val="100"/>
        <c:noMultiLvlLbl val="0"/>
      </c:catAx>
      <c:valAx>
        <c:axId val="-1653314848"/>
        <c:scaling>
          <c:orientation val="minMax"/>
          <c:max val="0.5"/>
          <c:min val="0"/>
        </c:scaling>
        <c:delete val="1"/>
        <c:axPos val="b"/>
        <c:numFmt formatCode="0%" sourceLinked="1"/>
        <c:majorTickMark val="out"/>
        <c:minorTickMark val="none"/>
        <c:tickLblPos val="nextTo"/>
        <c:crossAx val="-1653310496"/>
        <c:crosses val="autoZero"/>
        <c:crossBetween val="between"/>
        <c:majorUnit val="0.25"/>
      </c:valAx>
    </c:plotArea>
    <c:plotVisOnly val="1"/>
    <c:dispBlanksAs val="gap"/>
    <c:showDLblsOverMax val="0"/>
  </c:chart>
  <c:txPr>
    <a:bodyPr/>
    <a:lstStyle/>
    <a:p>
      <a:pPr>
        <a:defRPr sz="1800"/>
      </a:pPr>
      <a:endParaRPr lang="lv-LV"/>
    </a:p>
  </c:txPr>
  <c:externalData r:id="rId1">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935445768328993"/>
          <c:y val="1.1924653458674869E-2"/>
          <c:w val="0.72064554231671007"/>
          <c:h val="0.96697201401478661"/>
        </c:manualLayout>
      </c:layout>
      <c:barChart>
        <c:barDir val="bar"/>
        <c:grouping val="clustered"/>
        <c:varyColors val="0"/>
        <c:ser>
          <c:idx val="0"/>
          <c:order val="0"/>
          <c:tx>
            <c:strRef>
              <c:f>Sheet1!$C$2</c:f>
              <c:strCache>
                <c:ptCount val="1"/>
                <c:pt idx="0">
                  <c:v>Jā</c:v>
                </c:pt>
              </c:strCache>
            </c:strRef>
          </c:tx>
          <c:spPr>
            <a:solidFill>
              <a:schemeClr val="accent5"/>
            </a:solidFill>
          </c:spPr>
          <c:invertIfNegative val="0"/>
          <c:dPt>
            <c:idx val="0"/>
            <c:invertIfNegative val="0"/>
            <c:bubble3D val="0"/>
            <c:spPr>
              <a:solidFill>
                <a:srgbClr val="70AD47">
                  <a:lumMod val="50000"/>
                </a:srgbClr>
              </a:solidFill>
            </c:spPr>
            <c:extLst>
              <c:ext xmlns:c16="http://schemas.microsoft.com/office/drawing/2014/chart" uri="{C3380CC4-5D6E-409C-BE32-E72D297353CC}">
                <c16:uniqueId val="{00000001-598E-4B9F-8A4E-257E075421B4}"/>
              </c:ext>
            </c:extLst>
          </c:dPt>
          <c:dPt>
            <c:idx val="1"/>
            <c:invertIfNegative val="0"/>
            <c:bubble3D val="0"/>
            <c:spPr>
              <a:solidFill>
                <a:srgbClr val="70AD47">
                  <a:lumMod val="50000"/>
                </a:srgbClr>
              </a:solidFill>
            </c:spPr>
            <c:extLst>
              <c:ext xmlns:c16="http://schemas.microsoft.com/office/drawing/2014/chart" uri="{C3380CC4-5D6E-409C-BE32-E72D297353CC}">
                <c16:uniqueId val="{00000003-598E-4B9F-8A4E-257E075421B4}"/>
              </c:ext>
            </c:extLst>
          </c:dPt>
          <c:dPt>
            <c:idx val="2"/>
            <c:invertIfNegative val="0"/>
            <c:bubble3D val="0"/>
            <c:spPr>
              <a:solidFill>
                <a:srgbClr val="70AD47">
                  <a:lumMod val="50000"/>
                </a:srgbClr>
              </a:solidFill>
            </c:spPr>
            <c:extLst>
              <c:ext xmlns:c16="http://schemas.microsoft.com/office/drawing/2014/chart" uri="{C3380CC4-5D6E-409C-BE32-E72D297353CC}">
                <c16:uniqueId val="{00000005-598E-4B9F-8A4E-257E075421B4}"/>
              </c:ext>
            </c:extLst>
          </c:dPt>
          <c:dPt>
            <c:idx val="3"/>
            <c:invertIfNegative val="0"/>
            <c:bubble3D val="0"/>
            <c:spPr>
              <a:solidFill>
                <a:srgbClr val="70AD47">
                  <a:lumMod val="50000"/>
                </a:srgbClr>
              </a:solidFill>
            </c:spPr>
            <c:extLst>
              <c:ext xmlns:c16="http://schemas.microsoft.com/office/drawing/2014/chart" uri="{C3380CC4-5D6E-409C-BE32-E72D297353CC}">
                <c16:uniqueId val="{00000007-598E-4B9F-8A4E-257E075421B4}"/>
              </c:ext>
            </c:extLst>
          </c:dPt>
          <c:dPt>
            <c:idx val="4"/>
            <c:invertIfNegative val="0"/>
            <c:bubble3D val="0"/>
            <c:spPr>
              <a:solidFill>
                <a:srgbClr val="70AD47">
                  <a:lumMod val="50000"/>
                </a:srgbClr>
              </a:solidFill>
            </c:spPr>
            <c:extLst>
              <c:ext xmlns:c16="http://schemas.microsoft.com/office/drawing/2014/chart" uri="{C3380CC4-5D6E-409C-BE32-E72D297353CC}">
                <c16:uniqueId val="{00000009-598E-4B9F-8A4E-257E075421B4}"/>
              </c:ext>
            </c:extLst>
          </c:dPt>
          <c:dPt>
            <c:idx val="5"/>
            <c:invertIfNegative val="0"/>
            <c:bubble3D val="0"/>
            <c:spPr>
              <a:solidFill>
                <a:srgbClr val="70AD47">
                  <a:lumMod val="50000"/>
                </a:srgbClr>
              </a:solidFill>
            </c:spPr>
            <c:extLst>
              <c:ext xmlns:c16="http://schemas.microsoft.com/office/drawing/2014/chart" uri="{C3380CC4-5D6E-409C-BE32-E72D297353CC}">
                <c16:uniqueId val="{0000000B-598E-4B9F-8A4E-257E075421B4}"/>
              </c:ext>
            </c:extLst>
          </c:dPt>
          <c:dPt>
            <c:idx val="7"/>
            <c:invertIfNegative val="0"/>
            <c:bubble3D val="0"/>
            <c:spPr>
              <a:solidFill>
                <a:srgbClr val="FFC000"/>
              </a:solidFill>
            </c:spPr>
            <c:extLst>
              <c:ext xmlns:c16="http://schemas.microsoft.com/office/drawing/2014/chart" uri="{C3380CC4-5D6E-409C-BE32-E72D297353CC}">
                <c16:uniqueId val="{0000000D-598E-4B9F-8A4E-257E075421B4}"/>
              </c:ext>
            </c:extLst>
          </c:dPt>
          <c:dPt>
            <c:idx val="8"/>
            <c:invertIfNegative val="0"/>
            <c:bubble3D val="0"/>
            <c:spPr>
              <a:solidFill>
                <a:srgbClr val="FFC000"/>
              </a:solidFill>
            </c:spPr>
            <c:extLst>
              <c:ext xmlns:c16="http://schemas.microsoft.com/office/drawing/2014/chart" uri="{C3380CC4-5D6E-409C-BE32-E72D297353CC}">
                <c16:uniqueId val="{0000000F-598E-4B9F-8A4E-257E075421B4}"/>
              </c:ext>
            </c:extLst>
          </c:dPt>
          <c:dPt>
            <c:idx val="10"/>
            <c:invertIfNegative val="0"/>
            <c:bubble3D val="0"/>
            <c:spPr>
              <a:solidFill>
                <a:srgbClr val="4472C4"/>
              </a:solidFill>
            </c:spPr>
            <c:extLst>
              <c:ext xmlns:c16="http://schemas.microsoft.com/office/drawing/2014/chart" uri="{C3380CC4-5D6E-409C-BE32-E72D297353CC}">
                <c16:uniqueId val="{00000011-598E-4B9F-8A4E-257E075421B4}"/>
              </c:ext>
            </c:extLst>
          </c:dPt>
          <c:dPt>
            <c:idx val="11"/>
            <c:invertIfNegative val="0"/>
            <c:bubble3D val="0"/>
            <c:spPr>
              <a:solidFill>
                <a:srgbClr val="4472C4"/>
              </a:solidFill>
            </c:spPr>
            <c:extLst>
              <c:ext xmlns:c16="http://schemas.microsoft.com/office/drawing/2014/chart" uri="{C3380CC4-5D6E-409C-BE32-E72D297353CC}">
                <c16:uniqueId val="{00000013-598E-4B9F-8A4E-257E075421B4}"/>
              </c:ext>
            </c:extLst>
          </c:dPt>
          <c:dPt>
            <c:idx val="12"/>
            <c:invertIfNegative val="0"/>
            <c:bubble3D val="0"/>
            <c:spPr>
              <a:solidFill>
                <a:srgbClr val="4472C4"/>
              </a:solidFill>
            </c:spPr>
            <c:extLst>
              <c:ext xmlns:c16="http://schemas.microsoft.com/office/drawing/2014/chart" uri="{C3380CC4-5D6E-409C-BE32-E72D297353CC}">
                <c16:uniqueId val="{00000015-598E-4B9F-8A4E-257E075421B4}"/>
              </c:ext>
            </c:extLst>
          </c:dPt>
          <c:dPt>
            <c:idx val="13"/>
            <c:invertIfNegative val="0"/>
            <c:bubble3D val="0"/>
            <c:spPr>
              <a:solidFill>
                <a:srgbClr val="4472C4"/>
              </a:solidFill>
            </c:spPr>
            <c:extLst>
              <c:ext xmlns:c16="http://schemas.microsoft.com/office/drawing/2014/chart" uri="{C3380CC4-5D6E-409C-BE32-E72D297353CC}">
                <c16:uniqueId val="{00000017-598E-4B9F-8A4E-257E075421B4}"/>
              </c:ext>
            </c:extLst>
          </c:dPt>
          <c:dPt>
            <c:idx val="14"/>
            <c:invertIfNegative val="0"/>
            <c:bubble3D val="0"/>
            <c:spPr>
              <a:solidFill>
                <a:srgbClr val="4472C4"/>
              </a:solidFill>
            </c:spPr>
            <c:extLst>
              <c:ext xmlns:c16="http://schemas.microsoft.com/office/drawing/2014/chart" uri="{C3380CC4-5D6E-409C-BE32-E72D297353CC}">
                <c16:uniqueId val="{00000019-598E-4B9F-8A4E-257E075421B4}"/>
              </c:ext>
            </c:extLst>
          </c:dPt>
          <c:dPt>
            <c:idx val="16"/>
            <c:invertIfNegative val="0"/>
            <c:bubble3D val="0"/>
            <c:spPr>
              <a:solidFill>
                <a:srgbClr val="70AD47"/>
              </a:solidFill>
            </c:spPr>
            <c:extLst>
              <c:ext xmlns:c16="http://schemas.microsoft.com/office/drawing/2014/chart" uri="{C3380CC4-5D6E-409C-BE32-E72D297353CC}">
                <c16:uniqueId val="{0000001B-598E-4B9F-8A4E-257E075421B4}"/>
              </c:ext>
            </c:extLst>
          </c:dPt>
          <c:dPt>
            <c:idx val="17"/>
            <c:invertIfNegative val="0"/>
            <c:bubble3D val="0"/>
            <c:spPr>
              <a:solidFill>
                <a:srgbClr val="70AD47"/>
              </a:solidFill>
            </c:spPr>
            <c:extLst>
              <c:ext xmlns:c16="http://schemas.microsoft.com/office/drawing/2014/chart" uri="{C3380CC4-5D6E-409C-BE32-E72D297353CC}">
                <c16:uniqueId val="{0000001D-598E-4B9F-8A4E-257E075421B4}"/>
              </c:ext>
            </c:extLst>
          </c:dPt>
          <c:dPt>
            <c:idx val="18"/>
            <c:invertIfNegative val="0"/>
            <c:bubble3D val="0"/>
            <c:spPr>
              <a:solidFill>
                <a:srgbClr val="70AD47"/>
              </a:solidFill>
            </c:spPr>
            <c:extLst>
              <c:ext xmlns:c16="http://schemas.microsoft.com/office/drawing/2014/chart" uri="{C3380CC4-5D6E-409C-BE32-E72D297353CC}">
                <c16:uniqueId val="{0000001F-598E-4B9F-8A4E-257E075421B4}"/>
              </c:ext>
            </c:extLst>
          </c:dPt>
          <c:dPt>
            <c:idx val="20"/>
            <c:invertIfNegative val="0"/>
            <c:bubble3D val="0"/>
            <c:spPr>
              <a:solidFill>
                <a:srgbClr val="ED7D31"/>
              </a:solidFill>
            </c:spPr>
            <c:extLst>
              <c:ext xmlns:c16="http://schemas.microsoft.com/office/drawing/2014/chart" uri="{C3380CC4-5D6E-409C-BE32-E72D297353CC}">
                <c16:uniqueId val="{00000021-598E-4B9F-8A4E-257E075421B4}"/>
              </c:ext>
            </c:extLst>
          </c:dPt>
          <c:dPt>
            <c:idx val="21"/>
            <c:invertIfNegative val="0"/>
            <c:bubble3D val="0"/>
            <c:spPr>
              <a:solidFill>
                <a:srgbClr val="ED7D31"/>
              </a:solidFill>
            </c:spPr>
            <c:extLst>
              <c:ext xmlns:c16="http://schemas.microsoft.com/office/drawing/2014/chart" uri="{C3380CC4-5D6E-409C-BE32-E72D297353CC}">
                <c16:uniqueId val="{00000023-598E-4B9F-8A4E-257E075421B4}"/>
              </c:ext>
            </c:extLst>
          </c:dPt>
          <c:dPt>
            <c:idx val="22"/>
            <c:invertIfNegative val="0"/>
            <c:bubble3D val="0"/>
            <c:spPr>
              <a:solidFill>
                <a:srgbClr val="ED7D31"/>
              </a:solidFill>
            </c:spPr>
            <c:extLst>
              <c:ext xmlns:c16="http://schemas.microsoft.com/office/drawing/2014/chart" uri="{C3380CC4-5D6E-409C-BE32-E72D297353CC}">
                <c16:uniqueId val="{00000025-598E-4B9F-8A4E-257E075421B4}"/>
              </c:ext>
            </c:extLst>
          </c:dPt>
          <c:dPt>
            <c:idx val="29"/>
            <c:invertIfNegative val="0"/>
            <c:bubble3D val="0"/>
            <c:spPr>
              <a:solidFill>
                <a:srgbClr val="5B9BD5"/>
              </a:solidFill>
            </c:spPr>
            <c:extLst>
              <c:ext xmlns:c16="http://schemas.microsoft.com/office/drawing/2014/chart" uri="{C3380CC4-5D6E-409C-BE32-E72D297353CC}">
                <c16:uniqueId val="{00000027-598E-4B9F-8A4E-257E075421B4}"/>
              </c:ext>
            </c:extLst>
          </c:dPt>
          <c:dPt>
            <c:idx val="30"/>
            <c:invertIfNegative val="0"/>
            <c:bubble3D val="0"/>
            <c:spPr>
              <a:solidFill>
                <a:srgbClr val="00B050"/>
              </a:solidFill>
            </c:spPr>
            <c:extLst>
              <c:ext xmlns:c16="http://schemas.microsoft.com/office/drawing/2014/chart" uri="{C3380CC4-5D6E-409C-BE32-E72D297353CC}">
                <c16:uniqueId val="{00000029-598E-4B9F-8A4E-257E075421B4}"/>
              </c:ext>
            </c:extLst>
          </c:dPt>
          <c:dPt>
            <c:idx val="31"/>
            <c:invertIfNegative val="0"/>
            <c:bubble3D val="0"/>
            <c:spPr>
              <a:solidFill>
                <a:srgbClr val="00B050"/>
              </a:solidFill>
            </c:spPr>
            <c:extLst>
              <c:ext xmlns:c16="http://schemas.microsoft.com/office/drawing/2014/chart" uri="{C3380CC4-5D6E-409C-BE32-E72D297353CC}">
                <c16:uniqueId val="{0000002B-598E-4B9F-8A4E-257E075421B4}"/>
              </c:ext>
            </c:extLst>
          </c:dPt>
          <c:dPt>
            <c:idx val="32"/>
            <c:invertIfNegative val="0"/>
            <c:bubble3D val="0"/>
            <c:spPr>
              <a:solidFill>
                <a:srgbClr val="00B050"/>
              </a:solidFill>
            </c:spPr>
            <c:extLst>
              <c:ext xmlns:c16="http://schemas.microsoft.com/office/drawing/2014/chart" uri="{C3380CC4-5D6E-409C-BE32-E72D297353CC}">
                <c16:uniqueId val="{0000002D-598E-4B9F-8A4E-257E075421B4}"/>
              </c:ext>
            </c:extLst>
          </c:dPt>
          <c:dPt>
            <c:idx val="34"/>
            <c:invertIfNegative val="0"/>
            <c:bubble3D val="0"/>
            <c:spPr>
              <a:solidFill>
                <a:srgbClr val="990033"/>
              </a:solidFill>
            </c:spPr>
            <c:extLst>
              <c:ext xmlns:c16="http://schemas.microsoft.com/office/drawing/2014/chart" uri="{C3380CC4-5D6E-409C-BE32-E72D297353CC}">
                <c16:uniqueId val="{0000002F-598E-4B9F-8A4E-257E075421B4}"/>
              </c:ext>
            </c:extLst>
          </c:dPt>
          <c:dLbls>
            <c:spPr>
              <a:noFill/>
              <a:ln>
                <a:noFill/>
              </a:ln>
              <a:effectLst/>
            </c:spPr>
            <c:txPr>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Sheet1!$A$3:$B$37</c:f>
              <c:multiLvlStrCache>
                <c:ptCount val="35"/>
                <c:lvl>
                  <c:pt idx="0">
                    <c:v>Latgale</c:v>
                  </c:pt>
                  <c:pt idx="1">
                    <c:v>Zemgale</c:v>
                  </c:pt>
                  <c:pt idx="2">
                    <c:v>Kurzeme</c:v>
                  </c:pt>
                  <c:pt idx="3">
                    <c:v>Vidzeme</c:v>
                  </c:pt>
                  <c:pt idx="4">
                    <c:v>Pierīga</c:v>
                  </c:pt>
                  <c:pt idx="5">
                    <c:v>Rīga</c:v>
                  </c:pt>
                  <c:pt idx="7">
                    <c:v>Dzīvokļu māja</c:v>
                  </c:pt>
                  <c:pt idx="8">
                    <c:v>Privātmāja </c:v>
                  </c:pt>
                  <c:pt idx="10">
                    <c:v>Mājsaimniece</c:v>
                  </c:pt>
                  <c:pt idx="11">
                    <c:v>Pensionārs, invalīds</c:v>
                  </c:pt>
                  <c:pt idx="12">
                    <c:v>Skolēns, students</c:v>
                  </c:pt>
                  <c:pt idx="13">
                    <c:v>Bezdarbnieks</c:v>
                  </c:pt>
                  <c:pt idx="14">
                    <c:v>Strādājošie</c:v>
                  </c:pt>
                  <c:pt idx="16">
                    <c:v>Gan latviešu, gan krievu</c:v>
                  </c:pt>
                  <c:pt idx="17">
                    <c:v>Krievu</c:v>
                  </c:pt>
                  <c:pt idx="18">
                    <c:v>Latviešu</c:v>
                  </c:pt>
                  <c:pt idx="20">
                    <c:v>Pamata</c:v>
                  </c:pt>
                  <c:pt idx="21">
                    <c:v>Vidējā, vid.spec.</c:v>
                  </c:pt>
                  <c:pt idx="22">
                    <c:v>Augstākā</c:v>
                  </c:pt>
                  <c:pt idx="24">
                    <c:v>65-75 gadi</c:v>
                  </c:pt>
                  <c:pt idx="25">
                    <c:v>55-64 gadi</c:v>
                  </c:pt>
                  <c:pt idx="26">
                    <c:v>45-54 gadi</c:v>
                  </c:pt>
                  <c:pt idx="27">
                    <c:v>35-44 gadi</c:v>
                  </c:pt>
                  <c:pt idx="28">
                    <c:v>25-34 gadi</c:v>
                  </c:pt>
                  <c:pt idx="29">
                    <c:v>18-24 gadi</c:v>
                  </c:pt>
                  <c:pt idx="31">
                    <c:v>Vīrieši</c:v>
                  </c:pt>
                  <c:pt idx="32">
                    <c:v>Sievietes</c:v>
                  </c:pt>
                  <c:pt idx="34">
                    <c:v>Kopā</c:v>
                  </c:pt>
                </c:lvl>
                <c:lvl>
                  <c:pt idx="0">
                    <c:v>Reģions</c:v>
                  </c:pt>
                  <c:pt idx="7">
                    <c:v>Mājokļa tips</c:v>
                  </c:pt>
                  <c:pt idx="10">
                    <c:v>Nodarbinātības statuss</c:v>
                  </c:pt>
                  <c:pt idx="16">
                    <c:v>Saziņas valoda</c:v>
                  </c:pt>
                  <c:pt idx="20">
                    <c:v>Izglītība</c:v>
                  </c:pt>
                  <c:pt idx="24">
                    <c:v>Vecums</c:v>
                  </c:pt>
                  <c:pt idx="31">
                    <c:v>Dzi-mums</c:v>
                  </c:pt>
                  <c:pt idx="34">
                    <c:v>Kopā</c:v>
                  </c:pt>
                </c:lvl>
              </c:multiLvlStrCache>
            </c:multiLvlStrRef>
          </c:cat>
          <c:val>
            <c:numRef>
              <c:f>Sheet1!$C$3:$C$37</c:f>
              <c:numCache>
                <c:formatCode>0%</c:formatCode>
                <c:ptCount val="35"/>
                <c:pt idx="0">
                  <c:v>0.35956085884852257</c:v>
                </c:pt>
                <c:pt idx="1">
                  <c:v>0.40517509837699672</c:v>
                </c:pt>
                <c:pt idx="2">
                  <c:v>0.523277407628297</c:v>
                </c:pt>
                <c:pt idx="3">
                  <c:v>0.44683858538524618</c:v>
                </c:pt>
                <c:pt idx="4">
                  <c:v>0.48579911798657011</c:v>
                </c:pt>
                <c:pt idx="5">
                  <c:v>0.41893535593366127</c:v>
                </c:pt>
                <c:pt idx="7">
                  <c:v>0.43101744300185163</c:v>
                </c:pt>
                <c:pt idx="8">
                  <c:v>0.44985104609961651</c:v>
                </c:pt>
                <c:pt idx="10">
                  <c:v>0.49069102065073911</c:v>
                </c:pt>
                <c:pt idx="11">
                  <c:v>0.33567477960781456</c:v>
                </c:pt>
                <c:pt idx="12">
                  <c:v>0.48863545770192507</c:v>
                </c:pt>
                <c:pt idx="13">
                  <c:v>0.4444371738827233</c:v>
                </c:pt>
                <c:pt idx="14">
                  <c:v>0.45369602217399074</c:v>
                </c:pt>
                <c:pt idx="16">
                  <c:v>0.38149217198118085</c:v>
                </c:pt>
                <c:pt idx="17">
                  <c:v>0.41579788936018308</c:v>
                </c:pt>
                <c:pt idx="18">
                  <c:v>0.45595297069694984</c:v>
                </c:pt>
                <c:pt idx="20">
                  <c:v>0.35480794971052332</c:v>
                </c:pt>
                <c:pt idx="21">
                  <c:v>0.38347232476746074</c:v>
                </c:pt>
                <c:pt idx="22">
                  <c:v>0.50398633574179874</c:v>
                </c:pt>
                <c:pt idx="24">
                  <c:v>0.36162832554343716</c:v>
                </c:pt>
                <c:pt idx="25">
                  <c:v>0.36412760082943135</c:v>
                </c:pt>
                <c:pt idx="26">
                  <c:v>0.41580681528100621</c:v>
                </c:pt>
                <c:pt idx="27">
                  <c:v>0.52270706000836509</c:v>
                </c:pt>
                <c:pt idx="28">
                  <c:v>0.47208259499082006</c:v>
                </c:pt>
                <c:pt idx="29">
                  <c:v>0.54054366749505633</c:v>
                </c:pt>
                <c:pt idx="31">
                  <c:v>0.42961216834342508</c:v>
                </c:pt>
                <c:pt idx="32">
                  <c:v>0.44497633194991387</c:v>
                </c:pt>
                <c:pt idx="34">
                  <c:v>0.43773672293348459</c:v>
                </c:pt>
              </c:numCache>
            </c:numRef>
          </c:val>
          <c:extLst>
            <c:ext xmlns:c16="http://schemas.microsoft.com/office/drawing/2014/chart" uri="{C3380CC4-5D6E-409C-BE32-E72D297353CC}">
              <c16:uniqueId val="{00000030-598E-4B9F-8A4E-257E075421B4}"/>
            </c:ext>
          </c:extLst>
        </c:ser>
        <c:dLbls>
          <c:showLegendKey val="0"/>
          <c:showVal val="0"/>
          <c:showCatName val="0"/>
          <c:showSerName val="0"/>
          <c:showPercent val="0"/>
          <c:showBubbleSize val="0"/>
        </c:dLbls>
        <c:gapWidth val="51"/>
        <c:axId val="-1720574624"/>
        <c:axId val="-1720593120"/>
      </c:barChart>
      <c:catAx>
        <c:axId val="-1720574624"/>
        <c:scaling>
          <c:orientation val="minMax"/>
        </c:scaling>
        <c:delete val="0"/>
        <c:axPos val="l"/>
        <c:numFmt formatCode="General" sourceLinked="0"/>
        <c:majorTickMark val="out"/>
        <c:minorTickMark val="none"/>
        <c:tickLblPos val="nextTo"/>
        <c:txPr>
          <a:bodyPr/>
          <a:lstStyle/>
          <a:p>
            <a:pPr>
              <a:defRPr sz="1000"/>
            </a:pPr>
            <a:endParaRPr lang="lv-LV"/>
          </a:p>
        </c:txPr>
        <c:crossAx val="-1720593120"/>
        <c:crosses val="autoZero"/>
        <c:auto val="1"/>
        <c:lblAlgn val="ctr"/>
        <c:lblOffset val="100"/>
        <c:noMultiLvlLbl val="0"/>
      </c:catAx>
      <c:valAx>
        <c:axId val="-1720593120"/>
        <c:scaling>
          <c:orientation val="minMax"/>
          <c:max val="0.75000000000000011"/>
        </c:scaling>
        <c:delete val="1"/>
        <c:axPos val="b"/>
        <c:majorGridlines/>
        <c:numFmt formatCode="0%" sourceLinked="1"/>
        <c:majorTickMark val="out"/>
        <c:minorTickMark val="none"/>
        <c:tickLblPos val="nextTo"/>
        <c:crossAx val="-1720574624"/>
        <c:crosses val="autoZero"/>
        <c:crossBetween val="between"/>
        <c:majorUnit val="0.25"/>
      </c:valAx>
    </c:plotArea>
    <c:plotVisOnly val="1"/>
    <c:dispBlanksAs val="gap"/>
    <c:showDLblsOverMax val="0"/>
  </c:chart>
  <c:txPr>
    <a:bodyPr/>
    <a:lstStyle/>
    <a:p>
      <a:pPr>
        <a:defRPr sz="1800"/>
      </a:pPr>
      <a:endParaRPr lang="lv-LV"/>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308361158135289"/>
          <c:y val="1.5654591350315081E-2"/>
          <c:w val="0.56691638841864711"/>
          <c:h val="0.96869081729937101"/>
        </c:manualLayout>
      </c:layout>
      <c:barChart>
        <c:barDir val="bar"/>
        <c:grouping val="clustered"/>
        <c:varyColors val="0"/>
        <c:ser>
          <c:idx val="0"/>
          <c:order val="0"/>
          <c:tx>
            <c:strRef>
              <c:f>Sheet1!$B$1</c:f>
              <c:strCache>
                <c:ptCount val="1"/>
                <c:pt idx="0">
                  <c:v>Series 1</c:v>
                </c:pt>
              </c:strCache>
            </c:strRef>
          </c:tx>
          <c:spPr>
            <a:solidFill>
              <a:srgbClr val="7030A0"/>
            </a:solidFill>
          </c:spPr>
          <c:invertIfNegative val="0"/>
          <c:dPt>
            <c:idx val="0"/>
            <c:invertIfNegative val="0"/>
            <c:bubble3D val="0"/>
            <c:extLst>
              <c:ext xmlns:c16="http://schemas.microsoft.com/office/drawing/2014/chart" uri="{C3380CC4-5D6E-409C-BE32-E72D297353CC}">
                <c16:uniqueId val="{00000000-362B-4C83-B432-679BDD6B1B70}"/>
              </c:ext>
            </c:extLst>
          </c:dPt>
          <c:dLbls>
            <c:spPr>
              <a:noFill/>
              <a:ln>
                <a:noFill/>
              </a:ln>
              <a:effectLst/>
            </c:spPr>
            <c:txPr>
              <a:bodyPr/>
              <a:lstStyle/>
              <a:p>
                <a:pPr>
                  <a:defRPr lang="en-US" sz="10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ir bail no atriebības</c:v>
                </c:pt>
                <c:pt idx="1">
                  <c:v>iepriekš bijusi negatīva pieredze</c:v>
                </c:pt>
                <c:pt idx="2">
                  <c:v>Situāciju atrisināja saviem spēkiem</c:v>
                </c:pt>
                <c:pt idx="3">
                  <c:v>Notikums bija maznozīmīgs, tādēļ nevērsos</c:v>
                </c:pt>
                <c:pt idx="4">
                  <c:v>laika trūkuma dēļ</c:v>
                </c:pt>
                <c:pt idx="5">
                  <c:v>nav vēlmes iesaistīties pārkāpuma izskatīšanas procesā</c:v>
                </c:pt>
                <c:pt idx="6">
                  <c:v>nav jēgas, jo nebūs rezultāta</c:v>
                </c:pt>
              </c:strCache>
            </c:strRef>
          </c:cat>
          <c:val>
            <c:numRef>
              <c:f>Sheet1!$B$2:$B$8</c:f>
              <c:numCache>
                <c:formatCode>0%</c:formatCode>
                <c:ptCount val="7"/>
                <c:pt idx="0">
                  <c:v>4.4961513254120559E-2</c:v>
                </c:pt>
                <c:pt idx="1">
                  <c:v>4.8092717450926414E-2</c:v>
                </c:pt>
                <c:pt idx="2">
                  <c:v>4.8092717450926414E-2</c:v>
                </c:pt>
                <c:pt idx="3">
                  <c:v>4.8092717450926414E-2</c:v>
                </c:pt>
                <c:pt idx="4">
                  <c:v>0.14703013863699385</c:v>
                </c:pt>
                <c:pt idx="5">
                  <c:v>0.29460019722517267</c:v>
                </c:pt>
                <c:pt idx="6">
                  <c:v>0.46808861843358041</c:v>
                </c:pt>
              </c:numCache>
            </c:numRef>
          </c:val>
          <c:extLst>
            <c:ext xmlns:c16="http://schemas.microsoft.com/office/drawing/2014/chart" uri="{C3380CC4-5D6E-409C-BE32-E72D297353CC}">
              <c16:uniqueId val="{00000001-362B-4C83-B432-679BDD6B1B70}"/>
            </c:ext>
          </c:extLst>
        </c:ser>
        <c:dLbls>
          <c:showLegendKey val="0"/>
          <c:showVal val="0"/>
          <c:showCatName val="0"/>
          <c:showSerName val="0"/>
          <c:showPercent val="0"/>
          <c:showBubbleSize val="0"/>
        </c:dLbls>
        <c:gapWidth val="50"/>
        <c:axId val="-1653310496"/>
        <c:axId val="-1653314848"/>
      </c:barChart>
      <c:catAx>
        <c:axId val="-1653310496"/>
        <c:scaling>
          <c:orientation val="minMax"/>
        </c:scaling>
        <c:delete val="0"/>
        <c:axPos val="l"/>
        <c:numFmt formatCode="General" sourceLinked="0"/>
        <c:majorTickMark val="out"/>
        <c:minorTickMark val="none"/>
        <c:tickLblPos val="nextTo"/>
        <c:txPr>
          <a:bodyPr/>
          <a:lstStyle/>
          <a:p>
            <a:pPr>
              <a:defRPr lang="en-US" sz="1100"/>
            </a:pPr>
            <a:endParaRPr lang="lv-LV"/>
          </a:p>
        </c:txPr>
        <c:crossAx val="-1653314848"/>
        <c:crosses val="autoZero"/>
        <c:auto val="1"/>
        <c:lblAlgn val="ctr"/>
        <c:lblOffset val="100"/>
        <c:noMultiLvlLbl val="0"/>
      </c:catAx>
      <c:valAx>
        <c:axId val="-1653314848"/>
        <c:scaling>
          <c:orientation val="minMax"/>
        </c:scaling>
        <c:delete val="1"/>
        <c:axPos val="b"/>
        <c:numFmt formatCode="0%" sourceLinked="1"/>
        <c:majorTickMark val="out"/>
        <c:minorTickMark val="none"/>
        <c:tickLblPos val="nextTo"/>
        <c:crossAx val="-1653310496"/>
        <c:crosses val="autoZero"/>
        <c:crossBetween val="between"/>
      </c:valAx>
    </c:plotArea>
    <c:plotVisOnly val="1"/>
    <c:dispBlanksAs val="gap"/>
    <c:showDLblsOverMax val="0"/>
  </c:chart>
  <c:txPr>
    <a:bodyPr/>
    <a:lstStyle/>
    <a:p>
      <a:pPr>
        <a:defRPr sz="1800"/>
      </a:pPr>
      <a:endParaRPr lang="lv-LV"/>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5402180633158"/>
          <c:y val="1.5654591350315081E-2"/>
          <c:w val="0.83983266789546362"/>
          <c:h val="0.96869081729937101"/>
        </c:manualLayout>
      </c:layout>
      <c:barChart>
        <c:barDir val="bar"/>
        <c:grouping val="clustered"/>
        <c:varyColors val="0"/>
        <c:ser>
          <c:idx val="0"/>
          <c:order val="0"/>
          <c:tx>
            <c:strRef>
              <c:f>Sheet1!$B$1</c:f>
              <c:strCache>
                <c:ptCount val="1"/>
                <c:pt idx="0">
                  <c:v>Series 1</c:v>
                </c:pt>
              </c:strCache>
            </c:strRef>
          </c:tx>
          <c:spPr>
            <a:solidFill>
              <a:srgbClr val="990033"/>
            </a:solidFill>
          </c:spPr>
          <c:invertIfNegative val="0"/>
          <c:dPt>
            <c:idx val="0"/>
            <c:invertIfNegative val="0"/>
            <c:bubble3D val="0"/>
            <c:extLst>
              <c:ext xmlns:c16="http://schemas.microsoft.com/office/drawing/2014/chart" uri="{C3380CC4-5D6E-409C-BE32-E72D297353CC}">
                <c16:uniqueId val="{00000000-AEE2-484A-8B46-C472E8DB9631}"/>
              </c:ext>
            </c:extLst>
          </c:dPt>
          <c:dLbls>
            <c:spPr>
              <a:noFill/>
              <a:ln>
                <a:noFill/>
              </a:ln>
              <a:effectLst/>
            </c:spPr>
            <c:txPr>
              <a:bodyPr/>
              <a:lstStyle/>
              <a:p>
                <a:pPr>
                  <a:defRPr lang="en-US" sz="10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2021</c:v>
                </c:pt>
                <c:pt idx="1">
                  <c:v>2022</c:v>
                </c:pt>
              </c:numCache>
            </c:numRef>
          </c:cat>
          <c:val>
            <c:numRef>
              <c:f>Sheet1!$B$2:$B$3</c:f>
              <c:numCache>
                <c:formatCode>0%</c:formatCode>
                <c:ptCount val="2"/>
                <c:pt idx="0">
                  <c:v>4.1542467143265011E-2</c:v>
                </c:pt>
                <c:pt idx="1">
                  <c:v>3.9778705784240767E-2</c:v>
                </c:pt>
              </c:numCache>
            </c:numRef>
          </c:val>
          <c:extLst>
            <c:ext xmlns:c16="http://schemas.microsoft.com/office/drawing/2014/chart" uri="{C3380CC4-5D6E-409C-BE32-E72D297353CC}">
              <c16:uniqueId val="{00000001-AEE2-484A-8B46-C472E8DB9631}"/>
            </c:ext>
          </c:extLst>
        </c:ser>
        <c:dLbls>
          <c:showLegendKey val="0"/>
          <c:showVal val="0"/>
          <c:showCatName val="0"/>
          <c:showSerName val="0"/>
          <c:showPercent val="0"/>
          <c:showBubbleSize val="0"/>
        </c:dLbls>
        <c:gapWidth val="50"/>
        <c:axId val="-1653310496"/>
        <c:axId val="-1653314848"/>
      </c:barChart>
      <c:catAx>
        <c:axId val="-1653310496"/>
        <c:scaling>
          <c:orientation val="minMax"/>
        </c:scaling>
        <c:delete val="0"/>
        <c:axPos val="l"/>
        <c:numFmt formatCode="General" sourceLinked="0"/>
        <c:majorTickMark val="out"/>
        <c:minorTickMark val="none"/>
        <c:tickLblPos val="nextTo"/>
        <c:txPr>
          <a:bodyPr/>
          <a:lstStyle/>
          <a:p>
            <a:pPr>
              <a:defRPr lang="en-US" sz="1100" b="1"/>
            </a:pPr>
            <a:endParaRPr lang="lv-LV"/>
          </a:p>
        </c:txPr>
        <c:crossAx val="-1653314848"/>
        <c:crosses val="autoZero"/>
        <c:auto val="1"/>
        <c:lblAlgn val="ctr"/>
        <c:lblOffset val="100"/>
        <c:noMultiLvlLbl val="0"/>
      </c:catAx>
      <c:valAx>
        <c:axId val="-1653314848"/>
        <c:scaling>
          <c:orientation val="minMax"/>
          <c:max val="0.1"/>
          <c:min val="0"/>
        </c:scaling>
        <c:delete val="1"/>
        <c:axPos val="b"/>
        <c:numFmt formatCode="0%" sourceLinked="1"/>
        <c:majorTickMark val="out"/>
        <c:minorTickMark val="none"/>
        <c:tickLblPos val="nextTo"/>
        <c:crossAx val="-1653310496"/>
        <c:crosses val="autoZero"/>
        <c:crossBetween val="between"/>
      </c:valAx>
    </c:plotArea>
    <c:plotVisOnly val="1"/>
    <c:dispBlanksAs val="gap"/>
    <c:showDLblsOverMax val="0"/>
  </c:chart>
  <c:txPr>
    <a:bodyPr/>
    <a:lstStyle/>
    <a:p>
      <a:pPr>
        <a:defRPr sz="1800"/>
      </a:pPr>
      <a:endParaRPr lang="lv-LV"/>
    </a:p>
  </c:txPr>
  <c:externalData r:id="rId1">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407447506561727"/>
          <c:y val="3.437500000000001E-2"/>
          <c:w val="0.86734744094488414"/>
          <c:h val="0.85478713902381553"/>
        </c:manualLayout>
      </c:layout>
      <c:barChart>
        <c:barDir val="bar"/>
        <c:grouping val="percentStacked"/>
        <c:varyColors val="0"/>
        <c:ser>
          <c:idx val="0"/>
          <c:order val="0"/>
          <c:tx>
            <c:strRef>
              <c:f>Sheet1!$B$1</c:f>
              <c:strCache>
                <c:ptCount val="1"/>
                <c:pt idx="0">
                  <c:v>Jā</c:v>
                </c:pt>
              </c:strCache>
            </c:strRef>
          </c:tx>
          <c:spPr>
            <a:solidFill>
              <a:schemeClr val="accent6"/>
            </a:solidFill>
          </c:spPr>
          <c:invertIfNegative val="0"/>
          <c:dLbls>
            <c:dLbl>
              <c:idx val="0"/>
              <c:layout>
                <c:manualLayout>
                  <c:x val="1.6666666666666666E-2"/>
                  <c:y val="2.00626681926932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BB1-4C70-A0B7-99000437C3CA}"/>
                </c:ext>
              </c:extLst>
            </c:dLbl>
            <c:dLbl>
              <c:idx val="1"/>
              <c:layout>
                <c:manualLayout>
                  <c:x val="1.2500000000000001E-2"/>
                  <c:y val="-1.149410420452456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BB1-4C70-A0B7-99000437C3CA}"/>
                </c:ext>
              </c:extLst>
            </c:dLbl>
            <c:spPr>
              <a:noFill/>
              <a:ln>
                <a:noFill/>
              </a:ln>
              <a:effectLst/>
            </c:spPr>
            <c:txPr>
              <a:bodyPr/>
              <a:lstStyle/>
              <a:p>
                <a:pPr>
                  <a:defRPr sz="900" b="1">
                    <a:solidFill>
                      <a:schemeClr val="tx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2021</c:v>
                </c:pt>
                <c:pt idx="1">
                  <c:v>2022</c:v>
                </c:pt>
              </c:numCache>
            </c:numRef>
          </c:cat>
          <c:val>
            <c:numRef>
              <c:f>Sheet1!$B$2:$B$3</c:f>
              <c:numCache>
                <c:formatCode>0%</c:formatCode>
                <c:ptCount val="2"/>
                <c:pt idx="0">
                  <c:v>0.46547445405324189</c:v>
                </c:pt>
                <c:pt idx="1">
                  <c:v>0.47560819030781831</c:v>
                </c:pt>
              </c:numCache>
            </c:numRef>
          </c:val>
          <c:extLst>
            <c:ext xmlns:c16="http://schemas.microsoft.com/office/drawing/2014/chart" uri="{C3380CC4-5D6E-409C-BE32-E72D297353CC}">
              <c16:uniqueId val="{00000002-8BB1-4C70-A0B7-99000437C3CA}"/>
            </c:ext>
          </c:extLst>
        </c:ser>
        <c:ser>
          <c:idx val="1"/>
          <c:order val="1"/>
          <c:tx>
            <c:strRef>
              <c:f>Sheet1!$C$1</c:f>
              <c:strCache>
                <c:ptCount val="1"/>
                <c:pt idx="0">
                  <c:v>Nē</c:v>
                </c:pt>
              </c:strCache>
            </c:strRef>
          </c:tx>
          <c:spPr>
            <a:solidFill>
              <a:schemeClr val="accent5"/>
            </a:solidFill>
          </c:spPr>
          <c:invertIfNegative val="0"/>
          <c:dLbls>
            <c:spPr>
              <a:noFill/>
              <a:ln>
                <a:noFill/>
              </a:ln>
              <a:effectLst/>
            </c:spPr>
            <c:txPr>
              <a:bodyPr/>
              <a:lstStyle/>
              <a:p>
                <a:pPr>
                  <a:defRPr sz="900" b="1">
                    <a:solidFill>
                      <a:schemeClr val="tx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2021</c:v>
                </c:pt>
                <c:pt idx="1">
                  <c:v>2022</c:v>
                </c:pt>
              </c:numCache>
            </c:numRef>
          </c:cat>
          <c:val>
            <c:numRef>
              <c:f>Sheet1!$C$2:$C$3</c:f>
              <c:numCache>
                <c:formatCode>0%</c:formatCode>
                <c:ptCount val="2"/>
                <c:pt idx="0">
                  <c:v>0.53452554594675794</c:v>
                </c:pt>
                <c:pt idx="1">
                  <c:v>0.52439180969218224</c:v>
                </c:pt>
              </c:numCache>
            </c:numRef>
          </c:val>
          <c:extLst>
            <c:ext xmlns:c16="http://schemas.microsoft.com/office/drawing/2014/chart" uri="{C3380CC4-5D6E-409C-BE32-E72D297353CC}">
              <c16:uniqueId val="{00000003-8BB1-4C70-A0B7-99000437C3CA}"/>
            </c:ext>
          </c:extLst>
        </c:ser>
        <c:dLbls>
          <c:showLegendKey val="0"/>
          <c:showVal val="0"/>
          <c:showCatName val="0"/>
          <c:showSerName val="0"/>
          <c:showPercent val="0"/>
          <c:showBubbleSize val="0"/>
        </c:dLbls>
        <c:gapWidth val="45"/>
        <c:overlap val="100"/>
        <c:axId val="-1647026640"/>
        <c:axId val="-1646999984"/>
      </c:barChart>
      <c:catAx>
        <c:axId val="-1647026640"/>
        <c:scaling>
          <c:orientation val="minMax"/>
        </c:scaling>
        <c:delete val="0"/>
        <c:axPos val="l"/>
        <c:numFmt formatCode="General" sourceLinked="1"/>
        <c:majorTickMark val="out"/>
        <c:minorTickMark val="none"/>
        <c:tickLblPos val="nextTo"/>
        <c:txPr>
          <a:bodyPr/>
          <a:lstStyle/>
          <a:p>
            <a:pPr>
              <a:defRPr sz="1100" b="1"/>
            </a:pPr>
            <a:endParaRPr lang="lv-LV"/>
          </a:p>
        </c:txPr>
        <c:crossAx val="-1646999984"/>
        <c:crosses val="autoZero"/>
        <c:auto val="1"/>
        <c:lblAlgn val="ctr"/>
        <c:lblOffset val="100"/>
        <c:noMultiLvlLbl val="0"/>
      </c:catAx>
      <c:valAx>
        <c:axId val="-1646999984"/>
        <c:scaling>
          <c:orientation val="minMax"/>
        </c:scaling>
        <c:delete val="1"/>
        <c:axPos val="b"/>
        <c:numFmt formatCode="0%" sourceLinked="1"/>
        <c:majorTickMark val="out"/>
        <c:minorTickMark val="none"/>
        <c:tickLblPos val="nextTo"/>
        <c:crossAx val="-1647026640"/>
        <c:crosses val="autoZero"/>
        <c:crossBetween val="between"/>
      </c:valAx>
    </c:plotArea>
    <c:legend>
      <c:legendPos val="r"/>
      <c:layout>
        <c:manualLayout>
          <c:xMode val="edge"/>
          <c:yMode val="edge"/>
          <c:x val="0.12951576232557277"/>
          <c:y val="0.86395312155557069"/>
          <c:w val="0.85798409212584525"/>
          <c:h val="0.12050989192224847"/>
        </c:manualLayout>
      </c:layout>
      <c:overlay val="0"/>
      <c:txPr>
        <a:bodyPr/>
        <a:lstStyle/>
        <a:p>
          <a:pPr>
            <a:defRPr sz="1100" b="1"/>
          </a:pPr>
          <a:endParaRPr lang="lv-LV"/>
        </a:p>
      </c:txPr>
    </c:legend>
    <c:plotVisOnly val="1"/>
    <c:dispBlanksAs val="gap"/>
    <c:showDLblsOverMax val="0"/>
  </c:chart>
  <c:txPr>
    <a:bodyPr/>
    <a:lstStyle/>
    <a:p>
      <a:pPr>
        <a:defRPr sz="1800"/>
      </a:pPr>
      <a:endParaRPr lang="lv-LV"/>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0.48732</cdr:x>
      <cdr:y>0.04274</cdr:y>
    </cdr:from>
    <cdr:to>
      <cdr:x>0.65845</cdr:x>
      <cdr:y>0.10015</cdr:y>
    </cdr:to>
    <cdr:sp macro="" textlink="">
      <cdr:nvSpPr>
        <cdr:cNvPr id="2049" name="Text Box 1"/>
        <cdr:cNvSpPr txBox="1">
          <a:spLocks xmlns:a="http://schemas.openxmlformats.org/drawingml/2006/main" noChangeArrowheads="1"/>
        </cdr:cNvSpPr>
      </cdr:nvSpPr>
      <cdr:spPr bwMode="auto">
        <a:xfrm xmlns:a="http://schemas.openxmlformats.org/drawingml/2006/main">
          <a:off x="3812879" y="190527"/>
          <a:ext cx="1338922" cy="25591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lv-LV" sz="1050" b="1" dirty="0">
              <a:solidFill>
                <a:srgbClr val="000000"/>
              </a:solidFill>
              <a:cs typeface="Arial"/>
            </a:rPr>
            <a:t>Nē + drīzāk nē</a:t>
          </a:r>
          <a:endParaRPr lang="lv-LV" sz="1050" b="1" i="0" strike="noStrike" dirty="0">
            <a:solidFill>
              <a:srgbClr val="000000"/>
            </a:solidFill>
            <a:latin typeface="+mn-lt"/>
            <a:cs typeface="Arial"/>
          </a:endParaRPr>
        </a:p>
      </cdr:txBody>
    </cdr:sp>
  </cdr:relSizeAnchor>
  <cdr:relSizeAnchor xmlns:cdr="http://schemas.openxmlformats.org/drawingml/2006/chartDrawing">
    <cdr:from>
      <cdr:x>0.79913</cdr:x>
      <cdr:y>0.04509</cdr:y>
    </cdr:from>
    <cdr:to>
      <cdr:x>1</cdr:x>
      <cdr:y>0.08461</cdr:y>
    </cdr:to>
    <cdr:sp macro="" textlink="">
      <cdr:nvSpPr>
        <cdr:cNvPr id="2050" name="Text Box 2"/>
        <cdr:cNvSpPr txBox="1">
          <a:spLocks xmlns:a="http://schemas.openxmlformats.org/drawingml/2006/main" noChangeArrowheads="1"/>
        </cdr:cNvSpPr>
      </cdr:nvSpPr>
      <cdr:spPr bwMode="auto">
        <a:xfrm xmlns:a="http://schemas.openxmlformats.org/drawingml/2006/main">
          <a:off x="6252521" y="211216"/>
          <a:ext cx="1571640" cy="18511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lv-LV" sz="1050" b="1" dirty="0">
              <a:solidFill>
                <a:srgbClr val="000000"/>
              </a:solidFill>
              <a:cs typeface="Arial"/>
            </a:rPr>
            <a:t>Jā + drīzāk jā</a:t>
          </a:r>
          <a:endParaRPr lang="lv-LV" sz="1050" b="1" i="0" strike="noStrike" dirty="0">
            <a:solidFill>
              <a:srgbClr val="000000"/>
            </a:solidFill>
            <a:latin typeface="+mn-lt"/>
            <a:cs typeface="Aria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0.48622</cdr:x>
      <cdr:y>0.02354</cdr:y>
    </cdr:from>
    <cdr:to>
      <cdr:x>0.69129</cdr:x>
      <cdr:y>0.08095</cdr:y>
    </cdr:to>
    <cdr:sp macro="" textlink="">
      <cdr:nvSpPr>
        <cdr:cNvPr id="2049" name="Text Box 1"/>
        <cdr:cNvSpPr txBox="1">
          <a:spLocks xmlns:a="http://schemas.openxmlformats.org/drawingml/2006/main" noChangeArrowheads="1"/>
        </cdr:cNvSpPr>
      </cdr:nvSpPr>
      <cdr:spPr bwMode="auto">
        <a:xfrm xmlns:a="http://schemas.openxmlformats.org/drawingml/2006/main">
          <a:off x="3804243" y="125850"/>
          <a:ext cx="1604522" cy="30692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lv-LV" sz="1050" b="1" dirty="0">
              <a:solidFill>
                <a:srgbClr val="000000"/>
              </a:solidFill>
              <a:cs typeface="Arial"/>
            </a:rPr>
            <a:t>Nemaz + drīzāk nesatrauc</a:t>
          </a:r>
          <a:endParaRPr lang="lv-LV" sz="1050" b="1" i="0" strike="noStrike" dirty="0">
            <a:solidFill>
              <a:srgbClr val="000000"/>
            </a:solidFill>
            <a:latin typeface="+mn-lt"/>
            <a:cs typeface="Arial"/>
          </a:endParaRPr>
        </a:p>
      </cdr:txBody>
    </cdr:sp>
  </cdr:relSizeAnchor>
  <cdr:relSizeAnchor xmlns:cdr="http://schemas.openxmlformats.org/drawingml/2006/chartDrawing">
    <cdr:from>
      <cdr:x>0.79913</cdr:x>
      <cdr:y>0.02565</cdr:y>
    </cdr:from>
    <cdr:to>
      <cdr:x>1</cdr:x>
      <cdr:y>0.06517</cdr:y>
    </cdr:to>
    <cdr:sp macro="" textlink="">
      <cdr:nvSpPr>
        <cdr:cNvPr id="2050" name="Text Box 2"/>
        <cdr:cNvSpPr txBox="1">
          <a:spLocks xmlns:a="http://schemas.openxmlformats.org/drawingml/2006/main" noChangeArrowheads="1"/>
        </cdr:cNvSpPr>
      </cdr:nvSpPr>
      <cdr:spPr bwMode="auto">
        <a:xfrm xmlns:a="http://schemas.openxmlformats.org/drawingml/2006/main">
          <a:off x="6252522" y="131672"/>
          <a:ext cx="1571639" cy="20289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lv-LV" sz="1050" b="1" dirty="0">
              <a:solidFill>
                <a:srgbClr val="000000"/>
              </a:solidFill>
              <a:cs typeface="Arial"/>
            </a:rPr>
            <a:t>Ļoti + drīzāk satrauc</a:t>
          </a:r>
          <a:endParaRPr lang="lv-LV" sz="1050" b="1" i="0" strike="noStrike" dirty="0">
            <a:solidFill>
              <a:srgbClr val="000000"/>
            </a:solidFill>
            <a:latin typeface="+mn-lt"/>
            <a:cs typeface="Aria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0.48622</cdr:x>
      <cdr:y>0.02354</cdr:y>
    </cdr:from>
    <cdr:to>
      <cdr:x>0.69129</cdr:x>
      <cdr:y>0.08095</cdr:y>
    </cdr:to>
    <cdr:sp macro="" textlink="">
      <cdr:nvSpPr>
        <cdr:cNvPr id="2049" name="Text Box 1"/>
        <cdr:cNvSpPr txBox="1">
          <a:spLocks xmlns:a="http://schemas.openxmlformats.org/drawingml/2006/main" noChangeArrowheads="1"/>
        </cdr:cNvSpPr>
      </cdr:nvSpPr>
      <cdr:spPr bwMode="auto">
        <a:xfrm xmlns:a="http://schemas.openxmlformats.org/drawingml/2006/main">
          <a:off x="3804243" y="125850"/>
          <a:ext cx="1604522" cy="30692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lv-LV" sz="1050" b="1" dirty="0">
              <a:solidFill>
                <a:srgbClr val="000000"/>
              </a:solidFill>
              <a:cs typeface="Arial"/>
            </a:rPr>
            <a:t>Nemaz + drīzāk nesatrauc</a:t>
          </a:r>
          <a:endParaRPr lang="lv-LV" sz="1050" b="1" i="0" strike="noStrike" dirty="0">
            <a:solidFill>
              <a:srgbClr val="000000"/>
            </a:solidFill>
            <a:latin typeface="+mn-lt"/>
            <a:cs typeface="Arial"/>
          </a:endParaRPr>
        </a:p>
      </cdr:txBody>
    </cdr:sp>
  </cdr:relSizeAnchor>
  <cdr:relSizeAnchor xmlns:cdr="http://schemas.openxmlformats.org/drawingml/2006/chartDrawing">
    <cdr:from>
      <cdr:x>0.79913</cdr:x>
      <cdr:y>0.02565</cdr:y>
    </cdr:from>
    <cdr:to>
      <cdr:x>1</cdr:x>
      <cdr:y>0.06517</cdr:y>
    </cdr:to>
    <cdr:sp macro="" textlink="">
      <cdr:nvSpPr>
        <cdr:cNvPr id="2050" name="Text Box 2"/>
        <cdr:cNvSpPr txBox="1">
          <a:spLocks xmlns:a="http://schemas.openxmlformats.org/drawingml/2006/main" noChangeArrowheads="1"/>
        </cdr:cNvSpPr>
      </cdr:nvSpPr>
      <cdr:spPr bwMode="auto">
        <a:xfrm xmlns:a="http://schemas.openxmlformats.org/drawingml/2006/main">
          <a:off x="6252522" y="131672"/>
          <a:ext cx="1571639" cy="20289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lv-LV" sz="1050" b="1" dirty="0">
              <a:solidFill>
                <a:srgbClr val="000000"/>
              </a:solidFill>
              <a:cs typeface="Arial"/>
            </a:rPr>
            <a:t>Ļoti + drīzāk satrauc</a:t>
          </a:r>
          <a:endParaRPr lang="lv-LV" sz="1050" b="1" i="0" strike="noStrike" dirty="0">
            <a:solidFill>
              <a:srgbClr val="000000"/>
            </a:solidFill>
            <a:latin typeface="+mn-lt"/>
            <a:cs typeface="Arial"/>
          </a:endParaRP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EE24C1-FE3B-46F5-8B36-4D174DE90BF7}" type="datetimeFigureOut">
              <a:rPr lang="en-US" smtClean="0"/>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672689-7464-49F2-8438-068239D2C5C9}" type="slidenum">
              <a:rPr lang="en-US" smtClean="0"/>
              <a:t>‹#›</a:t>
            </a:fld>
            <a:endParaRPr lang="en-US"/>
          </a:p>
        </p:txBody>
      </p:sp>
    </p:spTree>
    <p:extLst>
      <p:ext uri="{BB962C8B-B14F-4D97-AF65-F5344CB8AC3E}">
        <p14:creationId xmlns:p14="http://schemas.microsoft.com/office/powerpoint/2010/main" val="4016401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EE24C1-FE3B-46F5-8B36-4D174DE90BF7}" type="datetimeFigureOut">
              <a:rPr lang="en-US" smtClean="0"/>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672689-7464-49F2-8438-068239D2C5C9}" type="slidenum">
              <a:rPr lang="en-US" smtClean="0"/>
              <a:t>‹#›</a:t>
            </a:fld>
            <a:endParaRPr lang="en-US"/>
          </a:p>
        </p:txBody>
      </p:sp>
    </p:spTree>
    <p:extLst>
      <p:ext uri="{BB962C8B-B14F-4D97-AF65-F5344CB8AC3E}">
        <p14:creationId xmlns:p14="http://schemas.microsoft.com/office/powerpoint/2010/main" val="1749188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EE24C1-FE3B-46F5-8B36-4D174DE90BF7}" type="datetimeFigureOut">
              <a:rPr lang="en-US" smtClean="0"/>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672689-7464-49F2-8438-068239D2C5C9}" type="slidenum">
              <a:rPr lang="en-US" smtClean="0"/>
              <a:t>‹#›</a:t>
            </a:fld>
            <a:endParaRPr lang="en-US"/>
          </a:p>
        </p:txBody>
      </p:sp>
    </p:spTree>
    <p:extLst>
      <p:ext uri="{BB962C8B-B14F-4D97-AF65-F5344CB8AC3E}">
        <p14:creationId xmlns:p14="http://schemas.microsoft.com/office/powerpoint/2010/main" val="1778221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EE24C1-FE3B-46F5-8B36-4D174DE90BF7}" type="datetimeFigureOut">
              <a:rPr lang="en-US" smtClean="0"/>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672689-7464-49F2-8438-068239D2C5C9}" type="slidenum">
              <a:rPr lang="en-US" smtClean="0"/>
              <a:t>‹#›</a:t>
            </a:fld>
            <a:endParaRPr lang="en-US"/>
          </a:p>
        </p:txBody>
      </p:sp>
    </p:spTree>
    <p:extLst>
      <p:ext uri="{BB962C8B-B14F-4D97-AF65-F5344CB8AC3E}">
        <p14:creationId xmlns:p14="http://schemas.microsoft.com/office/powerpoint/2010/main" val="1196445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EE24C1-FE3B-46F5-8B36-4D174DE90BF7}" type="datetimeFigureOut">
              <a:rPr lang="en-US" smtClean="0"/>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672689-7464-49F2-8438-068239D2C5C9}" type="slidenum">
              <a:rPr lang="en-US" smtClean="0"/>
              <a:t>‹#›</a:t>
            </a:fld>
            <a:endParaRPr lang="en-US"/>
          </a:p>
        </p:txBody>
      </p:sp>
    </p:spTree>
    <p:extLst>
      <p:ext uri="{BB962C8B-B14F-4D97-AF65-F5344CB8AC3E}">
        <p14:creationId xmlns:p14="http://schemas.microsoft.com/office/powerpoint/2010/main" val="1052157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EE24C1-FE3B-46F5-8B36-4D174DE90BF7}" type="datetimeFigureOut">
              <a:rPr lang="en-US" smtClean="0"/>
              <a:t>10/18/2024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672689-7464-49F2-8438-068239D2C5C9}" type="slidenum">
              <a:rPr lang="en-US" smtClean="0"/>
              <a:t>‹#›</a:t>
            </a:fld>
            <a:endParaRPr lang="en-US"/>
          </a:p>
        </p:txBody>
      </p:sp>
    </p:spTree>
    <p:extLst>
      <p:ext uri="{BB962C8B-B14F-4D97-AF65-F5344CB8AC3E}">
        <p14:creationId xmlns:p14="http://schemas.microsoft.com/office/powerpoint/2010/main" val="2345222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EE24C1-FE3B-46F5-8B36-4D174DE90BF7}" type="datetimeFigureOut">
              <a:rPr lang="en-US" smtClean="0"/>
              <a:t>10/18/2024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672689-7464-49F2-8438-068239D2C5C9}" type="slidenum">
              <a:rPr lang="en-US" smtClean="0"/>
              <a:t>‹#›</a:t>
            </a:fld>
            <a:endParaRPr lang="en-US"/>
          </a:p>
        </p:txBody>
      </p:sp>
    </p:spTree>
    <p:extLst>
      <p:ext uri="{BB962C8B-B14F-4D97-AF65-F5344CB8AC3E}">
        <p14:creationId xmlns:p14="http://schemas.microsoft.com/office/powerpoint/2010/main" val="2656804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EE24C1-FE3B-46F5-8B36-4D174DE90BF7}" type="datetimeFigureOut">
              <a:rPr lang="en-US" smtClean="0"/>
              <a:t>10/18/2024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672689-7464-49F2-8438-068239D2C5C9}" type="slidenum">
              <a:rPr lang="en-US" smtClean="0"/>
              <a:t>‹#›</a:t>
            </a:fld>
            <a:endParaRPr lang="en-US"/>
          </a:p>
        </p:txBody>
      </p:sp>
    </p:spTree>
    <p:extLst>
      <p:ext uri="{BB962C8B-B14F-4D97-AF65-F5344CB8AC3E}">
        <p14:creationId xmlns:p14="http://schemas.microsoft.com/office/powerpoint/2010/main" val="3433941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EE24C1-FE3B-46F5-8B36-4D174DE90BF7}" type="datetimeFigureOut">
              <a:rPr lang="en-US" smtClean="0"/>
              <a:t>10/18/2024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672689-7464-49F2-8438-068239D2C5C9}" type="slidenum">
              <a:rPr lang="en-US" smtClean="0"/>
              <a:t>‹#›</a:t>
            </a:fld>
            <a:endParaRPr lang="en-US"/>
          </a:p>
        </p:txBody>
      </p:sp>
    </p:spTree>
    <p:extLst>
      <p:ext uri="{BB962C8B-B14F-4D97-AF65-F5344CB8AC3E}">
        <p14:creationId xmlns:p14="http://schemas.microsoft.com/office/powerpoint/2010/main" val="2107731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EE24C1-FE3B-46F5-8B36-4D174DE90BF7}" type="datetimeFigureOut">
              <a:rPr lang="en-US" smtClean="0"/>
              <a:t>10/18/2024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672689-7464-49F2-8438-068239D2C5C9}" type="slidenum">
              <a:rPr lang="en-US" smtClean="0"/>
              <a:t>‹#›</a:t>
            </a:fld>
            <a:endParaRPr lang="en-US"/>
          </a:p>
        </p:txBody>
      </p:sp>
    </p:spTree>
    <p:extLst>
      <p:ext uri="{BB962C8B-B14F-4D97-AF65-F5344CB8AC3E}">
        <p14:creationId xmlns:p14="http://schemas.microsoft.com/office/powerpoint/2010/main" val="1460433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EE24C1-FE3B-46F5-8B36-4D174DE90BF7}" type="datetimeFigureOut">
              <a:rPr lang="en-US" smtClean="0"/>
              <a:t>10/18/2024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672689-7464-49F2-8438-068239D2C5C9}" type="slidenum">
              <a:rPr lang="en-US" smtClean="0"/>
              <a:t>‹#›</a:t>
            </a:fld>
            <a:endParaRPr lang="en-US"/>
          </a:p>
        </p:txBody>
      </p:sp>
    </p:spTree>
    <p:extLst>
      <p:ext uri="{BB962C8B-B14F-4D97-AF65-F5344CB8AC3E}">
        <p14:creationId xmlns:p14="http://schemas.microsoft.com/office/powerpoint/2010/main" val="317425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EE24C1-FE3B-46F5-8B36-4D174DE90BF7}" type="datetimeFigureOut">
              <a:rPr lang="en-US" smtClean="0"/>
              <a:t>10/18/2024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672689-7464-49F2-8438-068239D2C5C9}" type="slidenum">
              <a:rPr lang="en-US" smtClean="0"/>
              <a:t>‹#›</a:t>
            </a:fld>
            <a:endParaRPr lang="en-US"/>
          </a:p>
        </p:txBody>
      </p:sp>
      <p:pic>
        <p:nvPicPr>
          <p:cNvPr id="8" name="Picture 7">
            <a:extLst>
              <a:ext uri="{FF2B5EF4-FFF2-40B4-BE49-F238E27FC236}">
                <a16:creationId xmlns:a16="http://schemas.microsoft.com/office/drawing/2014/main" id="{00E0AFD7-4623-49F0-AF73-B9BC6453387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08" y="0"/>
            <a:ext cx="9142984" cy="6858000"/>
          </a:xfrm>
          <a:prstGeom prst="rect">
            <a:avLst/>
          </a:prstGeom>
        </p:spPr>
      </p:pic>
    </p:spTree>
    <p:extLst>
      <p:ext uri="{BB962C8B-B14F-4D97-AF65-F5344CB8AC3E}">
        <p14:creationId xmlns:p14="http://schemas.microsoft.com/office/powerpoint/2010/main" val="39063402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chart" Target="../charts/chart57.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chart" Target="../charts/chart58.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chart" Target="../charts/chart59.xml"/><Relationship Id="rId1" Type="http://schemas.openxmlformats.org/officeDocument/2006/relationships/slideLayout" Target="../slideLayouts/slideLayout7.xml"/><Relationship Id="rId4" Type="http://schemas.openxmlformats.org/officeDocument/2006/relationships/chart" Target="../charts/chart61.xml"/></Relationships>
</file>

<file path=ppt/slides/_rels/slide69.xml.rels><?xml version="1.0" encoding="UTF-8" standalone="yes"?>
<Relationships xmlns="http://schemas.openxmlformats.org/package/2006/relationships"><Relationship Id="rId2" Type="http://schemas.openxmlformats.org/officeDocument/2006/relationships/chart" Target="../charts/chart6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7.xml"/><Relationship Id="rId4" Type="http://schemas.openxmlformats.org/officeDocument/2006/relationships/chart" Target="../charts/chart65.xml"/></Relationships>
</file>

<file path=ppt/slides/_rels/slide71.xml.rels><?xml version="1.0" encoding="UTF-8" standalone="yes"?>
<Relationships xmlns="http://schemas.openxmlformats.org/package/2006/relationships"><Relationship Id="rId2" Type="http://schemas.openxmlformats.org/officeDocument/2006/relationships/chart" Target="../charts/chart66.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chart" Target="../charts/chart67.xml"/><Relationship Id="rId1" Type="http://schemas.openxmlformats.org/officeDocument/2006/relationships/slideLayout" Target="../slideLayouts/slideLayout7.xml"/><Relationship Id="rId4" Type="http://schemas.openxmlformats.org/officeDocument/2006/relationships/chart" Target="../charts/chart69.xml"/></Relationships>
</file>

<file path=ppt/slides/_rels/slide73.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chart" Target="../charts/chart70.xml"/><Relationship Id="rId1" Type="http://schemas.openxmlformats.org/officeDocument/2006/relationships/slideLayout" Target="../slideLayouts/slideLayout7.xml"/><Relationship Id="rId4" Type="http://schemas.openxmlformats.org/officeDocument/2006/relationships/chart" Target="../charts/chart72.xml"/></Relationships>
</file>

<file path=ppt/slides/_rels/slide74.xml.rels><?xml version="1.0" encoding="UTF-8" standalone="yes"?>
<Relationships xmlns="http://schemas.openxmlformats.org/package/2006/relationships"><Relationship Id="rId2" Type="http://schemas.openxmlformats.org/officeDocument/2006/relationships/chart" Target="../charts/chart73.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chart" Target="../charts/chart74.xml"/><Relationship Id="rId1" Type="http://schemas.openxmlformats.org/officeDocument/2006/relationships/slideLayout" Target="../slideLayouts/slideLayout7.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76.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chart" Target="../charts/chart79.xml"/><Relationship Id="rId1" Type="http://schemas.openxmlformats.org/officeDocument/2006/relationships/slideLayout" Target="../slideLayouts/slideLayout7.xml"/><Relationship Id="rId4" Type="http://schemas.openxmlformats.org/officeDocument/2006/relationships/chart" Target="../charts/chart81.xml"/></Relationships>
</file>

<file path=ppt/slides/_rels/slide77.xml.rels><?xml version="1.0" encoding="UTF-8" standalone="yes"?>
<Relationships xmlns="http://schemas.openxmlformats.org/package/2006/relationships"><Relationship Id="rId2" Type="http://schemas.openxmlformats.org/officeDocument/2006/relationships/chart" Target="../charts/chart82.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7.xml"/><Relationship Id="rId5" Type="http://schemas.openxmlformats.org/officeDocument/2006/relationships/chart" Target="../charts/chart86.xml"/><Relationship Id="rId4" Type="http://schemas.openxmlformats.org/officeDocument/2006/relationships/chart" Target="../charts/chart85.xml"/></Relationships>
</file>

<file path=ppt/slides/_rels/slide79.xml.rels><?xml version="1.0" encoding="UTF-8" standalone="yes"?>
<Relationships xmlns="http://schemas.openxmlformats.org/package/2006/relationships"><Relationship Id="rId2" Type="http://schemas.openxmlformats.org/officeDocument/2006/relationships/chart" Target="../charts/chart8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chart" Target="../charts/chart89.xml"/><Relationship Id="rId2" Type="http://schemas.openxmlformats.org/officeDocument/2006/relationships/chart" Target="../charts/chart88.xml"/><Relationship Id="rId1" Type="http://schemas.openxmlformats.org/officeDocument/2006/relationships/slideLayout" Target="../slideLayouts/slideLayout7.xml"/><Relationship Id="rId4" Type="http://schemas.openxmlformats.org/officeDocument/2006/relationships/chart" Target="../charts/chart90.xml"/></Relationships>
</file>

<file path=ppt/slides/_rels/slide81.xml.rels><?xml version="1.0" encoding="UTF-8" standalone="yes"?>
<Relationships xmlns="http://schemas.openxmlformats.org/package/2006/relationships"><Relationship Id="rId2" Type="http://schemas.openxmlformats.org/officeDocument/2006/relationships/chart" Target="../charts/chart9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chart" Target="../charts/chart93.xml"/><Relationship Id="rId2" Type="http://schemas.openxmlformats.org/officeDocument/2006/relationships/chart" Target="../charts/chart92.xml"/><Relationship Id="rId1" Type="http://schemas.openxmlformats.org/officeDocument/2006/relationships/slideLayout" Target="../slideLayouts/slideLayout7.xml"/><Relationship Id="rId5" Type="http://schemas.openxmlformats.org/officeDocument/2006/relationships/chart" Target="../charts/chart95.xml"/><Relationship Id="rId4" Type="http://schemas.openxmlformats.org/officeDocument/2006/relationships/chart" Target="../charts/chart94.xml"/></Relationships>
</file>

<file path=ppt/slides/_rels/slide83.xml.rels><?xml version="1.0" encoding="UTF-8" standalone="yes"?>
<Relationships xmlns="http://schemas.openxmlformats.org/package/2006/relationships"><Relationship Id="rId2" Type="http://schemas.openxmlformats.org/officeDocument/2006/relationships/chart" Target="../charts/chart96.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chart" Target="../charts/chart98.xml"/><Relationship Id="rId2" Type="http://schemas.openxmlformats.org/officeDocument/2006/relationships/chart" Target="../charts/chart97.xml"/><Relationship Id="rId1" Type="http://schemas.openxmlformats.org/officeDocument/2006/relationships/slideLayout" Target="../slideLayouts/slideLayout7.xml"/><Relationship Id="rId5" Type="http://schemas.openxmlformats.org/officeDocument/2006/relationships/chart" Target="../charts/chart100.xml"/><Relationship Id="rId4" Type="http://schemas.openxmlformats.org/officeDocument/2006/relationships/chart" Target="../charts/chart99.xml"/></Relationships>
</file>

<file path=ppt/slides/_rels/slide85.xml.rels><?xml version="1.0" encoding="UTF-8" standalone="yes"?>
<Relationships xmlns="http://schemas.openxmlformats.org/package/2006/relationships"><Relationship Id="rId2" Type="http://schemas.openxmlformats.org/officeDocument/2006/relationships/chart" Target="../charts/chart101.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chart" Target="../charts/chart10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chart" Target="../charts/chart104.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chart" Target="../charts/chart105.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chart" Target="../charts/chart10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chart" Target="../charts/chart107.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chart" Target="../charts/chart108.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chart" Target="../charts/chart109.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chart" Target="../charts/chart110.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chart" Target="../charts/chart111.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chart" Target="../charts/chart112.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chart" Target="../charts/chart113.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hyperlink" Target="mailto:sana@latfacts.lv" TargetMode="External"/><Relationship Id="rId2" Type="http://schemas.openxmlformats.org/officeDocument/2006/relationships/hyperlink" Target="http://www.latvianfacts.lv/" TargetMode="External"/><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2438CC-1ADF-4EAB-AA61-F026AD444D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 y="0"/>
            <a:ext cx="9142984" cy="6858000"/>
          </a:xfrm>
          <a:prstGeom prst="rect">
            <a:avLst/>
          </a:prstGeom>
        </p:spPr>
      </p:pic>
      <p:sp>
        <p:nvSpPr>
          <p:cNvPr id="4" name="Rectangle 3">
            <a:extLst>
              <a:ext uri="{FF2B5EF4-FFF2-40B4-BE49-F238E27FC236}">
                <a16:creationId xmlns:a16="http://schemas.microsoft.com/office/drawing/2014/main" id="{704D0BB1-D777-404D-8EF0-8B9CE436C189}"/>
              </a:ext>
            </a:extLst>
          </p:cNvPr>
          <p:cNvSpPr>
            <a:spLocks noChangeArrowheads="1"/>
          </p:cNvSpPr>
          <p:nvPr/>
        </p:nvSpPr>
        <p:spPr bwMode="auto">
          <a:xfrm>
            <a:off x="1731666" y="5338732"/>
            <a:ext cx="5334000" cy="422395"/>
          </a:xfrm>
          <a:prstGeom prst="rect">
            <a:avLst/>
          </a:prstGeom>
          <a:noFill/>
          <a:ln w="9525">
            <a:noFill/>
            <a:miter lim="800000"/>
            <a:headEnd/>
            <a:tailEnd/>
          </a:ln>
        </p:spPr>
        <p:txBody>
          <a:bodyPr/>
          <a:lstStyle/>
          <a:p>
            <a:pPr marL="342900" indent="-342900" algn="ctr" eaLnBrk="1" hangingPunct="1">
              <a:spcBef>
                <a:spcPct val="20000"/>
              </a:spcBef>
              <a:defRPr/>
            </a:pPr>
            <a:r>
              <a:rPr lang="lv-LV" altLang="lv-LV" dirty="0">
                <a:solidFill>
                  <a:schemeClr val="bg1"/>
                </a:solidFill>
                <a:latin typeface="+mj-lt"/>
              </a:rPr>
              <a:t>© “Latvijas Fakti”, 202</a:t>
            </a:r>
            <a:r>
              <a:rPr lang="en-US" altLang="lv-LV" dirty="0">
                <a:solidFill>
                  <a:schemeClr val="bg1"/>
                </a:solidFill>
                <a:latin typeface="+mj-lt"/>
              </a:rPr>
              <a:t>2</a:t>
            </a:r>
            <a:r>
              <a:rPr lang="lv-LV" altLang="lv-LV" dirty="0">
                <a:solidFill>
                  <a:schemeClr val="bg1"/>
                </a:solidFill>
                <a:latin typeface="+mj-lt"/>
              </a:rPr>
              <a:t>.gada </a:t>
            </a:r>
            <a:r>
              <a:rPr lang="en-US" altLang="lv-LV" dirty="0">
                <a:solidFill>
                  <a:schemeClr val="bg1"/>
                </a:solidFill>
                <a:latin typeface="+mj-lt"/>
              </a:rPr>
              <a:t>marts</a:t>
            </a:r>
            <a:endParaRPr lang="lv-LV" altLang="lv-LV" dirty="0">
              <a:solidFill>
                <a:schemeClr val="bg1"/>
              </a:solidFill>
              <a:latin typeface="+mj-lt"/>
            </a:endParaRPr>
          </a:p>
        </p:txBody>
      </p:sp>
      <p:sp>
        <p:nvSpPr>
          <p:cNvPr id="5" name="Rectangle 4">
            <a:extLst>
              <a:ext uri="{FF2B5EF4-FFF2-40B4-BE49-F238E27FC236}">
                <a16:creationId xmlns:a16="http://schemas.microsoft.com/office/drawing/2014/main" id="{21720A1B-F4D0-40B8-A99C-56D7286F97D6}"/>
              </a:ext>
            </a:extLst>
          </p:cNvPr>
          <p:cNvSpPr>
            <a:spLocks noChangeArrowheads="1"/>
          </p:cNvSpPr>
          <p:nvPr/>
        </p:nvSpPr>
        <p:spPr bwMode="auto">
          <a:xfrm>
            <a:off x="1301782" y="4804104"/>
            <a:ext cx="6400800" cy="455670"/>
          </a:xfrm>
          <a:prstGeom prst="rect">
            <a:avLst/>
          </a:prstGeom>
          <a:noFill/>
          <a:ln w="9525">
            <a:noFill/>
            <a:miter lim="800000"/>
            <a:headEnd/>
            <a:tailEnd/>
          </a:ln>
        </p:spPr>
        <p:txBody>
          <a:bodyPr/>
          <a:lstStyle/>
          <a:p>
            <a:pPr marL="342900" indent="-342900" algn="ctr" eaLnBrk="1" hangingPunct="1">
              <a:spcBef>
                <a:spcPct val="20000"/>
              </a:spcBef>
              <a:defRPr/>
            </a:pPr>
            <a:r>
              <a:rPr lang="lv-LV" altLang="lv-LV" sz="2000" dirty="0">
                <a:solidFill>
                  <a:schemeClr val="bg1"/>
                </a:solidFill>
                <a:latin typeface="+mj-lt"/>
              </a:rPr>
              <a:t>KVANTITATĪVAIS PĒTĪJUMS</a:t>
            </a:r>
            <a:endParaRPr lang="en-GB" altLang="lv-LV" sz="2000" dirty="0">
              <a:solidFill>
                <a:schemeClr val="bg1"/>
              </a:solidFill>
              <a:latin typeface="+mj-lt"/>
            </a:endParaRPr>
          </a:p>
        </p:txBody>
      </p:sp>
      <p:sp>
        <p:nvSpPr>
          <p:cNvPr id="6" name="Rectangle 9">
            <a:extLst>
              <a:ext uri="{FF2B5EF4-FFF2-40B4-BE49-F238E27FC236}">
                <a16:creationId xmlns:a16="http://schemas.microsoft.com/office/drawing/2014/main" id="{8A9B6CF2-91A5-4DE3-890B-905447CF4C8F}"/>
              </a:ext>
            </a:extLst>
          </p:cNvPr>
          <p:cNvSpPr>
            <a:spLocks noChangeArrowheads="1"/>
          </p:cNvSpPr>
          <p:nvPr/>
        </p:nvSpPr>
        <p:spPr bwMode="auto">
          <a:xfrm>
            <a:off x="714375" y="1466492"/>
            <a:ext cx="7786688" cy="1605320"/>
          </a:xfrm>
          <a:prstGeom prst="rect">
            <a:avLst/>
          </a:prstGeom>
          <a:noFill/>
          <a:ln w="9525">
            <a:noFill/>
            <a:miter lim="800000"/>
            <a:headEnd/>
            <a:tailEnd/>
          </a:ln>
          <a:effectLst/>
        </p:spPr>
        <p:txBody>
          <a:bodyPr/>
          <a:lstStyle/>
          <a:p>
            <a:pPr algn="ctr" fontAlgn="auto">
              <a:lnSpc>
                <a:spcPct val="120000"/>
              </a:lnSpc>
              <a:spcBef>
                <a:spcPts val="1200"/>
              </a:spcBef>
              <a:spcAft>
                <a:spcPts val="0"/>
              </a:spcAft>
              <a:defRPr/>
            </a:pPr>
            <a:r>
              <a:rPr lang="lv-LV" sz="3200" b="1"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mj-lt"/>
              </a:rPr>
              <a:t>Sabiedriskās domas aptauja </a:t>
            </a:r>
          </a:p>
          <a:p>
            <a:pPr algn="ctr" fontAlgn="auto">
              <a:lnSpc>
                <a:spcPct val="120000"/>
              </a:lnSpc>
              <a:spcBef>
                <a:spcPts val="1200"/>
              </a:spcBef>
              <a:spcAft>
                <a:spcPts val="0"/>
              </a:spcAft>
              <a:defRPr/>
            </a:pPr>
            <a:r>
              <a:rPr lang="lv-LV" sz="3200" b="1"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mj-lt"/>
              </a:rPr>
              <a:t>par drošības jautājumiem</a:t>
            </a:r>
          </a:p>
        </p:txBody>
      </p:sp>
    </p:spTree>
    <p:extLst>
      <p:ext uri="{BB962C8B-B14F-4D97-AF65-F5344CB8AC3E}">
        <p14:creationId xmlns:p14="http://schemas.microsoft.com/office/powerpoint/2010/main" val="1443259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43049F-758F-453E-A597-EB5198ACA280}"/>
              </a:ext>
            </a:extLst>
          </p:cNvPr>
          <p:cNvSpPr>
            <a:spLocks noChangeArrowheads="1"/>
          </p:cNvSpPr>
          <p:nvPr/>
        </p:nvSpPr>
        <p:spPr bwMode="auto">
          <a:xfrm>
            <a:off x="914400" y="2078966"/>
            <a:ext cx="7239000" cy="1883434"/>
          </a:xfrm>
          <a:prstGeom prst="rect">
            <a:avLst/>
          </a:prstGeom>
          <a:noFill/>
          <a:ln w="9525">
            <a:noFill/>
            <a:miter lim="800000"/>
            <a:headEnd/>
            <a:tailEnd/>
          </a:ln>
          <a:effectLst/>
        </p:spPr>
        <p:txBody>
          <a:bodyPr/>
          <a:lstStyle/>
          <a:p>
            <a:pPr algn="ctr" fontAlgn="auto">
              <a:lnSpc>
                <a:spcPct val="130000"/>
              </a:lnSpc>
              <a:spcBef>
                <a:spcPts val="0"/>
              </a:spcBef>
              <a:spcAft>
                <a:spcPts val="0"/>
              </a:spcAft>
              <a:defRPr/>
            </a:pPr>
            <a:r>
              <a:rPr lang="lv-LV" sz="2400" dirty="0">
                <a:solidFill>
                  <a:srgbClr val="990033"/>
                </a:solidFill>
                <a:effectLst>
                  <a:outerShdw blurRad="38100" dist="38100" dir="2700000" algn="tl">
                    <a:srgbClr val="C0C0C0"/>
                  </a:outerShdw>
                </a:effectLst>
                <a:latin typeface="+mj-lt"/>
                <a:cs typeface="+mn-cs"/>
              </a:rPr>
              <a:t>III. Pētījuma rezultāti</a:t>
            </a:r>
          </a:p>
          <a:p>
            <a:pPr algn="ctr" fontAlgn="auto">
              <a:lnSpc>
                <a:spcPct val="130000"/>
              </a:lnSpc>
              <a:spcBef>
                <a:spcPts val="0"/>
              </a:spcBef>
              <a:spcAft>
                <a:spcPts val="0"/>
              </a:spcAft>
              <a:defRPr/>
            </a:pPr>
            <a:endParaRPr lang="lv-LV" sz="2400" dirty="0">
              <a:solidFill>
                <a:srgbClr val="000099"/>
              </a:solidFill>
              <a:effectLst>
                <a:outerShdw blurRad="38100" dist="38100" dir="2700000" algn="tl">
                  <a:srgbClr val="C0C0C0"/>
                </a:outerShdw>
              </a:effectLst>
              <a:latin typeface="+mj-lt"/>
              <a:cs typeface="+mn-cs"/>
            </a:endParaRPr>
          </a:p>
          <a:p>
            <a:pPr algn="ctr">
              <a:lnSpc>
                <a:spcPct val="130000"/>
              </a:lnSpc>
              <a:defRPr/>
            </a:pPr>
            <a:r>
              <a:rPr lang="lv-LV" sz="2400" dirty="0">
                <a:solidFill>
                  <a:srgbClr val="000099"/>
                </a:solidFill>
                <a:effectLst>
                  <a:outerShdw blurRad="38100" dist="38100" dir="2700000" algn="tl">
                    <a:srgbClr val="C0C0C0"/>
                  </a:outerShdw>
                </a:effectLst>
                <a:latin typeface="+mj-lt"/>
              </a:rPr>
              <a:t>1. Priekštati par drošību valstī un dzīvesvietas apkaimē</a:t>
            </a:r>
            <a:endParaRPr lang="en-GB" sz="2400" dirty="0">
              <a:solidFill>
                <a:srgbClr val="000099"/>
              </a:solidFill>
              <a:effectLst>
                <a:outerShdw blurRad="38100" dist="38100" dir="2700000" algn="tl">
                  <a:srgbClr val="C0C0C0"/>
                </a:outerShdw>
              </a:effectLst>
              <a:latin typeface="+mj-lt"/>
            </a:endParaRPr>
          </a:p>
          <a:p>
            <a:pPr algn="ctr" fontAlgn="auto">
              <a:lnSpc>
                <a:spcPct val="130000"/>
              </a:lnSpc>
              <a:spcBef>
                <a:spcPts val="0"/>
              </a:spcBef>
              <a:spcAft>
                <a:spcPts val="0"/>
              </a:spcAft>
              <a:defRPr/>
            </a:pPr>
            <a:endParaRPr lang="en-GB" sz="2400" dirty="0">
              <a:solidFill>
                <a:srgbClr val="000099"/>
              </a:solidFill>
              <a:effectLst>
                <a:outerShdw blurRad="38100" dist="38100" dir="2700000" algn="tl">
                  <a:srgbClr val="C0C0C0"/>
                </a:outerShdw>
              </a:effectLst>
              <a:latin typeface="+mj-lt"/>
              <a:cs typeface="+mn-cs"/>
            </a:endParaRPr>
          </a:p>
        </p:txBody>
      </p:sp>
      <p:sp>
        <p:nvSpPr>
          <p:cNvPr id="3" name="Slide Number Placeholder 2">
            <a:extLst>
              <a:ext uri="{FF2B5EF4-FFF2-40B4-BE49-F238E27FC236}">
                <a16:creationId xmlns:a16="http://schemas.microsoft.com/office/drawing/2014/main" id="{4901077C-EC45-485A-94D4-77DDA40FF3F3}"/>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10</a:t>
            </a:fld>
            <a:endParaRPr lang="en-AU" dirty="0"/>
          </a:p>
        </p:txBody>
      </p:sp>
    </p:spTree>
    <p:extLst>
      <p:ext uri="{BB962C8B-B14F-4D97-AF65-F5344CB8AC3E}">
        <p14:creationId xmlns:p14="http://schemas.microsoft.com/office/powerpoint/2010/main" val="499704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6CA8A-3496-47BB-839B-08700BE96EA9}"/>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000099"/>
                </a:solidFill>
                <a:latin typeface="+mj-lt"/>
                <a:ea typeface="+mj-ea"/>
                <a:cs typeface="+mj-cs"/>
              </a:rPr>
              <a:t>Iedzīvotāju drošības sajūta dažādās vidēs</a:t>
            </a:r>
            <a:endParaRPr kumimoji="0" lang="lv-LV" sz="2000" b="0" i="0" u="none" strike="noStrike" kern="1200" cap="none" spc="0" normalizeH="0" baseline="0" noProof="0" dirty="0">
              <a:ln>
                <a:noFill/>
              </a:ln>
              <a:solidFill>
                <a:srgbClr val="000099"/>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7F02437F-8E1E-45CB-B6A6-6E27A704802C}"/>
              </a:ext>
            </a:extLst>
          </p:cNvPr>
          <p:cNvSpPr txBox="1">
            <a:spLocks/>
          </p:cNvSpPr>
          <p:nvPr/>
        </p:nvSpPr>
        <p:spPr>
          <a:xfrm>
            <a:off x="406517" y="588970"/>
            <a:ext cx="7746359" cy="339746"/>
          </a:xfrm>
          <a:prstGeom prst="rect">
            <a:avLst/>
          </a:prstGeom>
        </p:spPr>
        <p:txBody>
          <a:bodyPr/>
          <a:lstStyle/>
          <a:p>
            <a:pPr marL="342900" lvl="0" indent="-342900" eaLnBrk="0" hangingPunct="0">
              <a:spcBef>
                <a:spcPct val="20000"/>
              </a:spcBef>
              <a:defRPr/>
            </a:pPr>
            <a:r>
              <a:rPr kumimoji="0" lang="en-US" sz="1200" b="0" i="0" u="none" strike="noStrike" kern="1200" cap="none" spc="0" normalizeH="0" baseline="0" noProof="0" dirty="0">
                <a:ln>
                  <a:noFill/>
                </a:ln>
                <a:solidFill>
                  <a:schemeClr val="tx1"/>
                </a:solidFill>
                <a:effectLst/>
                <a:uLnTx/>
                <a:uFillTx/>
                <a:latin typeface="+mn-lt"/>
                <a:ea typeface="+mn-ea"/>
                <a:cs typeface="+mn-cs"/>
              </a:rPr>
              <a:t>A</a:t>
            </a:r>
            <a:r>
              <a:rPr kumimoji="0" lang="et-EE" sz="1200" b="0" i="0" u="none" strike="noStrike" kern="1200" cap="none" spc="0" normalizeH="0" baseline="0" noProof="0" dirty="0">
                <a:ln>
                  <a:noFill/>
                </a:ln>
                <a:solidFill>
                  <a:schemeClr val="tx1"/>
                </a:solidFill>
                <a:effectLst/>
                <a:uLnTx/>
                <a:uFillTx/>
                <a:latin typeface="+mn-lt"/>
                <a:ea typeface="+mn-ea"/>
                <a:cs typeface="+mn-cs"/>
              </a:rPr>
              <a:t>1. 	</a:t>
            </a:r>
            <a:r>
              <a:rPr lang="lv-LV" sz="1200" dirty="0">
                <a:latin typeface="+mn-lt"/>
              </a:rPr>
              <a:t>Lūdzu, novērtējiet, vai….</a:t>
            </a:r>
            <a:r>
              <a:rPr lang="et-EE" sz="1200" dirty="0">
                <a:latin typeface="+mn-lt"/>
              </a:rPr>
              <a:t>?</a:t>
            </a:r>
            <a:endParaRPr kumimoji="0" lang="lv-LV" sz="1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tabLst/>
              <a:defRPr/>
            </a:pPr>
            <a:endParaRPr kumimoji="0" lang="lv-LV" sz="12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4" name="Chart 3">
            <a:extLst>
              <a:ext uri="{FF2B5EF4-FFF2-40B4-BE49-F238E27FC236}">
                <a16:creationId xmlns:a16="http://schemas.microsoft.com/office/drawing/2014/main" id="{10984024-F87C-4EAA-8762-CEFFFE5A97C3}"/>
              </a:ext>
            </a:extLst>
          </p:cNvPr>
          <p:cNvGraphicFramePr/>
          <p:nvPr>
            <p:extLst>
              <p:ext uri="{D42A27DB-BD31-4B8C-83A1-F6EECF244321}">
                <p14:modId xmlns:p14="http://schemas.microsoft.com/office/powerpoint/2010/main" val="2444694972"/>
              </p:ext>
            </p:extLst>
          </p:nvPr>
        </p:nvGraphicFramePr>
        <p:xfrm>
          <a:off x="250164" y="1130064"/>
          <a:ext cx="5742200" cy="43615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C0E1B834-2AAB-4868-9CDE-D9C14B7AE1E5}"/>
              </a:ext>
            </a:extLst>
          </p:cNvPr>
          <p:cNvGraphicFramePr/>
          <p:nvPr>
            <p:extLst>
              <p:ext uri="{D42A27DB-BD31-4B8C-83A1-F6EECF244321}">
                <p14:modId xmlns:p14="http://schemas.microsoft.com/office/powerpoint/2010/main" val="3281460297"/>
              </p:ext>
            </p:extLst>
          </p:nvPr>
        </p:nvGraphicFramePr>
        <p:xfrm>
          <a:off x="6078621" y="1139088"/>
          <a:ext cx="2915847" cy="442495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7E1767B1-D17C-45AD-AF3A-720C7CDE2C8F}"/>
              </a:ext>
            </a:extLst>
          </p:cNvPr>
          <p:cNvSpPr txBox="1"/>
          <p:nvPr/>
        </p:nvSpPr>
        <p:spPr>
          <a:xfrm>
            <a:off x="4570413" y="5673839"/>
            <a:ext cx="2114681" cy="246221"/>
          </a:xfrm>
          <a:prstGeom prst="rect">
            <a:avLst/>
          </a:prstGeom>
          <a:noFill/>
        </p:spPr>
        <p:txBody>
          <a:bodyPr wrap="none" rtlCol="0">
            <a:spAutoFit/>
          </a:bodyPr>
          <a:lstStyle/>
          <a:p>
            <a:r>
              <a:rPr lang="lv-LV" sz="1000" dirty="0"/>
              <a:t>Bāze: visi aptaujas dalībnieki; n=10</a:t>
            </a:r>
            <a:r>
              <a:rPr lang="en-US" sz="1000" dirty="0"/>
              <a:t>19</a:t>
            </a:r>
            <a:endParaRPr lang="lv-LV" sz="1000" dirty="0"/>
          </a:p>
        </p:txBody>
      </p:sp>
      <p:cxnSp>
        <p:nvCxnSpPr>
          <p:cNvPr id="7" name="Straight Connector 6">
            <a:extLst>
              <a:ext uri="{FF2B5EF4-FFF2-40B4-BE49-F238E27FC236}">
                <a16:creationId xmlns:a16="http://schemas.microsoft.com/office/drawing/2014/main" id="{387DCE71-0F0A-4AF7-804A-EAE4305F0C82}"/>
              </a:ext>
            </a:extLst>
          </p:cNvPr>
          <p:cNvCxnSpPr>
            <a:cxnSpLocks/>
          </p:cNvCxnSpPr>
          <p:nvPr/>
        </p:nvCxnSpPr>
        <p:spPr>
          <a:xfrm>
            <a:off x="6035493" y="1035173"/>
            <a:ext cx="0" cy="4528868"/>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8" name="Slide Number Placeholder 2">
            <a:extLst>
              <a:ext uri="{FF2B5EF4-FFF2-40B4-BE49-F238E27FC236}">
                <a16:creationId xmlns:a16="http://schemas.microsoft.com/office/drawing/2014/main" id="{6970A210-CB09-4A8E-A2DD-EE3472B82E40}"/>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11</a:t>
            </a:fld>
            <a:endParaRPr lang="en-AU" dirty="0"/>
          </a:p>
        </p:txBody>
      </p:sp>
    </p:spTree>
    <p:extLst>
      <p:ext uri="{BB962C8B-B14F-4D97-AF65-F5344CB8AC3E}">
        <p14:creationId xmlns:p14="http://schemas.microsoft.com/office/powerpoint/2010/main" val="3618386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4B33C56-7C78-4247-8419-CECB517A6F55}"/>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000099"/>
                </a:solidFill>
                <a:latin typeface="+mj-lt"/>
                <a:ea typeface="+mj-ea"/>
                <a:cs typeface="+mj-cs"/>
              </a:rPr>
              <a:t>Iedzīvotāju drošības sajūta dažādās vidēs</a:t>
            </a:r>
            <a:endParaRPr kumimoji="0" lang="lv-LV" sz="2000" b="0" i="0" u="none" strike="noStrike" kern="1200" cap="none" spc="0" normalizeH="0" baseline="0" noProof="0" dirty="0">
              <a:ln>
                <a:noFill/>
              </a:ln>
              <a:solidFill>
                <a:srgbClr val="000099"/>
              </a:solidFill>
              <a:effectLst/>
              <a:uLnTx/>
              <a:uFillTx/>
              <a:latin typeface="+mj-lt"/>
              <a:ea typeface="+mj-ea"/>
              <a:cs typeface="+mj-cs"/>
            </a:endParaRPr>
          </a:p>
        </p:txBody>
      </p:sp>
      <p:sp>
        <p:nvSpPr>
          <p:cNvPr id="5" name="Text Placeholder 4">
            <a:extLst>
              <a:ext uri="{FF2B5EF4-FFF2-40B4-BE49-F238E27FC236}">
                <a16:creationId xmlns:a16="http://schemas.microsoft.com/office/drawing/2014/main" id="{7CADAC92-A5F3-44E5-BF43-3FAD07F94A72}"/>
              </a:ext>
            </a:extLst>
          </p:cNvPr>
          <p:cNvSpPr txBox="1">
            <a:spLocks/>
          </p:cNvSpPr>
          <p:nvPr/>
        </p:nvSpPr>
        <p:spPr>
          <a:xfrm>
            <a:off x="397891" y="588970"/>
            <a:ext cx="7746359" cy="339746"/>
          </a:xfrm>
          <a:prstGeom prst="rect">
            <a:avLst/>
          </a:prstGeom>
        </p:spPr>
        <p:txBody>
          <a:bodyPr/>
          <a:lstStyle/>
          <a:p>
            <a:pPr marL="342900" lvl="0" indent="-342900" eaLnBrk="0" hangingPunct="0">
              <a:spcBef>
                <a:spcPct val="20000"/>
              </a:spcBef>
              <a:defRPr/>
            </a:pPr>
            <a:r>
              <a:rPr kumimoji="0" lang="en-US" sz="1200" b="0" i="0" u="none" strike="noStrike" kern="1200" cap="none" spc="0" normalizeH="0" baseline="0" noProof="0" dirty="0">
                <a:ln>
                  <a:noFill/>
                </a:ln>
                <a:solidFill>
                  <a:schemeClr val="tx1"/>
                </a:solidFill>
                <a:effectLst/>
                <a:uLnTx/>
                <a:uFillTx/>
                <a:latin typeface="+mn-lt"/>
                <a:ea typeface="+mn-ea"/>
                <a:cs typeface="+mn-cs"/>
              </a:rPr>
              <a:t>A</a:t>
            </a:r>
            <a:r>
              <a:rPr kumimoji="0" lang="et-EE" sz="1200" b="0" i="0" u="none" strike="noStrike" kern="1200" cap="none" spc="0" normalizeH="0" baseline="0" noProof="0" dirty="0">
                <a:ln>
                  <a:noFill/>
                </a:ln>
                <a:solidFill>
                  <a:schemeClr val="tx1"/>
                </a:solidFill>
                <a:effectLst/>
                <a:uLnTx/>
                <a:uFillTx/>
                <a:latin typeface="+mn-lt"/>
                <a:ea typeface="+mn-ea"/>
                <a:cs typeface="+mn-cs"/>
              </a:rPr>
              <a:t>1. 	</a:t>
            </a:r>
            <a:r>
              <a:rPr lang="lv-LV" sz="1200" dirty="0">
                <a:latin typeface="+mn-lt"/>
              </a:rPr>
              <a:t>Lūdzu, novērtējiet, vai….</a:t>
            </a:r>
            <a:r>
              <a:rPr lang="et-EE" sz="1200" dirty="0">
                <a:latin typeface="+mn-lt"/>
              </a:rPr>
              <a:t>?</a:t>
            </a:r>
            <a:endParaRPr kumimoji="0" lang="lv-LV" sz="1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tabLst/>
              <a:defRPr/>
            </a:pPr>
            <a:endParaRPr kumimoji="0" lang="lv-LV" sz="12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7" name="Chart 6">
            <a:extLst>
              <a:ext uri="{FF2B5EF4-FFF2-40B4-BE49-F238E27FC236}">
                <a16:creationId xmlns:a16="http://schemas.microsoft.com/office/drawing/2014/main" id="{4B88FDAC-E41A-4939-906E-BE7AE6AACA76}"/>
              </a:ext>
            </a:extLst>
          </p:cNvPr>
          <p:cNvGraphicFramePr/>
          <p:nvPr>
            <p:extLst>
              <p:ext uri="{D42A27DB-BD31-4B8C-83A1-F6EECF244321}">
                <p14:modId xmlns:p14="http://schemas.microsoft.com/office/powerpoint/2010/main" val="3168996372"/>
              </p:ext>
            </p:extLst>
          </p:nvPr>
        </p:nvGraphicFramePr>
        <p:xfrm>
          <a:off x="250163" y="976920"/>
          <a:ext cx="7824161" cy="4457721"/>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93097F73-BB99-4D1C-84C9-162E1156229E}"/>
              </a:ext>
            </a:extLst>
          </p:cNvPr>
          <p:cNvSpPr txBox="1"/>
          <p:nvPr/>
        </p:nvSpPr>
        <p:spPr>
          <a:xfrm>
            <a:off x="4570413" y="5673839"/>
            <a:ext cx="2114681" cy="246221"/>
          </a:xfrm>
          <a:prstGeom prst="rect">
            <a:avLst/>
          </a:prstGeom>
          <a:noFill/>
        </p:spPr>
        <p:txBody>
          <a:bodyPr wrap="none" rtlCol="0">
            <a:spAutoFit/>
          </a:bodyPr>
          <a:lstStyle/>
          <a:p>
            <a:r>
              <a:rPr lang="lv-LV" sz="1000" dirty="0"/>
              <a:t>Bāze: visi aptaujas dalībnieki; n=10</a:t>
            </a:r>
            <a:r>
              <a:rPr lang="en-US" sz="1000" dirty="0"/>
              <a:t>19</a:t>
            </a:r>
            <a:endParaRPr lang="lv-LV" sz="1000" dirty="0"/>
          </a:p>
        </p:txBody>
      </p:sp>
      <p:sp>
        <p:nvSpPr>
          <p:cNvPr id="6" name="Slide Number Placeholder 2">
            <a:extLst>
              <a:ext uri="{FF2B5EF4-FFF2-40B4-BE49-F238E27FC236}">
                <a16:creationId xmlns:a16="http://schemas.microsoft.com/office/drawing/2014/main" id="{95227814-BECB-459E-80B0-DE200DD4A0FE}"/>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12</a:t>
            </a:fld>
            <a:endParaRPr lang="en-AU" dirty="0"/>
          </a:p>
        </p:txBody>
      </p:sp>
    </p:spTree>
    <p:extLst>
      <p:ext uri="{BB962C8B-B14F-4D97-AF65-F5344CB8AC3E}">
        <p14:creationId xmlns:p14="http://schemas.microsoft.com/office/powerpoint/2010/main" val="2920849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AB56382A-0AB8-4810-A108-1A2068B63258}"/>
              </a:ext>
            </a:extLst>
          </p:cNvPr>
          <p:cNvGraphicFramePr/>
          <p:nvPr>
            <p:extLst>
              <p:ext uri="{D42A27DB-BD31-4B8C-83A1-F6EECF244321}">
                <p14:modId xmlns:p14="http://schemas.microsoft.com/office/powerpoint/2010/main" val="1139310231"/>
              </p:ext>
            </p:extLst>
          </p:nvPr>
        </p:nvGraphicFramePr>
        <p:xfrm>
          <a:off x="1300949" y="883112"/>
          <a:ext cx="7715304" cy="5414174"/>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a:extLst>
              <a:ext uri="{FF2B5EF4-FFF2-40B4-BE49-F238E27FC236}">
                <a16:creationId xmlns:a16="http://schemas.microsoft.com/office/drawing/2014/main" id="{0567E58B-9038-451D-8EE3-DCB7C68420FB}"/>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000099"/>
                </a:solidFill>
                <a:latin typeface="+mj-lt"/>
                <a:ea typeface="+mj-ea"/>
                <a:cs typeface="+mj-cs"/>
              </a:rPr>
              <a:t>Iedzīvotāju drošības sajūta dažādās vidēs</a:t>
            </a:r>
            <a:endParaRPr kumimoji="0" lang="lv-LV" sz="2000" b="0" i="0" u="none" strike="noStrike" kern="1200" cap="none" spc="0" normalizeH="0" baseline="0" noProof="0" dirty="0">
              <a:ln>
                <a:noFill/>
              </a:ln>
              <a:solidFill>
                <a:srgbClr val="000099"/>
              </a:solidFill>
              <a:effectLst/>
              <a:uLnTx/>
              <a:uFillTx/>
              <a:latin typeface="+mj-lt"/>
              <a:ea typeface="+mj-ea"/>
              <a:cs typeface="+mj-cs"/>
            </a:endParaRPr>
          </a:p>
        </p:txBody>
      </p:sp>
      <p:sp>
        <p:nvSpPr>
          <p:cNvPr id="4" name="Text Placeholder 4">
            <a:extLst>
              <a:ext uri="{FF2B5EF4-FFF2-40B4-BE49-F238E27FC236}">
                <a16:creationId xmlns:a16="http://schemas.microsoft.com/office/drawing/2014/main" id="{1C5B0B26-5B00-4F3B-8DBB-750359C1ED0C}"/>
              </a:ext>
            </a:extLst>
          </p:cNvPr>
          <p:cNvSpPr txBox="1">
            <a:spLocks/>
          </p:cNvSpPr>
          <p:nvPr/>
        </p:nvSpPr>
        <p:spPr>
          <a:xfrm>
            <a:off x="285750" y="522898"/>
            <a:ext cx="8246690" cy="339746"/>
          </a:xfrm>
          <a:prstGeom prst="rect">
            <a:avLst/>
          </a:prstGeom>
        </p:spPr>
        <p:txBody>
          <a:bodyPr/>
          <a:lstStyle/>
          <a:p>
            <a:pPr marL="342900" lvl="0" indent="-342900" eaLnBrk="0" hangingPunct="0">
              <a:spcBef>
                <a:spcPct val="20000"/>
              </a:spcBef>
              <a:defRPr/>
            </a:pPr>
            <a:r>
              <a:rPr kumimoji="0" lang="en-US" sz="1200" b="0" i="0" u="none" strike="noStrike" kern="1200" cap="none" spc="0" normalizeH="0" baseline="0" noProof="0" dirty="0">
                <a:ln>
                  <a:noFill/>
                </a:ln>
                <a:solidFill>
                  <a:schemeClr val="tx1"/>
                </a:solidFill>
                <a:effectLst/>
                <a:uLnTx/>
                <a:uFillTx/>
                <a:latin typeface="+mn-lt"/>
                <a:ea typeface="+mn-ea"/>
                <a:cs typeface="+mn-cs"/>
              </a:rPr>
              <a:t>A</a:t>
            </a:r>
            <a:r>
              <a:rPr kumimoji="0" lang="et-EE" sz="1200" b="0" i="0" u="none" strike="noStrike" kern="1200" cap="none" spc="0" normalizeH="0" baseline="0" noProof="0" dirty="0">
                <a:ln>
                  <a:noFill/>
                </a:ln>
                <a:solidFill>
                  <a:schemeClr val="tx1"/>
                </a:solidFill>
                <a:effectLst/>
                <a:uLnTx/>
                <a:uFillTx/>
                <a:latin typeface="+mn-lt"/>
                <a:ea typeface="+mn-ea"/>
                <a:cs typeface="+mn-cs"/>
              </a:rPr>
              <a:t>1. 	</a:t>
            </a:r>
            <a:r>
              <a:rPr lang="lv-LV" sz="1200" dirty="0">
                <a:latin typeface="+mn-lt"/>
              </a:rPr>
              <a:t>Lūdzu, novērtējiet, vai….</a:t>
            </a:r>
            <a:r>
              <a:rPr lang="et-EE" sz="1200" dirty="0">
                <a:latin typeface="+mn-lt"/>
              </a:rPr>
              <a:t>? - </a:t>
            </a:r>
            <a:r>
              <a:rPr lang="et-EE" sz="1200" b="1" dirty="0">
                <a:solidFill>
                  <a:srgbClr val="000099"/>
                </a:solidFill>
                <a:latin typeface="+mn-lt"/>
              </a:rPr>
              <a:t>Latvija ir droša valsts dzīvošanai </a:t>
            </a:r>
            <a:endParaRPr kumimoji="0" lang="lv-LV" sz="1200" b="1" i="0" u="none" strike="noStrike" kern="1200" cap="none" spc="0" normalizeH="0" baseline="0" noProof="0" dirty="0">
              <a:ln>
                <a:noFill/>
              </a:ln>
              <a:solidFill>
                <a:srgbClr val="000099"/>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tabLst/>
              <a:defRPr/>
            </a:pPr>
            <a:endParaRPr kumimoji="0" lang="lv-LV"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ctangle 4">
            <a:extLst>
              <a:ext uri="{FF2B5EF4-FFF2-40B4-BE49-F238E27FC236}">
                <a16:creationId xmlns:a16="http://schemas.microsoft.com/office/drawing/2014/main" id="{8E3938E6-8AC1-4F88-952F-81CF6714BF19}"/>
              </a:ext>
            </a:extLst>
          </p:cNvPr>
          <p:cNvSpPr>
            <a:spLocks noChangeArrowheads="1"/>
          </p:cNvSpPr>
          <p:nvPr/>
        </p:nvSpPr>
        <p:spPr bwMode="auto">
          <a:xfrm>
            <a:off x="298972" y="4511615"/>
            <a:ext cx="667187" cy="727935"/>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visi aptaujas dalībnieki, n=</a:t>
            </a:r>
            <a:r>
              <a:rPr lang="lv-LV" sz="1000" dirty="0">
                <a:solidFill>
                  <a:srgbClr val="333333"/>
                </a:solidFill>
                <a:latin typeface="+mj-lt"/>
              </a:rPr>
              <a:t> 10</a:t>
            </a:r>
            <a:r>
              <a:rPr lang="en-US" sz="1000" dirty="0">
                <a:solidFill>
                  <a:srgbClr val="333333"/>
                </a:solidFill>
                <a:latin typeface="+mj-lt"/>
              </a:rPr>
              <a:t>19</a:t>
            </a:r>
            <a:endParaRPr lang="lv-LV" sz="1000" b="0" dirty="0">
              <a:solidFill>
                <a:srgbClr val="333333"/>
              </a:solidFill>
              <a:latin typeface="+mj-lt"/>
            </a:endParaRPr>
          </a:p>
        </p:txBody>
      </p:sp>
      <p:sp>
        <p:nvSpPr>
          <p:cNvPr id="6" name="Slide Number Placeholder 2">
            <a:extLst>
              <a:ext uri="{FF2B5EF4-FFF2-40B4-BE49-F238E27FC236}">
                <a16:creationId xmlns:a16="http://schemas.microsoft.com/office/drawing/2014/main" id="{E973168D-40F5-40E2-B041-4BAED1F3C8D9}"/>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13</a:t>
            </a:fld>
            <a:endParaRPr lang="en-AU" dirty="0"/>
          </a:p>
        </p:txBody>
      </p:sp>
    </p:spTree>
    <p:extLst>
      <p:ext uri="{BB962C8B-B14F-4D97-AF65-F5344CB8AC3E}">
        <p14:creationId xmlns:p14="http://schemas.microsoft.com/office/powerpoint/2010/main" val="483497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3C5F5DFF-04EB-4EEA-ADEC-81D791A7F895}"/>
              </a:ext>
            </a:extLst>
          </p:cNvPr>
          <p:cNvGraphicFramePr/>
          <p:nvPr>
            <p:extLst>
              <p:ext uri="{D42A27DB-BD31-4B8C-83A1-F6EECF244321}">
                <p14:modId xmlns:p14="http://schemas.microsoft.com/office/powerpoint/2010/main" val="1667109650"/>
              </p:ext>
            </p:extLst>
          </p:nvPr>
        </p:nvGraphicFramePr>
        <p:xfrm>
          <a:off x="1275062" y="883112"/>
          <a:ext cx="7715304" cy="5526314"/>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a:extLst>
              <a:ext uri="{FF2B5EF4-FFF2-40B4-BE49-F238E27FC236}">
                <a16:creationId xmlns:a16="http://schemas.microsoft.com/office/drawing/2014/main" id="{6FCA240A-71C6-4A73-ADBC-AD32463727B8}"/>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000099"/>
                </a:solidFill>
                <a:latin typeface="+mj-lt"/>
                <a:ea typeface="+mj-ea"/>
                <a:cs typeface="+mj-cs"/>
              </a:rPr>
              <a:t>Iedzīvotāju drošības sajūta dažādās vidēs</a:t>
            </a:r>
            <a:endParaRPr kumimoji="0" lang="lv-LV" sz="2000" b="0" i="0" u="none" strike="noStrike" kern="1200" cap="none" spc="0" normalizeH="0" baseline="0" noProof="0" dirty="0">
              <a:ln>
                <a:noFill/>
              </a:ln>
              <a:solidFill>
                <a:srgbClr val="000099"/>
              </a:solidFill>
              <a:effectLst/>
              <a:uLnTx/>
              <a:uFillTx/>
              <a:latin typeface="+mj-lt"/>
              <a:ea typeface="+mj-ea"/>
              <a:cs typeface="+mj-cs"/>
            </a:endParaRPr>
          </a:p>
        </p:txBody>
      </p:sp>
      <p:sp>
        <p:nvSpPr>
          <p:cNvPr id="4" name="Text Placeholder 4">
            <a:extLst>
              <a:ext uri="{FF2B5EF4-FFF2-40B4-BE49-F238E27FC236}">
                <a16:creationId xmlns:a16="http://schemas.microsoft.com/office/drawing/2014/main" id="{AD1DAC5F-3489-4345-95FD-07FEBB8E5B2E}"/>
              </a:ext>
            </a:extLst>
          </p:cNvPr>
          <p:cNvSpPr txBox="1">
            <a:spLocks/>
          </p:cNvSpPr>
          <p:nvPr/>
        </p:nvSpPr>
        <p:spPr>
          <a:xfrm>
            <a:off x="285750" y="522898"/>
            <a:ext cx="8246690" cy="339746"/>
          </a:xfrm>
          <a:prstGeom prst="rect">
            <a:avLst/>
          </a:prstGeom>
        </p:spPr>
        <p:txBody>
          <a:bodyPr/>
          <a:lstStyle/>
          <a:p>
            <a:pPr marL="342900" lvl="0" indent="-342900" eaLnBrk="0" hangingPunct="0">
              <a:spcBef>
                <a:spcPct val="20000"/>
              </a:spcBef>
              <a:defRPr/>
            </a:pPr>
            <a:r>
              <a:rPr kumimoji="0" lang="en-US" sz="1200" b="0" i="0" u="none" strike="noStrike" kern="1200" cap="none" spc="0" normalizeH="0" baseline="0" noProof="0" dirty="0">
                <a:ln>
                  <a:noFill/>
                </a:ln>
                <a:solidFill>
                  <a:schemeClr val="tx1"/>
                </a:solidFill>
                <a:effectLst/>
                <a:uLnTx/>
                <a:uFillTx/>
                <a:latin typeface="+mn-lt"/>
                <a:ea typeface="+mn-ea"/>
                <a:cs typeface="+mn-cs"/>
              </a:rPr>
              <a:t>A</a:t>
            </a:r>
            <a:r>
              <a:rPr kumimoji="0" lang="et-EE" sz="1200" b="0" i="0" u="none" strike="noStrike" kern="1200" cap="none" spc="0" normalizeH="0" baseline="0" noProof="0" dirty="0">
                <a:ln>
                  <a:noFill/>
                </a:ln>
                <a:solidFill>
                  <a:schemeClr val="tx1"/>
                </a:solidFill>
                <a:effectLst/>
                <a:uLnTx/>
                <a:uFillTx/>
                <a:latin typeface="+mn-lt"/>
                <a:ea typeface="+mn-ea"/>
                <a:cs typeface="+mn-cs"/>
              </a:rPr>
              <a:t>1. 	</a:t>
            </a:r>
            <a:r>
              <a:rPr lang="lv-LV" sz="1200" dirty="0">
                <a:latin typeface="+mn-lt"/>
              </a:rPr>
              <a:t>Lūdzu, novērtējiet, vai….</a:t>
            </a:r>
            <a:r>
              <a:rPr lang="et-EE" sz="1200" dirty="0">
                <a:latin typeface="+mn-lt"/>
              </a:rPr>
              <a:t>? - </a:t>
            </a:r>
            <a:r>
              <a:rPr lang="et-EE" sz="1200" b="1" dirty="0">
                <a:solidFill>
                  <a:srgbClr val="000099"/>
                </a:solidFill>
                <a:latin typeface="+mn-lt"/>
              </a:rPr>
              <a:t>Jūtos droši, pastaigājoties pa savu apkaimi diennakts tumšajā laikā</a:t>
            </a:r>
            <a:endParaRPr kumimoji="0" lang="lv-LV" sz="1200" b="0" i="0" u="none" strike="noStrike" kern="1200" cap="none" spc="0" normalizeH="0" baseline="0" noProof="0" dirty="0">
              <a:ln>
                <a:noFill/>
              </a:ln>
              <a:solidFill>
                <a:srgbClr val="000099"/>
              </a:solidFill>
              <a:effectLst/>
              <a:uLnTx/>
              <a:uFillTx/>
              <a:latin typeface="+mn-lt"/>
              <a:ea typeface="+mn-ea"/>
              <a:cs typeface="+mn-cs"/>
            </a:endParaRPr>
          </a:p>
        </p:txBody>
      </p:sp>
      <p:sp>
        <p:nvSpPr>
          <p:cNvPr id="5" name="Rectangle 4">
            <a:extLst>
              <a:ext uri="{FF2B5EF4-FFF2-40B4-BE49-F238E27FC236}">
                <a16:creationId xmlns:a16="http://schemas.microsoft.com/office/drawing/2014/main" id="{4B85CCCD-752A-42C7-B11C-907D55B14DCD}"/>
              </a:ext>
            </a:extLst>
          </p:cNvPr>
          <p:cNvSpPr>
            <a:spLocks noChangeArrowheads="1"/>
          </p:cNvSpPr>
          <p:nvPr/>
        </p:nvSpPr>
        <p:spPr bwMode="auto">
          <a:xfrm>
            <a:off x="298972" y="4511615"/>
            <a:ext cx="667187" cy="727935"/>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visi aptaujas dalībnieki, n=</a:t>
            </a:r>
            <a:r>
              <a:rPr lang="lv-LV" sz="1000" dirty="0">
                <a:solidFill>
                  <a:srgbClr val="333333"/>
                </a:solidFill>
                <a:latin typeface="+mj-lt"/>
              </a:rPr>
              <a:t> 10</a:t>
            </a:r>
            <a:r>
              <a:rPr lang="en-US" sz="1000" dirty="0">
                <a:solidFill>
                  <a:srgbClr val="333333"/>
                </a:solidFill>
                <a:latin typeface="+mj-lt"/>
              </a:rPr>
              <a:t>19</a:t>
            </a:r>
            <a:endParaRPr lang="lv-LV" sz="1000" b="0" dirty="0">
              <a:solidFill>
                <a:srgbClr val="333333"/>
              </a:solidFill>
              <a:latin typeface="+mj-lt"/>
            </a:endParaRPr>
          </a:p>
        </p:txBody>
      </p:sp>
      <p:sp>
        <p:nvSpPr>
          <p:cNvPr id="6" name="Slide Number Placeholder 2">
            <a:extLst>
              <a:ext uri="{FF2B5EF4-FFF2-40B4-BE49-F238E27FC236}">
                <a16:creationId xmlns:a16="http://schemas.microsoft.com/office/drawing/2014/main" id="{78022194-E13D-4E0F-AE6B-0FC532D0D022}"/>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14</a:t>
            </a:fld>
            <a:endParaRPr lang="en-AU" dirty="0"/>
          </a:p>
        </p:txBody>
      </p:sp>
    </p:spTree>
    <p:extLst>
      <p:ext uri="{BB962C8B-B14F-4D97-AF65-F5344CB8AC3E}">
        <p14:creationId xmlns:p14="http://schemas.microsoft.com/office/powerpoint/2010/main" val="2566436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08ECA8B-B679-4422-827F-29F008676C42}"/>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sz="2000" b="0" i="0" u="none" strike="noStrike" kern="1200" cap="none" spc="0" normalizeH="0" baseline="0" noProof="0" dirty="0">
                <a:ln>
                  <a:noFill/>
                </a:ln>
                <a:solidFill>
                  <a:srgbClr val="000099"/>
                </a:solidFill>
                <a:effectLst/>
                <a:uLnTx/>
                <a:uFillTx/>
                <a:latin typeface="+mj-lt"/>
                <a:ea typeface="+mj-ea"/>
                <a:cs typeface="+mj-cs"/>
              </a:rPr>
              <a:t>Aktuālākās drošības problēmas valstī</a:t>
            </a:r>
          </a:p>
        </p:txBody>
      </p:sp>
      <p:sp>
        <p:nvSpPr>
          <p:cNvPr id="4" name="Text Placeholder 4">
            <a:extLst>
              <a:ext uri="{FF2B5EF4-FFF2-40B4-BE49-F238E27FC236}">
                <a16:creationId xmlns:a16="http://schemas.microsoft.com/office/drawing/2014/main" id="{765C2FC4-EB0A-4B00-8B9E-9E1B17C00FAB}"/>
              </a:ext>
            </a:extLst>
          </p:cNvPr>
          <p:cNvSpPr txBox="1">
            <a:spLocks/>
          </p:cNvSpPr>
          <p:nvPr/>
        </p:nvSpPr>
        <p:spPr>
          <a:xfrm>
            <a:off x="491698" y="747182"/>
            <a:ext cx="8040742" cy="339746"/>
          </a:xfrm>
          <a:prstGeom prst="rect">
            <a:avLst/>
          </a:prstGeom>
        </p:spPr>
        <p:txBody>
          <a:bodyPr/>
          <a:lstStyle/>
          <a:p>
            <a:pPr marL="342900" lvl="0" indent="-342900" eaLnBrk="0" hangingPunct="0">
              <a:spcBef>
                <a:spcPct val="20000"/>
              </a:spcBef>
              <a:defRPr/>
            </a:pPr>
            <a:r>
              <a:rPr kumimoji="0" lang="en-US" sz="1200" b="0" i="0" u="none" strike="noStrike" kern="1200" cap="none" spc="0" normalizeH="0" baseline="0" noProof="0" dirty="0">
                <a:ln>
                  <a:noFill/>
                </a:ln>
                <a:solidFill>
                  <a:schemeClr val="tx1"/>
                </a:solidFill>
                <a:effectLst/>
                <a:uLnTx/>
                <a:uFillTx/>
                <a:latin typeface="+mn-lt"/>
                <a:ea typeface="+mn-ea"/>
                <a:cs typeface="+mn-cs"/>
              </a:rPr>
              <a:t>A2</a:t>
            </a:r>
            <a:r>
              <a:rPr kumimoji="0" lang="et-EE" sz="1200" b="0" i="0" u="none" strike="noStrike" kern="1200" cap="none" spc="0" normalizeH="0" baseline="0" noProof="0" dirty="0">
                <a:ln>
                  <a:noFill/>
                </a:ln>
                <a:solidFill>
                  <a:schemeClr val="tx1"/>
                </a:solidFill>
                <a:effectLst/>
                <a:uLnTx/>
                <a:uFillTx/>
                <a:latin typeface="+mn-lt"/>
                <a:ea typeface="+mn-ea"/>
                <a:cs typeface="+mn-cs"/>
              </a:rPr>
              <a:t>. 	</a:t>
            </a:r>
            <a:r>
              <a:rPr lang="lv-LV" sz="1200" dirty="0">
                <a:latin typeface="+mn-lt"/>
              </a:rPr>
              <a:t>Domājot par kopējo situāciju Latvijā, lūdzu, novērtējiet, cik lielā mērā Jūs satrauc minētās problēmas</a:t>
            </a:r>
            <a:r>
              <a:rPr lang="et-EE" sz="1200" dirty="0">
                <a:latin typeface="+mn-lt"/>
              </a:rPr>
              <a:t>?</a:t>
            </a:r>
            <a:endParaRPr kumimoji="0" lang="lv-LV" sz="1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tabLst/>
              <a:defRPr/>
            </a:pPr>
            <a:endParaRPr kumimoji="0" lang="lv-LV" sz="12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5" name="Chart 4">
            <a:extLst>
              <a:ext uri="{FF2B5EF4-FFF2-40B4-BE49-F238E27FC236}">
                <a16:creationId xmlns:a16="http://schemas.microsoft.com/office/drawing/2014/main" id="{45AEF5D3-E703-4BD5-862E-F6FFF2737D5E}"/>
              </a:ext>
            </a:extLst>
          </p:cNvPr>
          <p:cNvGraphicFramePr/>
          <p:nvPr>
            <p:extLst>
              <p:ext uri="{D42A27DB-BD31-4B8C-83A1-F6EECF244321}">
                <p14:modId xmlns:p14="http://schemas.microsoft.com/office/powerpoint/2010/main" val="4006686716"/>
              </p:ext>
            </p:extLst>
          </p:nvPr>
        </p:nvGraphicFramePr>
        <p:xfrm>
          <a:off x="250164" y="1130064"/>
          <a:ext cx="5742200" cy="48652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99D3DB8B-0E60-4885-B740-660EACE524F7}"/>
              </a:ext>
            </a:extLst>
          </p:cNvPr>
          <p:cNvGraphicFramePr/>
          <p:nvPr>
            <p:extLst>
              <p:ext uri="{D42A27DB-BD31-4B8C-83A1-F6EECF244321}">
                <p14:modId xmlns:p14="http://schemas.microsoft.com/office/powerpoint/2010/main" val="2604888514"/>
              </p:ext>
            </p:extLst>
          </p:nvPr>
        </p:nvGraphicFramePr>
        <p:xfrm>
          <a:off x="6078621" y="1139088"/>
          <a:ext cx="2915847" cy="514094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0360EA7C-9D1B-4683-92D3-538DB56E5098}"/>
              </a:ext>
            </a:extLst>
          </p:cNvPr>
          <p:cNvSpPr txBox="1"/>
          <p:nvPr/>
        </p:nvSpPr>
        <p:spPr>
          <a:xfrm>
            <a:off x="3877683" y="6110818"/>
            <a:ext cx="2114681" cy="246221"/>
          </a:xfrm>
          <a:prstGeom prst="rect">
            <a:avLst/>
          </a:prstGeom>
          <a:noFill/>
        </p:spPr>
        <p:txBody>
          <a:bodyPr wrap="none" rtlCol="0">
            <a:spAutoFit/>
          </a:bodyPr>
          <a:lstStyle/>
          <a:p>
            <a:r>
              <a:rPr lang="lv-LV" sz="1000" dirty="0"/>
              <a:t>Bāze: visi aptaujas dalībnieki; n=10</a:t>
            </a:r>
            <a:r>
              <a:rPr lang="en-US" sz="1000" dirty="0"/>
              <a:t>19</a:t>
            </a:r>
            <a:endParaRPr lang="lv-LV" sz="1000" dirty="0"/>
          </a:p>
        </p:txBody>
      </p:sp>
      <p:cxnSp>
        <p:nvCxnSpPr>
          <p:cNvPr id="8" name="Straight Connector 7">
            <a:extLst>
              <a:ext uri="{FF2B5EF4-FFF2-40B4-BE49-F238E27FC236}">
                <a16:creationId xmlns:a16="http://schemas.microsoft.com/office/drawing/2014/main" id="{19C05FA8-8538-44E6-BCE9-085D5405269B}"/>
              </a:ext>
            </a:extLst>
          </p:cNvPr>
          <p:cNvCxnSpPr>
            <a:cxnSpLocks/>
          </p:cNvCxnSpPr>
          <p:nvPr/>
        </p:nvCxnSpPr>
        <p:spPr>
          <a:xfrm>
            <a:off x="6035493" y="1035173"/>
            <a:ext cx="0" cy="4528868"/>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9" name="Slide Number Placeholder 2">
            <a:extLst>
              <a:ext uri="{FF2B5EF4-FFF2-40B4-BE49-F238E27FC236}">
                <a16:creationId xmlns:a16="http://schemas.microsoft.com/office/drawing/2014/main" id="{0623F14A-7C99-4852-8958-637E175F2721}"/>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15</a:t>
            </a:fld>
            <a:endParaRPr lang="en-AU" dirty="0"/>
          </a:p>
        </p:txBody>
      </p:sp>
    </p:spTree>
    <p:extLst>
      <p:ext uri="{BB962C8B-B14F-4D97-AF65-F5344CB8AC3E}">
        <p14:creationId xmlns:p14="http://schemas.microsoft.com/office/powerpoint/2010/main" val="2680144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D15510-B2CA-43B5-9A2B-0C509F15471A}"/>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sz="2000" b="0" i="0" u="none" strike="noStrike" kern="1200" cap="none" spc="0" normalizeH="0" baseline="0" noProof="0" dirty="0">
                <a:ln>
                  <a:noFill/>
                </a:ln>
                <a:solidFill>
                  <a:srgbClr val="000099"/>
                </a:solidFill>
                <a:effectLst/>
                <a:uLnTx/>
                <a:uFillTx/>
                <a:latin typeface="+mj-lt"/>
                <a:ea typeface="+mj-ea"/>
                <a:cs typeface="+mj-cs"/>
              </a:rPr>
              <a:t>Aktuālākās drošības problēmas valstī</a:t>
            </a:r>
          </a:p>
        </p:txBody>
      </p:sp>
      <p:sp>
        <p:nvSpPr>
          <p:cNvPr id="4" name="Text Placeholder 4">
            <a:extLst>
              <a:ext uri="{FF2B5EF4-FFF2-40B4-BE49-F238E27FC236}">
                <a16:creationId xmlns:a16="http://schemas.microsoft.com/office/drawing/2014/main" id="{5A83F9FC-CA0C-49FC-A22B-856EE13CFADE}"/>
              </a:ext>
            </a:extLst>
          </p:cNvPr>
          <p:cNvSpPr txBox="1">
            <a:spLocks/>
          </p:cNvSpPr>
          <p:nvPr/>
        </p:nvSpPr>
        <p:spPr>
          <a:xfrm>
            <a:off x="526200" y="617789"/>
            <a:ext cx="8006239" cy="339746"/>
          </a:xfrm>
          <a:prstGeom prst="rect">
            <a:avLst/>
          </a:prstGeom>
        </p:spPr>
        <p:txBody>
          <a:bodyPr/>
          <a:lstStyle/>
          <a:p>
            <a:pPr marL="342900" lvl="0" indent="-342900" eaLnBrk="0" hangingPunct="0">
              <a:spcBef>
                <a:spcPct val="20000"/>
              </a:spcBef>
              <a:defRPr/>
            </a:pPr>
            <a:r>
              <a:rPr kumimoji="0" lang="en-US" sz="1200" b="0" i="0" u="none" strike="noStrike" kern="1200" cap="none" spc="0" normalizeH="0" baseline="0" noProof="0" dirty="0">
                <a:ln>
                  <a:noFill/>
                </a:ln>
                <a:solidFill>
                  <a:schemeClr val="tx1"/>
                </a:solidFill>
                <a:effectLst/>
                <a:uLnTx/>
                <a:uFillTx/>
                <a:latin typeface="+mn-lt"/>
                <a:ea typeface="+mn-ea"/>
                <a:cs typeface="+mn-cs"/>
              </a:rPr>
              <a:t>A2</a:t>
            </a:r>
            <a:r>
              <a:rPr kumimoji="0" lang="et-EE" sz="1200" b="0" i="0" u="none" strike="noStrike" kern="1200" cap="none" spc="0" normalizeH="0" baseline="0" noProof="0" dirty="0">
                <a:ln>
                  <a:noFill/>
                </a:ln>
                <a:solidFill>
                  <a:schemeClr val="tx1"/>
                </a:solidFill>
                <a:effectLst/>
                <a:uLnTx/>
                <a:uFillTx/>
                <a:latin typeface="+mn-lt"/>
                <a:ea typeface="+mn-ea"/>
                <a:cs typeface="+mn-cs"/>
              </a:rPr>
              <a:t>. 	</a:t>
            </a:r>
            <a:r>
              <a:rPr lang="lv-LV" sz="1200" dirty="0">
                <a:latin typeface="+mn-lt"/>
              </a:rPr>
              <a:t>Domājot par kopējo situāciju Latvijā, lūdzu, novērtējiet, cik lielā mērā Jūs satrauc minētās problēmas</a:t>
            </a:r>
            <a:r>
              <a:rPr lang="et-EE" sz="1200" dirty="0">
                <a:latin typeface="+mn-lt"/>
              </a:rPr>
              <a:t>?</a:t>
            </a:r>
            <a:endParaRPr kumimoji="0" lang="lv-LV" sz="1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tabLst/>
              <a:defRPr/>
            </a:pPr>
            <a:endParaRPr kumimoji="0" lang="lv-LV" sz="12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6" name="Chart 5">
            <a:extLst>
              <a:ext uri="{FF2B5EF4-FFF2-40B4-BE49-F238E27FC236}">
                <a16:creationId xmlns:a16="http://schemas.microsoft.com/office/drawing/2014/main" id="{3706DF98-6BEA-4953-AD84-567F3D27BF2B}"/>
              </a:ext>
            </a:extLst>
          </p:cNvPr>
          <p:cNvGraphicFramePr/>
          <p:nvPr>
            <p:extLst>
              <p:ext uri="{D42A27DB-BD31-4B8C-83A1-F6EECF244321}">
                <p14:modId xmlns:p14="http://schemas.microsoft.com/office/powerpoint/2010/main" val="2558378962"/>
              </p:ext>
            </p:extLst>
          </p:nvPr>
        </p:nvGraphicFramePr>
        <p:xfrm>
          <a:off x="250163" y="919192"/>
          <a:ext cx="7824161" cy="540397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066C1267-DF65-4F31-9917-5378ABC88FEE}"/>
              </a:ext>
            </a:extLst>
          </p:cNvPr>
          <p:cNvSpPr txBox="1"/>
          <p:nvPr/>
        </p:nvSpPr>
        <p:spPr>
          <a:xfrm>
            <a:off x="7914846" y="5230922"/>
            <a:ext cx="1099758" cy="707886"/>
          </a:xfrm>
          <a:prstGeom prst="rect">
            <a:avLst/>
          </a:prstGeom>
          <a:noFill/>
        </p:spPr>
        <p:txBody>
          <a:bodyPr wrap="square" rtlCol="0">
            <a:spAutoFit/>
          </a:bodyPr>
          <a:lstStyle/>
          <a:p>
            <a:r>
              <a:rPr lang="lv-LV" sz="1000" dirty="0"/>
              <a:t>Bāze: visi aptaujas dalībnieki; n=10</a:t>
            </a:r>
            <a:r>
              <a:rPr lang="en-US" sz="1000" dirty="0"/>
              <a:t>19</a:t>
            </a:r>
            <a:endParaRPr lang="lv-LV" sz="1000" dirty="0"/>
          </a:p>
        </p:txBody>
      </p:sp>
      <p:sp>
        <p:nvSpPr>
          <p:cNvPr id="8" name="Slide Number Placeholder 2">
            <a:extLst>
              <a:ext uri="{FF2B5EF4-FFF2-40B4-BE49-F238E27FC236}">
                <a16:creationId xmlns:a16="http://schemas.microsoft.com/office/drawing/2014/main" id="{D6252384-5519-4063-A5E1-A65243ACFAD7}"/>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16</a:t>
            </a:fld>
            <a:endParaRPr lang="en-AU" dirty="0"/>
          </a:p>
        </p:txBody>
      </p:sp>
    </p:spTree>
    <p:extLst>
      <p:ext uri="{BB962C8B-B14F-4D97-AF65-F5344CB8AC3E}">
        <p14:creationId xmlns:p14="http://schemas.microsoft.com/office/powerpoint/2010/main" val="360669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5F84BF1E-BAC0-4974-A4DE-778ED999E3B6}"/>
              </a:ext>
            </a:extLst>
          </p:cNvPr>
          <p:cNvGraphicFramePr/>
          <p:nvPr>
            <p:extLst>
              <p:ext uri="{D42A27DB-BD31-4B8C-83A1-F6EECF244321}">
                <p14:modId xmlns:p14="http://schemas.microsoft.com/office/powerpoint/2010/main" val="3824881289"/>
              </p:ext>
            </p:extLst>
          </p:nvPr>
        </p:nvGraphicFramePr>
        <p:xfrm>
          <a:off x="1300945" y="977998"/>
          <a:ext cx="7715304" cy="5414174"/>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a:extLst>
              <a:ext uri="{FF2B5EF4-FFF2-40B4-BE49-F238E27FC236}">
                <a16:creationId xmlns:a16="http://schemas.microsoft.com/office/drawing/2014/main" id="{865B5328-CF47-4A71-874A-511C7F2829D9}"/>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sz="2000" b="0" i="0" u="none" strike="noStrike" kern="1200" cap="none" spc="0" normalizeH="0" baseline="0" noProof="0" dirty="0">
                <a:ln>
                  <a:noFill/>
                </a:ln>
                <a:solidFill>
                  <a:srgbClr val="000099"/>
                </a:solidFill>
                <a:effectLst/>
                <a:uLnTx/>
                <a:uFillTx/>
                <a:latin typeface="+mj-lt"/>
                <a:ea typeface="+mj-ea"/>
                <a:cs typeface="+mj-cs"/>
              </a:rPr>
              <a:t>Aktuālākās drošības problēmas valstī</a:t>
            </a:r>
          </a:p>
        </p:txBody>
      </p:sp>
      <p:sp>
        <p:nvSpPr>
          <p:cNvPr id="4" name="Text Placeholder 4">
            <a:extLst>
              <a:ext uri="{FF2B5EF4-FFF2-40B4-BE49-F238E27FC236}">
                <a16:creationId xmlns:a16="http://schemas.microsoft.com/office/drawing/2014/main" id="{A71F0BDB-60F8-490A-8839-DD27231C60F0}"/>
              </a:ext>
            </a:extLst>
          </p:cNvPr>
          <p:cNvSpPr txBox="1">
            <a:spLocks/>
          </p:cNvSpPr>
          <p:nvPr/>
        </p:nvSpPr>
        <p:spPr>
          <a:xfrm>
            <a:off x="285750" y="522898"/>
            <a:ext cx="8246690" cy="339746"/>
          </a:xfrm>
          <a:prstGeom prst="rect">
            <a:avLst/>
          </a:prstGeom>
        </p:spPr>
        <p:txBody>
          <a:bodyPr/>
          <a:lstStyle/>
          <a:p>
            <a:pPr marL="342900" lvl="0" indent="-342900" eaLnBrk="0" hangingPunct="0">
              <a:spcBef>
                <a:spcPct val="20000"/>
              </a:spcBef>
              <a:defRPr/>
            </a:pPr>
            <a:r>
              <a:rPr kumimoji="0" lang="en-US" sz="1200" b="0" i="0" u="none" strike="noStrike" kern="1200" cap="none" spc="0" normalizeH="0" baseline="0" noProof="0" dirty="0">
                <a:ln>
                  <a:noFill/>
                </a:ln>
                <a:solidFill>
                  <a:schemeClr val="tx1"/>
                </a:solidFill>
                <a:effectLst/>
                <a:uLnTx/>
                <a:uFillTx/>
                <a:latin typeface="+mn-lt"/>
                <a:ea typeface="+mn-ea"/>
                <a:cs typeface="+mn-cs"/>
              </a:rPr>
              <a:t>A</a:t>
            </a:r>
            <a:r>
              <a:rPr kumimoji="0" lang="et-EE" sz="1200" b="0" i="0" u="none" strike="noStrike" kern="1200" cap="none" spc="0" normalizeH="0" baseline="0" noProof="0" dirty="0">
                <a:ln>
                  <a:noFill/>
                </a:ln>
                <a:solidFill>
                  <a:schemeClr val="tx1"/>
                </a:solidFill>
                <a:effectLst/>
                <a:uLnTx/>
                <a:uFillTx/>
                <a:latin typeface="+mn-lt"/>
                <a:ea typeface="+mn-ea"/>
                <a:cs typeface="+mn-cs"/>
              </a:rPr>
              <a:t>2. 	</a:t>
            </a:r>
            <a:r>
              <a:rPr lang="lv-LV" sz="1200" dirty="0">
                <a:latin typeface="+mn-lt"/>
              </a:rPr>
              <a:t>Domājot par kopējo situāciju Latvijā, lūdzu, novērtējiet, cik lielā mērā Jūs satrauc minētā problēma</a:t>
            </a:r>
            <a:r>
              <a:rPr lang="et-EE" sz="1200" dirty="0">
                <a:latin typeface="+mn-lt"/>
              </a:rPr>
              <a:t>? – </a:t>
            </a:r>
          </a:p>
          <a:p>
            <a:pPr marL="342900" lvl="0" indent="-342900" algn="ctr" eaLnBrk="0" hangingPunct="0">
              <a:spcBef>
                <a:spcPct val="20000"/>
              </a:spcBef>
              <a:defRPr/>
            </a:pPr>
            <a:r>
              <a:rPr lang="lv-LV" sz="1200" b="1" dirty="0">
                <a:solidFill>
                  <a:srgbClr val="000099"/>
                </a:solidFill>
              </a:rPr>
              <a:t>Ārējās robežas ar Krieviju un Baltkrieviju drošība</a:t>
            </a:r>
            <a:endParaRPr kumimoji="0" lang="lv-LV" sz="1200" b="0" i="0" u="none" strike="noStrike" kern="1200" cap="none" spc="0" normalizeH="0" baseline="0" noProof="0" dirty="0">
              <a:ln>
                <a:noFill/>
              </a:ln>
              <a:solidFill>
                <a:srgbClr val="000099"/>
              </a:solidFill>
              <a:effectLst/>
              <a:uLnTx/>
              <a:uFillTx/>
              <a:latin typeface="+mn-lt"/>
              <a:ea typeface="+mn-ea"/>
              <a:cs typeface="+mn-cs"/>
            </a:endParaRPr>
          </a:p>
        </p:txBody>
      </p:sp>
      <p:sp>
        <p:nvSpPr>
          <p:cNvPr id="5" name="Rectangle 4">
            <a:extLst>
              <a:ext uri="{FF2B5EF4-FFF2-40B4-BE49-F238E27FC236}">
                <a16:creationId xmlns:a16="http://schemas.microsoft.com/office/drawing/2014/main" id="{19778D39-A802-4F00-8C72-0F6D1535152C}"/>
              </a:ext>
            </a:extLst>
          </p:cNvPr>
          <p:cNvSpPr>
            <a:spLocks noChangeArrowheads="1"/>
          </p:cNvSpPr>
          <p:nvPr/>
        </p:nvSpPr>
        <p:spPr bwMode="auto">
          <a:xfrm>
            <a:off x="298972" y="4511615"/>
            <a:ext cx="667187" cy="727935"/>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visi aptaujas dalībnieki, n=</a:t>
            </a:r>
            <a:r>
              <a:rPr lang="en-US" sz="1000" dirty="0">
                <a:solidFill>
                  <a:srgbClr val="333333"/>
                </a:solidFill>
                <a:latin typeface="+mj-lt"/>
              </a:rPr>
              <a:t>1019</a:t>
            </a:r>
            <a:endParaRPr lang="lv-LV" sz="1000" b="0" dirty="0">
              <a:solidFill>
                <a:srgbClr val="333333"/>
              </a:solidFill>
              <a:latin typeface="+mj-lt"/>
            </a:endParaRPr>
          </a:p>
        </p:txBody>
      </p:sp>
      <p:sp>
        <p:nvSpPr>
          <p:cNvPr id="6" name="Slide Number Placeholder 2">
            <a:extLst>
              <a:ext uri="{FF2B5EF4-FFF2-40B4-BE49-F238E27FC236}">
                <a16:creationId xmlns:a16="http://schemas.microsoft.com/office/drawing/2014/main" id="{B419C973-E8B5-4258-88A0-66955CAA1507}"/>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17</a:t>
            </a:fld>
            <a:endParaRPr lang="en-AU" dirty="0"/>
          </a:p>
        </p:txBody>
      </p:sp>
    </p:spTree>
    <p:extLst>
      <p:ext uri="{BB962C8B-B14F-4D97-AF65-F5344CB8AC3E}">
        <p14:creationId xmlns:p14="http://schemas.microsoft.com/office/powerpoint/2010/main" val="895871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4B8754D8-0C74-4345-B74C-DE7517E5CB2D}"/>
              </a:ext>
            </a:extLst>
          </p:cNvPr>
          <p:cNvGraphicFramePr/>
          <p:nvPr>
            <p:extLst>
              <p:ext uri="{D42A27DB-BD31-4B8C-83A1-F6EECF244321}">
                <p14:modId xmlns:p14="http://schemas.microsoft.com/office/powerpoint/2010/main" val="982952922"/>
              </p:ext>
            </p:extLst>
          </p:nvPr>
        </p:nvGraphicFramePr>
        <p:xfrm>
          <a:off x="1266436" y="883112"/>
          <a:ext cx="7715304" cy="5414174"/>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a:extLst>
              <a:ext uri="{FF2B5EF4-FFF2-40B4-BE49-F238E27FC236}">
                <a16:creationId xmlns:a16="http://schemas.microsoft.com/office/drawing/2014/main" id="{D0C41945-F1A2-4347-AD2D-4A1867D32FAB}"/>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sz="2000" b="0" i="0" u="none" strike="noStrike" kern="1200" cap="none" spc="0" normalizeH="0" baseline="0" noProof="0" dirty="0">
                <a:ln>
                  <a:noFill/>
                </a:ln>
                <a:solidFill>
                  <a:srgbClr val="000099"/>
                </a:solidFill>
                <a:effectLst/>
                <a:uLnTx/>
                <a:uFillTx/>
                <a:latin typeface="+mj-lt"/>
                <a:ea typeface="+mj-ea"/>
                <a:cs typeface="+mj-cs"/>
              </a:rPr>
              <a:t>Aktuālākās drošības problēmas valstī</a:t>
            </a:r>
          </a:p>
        </p:txBody>
      </p:sp>
      <p:sp>
        <p:nvSpPr>
          <p:cNvPr id="4" name="Text Placeholder 4">
            <a:extLst>
              <a:ext uri="{FF2B5EF4-FFF2-40B4-BE49-F238E27FC236}">
                <a16:creationId xmlns:a16="http://schemas.microsoft.com/office/drawing/2014/main" id="{4CF77581-86BD-47F3-9653-06CABAFEAD03}"/>
              </a:ext>
            </a:extLst>
          </p:cNvPr>
          <p:cNvSpPr txBox="1">
            <a:spLocks/>
          </p:cNvSpPr>
          <p:nvPr/>
        </p:nvSpPr>
        <p:spPr>
          <a:xfrm>
            <a:off x="285750" y="522898"/>
            <a:ext cx="8246690" cy="339746"/>
          </a:xfrm>
          <a:prstGeom prst="rect">
            <a:avLst/>
          </a:prstGeom>
        </p:spPr>
        <p:txBody>
          <a:bodyPr/>
          <a:lstStyle/>
          <a:p>
            <a:pPr marL="342900" lvl="0" indent="-342900" eaLnBrk="0" hangingPunct="0">
              <a:spcBef>
                <a:spcPct val="20000"/>
              </a:spcBef>
              <a:defRPr/>
            </a:pPr>
            <a:r>
              <a:rPr kumimoji="0" lang="en-US" sz="1200" b="0" i="0" u="none" strike="noStrike" kern="1200" cap="none" spc="0" normalizeH="0" baseline="0" noProof="0" dirty="0">
                <a:ln>
                  <a:noFill/>
                </a:ln>
                <a:solidFill>
                  <a:schemeClr val="tx1"/>
                </a:solidFill>
                <a:effectLst/>
                <a:uLnTx/>
                <a:uFillTx/>
                <a:latin typeface="+mn-lt"/>
                <a:ea typeface="+mn-ea"/>
                <a:cs typeface="+mn-cs"/>
              </a:rPr>
              <a:t>A</a:t>
            </a:r>
            <a:r>
              <a:rPr kumimoji="0" lang="et-EE" sz="1200" b="0" i="0" u="none" strike="noStrike" kern="1200" cap="none" spc="0" normalizeH="0" baseline="0" noProof="0" dirty="0">
                <a:ln>
                  <a:noFill/>
                </a:ln>
                <a:solidFill>
                  <a:schemeClr val="tx1"/>
                </a:solidFill>
                <a:effectLst/>
                <a:uLnTx/>
                <a:uFillTx/>
                <a:latin typeface="+mn-lt"/>
                <a:ea typeface="+mn-ea"/>
                <a:cs typeface="+mn-cs"/>
              </a:rPr>
              <a:t>2. 	</a:t>
            </a:r>
            <a:r>
              <a:rPr lang="lv-LV" sz="1200" dirty="0">
                <a:latin typeface="+mn-lt"/>
              </a:rPr>
              <a:t>Domājot par kopējo situāciju Latvijā, lūdzu, novērtējiet, cik lielā mērā Jūs satrauc minētā problēma</a:t>
            </a:r>
            <a:r>
              <a:rPr lang="et-EE" sz="1200" dirty="0">
                <a:latin typeface="+mn-lt"/>
              </a:rPr>
              <a:t>? - </a:t>
            </a:r>
            <a:r>
              <a:rPr lang="et-EE" sz="1200" b="1" dirty="0">
                <a:solidFill>
                  <a:srgbClr val="000099"/>
                </a:solidFill>
                <a:latin typeface="+mn-lt"/>
              </a:rPr>
              <a:t>Korupcija</a:t>
            </a:r>
            <a:endParaRPr kumimoji="0" lang="lv-LV" sz="1200" b="0" i="0" u="none" strike="noStrike" kern="1200" cap="none" spc="0" normalizeH="0" baseline="0" noProof="0" dirty="0">
              <a:ln>
                <a:noFill/>
              </a:ln>
              <a:solidFill>
                <a:srgbClr val="000099"/>
              </a:solidFill>
              <a:effectLst/>
              <a:uLnTx/>
              <a:uFillTx/>
              <a:latin typeface="+mn-lt"/>
              <a:ea typeface="+mn-ea"/>
              <a:cs typeface="+mn-cs"/>
            </a:endParaRPr>
          </a:p>
        </p:txBody>
      </p:sp>
      <p:sp>
        <p:nvSpPr>
          <p:cNvPr id="6" name="Rectangle 5">
            <a:extLst>
              <a:ext uri="{FF2B5EF4-FFF2-40B4-BE49-F238E27FC236}">
                <a16:creationId xmlns:a16="http://schemas.microsoft.com/office/drawing/2014/main" id="{D4FEFAD9-B8F0-475A-9BB2-A78023B96377}"/>
              </a:ext>
            </a:extLst>
          </p:cNvPr>
          <p:cNvSpPr>
            <a:spLocks noChangeArrowheads="1"/>
          </p:cNvSpPr>
          <p:nvPr/>
        </p:nvSpPr>
        <p:spPr bwMode="auto">
          <a:xfrm>
            <a:off x="298972" y="4511615"/>
            <a:ext cx="667187" cy="727935"/>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visi aptaujas dalībnieki, n=</a:t>
            </a:r>
            <a:r>
              <a:rPr lang="en-US" sz="1000" dirty="0">
                <a:solidFill>
                  <a:srgbClr val="333333"/>
                </a:solidFill>
                <a:latin typeface="+mj-lt"/>
              </a:rPr>
              <a:t>1019</a:t>
            </a:r>
            <a:endParaRPr lang="lv-LV" sz="1000" b="0" dirty="0">
              <a:solidFill>
                <a:srgbClr val="333333"/>
              </a:solidFill>
              <a:latin typeface="+mj-lt"/>
            </a:endParaRPr>
          </a:p>
        </p:txBody>
      </p:sp>
      <p:sp>
        <p:nvSpPr>
          <p:cNvPr id="8" name="Slide Number Placeholder 2">
            <a:extLst>
              <a:ext uri="{FF2B5EF4-FFF2-40B4-BE49-F238E27FC236}">
                <a16:creationId xmlns:a16="http://schemas.microsoft.com/office/drawing/2014/main" id="{793AADB4-67F4-43D1-9D33-E96159DF9EA9}"/>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18</a:t>
            </a:fld>
            <a:endParaRPr lang="en-AU" dirty="0"/>
          </a:p>
        </p:txBody>
      </p:sp>
    </p:spTree>
    <p:extLst>
      <p:ext uri="{BB962C8B-B14F-4D97-AF65-F5344CB8AC3E}">
        <p14:creationId xmlns:p14="http://schemas.microsoft.com/office/powerpoint/2010/main" val="1917298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5829CEC6-61E1-4F39-8DD9-B9CAC349A3A8}"/>
              </a:ext>
            </a:extLst>
          </p:cNvPr>
          <p:cNvGraphicFramePr/>
          <p:nvPr>
            <p:extLst>
              <p:ext uri="{D42A27DB-BD31-4B8C-83A1-F6EECF244321}">
                <p14:modId xmlns:p14="http://schemas.microsoft.com/office/powerpoint/2010/main" val="57015424"/>
              </p:ext>
            </p:extLst>
          </p:nvPr>
        </p:nvGraphicFramePr>
        <p:xfrm>
          <a:off x="1309570" y="883112"/>
          <a:ext cx="7715304" cy="5414174"/>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a:extLst>
              <a:ext uri="{FF2B5EF4-FFF2-40B4-BE49-F238E27FC236}">
                <a16:creationId xmlns:a16="http://schemas.microsoft.com/office/drawing/2014/main" id="{3BB8C423-5E11-4E31-AEDD-A9DE9D6658D6}"/>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sz="2000" b="0" i="0" u="none" strike="noStrike" kern="1200" cap="none" spc="0" normalizeH="0" baseline="0" noProof="0" dirty="0">
                <a:ln>
                  <a:noFill/>
                </a:ln>
                <a:solidFill>
                  <a:srgbClr val="000099"/>
                </a:solidFill>
                <a:effectLst/>
                <a:uLnTx/>
                <a:uFillTx/>
                <a:latin typeface="+mj-lt"/>
                <a:ea typeface="+mj-ea"/>
                <a:cs typeface="+mj-cs"/>
              </a:rPr>
              <a:t>Aktuālākās drošības problēmas valstī</a:t>
            </a:r>
            <a:r>
              <a:rPr lang="lv-LV" sz="2000" dirty="0">
                <a:solidFill>
                  <a:srgbClr val="000099"/>
                </a:solidFill>
                <a:latin typeface="+mj-lt"/>
                <a:ea typeface="+mj-ea"/>
                <a:cs typeface="+mj-cs"/>
              </a:rPr>
              <a:t> </a:t>
            </a:r>
            <a:endParaRPr kumimoji="0" lang="lv-LV" sz="2000" b="0" i="0" u="none" strike="noStrike" kern="1200" cap="none" spc="0" normalizeH="0" baseline="0" noProof="0" dirty="0">
              <a:ln>
                <a:noFill/>
              </a:ln>
              <a:solidFill>
                <a:srgbClr val="000099"/>
              </a:solidFill>
              <a:effectLst/>
              <a:uLnTx/>
              <a:uFillTx/>
              <a:latin typeface="+mj-lt"/>
              <a:ea typeface="+mj-ea"/>
              <a:cs typeface="+mj-cs"/>
            </a:endParaRPr>
          </a:p>
        </p:txBody>
      </p:sp>
      <p:sp>
        <p:nvSpPr>
          <p:cNvPr id="4" name="Text Placeholder 4">
            <a:extLst>
              <a:ext uri="{FF2B5EF4-FFF2-40B4-BE49-F238E27FC236}">
                <a16:creationId xmlns:a16="http://schemas.microsoft.com/office/drawing/2014/main" id="{3210DB44-78E0-43F2-B059-D4F6465F09E9}"/>
              </a:ext>
            </a:extLst>
          </p:cNvPr>
          <p:cNvSpPr txBox="1">
            <a:spLocks/>
          </p:cNvSpPr>
          <p:nvPr/>
        </p:nvSpPr>
        <p:spPr>
          <a:xfrm>
            <a:off x="285750" y="522898"/>
            <a:ext cx="8246690" cy="339746"/>
          </a:xfrm>
          <a:prstGeom prst="rect">
            <a:avLst/>
          </a:prstGeom>
        </p:spPr>
        <p:txBody>
          <a:bodyPr/>
          <a:lstStyle/>
          <a:p>
            <a:pPr marL="342900" lvl="0" indent="-342900" eaLnBrk="0" hangingPunct="0">
              <a:spcBef>
                <a:spcPct val="20000"/>
              </a:spcBef>
              <a:defRPr/>
            </a:pPr>
            <a:r>
              <a:rPr kumimoji="0" lang="en-US" sz="1200" b="0" i="0" u="none" strike="noStrike" kern="1200" cap="none" spc="0" normalizeH="0" baseline="0" noProof="0" dirty="0">
                <a:ln>
                  <a:noFill/>
                </a:ln>
                <a:solidFill>
                  <a:schemeClr val="tx1"/>
                </a:solidFill>
                <a:effectLst/>
                <a:uLnTx/>
                <a:uFillTx/>
                <a:latin typeface="+mn-lt"/>
                <a:ea typeface="+mn-ea"/>
                <a:cs typeface="+mn-cs"/>
              </a:rPr>
              <a:t>A</a:t>
            </a:r>
            <a:r>
              <a:rPr kumimoji="0" lang="et-EE" sz="1200" b="0" i="0" u="none" strike="noStrike" kern="1200" cap="none" spc="0" normalizeH="0" baseline="0" noProof="0" dirty="0">
                <a:ln>
                  <a:noFill/>
                </a:ln>
                <a:solidFill>
                  <a:schemeClr val="tx1"/>
                </a:solidFill>
                <a:effectLst/>
                <a:uLnTx/>
                <a:uFillTx/>
                <a:latin typeface="+mn-lt"/>
                <a:ea typeface="+mn-ea"/>
                <a:cs typeface="+mn-cs"/>
              </a:rPr>
              <a:t>2. 	</a:t>
            </a:r>
            <a:r>
              <a:rPr lang="lv-LV" sz="1200" dirty="0">
                <a:latin typeface="+mn-lt"/>
              </a:rPr>
              <a:t>Domājot par kopējo situāciju Latvijā, lūdzu, novērtējiet, cik lielā mērā Jūs satrauc minētā problēma</a:t>
            </a:r>
            <a:r>
              <a:rPr lang="et-EE" sz="1200" dirty="0">
                <a:latin typeface="+mn-lt"/>
              </a:rPr>
              <a:t>? – </a:t>
            </a:r>
            <a:r>
              <a:rPr lang="et-EE" sz="1200" b="1" dirty="0">
                <a:solidFill>
                  <a:srgbClr val="000099"/>
                </a:solidFill>
                <a:latin typeface="+mn-lt"/>
              </a:rPr>
              <a:t>Finanšu noziegumi</a:t>
            </a:r>
            <a:endParaRPr kumimoji="0" lang="lv-LV" sz="1200" b="0" i="0" u="none" strike="noStrike" kern="1200" cap="none" spc="0" normalizeH="0" baseline="0" noProof="0" dirty="0">
              <a:ln>
                <a:noFill/>
              </a:ln>
              <a:solidFill>
                <a:srgbClr val="000099"/>
              </a:solidFill>
              <a:effectLst/>
              <a:uLnTx/>
              <a:uFillTx/>
              <a:latin typeface="+mn-lt"/>
              <a:ea typeface="+mn-ea"/>
              <a:cs typeface="+mn-cs"/>
            </a:endParaRPr>
          </a:p>
        </p:txBody>
      </p:sp>
      <p:sp>
        <p:nvSpPr>
          <p:cNvPr id="5" name="Rectangle 4">
            <a:extLst>
              <a:ext uri="{FF2B5EF4-FFF2-40B4-BE49-F238E27FC236}">
                <a16:creationId xmlns:a16="http://schemas.microsoft.com/office/drawing/2014/main" id="{A6FB760B-135D-4E47-9FEF-DADFDEEE3FEC}"/>
              </a:ext>
            </a:extLst>
          </p:cNvPr>
          <p:cNvSpPr>
            <a:spLocks noChangeArrowheads="1"/>
          </p:cNvSpPr>
          <p:nvPr/>
        </p:nvSpPr>
        <p:spPr bwMode="auto">
          <a:xfrm>
            <a:off x="298972" y="4511615"/>
            <a:ext cx="667187" cy="727935"/>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visi aptaujas dalībnieki, n=</a:t>
            </a:r>
            <a:r>
              <a:rPr lang="en-US" sz="1000" dirty="0">
                <a:solidFill>
                  <a:srgbClr val="333333"/>
                </a:solidFill>
                <a:latin typeface="+mj-lt"/>
              </a:rPr>
              <a:t>1019</a:t>
            </a:r>
            <a:endParaRPr lang="lv-LV" sz="1000" b="0" dirty="0">
              <a:solidFill>
                <a:srgbClr val="333333"/>
              </a:solidFill>
              <a:latin typeface="+mj-lt"/>
            </a:endParaRPr>
          </a:p>
        </p:txBody>
      </p:sp>
      <p:sp>
        <p:nvSpPr>
          <p:cNvPr id="6" name="Slide Number Placeholder 2">
            <a:extLst>
              <a:ext uri="{FF2B5EF4-FFF2-40B4-BE49-F238E27FC236}">
                <a16:creationId xmlns:a16="http://schemas.microsoft.com/office/drawing/2014/main" id="{920D64CC-E69E-4CD5-B6EC-DA63CADE391F}"/>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19</a:t>
            </a:fld>
            <a:endParaRPr lang="en-AU" dirty="0"/>
          </a:p>
        </p:txBody>
      </p:sp>
    </p:spTree>
    <p:extLst>
      <p:ext uri="{BB962C8B-B14F-4D97-AF65-F5344CB8AC3E}">
        <p14:creationId xmlns:p14="http://schemas.microsoft.com/office/powerpoint/2010/main" val="548116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C1D69D6-097D-4063-A96B-B749605AF7EF}"/>
              </a:ext>
            </a:extLst>
          </p:cNvPr>
          <p:cNvSpPr>
            <a:spLocks noChangeArrowheads="1"/>
          </p:cNvSpPr>
          <p:nvPr/>
        </p:nvSpPr>
        <p:spPr bwMode="auto">
          <a:xfrm>
            <a:off x="785813" y="333375"/>
            <a:ext cx="7772400" cy="381000"/>
          </a:xfrm>
          <a:prstGeom prst="rect">
            <a:avLst/>
          </a:prstGeom>
          <a:noFill/>
          <a:ln w="9525">
            <a:noFill/>
            <a:miter lim="800000"/>
            <a:headEnd/>
            <a:tailEnd/>
          </a:ln>
        </p:spPr>
        <p:txBody>
          <a:bodyPr anchor="ctr"/>
          <a:lstStyle/>
          <a:p>
            <a:pPr algn="ctr" fontAlgn="auto">
              <a:spcBef>
                <a:spcPts val="0"/>
              </a:spcBef>
              <a:spcAft>
                <a:spcPts val="0"/>
              </a:spcAft>
              <a:defRPr/>
            </a:pPr>
            <a:r>
              <a:rPr lang="lv-LV" b="1" dirty="0">
                <a:solidFill>
                  <a:srgbClr val="990033"/>
                </a:solidFill>
                <a:latin typeface="+mj-lt"/>
              </a:rPr>
              <a:t>SATURS</a:t>
            </a:r>
            <a:endParaRPr lang="en-GB" b="1" dirty="0">
              <a:solidFill>
                <a:srgbClr val="990033"/>
              </a:solidFill>
              <a:latin typeface="+mj-lt"/>
            </a:endParaRPr>
          </a:p>
        </p:txBody>
      </p:sp>
      <p:sp>
        <p:nvSpPr>
          <p:cNvPr id="3" name="Slide Number Placeholder 1">
            <a:extLst>
              <a:ext uri="{FF2B5EF4-FFF2-40B4-BE49-F238E27FC236}">
                <a16:creationId xmlns:a16="http://schemas.microsoft.com/office/drawing/2014/main" id="{60522F98-1FEE-46A7-ABCF-8B802EF22BD8}"/>
              </a:ext>
            </a:extLst>
          </p:cNvPr>
          <p:cNvSpPr txBox="1">
            <a:spLocks/>
          </p:cNvSpPr>
          <p:nvPr/>
        </p:nvSpPr>
        <p:spPr bwMode="auto">
          <a:xfrm>
            <a:off x="3394494" y="634206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strike="noStrik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a:t>
            </a:fld>
            <a:endParaRPr kumimoji="0" lang="lv-LV" sz="1200" b="0" i="0" u="none" strike="noStrike" kern="1200" cap="none" spc="0" normalizeH="0" baseline="0" noProof="0" dirty="0">
              <a:ln>
                <a:noFill/>
              </a:ln>
              <a:effectLst/>
              <a:uLnTx/>
              <a:uFillTx/>
              <a:latin typeface="+mn-lt"/>
              <a:ea typeface="+mn-ea"/>
              <a:cs typeface="+mn-cs"/>
            </a:endParaRPr>
          </a:p>
        </p:txBody>
      </p:sp>
      <p:sp>
        <p:nvSpPr>
          <p:cNvPr id="4" name="Rectangle 2">
            <a:extLst>
              <a:ext uri="{FF2B5EF4-FFF2-40B4-BE49-F238E27FC236}">
                <a16:creationId xmlns:a16="http://schemas.microsoft.com/office/drawing/2014/main" id="{1D2E7012-0969-4D2A-814C-04FBA8340787}"/>
              </a:ext>
            </a:extLst>
          </p:cNvPr>
          <p:cNvSpPr>
            <a:spLocks noChangeArrowheads="1"/>
          </p:cNvSpPr>
          <p:nvPr/>
        </p:nvSpPr>
        <p:spPr bwMode="auto">
          <a:xfrm>
            <a:off x="1536309" y="1035169"/>
            <a:ext cx="6227462" cy="5196187"/>
          </a:xfrm>
          <a:prstGeom prst="rect">
            <a:avLst/>
          </a:prstGeom>
          <a:noFill/>
          <a:ln w="9525">
            <a:noFill/>
            <a:miter lim="800000"/>
            <a:headEnd/>
            <a:tailEnd/>
          </a:ln>
        </p:spPr>
        <p:txBody>
          <a:bodyPr/>
          <a:lstStyle/>
          <a:p>
            <a:pPr marL="285750" indent="-285750">
              <a:lnSpc>
                <a:spcPct val="110000"/>
              </a:lnSpc>
              <a:spcBef>
                <a:spcPts val="600"/>
              </a:spcBef>
              <a:buAutoNum type="romanUcPeriod"/>
              <a:defRPr/>
            </a:pPr>
            <a:r>
              <a:rPr lang="lv-LV" sz="1200" b="1" dirty="0">
                <a:solidFill>
                  <a:srgbClr val="000000"/>
                </a:solidFill>
              </a:rPr>
              <a:t>METODOLOĢISKĀ INFORMĀCIJA</a:t>
            </a:r>
            <a:r>
              <a:rPr lang="en-US" sz="1200" b="1" dirty="0">
                <a:solidFill>
                  <a:srgbClr val="000000"/>
                </a:solidFill>
              </a:rPr>
              <a:t> </a:t>
            </a:r>
            <a:r>
              <a:rPr lang="lv-LV" sz="1100" dirty="0">
                <a:solidFill>
                  <a:srgbClr val="000000"/>
                </a:solidFill>
              </a:rPr>
              <a:t>....................</a:t>
            </a:r>
            <a:r>
              <a:rPr lang="en-US" sz="1100" dirty="0">
                <a:solidFill>
                  <a:srgbClr val="000000"/>
                </a:solidFill>
              </a:rPr>
              <a:t>..........................................</a:t>
            </a:r>
            <a:r>
              <a:rPr lang="lv-LV" sz="1100" dirty="0">
                <a:solidFill>
                  <a:srgbClr val="000000"/>
                </a:solidFill>
              </a:rPr>
              <a:t>...........................</a:t>
            </a:r>
            <a:r>
              <a:rPr lang="en-US" sz="1100" dirty="0">
                <a:solidFill>
                  <a:srgbClr val="000000"/>
                </a:solidFill>
              </a:rPr>
              <a:t>.......</a:t>
            </a:r>
            <a:r>
              <a:rPr lang="lv-LV" sz="1100" dirty="0">
                <a:solidFill>
                  <a:srgbClr val="000000"/>
                </a:solidFill>
              </a:rPr>
              <a:t>....</a:t>
            </a:r>
            <a:r>
              <a:rPr lang="en-US" sz="1100" dirty="0">
                <a:solidFill>
                  <a:srgbClr val="000000"/>
                </a:solidFill>
              </a:rPr>
              <a:t>3</a:t>
            </a:r>
            <a:endParaRPr lang="lv-LV" sz="1100" b="1" dirty="0">
              <a:solidFill>
                <a:srgbClr val="000000"/>
              </a:solidFill>
            </a:endParaRPr>
          </a:p>
          <a:p>
            <a:pPr marL="285750" indent="-285750">
              <a:lnSpc>
                <a:spcPct val="110000"/>
              </a:lnSpc>
              <a:spcBef>
                <a:spcPts val="600"/>
              </a:spcBef>
              <a:buAutoNum type="romanUcPeriod"/>
              <a:defRPr/>
            </a:pPr>
            <a:r>
              <a:rPr lang="lv-LV" sz="1200" b="1" dirty="0">
                <a:solidFill>
                  <a:srgbClr val="000000"/>
                </a:solidFill>
              </a:rPr>
              <a:t>GALVENIE SECINĀJUMI</a:t>
            </a:r>
            <a:r>
              <a:rPr lang="en-US" sz="1200" b="1" dirty="0">
                <a:solidFill>
                  <a:srgbClr val="000000"/>
                </a:solidFill>
              </a:rPr>
              <a:t> </a:t>
            </a:r>
            <a:r>
              <a:rPr lang="lv-LV" sz="1100" dirty="0">
                <a:solidFill>
                  <a:srgbClr val="000000"/>
                </a:solidFill>
              </a:rPr>
              <a:t>................</a:t>
            </a:r>
            <a:r>
              <a:rPr lang="en-US" sz="1100" dirty="0">
                <a:solidFill>
                  <a:srgbClr val="000000"/>
                </a:solidFill>
              </a:rPr>
              <a:t>.........................................................</a:t>
            </a:r>
            <a:r>
              <a:rPr lang="lv-LV" sz="1100" dirty="0">
                <a:solidFill>
                  <a:srgbClr val="000000"/>
                </a:solidFill>
              </a:rPr>
              <a:t>.........................</a:t>
            </a:r>
            <a:r>
              <a:rPr lang="en-US" sz="1100" dirty="0">
                <a:solidFill>
                  <a:srgbClr val="000000"/>
                </a:solidFill>
              </a:rPr>
              <a:t>..........</a:t>
            </a:r>
            <a:r>
              <a:rPr lang="lv-LV" sz="1100" dirty="0">
                <a:solidFill>
                  <a:srgbClr val="000000"/>
                </a:solidFill>
              </a:rPr>
              <a:t>..........</a:t>
            </a:r>
            <a:r>
              <a:rPr lang="en-US" sz="1100" dirty="0">
                <a:solidFill>
                  <a:srgbClr val="000000"/>
                </a:solidFill>
              </a:rPr>
              <a:t>6</a:t>
            </a:r>
            <a:endParaRPr lang="lv-LV" sz="1200" b="1" dirty="0">
              <a:solidFill>
                <a:srgbClr val="000000"/>
              </a:solidFill>
            </a:endParaRPr>
          </a:p>
          <a:p>
            <a:pPr marL="285750" indent="-285750">
              <a:lnSpc>
                <a:spcPct val="110000"/>
              </a:lnSpc>
              <a:spcBef>
                <a:spcPts val="600"/>
              </a:spcBef>
              <a:buAutoNum type="romanUcPeriod"/>
              <a:defRPr/>
            </a:pPr>
            <a:r>
              <a:rPr lang="lv-LV" sz="1200" b="1" dirty="0">
                <a:solidFill>
                  <a:srgbClr val="000000"/>
                </a:solidFill>
              </a:rPr>
              <a:t>PĒTĪJUMA REZULTĀTI</a:t>
            </a:r>
            <a:r>
              <a:rPr lang="en-US" sz="1200" b="1" dirty="0">
                <a:solidFill>
                  <a:srgbClr val="000000"/>
                </a:solidFill>
              </a:rPr>
              <a:t> </a:t>
            </a:r>
            <a:r>
              <a:rPr lang="lv-LV" sz="1100" dirty="0">
                <a:solidFill>
                  <a:srgbClr val="000000"/>
                </a:solidFill>
              </a:rPr>
              <a:t>.........................</a:t>
            </a:r>
            <a:r>
              <a:rPr lang="en-US" sz="1100" dirty="0">
                <a:solidFill>
                  <a:srgbClr val="000000"/>
                </a:solidFill>
              </a:rPr>
              <a:t>......................................................................</a:t>
            </a:r>
            <a:r>
              <a:rPr lang="lv-LV" sz="1100" dirty="0">
                <a:solidFill>
                  <a:srgbClr val="000000"/>
                </a:solidFill>
              </a:rPr>
              <a:t>..........................</a:t>
            </a:r>
            <a:r>
              <a:rPr lang="en-US" sz="1100" dirty="0">
                <a:solidFill>
                  <a:srgbClr val="000000"/>
                </a:solidFill>
              </a:rPr>
              <a:t>10</a:t>
            </a:r>
            <a:endParaRPr lang="lv-LV" sz="1200" b="1" dirty="0">
              <a:solidFill>
                <a:srgbClr val="000000"/>
              </a:solidFill>
            </a:endParaRPr>
          </a:p>
          <a:p>
            <a:pPr marL="266700" indent="-266700">
              <a:lnSpc>
                <a:spcPct val="110000"/>
              </a:lnSpc>
              <a:spcBef>
                <a:spcPts val="600"/>
              </a:spcBef>
              <a:defRPr/>
            </a:pPr>
            <a:r>
              <a:rPr lang="lv-LV" sz="800" b="1" dirty="0">
                <a:solidFill>
                  <a:srgbClr val="000000"/>
                </a:solidFill>
              </a:rPr>
              <a:t>	</a:t>
            </a:r>
            <a:r>
              <a:rPr lang="lv-LV" sz="1100" b="1" dirty="0">
                <a:solidFill>
                  <a:srgbClr val="000000"/>
                </a:solidFill>
              </a:rPr>
              <a:t>1</a:t>
            </a:r>
            <a:r>
              <a:rPr lang="lv-LV" sz="1100" b="1" dirty="0"/>
              <a:t>. Priekštati par drošību valstī un dzīvesvietas apkaimē</a:t>
            </a:r>
            <a:endParaRPr lang="lv-LV" sz="1100" dirty="0">
              <a:solidFill>
                <a:srgbClr val="000000"/>
              </a:solidFill>
            </a:endParaRPr>
          </a:p>
          <a:p>
            <a:pPr marL="266700" indent="-266700">
              <a:lnSpc>
                <a:spcPct val="110000"/>
              </a:lnSpc>
              <a:spcBef>
                <a:spcPts val="600"/>
              </a:spcBef>
              <a:defRPr/>
            </a:pPr>
            <a:r>
              <a:rPr lang="lv-LV" sz="1100" b="1" dirty="0"/>
              <a:t>		1.1. Iedzīvotāju drošības sajūta dažādās vidēs </a:t>
            </a:r>
            <a:r>
              <a:rPr lang="lv-LV" sz="1100" dirty="0">
                <a:solidFill>
                  <a:srgbClr val="000000"/>
                </a:solidFill>
              </a:rPr>
              <a:t>...............................................................................</a:t>
            </a:r>
            <a:r>
              <a:rPr lang="en-US" sz="1100" dirty="0">
                <a:solidFill>
                  <a:srgbClr val="000000"/>
                </a:solidFill>
              </a:rPr>
              <a:t>11</a:t>
            </a:r>
            <a:endParaRPr lang="lv-LV" sz="1100" dirty="0">
              <a:solidFill>
                <a:srgbClr val="000000"/>
              </a:solidFill>
            </a:endParaRPr>
          </a:p>
          <a:p>
            <a:pPr marL="266700" indent="-266700">
              <a:lnSpc>
                <a:spcPct val="110000"/>
              </a:lnSpc>
              <a:spcBef>
                <a:spcPts val="600"/>
              </a:spcBef>
              <a:defRPr/>
            </a:pPr>
            <a:r>
              <a:rPr lang="lv-LV" sz="1100" b="1" dirty="0"/>
              <a:t>		1.2. Aktuālākās drošības problēmas valstī </a:t>
            </a:r>
            <a:r>
              <a:rPr lang="lv-LV" sz="1100" dirty="0">
                <a:solidFill>
                  <a:srgbClr val="000000"/>
                </a:solidFill>
              </a:rPr>
              <a:t>......................................................................................</a:t>
            </a:r>
            <a:r>
              <a:rPr lang="en-US" sz="1100" dirty="0">
                <a:solidFill>
                  <a:srgbClr val="000000"/>
                </a:solidFill>
              </a:rPr>
              <a:t>15</a:t>
            </a:r>
            <a:endParaRPr lang="lv-LV" sz="1100" b="1" dirty="0"/>
          </a:p>
          <a:p>
            <a:pPr marL="266700" indent="-266700">
              <a:lnSpc>
                <a:spcPct val="110000"/>
              </a:lnSpc>
              <a:spcBef>
                <a:spcPts val="600"/>
              </a:spcBef>
              <a:defRPr/>
            </a:pPr>
            <a:r>
              <a:rPr lang="lv-LV" sz="1100" b="1" dirty="0"/>
              <a:t>		1.3. Aktuālākās drošības problēmas dzīvesvietas apkaimē </a:t>
            </a:r>
            <a:r>
              <a:rPr lang="lv-LV" sz="1100" dirty="0">
                <a:solidFill>
                  <a:srgbClr val="000000"/>
                </a:solidFill>
              </a:rPr>
              <a:t>............................................................</a:t>
            </a:r>
            <a:r>
              <a:rPr lang="en-US" sz="1100" dirty="0">
                <a:solidFill>
                  <a:srgbClr val="000000"/>
                </a:solidFill>
              </a:rPr>
              <a:t>30</a:t>
            </a:r>
            <a:endParaRPr lang="lv-LV" sz="1100" dirty="0">
              <a:solidFill>
                <a:srgbClr val="000000"/>
              </a:solidFill>
            </a:endParaRPr>
          </a:p>
          <a:p>
            <a:pPr marL="266700" indent="-266700">
              <a:lnSpc>
                <a:spcPct val="110000"/>
              </a:lnSpc>
              <a:spcBef>
                <a:spcPts val="600"/>
              </a:spcBef>
              <a:defRPr/>
            </a:pPr>
            <a:r>
              <a:rPr lang="lv-LV" sz="1100" dirty="0">
                <a:solidFill>
                  <a:srgbClr val="000000"/>
                </a:solidFill>
              </a:rPr>
              <a:t>		</a:t>
            </a:r>
            <a:r>
              <a:rPr lang="lv-LV" sz="1100" b="1" dirty="0">
                <a:solidFill>
                  <a:srgbClr val="000000"/>
                </a:solidFill>
              </a:rPr>
              <a:t>1.4. </a:t>
            </a:r>
            <a:r>
              <a:rPr lang="lv-LV" sz="1100" b="1" dirty="0"/>
              <a:t>Aktuālākās bērnu drošības problēmas </a:t>
            </a:r>
            <a:r>
              <a:rPr lang="lv-LV" sz="1100" dirty="0">
                <a:solidFill>
                  <a:srgbClr val="000000"/>
                </a:solidFill>
              </a:rPr>
              <a:t>............................................</a:t>
            </a:r>
            <a:r>
              <a:rPr lang="en-US" sz="1100" dirty="0">
                <a:solidFill>
                  <a:srgbClr val="000000"/>
                </a:solidFill>
              </a:rPr>
              <a:t>.........................</a:t>
            </a:r>
            <a:r>
              <a:rPr lang="lv-LV" sz="1100" dirty="0">
                <a:solidFill>
                  <a:srgbClr val="000000"/>
                </a:solidFill>
              </a:rPr>
              <a:t>................</a:t>
            </a:r>
            <a:r>
              <a:rPr lang="en-US" sz="1100" dirty="0">
                <a:solidFill>
                  <a:srgbClr val="000000"/>
                </a:solidFill>
              </a:rPr>
              <a:t>46</a:t>
            </a:r>
            <a:endParaRPr lang="lv-LV" sz="1100" b="1" dirty="0">
              <a:solidFill>
                <a:srgbClr val="000000"/>
              </a:solidFill>
            </a:endParaRPr>
          </a:p>
          <a:p>
            <a:pPr marL="266700" indent="-266700">
              <a:lnSpc>
                <a:spcPct val="110000"/>
              </a:lnSpc>
              <a:spcBef>
                <a:spcPts val="600"/>
              </a:spcBef>
              <a:defRPr/>
            </a:pPr>
            <a:r>
              <a:rPr lang="lv-LV" sz="1100" b="1" dirty="0"/>
              <a:t>	2. Iedzīvotāju rūpes par personisko drošību </a:t>
            </a:r>
            <a:r>
              <a:rPr lang="lv-LV" sz="1100" dirty="0">
                <a:solidFill>
                  <a:srgbClr val="000000"/>
                </a:solidFill>
              </a:rPr>
              <a:t>.........................................................................................</a:t>
            </a:r>
            <a:r>
              <a:rPr lang="en-US" sz="1100" dirty="0">
                <a:solidFill>
                  <a:srgbClr val="000000"/>
                </a:solidFill>
              </a:rPr>
              <a:t>56</a:t>
            </a:r>
            <a:endParaRPr lang="lv-LV" sz="1100" dirty="0">
              <a:solidFill>
                <a:srgbClr val="000000"/>
              </a:solidFill>
            </a:endParaRPr>
          </a:p>
          <a:p>
            <a:pPr marL="266700" indent="-266700">
              <a:lnSpc>
                <a:spcPct val="110000"/>
              </a:lnSpc>
              <a:spcBef>
                <a:spcPts val="600"/>
              </a:spcBef>
              <a:defRPr/>
            </a:pPr>
            <a:r>
              <a:rPr lang="lv-LV" sz="1100" b="1" dirty="0"/>
              <a:t>	3. Uzticēšanās drošības iestādēm, saskarsmes pieredze un darba vērtējums</a:t>
            </a:r>
            <a:endParaRPr lang="lv-LV" sz="1100" dirty="0">
              <a:solidFill>
                <a:srgbClr val="000000"/>
              </a:solidFill>
            </a:endParaRPr>
          </a:p>
          <a:p>
            <a:pPr marL="266700" indent="-266700">
              <a:lnSpc>
                <a:spcPct val="110000"/>
              </a:lnSpc>
              <a:spcBef>
                <a:spcPts val="600"/>
              </a:spcBef>
              <a:defRPr/>
            </a:pPr>
            <a:r>
              <a:rPr lang="lv-LV" sz="1100" b="1" dirty="0"/>
              <a:t>		3.1. Valsts policija</a:t>
            </a:r>
            <a:r>
              <a:rPr lang="lv-LV" sz="1100" dirty="0">
                <a:solidFill>
                  <a:srgbClr val="000000"/>
                </a:solidFill>
              </a:rPr>
              <a:t>.............................................................................................................................</a:t>
            </a:r>
            <a:r>
              <a:rPr lang="en-US" sz="1100" dirty="0">
                <a:solidFill>
                  <a:srgbClr val="000000"/>
                </a:solidFill>
              </a:rPr>
              <a:t>68</a:t>
            </a:r>
            <a:endParaRPr lang="lv-LV" sz="1100" dirty="0">
              <a:solidFill>
                <a:srgbClr val="000000"/>
              </a:solidFill>
            </a:endParaRPr>
          </a:p>
          <a:p>
            <a:pPr marL="266700" indent="-266700">
              <a:lnSpc>
                <a:spcPct val="110000"/>
              </a:lnSpc>
              <a:spcBef>
                <a:spcPts val="600"/>
              </a:spcBef>
              <a:defRPr/>
            </a:pPr>
            <a:r>
              <a:rPr lang="lv-LV" sz="1100" b="1" dirty="0"/>
              <a:t>		3.2. Valsts ugunsdzēsības un glābšanas dienests</a:t>
            </a:r>
            <a:r>
              <a:rPr lang="lv-LV" sz="1100" dirty="0">
                <a:solidFill>
                  <a:srgbClr val="000000"/>
                </a:solidFill>
              </a:rPr>
              <a:t>............................................................................</a:t>
            </a:r>
            <a:r>
              <a:rPr lang="en-US" sz="1100" dirty="0">
                <a:solidFill>
                  <a:srgbClr val="000000"/>
                </a:solidFill>
              </a:rPr>
              <a:t>73</a:t>
            </a:r>
            <a:endParaRPr lang="lv-LV" sz="1100" b="1" dirty="0"/>
          </a:p>
          <a:p>
            <a:pPr marL="266700" indent="-266700">
              <a:lnSpc>
                <a:spcPct val="110000"/>
              </a:lnSpc>
              <a:spcBef>
                <a:spcPts val="600"/>
              </a:spcBef>
              <a:defRPr/>
            </a:pPr>
            <a:r>
              <a:rPr lang="lv-LV" sz="1100" b="1" dirty="0"/>
              <a:t>		3.3. Valsts robežsardze</a:t>
            </a:r>
            <a:r>
              <a:rPr lang="lv-LV" sz="1100" dirty="0">
                <a:solidFill>
                  <a:srgbClr val="000000"/>
                </a:solidFill>
              </a:rPr>
              <a:t>.....................................................................................................................</a:t>
            </a:r>
            <a:r>
              <a:rPr lang="en-US" sz="1100" dirty="0">
                <a:solidFill>
                  <a:srgbClr val="000000"/>
                </a:solidFill>
              </a:rPr>
              <a:t>76</a:t>
            </a:r>
            <a:endParaRPr lang="lv-LV" sz="1100" dirty="0">
              <a:solidFill>
                <a:srgbClr val="000000"/>
              </a:solidFill>
            </a:endParaRPr>
          </a:p>
          <a:p>
            <a:pPr marL="266700" indent="-266700">
              <a:lnSpc>
                <a:spcPct val="110000"/>
              </a:lnSpc>
              <a:spcBef>
                <a:spcPts val="600"/>
              </a:spcBef>
              <a:defRPr/>
            </a:pPr>
            <a:r>
              <a:rPr lang="lv-LV" sz="1100" dirty="0">
                <a:solidFill>
                  <a:srgbClr val="000000"/>
                </a:solidFill>
              </a:rPr>
              <a:t>		</a:t>
            </a:r>
            <a:r>
              <a:rPr lang="lv-LV" sz="1100" b="1" dirty="0">
                <a:solidFill>
                  <a:srgbClr val="000000"/>
                </a:solidFill>
              </a:rPr>
              <a:t>3.4. Pilsonības un migrācijas lietu pārvalde .</a:t>
            </a:r>
            <a:r>
              <a:rPr lang="lv-LV" sz="1100" dirty="0">
                <a:solidFill>
                  <a:srgbClr val="000000"/>
                </a:solidFill>
              </a:rPr>
              <a:t>...................................................................................</a:t>
            </a:r>
            <a:r>
              <a:rPr lang="en-US" sz="1100" dirty="0">
                <a:solidFill>
                  <a:srgbClr val="000000"/>
                </a:solidFill>
              </a:rPr>
              <a:t>80</a:t>
            </a:r>
            <a:endParaRPr lang="lv-LV" sz="1100" b="1" dirty="0">
              <a:solidFill>
                <a:srgbClr val="000000"/>
              </a:solidFill>
            </a:endParaRPr>
          </a:p>
          <a:p>
            <a:pPr marL="266700" indent="-266700">
              <a:lnSpc>
                <a:spcPct val="110000"/>
              </a:lnSpc>
              <a:spcBef>
                <a:spcPts val="600"/>
              </a:spcBef>
              <a:defRPr/>
            </a:pPr>
            <a:r>
              <a:rPr lang="lv-LV" sz="1100" b="1" dirty="0">
                <a:solidFill>
                  <a:srgbClr val="000000"/>
                </a:solidFill>
              </a:rPr>
              <a:t>		3.5. Nelikumību pieredze saskarē ar drošības iestāžu darbiniekiem </a:t>
            </a:r>
            <a:r>
              <a:rPr lang="lv-LV" sz="1100" dirty="0">
                <a:solidFill>
                  <a:srgbClr val="000000"/>
                </a:solidFill>
              </a:rPr>
              <a:t>.............................................</a:t>
            </a:r>
            <a:r>
              <a:rPr lang="en-US" sz="1100" dirty="0">
                <a:solidFill>
                  <a:srgbClr val="000000"/>
                </a:solidFill>
              </a:rPr>
              <a:t>84</a:t>
            </a:r>
            <a:endParaRPr lang="lv-LV" sz="1100" dirty="0">
              <a:solidFill>
                <a:srgbClr val="000000"/>
              </a:solidFill>
            </a:endParaRPr>
          </a:p>
          <a:p>
            <a:pPr marL="266700" indent="-266700">
              <a:lnSpc>
                <a:spcPct val="110000"/>
              </a:lnSpc>
              <a:spcBef>
                <a:spcPts val="600"/>
              </a:spcBef>
              <a:defRPr/>
            </a:pPr>
            <a:r>
              <a:rPr lang="lv-LV" sz="1100" b="1" dirty="0">
                <a:solidFill>
                  <a:srgbClr val="000000"/>
                </a:solidFill>
              </a:rPr>
              <a:t>		3.6. Uzticēšanās dažādām drošības iestādēm .</a:t>
            </a:r>
            <a:r>
              <a:rPr lang="lv-LV" sz="1100" dirty="0">
                <a:solidFill>
                  <a:srgbClr val="000000"/>
                </a:solidFill>
              </a:rPr>
              <a:t>................................................................................</a:t>
            </a:r>
            <a:r>
              <a:rPr lang="en-US" sz="1100" dirty="0">
                <a:solidFill>
                  <a:srgbClr val="000000"/>
                </a:solidFill>
              </a:rPr>
              <a:t>86</a:t>
            </a:r>
            <a:endParaRPr lang="lv-LV" sz="1100" b="1" dirty="0">
              <a:solidFill>
                <a:srgbClr val="000000"/>
              </a:solidFill>
            </a:endParaRPr>
          </a:p>
          <a:p>
            <a:pPr marL="266700" indent="-266700">
              <a:lnSpc>
                <a:spcPct val="110000"/>
              </a:lnSpc>
              <a:spcBef>
                <a:spcPts val="600"/>
              </a:spcBef>
              <a:defRPr/>
            </a:pPr>
            <a:r>
              <a:rPr lang="lv-LV" sz="1100" b="1" dirty="0"/>
              <a:t>	4. Mobilās lietotnes «Mana drošība» lietošana </a:t>
            </a:r>
            <a:r>
              <a:rPr lang="lv-LV" sz="1100" dirty="0">
                <a:solidFill>
                  <a:srgbClr val="000000"/>
                </a:solidFill>
              </a:rPr>
              <a:t>...................................................................................</a:t>
            </a:r>
            <a:r>
              <a:rPr lang="en-US" sz="1100" dirty="0">
                <a:solidFill>
                  <a:srgbClr val="000000"/>
                </a:solidFill>
              </a:rPr>
              <a:t>89</a:t>
            </a:r>
            <a:endParaRPr lang="lv-LV" sz="1100" dirty="0">
              <a:solidFill>
                <a:srgbClr val="000000"/>
              </a:solidFill>
            </a:endParaRPr>
          </a:p>
          <a:p>
            <a:pPr marL="266700" indent="-266700">
              <a:lnSpc>
                <a:spcPct val="110000"/>
              </a:lnSpc>
              <a:spcBef>
                <a:spcPts val="600"/>
              </a:spcBef>
              <a:defRPr/>
            </a:pPr>
            <a:r>
              <a:rPr lang="lv-LV" sz="1100" b="1" dirty="0">
                <a:solidFill>
                  <a:srgbClr val="000000"/>
                </a:solidFill>
              </a:rPr>
              <a:t>	5. Nozīmīgākie informācijas avoti par drošības jautājumiem </a:t>
            </a:r>
            <a:r>
              <a:rPr lang="lv-LV" sz="1100" dirty="0">
                <a:solidFill>
                  <a:srgbClr val="000000"/>
                </a:solidFill>
              </a:rPr>
              <a:t>..............................................................</a:t>
            </a:r>
            <a:r>
              <a:rPr lang="en-US" sz="1100" dirty="0">
                <a:solidFill>
                  <a:srgbClr val="000000"/>
                </a:solidFill>
              </a:rPr>
              <a:t>92</a:t>
            </a:r>
            <a:endParaRPr lang="lv-LV" sz="1100" dirty="0">
              <a:solidFill>
                <a:srgbClr val="000000"/>
              </a:solidFill>
            </a:endParaRPr>
          </a:p>
          <a:p>
            <a:pPr marL="266700" indent="-266700">
              <a:lnSpc>
                <a:spcPct val="110000"/>
              </a:lnSpc>
              <a:spcBef>
                <a:spcPts val="600"/>
              </a:spcBef>
              <a:defRPr/>
            </a:pPr>
            <a:endParaRPr lang="lv-LV" sz="1100" b="1" dirty="0">
              <a:solidFill>
                <a:srgbClr val="000000"/>
              </a:solidFill>
            </a:endParaRPr>
          </a:p>
          <a:p>
            <a:pPr marL="266700" indent="-266700">
              <a:lnSpc>
                <a:spcPct val="110000"/>
              </a:lnSpc>
              <a:spcBef>
                <a:spcPts val="600"/>
              </a:spcBef>
              <a:defRPr/>
            </a:pPr>
            <a:endParaRPr lang="lv-LV" sz="1100" b="1" dirty="0">
              <a:solidFill>
                <a:srgbClr val="000000"/>
              </a:solidFill>
            </a:endParaRPr>
          </a:p>
          <a:p>
            <a:pPr marL="457200" indent="-457200">
              <a:lnSpc>
                <a:spcPct val="110000"/>
              </a:lnSpc>
              <a:spcBef>
                <a:spcPts val="600"/>
              </a:spcBef>
              <a:defRPr/>
            </a:pPr>
            <a:endParaRPr lang="lv-LV" sz="1100" b="1" dirty="0">
              <a:solidFill>
                <a:srgbClr val="000000"/>
              </a:solidFill>
            </a:endParaRPr>
          </a:p>
        </p:txBody>
      </p:sp>
    </p:spTree>
    <p:extLst>
      <p:ext uri="{BB962C8B-B14F-4D97-AF65-F5344CB8AC3E}">
        <p14:creationId xmlns:p14="http://schemas.microsoft.com/office/powerpoint/2010/main" val="2144330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7F2CC701-0463-44A0-A5B0-C5E6B024BDF0}"/>
              </a:ext>
            </a:extLst>
          </p:cNvPr>
          <p:cNvGraphicFramePr/>
          <p:nvPr>
            <p:extLst>
              <p:ext uri="{D42A27DB-BD31-4B8C-83A1-F6EECF244321}">
                <p14:modId xmlns:p14="http://schemas.microsoft.com/office/powerpoint/2010/main" val="1544481318"/>
              </p:ext>
            </p:extLst>
          </p:nvPr>
        </p:nvGraphicFramePr>
        <p:xfrm>
          <a:off x="1318194" y="977998"/>
          <a:ext cx="7715304" cy="5414174"/>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a:extLst>
              <a:ext uri="{FF2B5EF4-FFF2-40B4-BE49-F238E27FC236}">
                <a16:creationId xmlns:a16="http://schemas.microsoft.com/office/drawing/2014/main" id="{0328D213-1C8A-4FFD-AFE6-B977ED72A2E2}"/>
              </a:ext>
            </a:extLst>
          </p:cNvPr>
          <p:cNvSpPr txBox="1">
            <a:spLocks/>
          </p:cNvSpPr>
          <p:nvPr/>
        </p:nvSpPr>
        <p:spPr>
          <a:xfrm>
            <a:off x="285751" y="73845"/>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sz="2000" b="0" i="0" u="none" strike="noStrike" kern="1200" cap="none" spc="0" normalizeH="0" baseline="0" noProof="0" dirty="0">
                <a:ln>
                  <a:noFill/>
                </a:ln>
                <a:solidFill>
                  <a:srgbClr val="000099"/>
                </a:solidFill>
                <a:effectLst/>
                <a:uLnTx/>
                <a:uFillTx/>
                <a:latin typeface="+mj-lt"/>
                <a:ea typeface="+mj-ea"/>
                <a:cs typeface="+mj-cs"/>
              </a:rPr>
              <a:t>Aktuālākās drošības problēmas valstī</a:t>
            </a:r>
            <a:r>
              <a:rPr lang="lv-LV" sz="2000" dirty="0">
                <a:solidFill>
                  <a:srgbClr val="000099"/>
                </a:solidFill>
                <a:latin typeface="+mj-lt"/>
                <a:ea typeface="+mj-ea"/>
                <a:cs typeface="+mj-cs"/>
              </a:rPr>
              <a:t> </a:t>
            </a:r>
            <a:endParaRPr kumimoji="0" lang="lv-LV" sz="2000" b="0" i="0" u="none" strike="noStrike" kern="1200" cap="none" spc="0" normalizeH="0" baseline="0" noProof="0" dirty="0">
              <a:ln>
                <a:noFill/>
              </a:ln>
              <a:solidFill>
                <a:srgbClr val="000099"/>
              </a:solidFill>
              <a:effectLst/>
              <a:uLnTx/>
              <a:uFillTx/>
              <a:latin typeface="+mj-lt"/>
              <a:ea typeface="+mj-ea"/>
              <a:cs typeface="+mj-cs"/>
            </a:endParaRPr>
          </a:p>
        </p:txBody>
      </p:sp>
      <p:sp>
        <p:nvSpPr>
          <p:cNvPr id="4" name="Text Placeholder 4">
            <a:extLst>
              <a:ext uri="{FF2B5EF4-FFF2-40B4-BE49-F238E27FC236}">
                <a16:creationId xmlns:a16="http://schemas.microsoft.com/office/drawing/2014/main" id="{7C187DDE-B86F-4F0C-A6DA-24C27EA97589}"/>
              </a:ext>
            </a:extLst>
          </p:cNvPr>
          <p:cNvSpPr txBox="1">
            <a:spLocks/>
          </p:cNvSpPr>
          <p:nvPr/>
        </p:nvSpPr>
        <p:spPr>
          <a:xfrm>
            <a:off x="285750" y="465828"/>
            <a:ext cx="8246690" cy="512170"/>
          </a:xfrm>
          <a:prstGeom prst="rect">
            <a:avLst/>
          </a:prstGeom>
        </p:spPr>
        <p:txBody>
          <a:bodyPr/>
          <a:lstStyle/>
          <a:p>
            <a:pPr marL="342900" lvl="0" indent="-342900" eaLnBrk="0" hangingPunct="0">
              <a:spcBef>
                <a:spcPct val="20000"/>
              </a:spcBef>
              <a:defRPr/>
            </a:pPr>
            <a:r>
              <a:rPr kumimoji="0" lang="en-US" sz="1200" b="0" i="0" u="none" strike="noStrike" kern="1200" cap="none" spc="0" normalizeH="0" baseline="0" noProof="0" dirty="0">
                <a:ln>
                  <a:noFill/>
                </a:ln>
                <a:solidFill>
                  <a:schemeClr val="tx1"/>
                </a:solidFill>
                <a:effectLst/>
                <a:uLnTx/>
                <a:uFillTx/>
                <a:latin typeface="+mn-lt"/>
                <a:ea typeface="+mn-ea"/>
                <a:cs typeface="+mn-cs"/>
              </a:rPr>
              <a:t>A</a:t>
            </a:r>
            <a:r>
              <a:rPr kumimoji="0" lang="et-EE" sz="1200" b="0" i="0" u="none" strike="noStrike" kern="1200" cap="none" spc="0" normalizeH="0" baseline="0" noProof="0" dirty="0">
                <a:ln>
                  <a:noFill/>
                </a:ln>
                <a:solidFill>
                  <a:schemeClr val="tx1"/>
                </a:solidFill>
                <a:effectLst/>
                <a:uLnTx/>
                <a:uFillTx/>
                <a:latin typeface="+mn-lt"/>
                <a:ea typeface="+mn-ea"/>
                <a:cs typeface="+mn-cs"/>
              </a:rPr>
              <a:t>2. 	</a:t>
            </a:r>
            <a:r>
              <a:rPr lang="lv-LV" sz="1200" dirty="0">
                <a:latin typeface="+mn-lt"/>
              </a:rPr>
              <a:t>Domājot par kopējo situāciju Latvijā, lūdzu, novērtējiet, cik lielā mērā Jūs satrauc minētā problēma</a:t>
            </a:r>
            <a:r>
              <a:rPr lang="et-EE" sz="1200" dirty="0">
                <a:latin typeface="+mn-lt"/>
              </a:rPr>
              <a:t>? – </a:t>
            </a:r>
          </a:p>
          <a:p>
            <a:pPr marL="342900" lvl="0" indent="-342900" algn="ctr" eaLnBrk="0" hangingPunct="0">
              <a:spcBef>
                <a:spcPct val="20000"/>
              </a:spcBef>
              <a:defRPr/>
            </a:pPr>
            <a:r>
              <a:rPr lang="lv-LV" sz="1200" b="1" dirty="0">
                <a:solidFill>
                  <a:srgbClr val="000099"/>
                </a:solidFill>
              </a:rPr>
              <a:t>Personas, kuras nelikumīgi mēģina šķērsot valsts robežu</a:t>
            </a:r>
            <a:endParaRPr kumimoji="0" lang="lv-LV" sz="1200" b="0" i="0" u="none" strike="noStrike" kern="1200" cap="none" spc="0" normalizeH="0" baseline="0" noProof="0" dirty="0">
              <a:ln>
                <a:noFill/>
              </a:ln>
              <a:solidFill>
                <a:srgbClr val="000099"/>
              </a:solidFill>
              <a:effectLst/>
              <a:uLnTx/>
              <a:uFillTx/>
              <a:latin typeface="+mn-lt"/>
              <a:ea typeface="+mn-ea"/>
              <a:cs typeface="+mn-cs"/>
            </a:endParaRPr>
          </a:p>
        </p:txBody>
      </p:sp>
      <p:sp>
        <p:nvSpPr>
          <p:cNvPr id="5" name="Rectangle 4">
            <a:extLst>
              <a:ext uri="{FF2B5EF4-FFF2-40B4-BE49-F238E27FC236}">
                <a16:creationId xmlns:a16="http://schemas.microsoft.com/office/drawing/2014/main" id="{3DC69D05-E6C7-4695-A792-B4F1D0F411F4}"/>
              </a:ext>
            </a:extLst>
          </p:cNvPr>
          <p:cNvSpPr>
            <a:spLocks noChangeArrowheads="1"/>
          </p:cNvSpPr>
          <p:nvPr/>
        </p:nvSpPr>
        <p:spPr bwMode="auto">
          <a:xfrm>
            <a:off x="298972" y="4511615"/>
            <a:ext cx="667187" cy="727935"/>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visi aptaujas dalībnieki, n=</a:t>
            </a:r>
            <a:r>
              <a:rPr lang="en-US" sz="1000" dirty="0">
                <a:solidFill>
                  <a:srgbClr val="333333"/>
                </a:solidFill>
                <a:latin typeface="+mj-lt"/>
              </a:rPr>
              <a:t> 1019</a:t>
            </a:r>
            <a:endParaRPr lang="lv-LV" sz="1000" b="0" dirty="0">
              <a:solidFill>
                <a:srgbClr val="333333"/>
              </a:solidFill>
              <a:latin typeface="+mj-lt"/>
            </a:endParaRPr>
          </a:p>
        </p:txBody>
      </p:sp>
      <p:sp>
        <p:nvSpPr>
          <p:cNvPr id="6" name="Slide Number Placeholder 2">
            <a:extLst>
              <a:ext uri="{FF2B5EF4-FFF2-40B4-BE49-F238E27FC236}">
                <a16:creationId xmlns:a16="http://schemas.microsoft.com/office/drawing/2014/main" id="{A5039099-4B01-40CF-B341-9BD9374FCD35}"/>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20</a:t>
            </a:fld>
            <a:endParaRPr lang="en-AU" dirty="0"/>
          </a:p>
        </p:txBody>
      </p:sp>
    </p:spTree>
    <p:extLst>
      <p:ext uri="{BB962C8B-B14F-4D97-AF65-F5344CB8AC3E}">
        <p14:creationId xmlns:p14="http://schemas.microsoft.com/office/powerpoint/2010/main" val="2546439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1FA74DFC-871C-42EF-9235-0D3388529A46}"/>
              </a:ext>
            </a:extLst>
          </p:cNvPr>
          <p:cNvGraphicFramePr/>
          <p:nvPr>
            <p:extLst>
              <p:ext uri="{D42A27DB-BD31-4B8C-83A1-F6EECF244321}">
                <p14:modId xmlns:p14="http://schemas.microsoft.com/office/powerpoint/2010/main" val="2757369597"/>
              </p:ext>
            </p:extLst>
          </p:nvPr>
        </p:nvGraphicFramePr>
        <p:xfrm>
          <a:off x="1292315" y="883112"/>
          <a:ext cx="7715304" cy="5414174"/>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a:extLst>
              <a:ext uri="{FF2B5EF4-FFF2-40B4-BE49-F238E27FC236}">
                <a16:creationId xmlns:a16="http://schemas.microsoft.com/office/drawing/2014/main" id="{F33D5262-644B-48C2-972C-6D70AF90C3D0}"/>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sz="2000" b="0" i="0" u="none" strike="noStrike" kern="1200" cap="none" spc="0" normalizeH="0" baseline="0" noProof="0" dirty="0">
                <a:ln>
                  <a:noFill/>
                </a:ln>
                <a:solidFill>
                  <a:srgbClr val="000099"/>
                </a:solidFill>
                <a:effectLst/>
                <a:uLnTx/>
                <a:uFillTx/>
                <a:latin typeface="+mj-lt"/>
                <a:ea typeface="+mj-ea"/>
                <a:cs typeface="+mj-cs"/>
              </a:rPr>
              <a:t>Aktuālākās drošības problēmas valstī</a:t>
            </a:r>
          </a:p>
        </p:txBody>
      </p:sp>
      <p:sp>
        <p:nvSpPr>
          <p:cNvPr id="4" name="Text Placeholder 4">
            <a:extLst>
              <a:ext uri="{FF2B5EF4-FFF2-40B4-BE49-F238E27FC236}">
                <a16:creationId xmlns:a16="http://schemas.microsoft.com/office/drawing/2014/main" id="{6C383A47-13F6-428B-931F-A7A516BD24D0}"/>
              </a:ext>
            </a:extLst>
          </p:cNvPr>
          <p:cNvSpPr txBox="1">
            <a:spLocks/>
          </p:cNvSpPr>
          <p:nvPr/>
        </p:nvSpPr>
        <p:spPr>
          <a:xfrm>
            <a:off x="285750" y="522898"/>
            <a:ext cx="8246690" cy="339746"/>
          </a:xfrm>
          <a:prstGeom prst="rect">
            <a:avLst/>
          </a:prstGeom>
        </p:spPr>
        <p:txBody>
          <a:bodyPr/>
          <a:lstStyle/>
          <a:p>
            <a:pPr marL="342900" lvl="0" indent="-342900" eaLnBrk="0" hangingPunct="0">
              <a:spcBef>
                <a:spcPct val="20000"/>
              </a:spcBef>
              <a:defRPr/>
            </a:pPr>
            <a:r>
              <a:rPr kumimoji="0" lang="en-US" sz="1200" b="0" i="0" u="none" strike="noStrike" kern="1200" cap="none" spc="0" normalizeH="0" baseline="0" noProof="0" dirty="0">
                <a:ln>
                  <a:noFill/>
                </a:ln>
                <a:solidFill>
                  <a:schemeClr val="tx1"/>
                </a:solidFill>
                <a:effectLst/>
                <a:uLnTx/>
                <a:uFillTx/>
                <a:latin typeface="+mn-lt"/>
                <a:ea typeface="+mn-ea"/>
                <a:cs typeface="+mn-cs"/>
              </a:rPr>
              <a:t>A</a:t>
            </a:r>
            <a:r>
              <a:rPr kumimoji="0" lang="et-EE" sz="1200" b="0" i="0" u="none" strike="noStrike" kern="1200" cap="none" spc="0" normalizeH="0" baseline="0" noProof="0" dirty="0">
                <a:ln>
                  <a:noFill/>
                </a:ln>
                <a:solidFill>
                  <a:schemeClr val="tx1"/>
                </a:solidFill>
                <a:effectLst/>
                <a:uLnTx/>
                <a:uFillTx/>
                <a:latin typeface="+mn-lt"/>
                <a:ea typeface="+mn-ea"/>
                <a:cs typeface="+mn-cs"/>
              </a:rPr>
              <a:t>2. 	</a:t>
            </a:r>
            <a:r>
              <a:rPr lang="lv-LV" sz="1200" dirty="0">
                <a:latin typeface="+mn-lt"/>
              </a:rPr>
              <a:t>Domājot par kopējo situāciju Latvijā, lūdzu, novērtējiet, cik lielā mērā Jūs satrauc minētā problēma</a:t>
            </a:r>
            <a:r>
              <a:rPr lang="et-EE" sz="1200" dirty="0">
                <a:latin typeface="+mn-lt"/>
              </a:rPr>
              <a:t>? – </a:t>
            </a:r>
            <a:r>
              <a:rPr lang="et-EE" sz="1200" b="1" dirty="0">
                <a:solidFill>
                  <a:srgbClr val="000099"/>
                </a:solidFill>
              </a:rPr>
              <a:t>Kiber</a:t>
            </a:r>
            <a:r>
              <a:rPr lang="et-EE" sz="1200" b="1" dirty="0">
                <a:solidFill>
                  <a:srgbClr val="000099"/>
                </a:solidFill>
                <a:latin typeface="+mn-lt"/>
              </a:rPr>
              <a:t>noziedzība</a:t>
            </a:r>
            <a:endParaRPr kumimoji="0" lang="lv-LV" sz="1200" b="0" i="0" u="none" strike="noStrike" kern="1200" cap="none" spc="0" normalizeH="0" baseline="0" noProof="0" dirty="0">
              <a:ln>
                <a:noFill/>
              </a:ln>
              <a:solidFill>
                <a:srgbClr val="000099"/>
              </a:solidFill>
              <a:effectLst/>
              <a:uLnTx/>
              <a:uFillTx/>
              <a:latin typeface="+mn-lt"/>
              <a:ea typeface="+mn-ea"/>
              <a:cs typeface="+mn-cs"/>
            </a:endParaRPr>
          </a:p>
        </p:txBody>
      </p:sp>
      <p:sp>
        <p:nvSpPr>
          <p:cNvPr id="5" name="Rectangle 4">
            <a:extLst>
              <a:ext uri="{FF2B5EF4-FFF2-40B4-BE49-F238E27FC236}">
                <a16:creationId xmlns:a16="http://schemas.microsoft.com/office/drawing/2014/main" id="{35D7E14A-43DE-44DB-BDDC-54AF7CB501C0}"/>
              </a:ext>
            </a:extLst>
          </p:cNvPr>
          <p:cNvSpPr>
            <a:spLocks noChangeArrowheads="1"/>
          </p:cNvSpPr>
          <p:nvPr/>
        </p:nvSpPr>
        <p:spPr bwMode="auto">
          <a:xfrm>
            <a:off x="298972" y="4511615"/>
            <a:ext cx="667187" cy="727935"/>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visi aptaujas dalībnieki, n=</a:t>
            </a:r>
            <a:r>
              <a:rPr lang="en-US" sz="1000" dirty="0">
                <a:solidFill>
                  <a:srgbClr val="333333"/>
                </a:solidFill>
                <a:latin typeface="+mj-lt"/>
              </a:rPr>
              <a:t> 1019</a:t>
            </a:r>
            <a:endParaRPr lang="lv-LV" sz="1000" b="0" dirty="0">
              <a:solidFill>
                <a:srgbClr val="333333"/>
              </a:solidFill>
              <a:latin typeface="+mj-lt"/>
            </a:endParaRPr>
          </a:p>
        </p:txBody>
      </p:sp>
      <p:sp>
        <p:nvSpPr>
          <p:cNvPr id="6" name="Slide Number Placeholder 2">
            <a:extLst>
              <a:ext uri="{FF2B5EF4-FFF2-40B4-BE49-F238E27FC236}">
                <a16:creationId xmlns:a16="http://schemas.microsoft.com/office/drawing/2014/main" id="{129526EE-0D16-4E8A-BDB5-AB49D429B8BB}"/>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21</a:t>
            </a:fld>
            <a:endParaRPr lang="en-AU" dirty="0"/>
          </a:p>
        </p:txBody>
      </p:sp>
    </p:spTree>
    <p:extLst>
      <p:ext uri="{BB962C8B-B14F-4D97-AF65-F5344CB8AC3E}">
        <p14:creationId xmlns:p14="http://schemas.microsoft.com/office/powerpoint/2010/main" val="2284969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FF2DD744-7806-4696-9192-29A6103B9425}"/>
              </a:ext>
            </a:extLst>
          </p:cNvPr>
          <p:cNvGraphicFramePr/>
          <p:nvPr>
            <p:extLst>
              <p:ext uri="{D42A27DB-BD31-4B8C-83A1-F6EECF244321}">
                <p14:modId xmlns:p14="http://schemas.microsoft.com/office/powerpoint/2010/main" val="1731946966"/>
              </p:ext>
            </p:extLst>
          </p:nvPr>
        </p:nvGraphicFramePr>
        <p:xfrm>
          <a:off x="1292317" y="977998"/>
          <a:ext cx="7715304" cy="5414174"/>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a:extLst>
              <a:ext uri="{FF2B5EF4-FFF2-40B4-BE49-F238E27FC236}">
                <a16:creationId xmlns:a16="http://schemas.microsoft.com/office/drawing/2014/main" id="{3C25F6BD-5D79-4938-85E1-51E5E25E254E}"/>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sz="2000" b="0" i="0" u="none" strike="noStrike" kern="1200" cap="none" spc="0" normalizeH="0" baseline="0" noProof="0" dirty="0">
                <a:ln>
                  <a:noFill/>
                </a:ln>
                <a:solidFill>
                  <a:srgbClr val="000099"/>
                </a:solidFill>
                <a:effectLst/>
                <a:uLnTx/>
                <a:uFillTx/>
                <a:latin typeface="+mj-lt"/>
                <a:ea typeface="+mj-ea"/>
                <a:cs typeface="+mj-cs"/>
              </a:rPr>
              <a:t>Aktuālākās drošības problēmas valstī</a:t>
            </a:r>
          </a:p>
        </p:txBody>
      </p:sp>
      <p:sp>
        <p:nvSpPr>
          <p:cNvPr id="8" name="Text Placeholder 4">
            <a:extLst>
              <a:ext uri="{FF2B5EF4-FFF2-40B4-BE49-F238E27FC236}">
                <a16:creationId xmlns:a16="http://schemas.microsoft.com/office/drawing/2014/main" id="{8C217F0D-0B10-417B-BC62-DD06D8D961E7}"/>
              </a:ext>
            </a:extLst>
          </p:cNvPr>
          <p:cNvSpPr txBox="1">
            <a:spLocks/>
          </p:cNvSpPr>
          <p:nvPr/>
        </p:nvSpPr>
        <p:spPr>
          <a:xfrm>
            <a:off x="285750" y="522898"/>
            <a:ext cx="8246690" cy="339746"/>
          </a:xfrm>
          <a:prstGeom prst="rect">
            <a:avLst/>
          </a:prstGeom>
        </p:spPr>
        <p:txBody>
          <a:bodyPr/>
          <a:lstStyle/>
          <a:p>
            <a:pPr marL="342900" lvl="0" indent="-342900" eaLnBrk="0" hangingPunct="0">
              <a:spcBef>
                <a:spcPct val="20000"/>
              </a:spcBef>
              <a:defRPr/>
            </a:pPr>
            <a:r>
              <a:rPr kumimoji="0" lang="en-US" sz="1200" b="0" i="0" u="none" strike="noStrike" kern="1200" cap="none" spc="0" normalizeH="0" baseline="0" noProof="0" dirty="0">
                <a:ln>
                  <a:noFill/>
                </a:ln>
                <a:solidFill>
                  <a:schemeClr val="tx1"/>
                </a:solidFill>
                <a:effectLst/>
                <a:uLnTx/>
                <a:uFillTx/>
                <a:latin typeface="+mn-lt"/>
                <a:ea typeface="+mn-ea"/>
                <a:cs typeface="+mn-cs"/>
              </a:rPr>
              <a:t>A</a:t>
            </a:r>
            <a:r>
              <a:rPr kumimoji="0" lang="et-EE" sz="1200" b="0" i="0" u="none" strike="noStrike" kern="1200" cap="none" spc="0" normalizeH="0" baseline="0" noProof="0" dirty="0">
                <a:ln>
                  <a:noFill/>
                </a:ln>
                <a:solidFill>
                  <a:schemeClr val="tx1"/>
                </a:solidFill>
                <a:effectLst/>
                <a:uLnTx/>
                <a:uFillTx/>
                <a:latin typeface="+mn-lt"/>
                <a:ea typeface="+mn-ea"/>
                <a:cs typeface="+mn-cs"/>
              </a:rPr>
              <a:t>2. 	</a:t>
            </a:r>
            <a:r>
              <a:rPr lang="lv-LV" sz="1200" dirty="0">
                <a:latin typeface="+mn-lt"/>
              </a:rPr>
              <a:t>Domājot par kopējo situāciju Latvijā, lūdzu, novērtējiet, cik lielā mērā Jūs satrauc minētā problēma</a:t>
            </a:r>
            <a:r>
              <a:rPr lang="et-EE" sz="1200" dirty="0">
                <a:latin typeface="+mn-lt"/>
              </a:rPr>
              <a:t>? – </a:t>
            </a:r>
          </a:p>
          <a:p>
            <a:pPr marL="342900" lvl="0" indent="-342900" algn="ctr" eaLnBrk="0" hangingPunct="0">
              <a:spcBef>
                <a:spcPct val="20000"/>
              </a:spcBef>
              <a:defRPr/>
            </a:pPr>
            <a:r>
              <a:rPr lang="et-EE" sz="1200" b="1" dirty="0">
                <a:solidFill>
                  <a:srgbClr val="000099"/>
                </a:solidFill>
              </a:rPr>
              <a:t>Civilā aizsardzība dabas un cilvēku izraisītu katastrofu gadījumos</a:t>
            </a:r>
            <a:endParaRPr kumimoji="0" lang="lv-LV" sz="1200" b="0" i="0" u="none" strike="noStrike" kern="1200" cap="none" spc="0" normalizeH="0" baseline="0" noProof="0" dirty="0">
              <a:ln>
                <a:noFill/>
              </a:ln>
              <a:solidFill>
                <a:srgbClr val="000099"/>
              </a:solidFill>
              <a:effectLst/>
              <a:uLnTx/>
              <a:uFillTx/>
              <a:latin typeface="+mn-lt"/>
              <a:ea typeface="+mn-ea"/>
              <a:cs typeface="+mn-cs"/>
            </a:endParaRPr>
          </a:p>
        </p:txBody>
      </p:sp>
      <p:sp>
        <p:nvSpPr>
          <p:cNvPr id="9" name="Rectangle 8">
            <a:extLst>
              <a:ext uri="{FF2B5EF4-FFF2-40B4-BE49-F238E27FC236}">
                <a16:creationId xmlns:a16="http://schemas.microsoft.com/office/drawing/2014/main" id="{3D4CBE95-4ADB-4B69-AEF6-52DD125D1A86}"/>
              </a:ext>
            </a:extLst>
          </p:cNvPr>
          <p:cNvSpPr>
            <a:spLocks noChangeArrowheads="1"/>
          </p:cNvSpPr>
          <p:nvPr/>
        </p:nvSpPr>
        <p:spPr bwMode="auto">
          <a:xfrm>
            <a:off x="298972" y="4511615"/>
            <a:ext cx="667187" cy="727935"/>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visi aptaujas dalībnieki, n=</a:t>
            </a:r>
            <a:r>
              <a:rPr lang="en-US" sz="1000" dirty="0">
                <a:solidFill>
                  <a:srgbClr val="333333"/>
                </a:solidFill>
                <a:latin typeface="+mj-lt"/>
              </a:rPr>
              <a:t> 1019</a:t>
            </a:r>
            <a:endParaRPr lang="lv-LV" sz="1000" b="0" dirty="0">
              <a:solidFill>
                <a:srgbClr val="333333"/>
              </a:solidFill>
              <a:latin typeface="+mj-lt"/>
            </a:endParaRPr>
          </a:p>
        </p:txBody>
      </p:sp>
      <p:sp>
        <p:nvSpPr>
          <p:cNvPr id="10" name="Slide Number Placeholder 2">
            <a:extLst>
              <a:ext uri="{FF2B5EF4-FFF2-40B4-BE49-F238E27FC236}">
                <a16:creationId xmlns:a16="http://schemas.microsoft.com/office/drawing/2014/main" id="{BFDDFB61-57D0-47F1-9960-FC9E32D2C994}"/>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22</a:t>
            </a:fld>
            <a:endParaRPr lang="en-AU" dirty="0"/>
          </a:p>
        </p:txBody>
      </p:sp>
    </p:spTree>
    <p:extLst>
      <p:ext uri="{BB962C8B-B14F-4D97-AF65-F5344CB8AC3E}">
        <p14:creationId xmlns:p14="http://schemas.microsoft.com/office/powerpoint/2010/main" val="1996463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F33C9925-6A1C-4E97-B19D-4D583318BC60}"/>
              </a:ext>
            </a:extLst>
          </p:cNvPr>
          <p:cNvGraphicFramePr/>
          <p:nvPr>
            <p:extLst>
              <p:ext uri="{D42A27DB-BD31-4B8C-83A1-F6EECF244321}">
                <p14:modId xmlns:p14="http://schemas.microsoft.com/office/powerpoint/2010/main" val="1389606925"/>
              </p:ext>
            </p:extLst>
          </p:nvPr>
        </p:nvGraphicFramePr>
        <p:xfrm>
          <a:off x="1283699" y="883112"/>
          <a:ext cx="7715304" cy="5414174"/>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a:extLst>
              <a:ext uri="{FF2B5EF4-FFF2-40B4-BE49-F238E27FC236}">
                <a16:creationId xmlns:a16="http://schemas.microsoft.com/office/drawing/2014/main" id="{7FDEBABE-01F4-42F2-8E80-703A19DC5A24}"/>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sz="2000" b="0" i="0" u="none" strike="noStrike" kern="1200" cap="none" spc="0" normalizeH="0" baseline="0" noProof="0" dirty="0">
                <a:ln>
                  <a:noFill/>
                </a:ln>
                <a:solidFill>
                  <a:srgbClr val="000099"/>
                </a:solidFill>
                <a:effectLst/>
                <a:uLnTx/>
                <a:uFillTx/>
                <a:latin typeface="+mj-lt"/>
                <a:ea typeface="+mj-ea"/>
                <a:cs typeface="+mj-cs"/>
              </a:rPr>
              <a:t>Aktuālākās drošības problēmas valstī</a:t>
            </a:r>
          </a:p>
        </p:txBody>
      </p:sp>
      <p:sp>
        <p:nvSpPr>
          <p:cNvPr id="8" name="Text Placeholder 4">
            <a:extLst>
              <a:ext uri="{FF2B5EF4-FFF2-40B4-BE49-F238E27FC236}">
                <a16:creationId xmlns:a16="http://schemas.microsoft.com/office/drawing/2014/main" id="{63B3032A-925E-4E35-8B30-FA81181C6CD7}"/>
              </a:ext>
            </a:extLst>
          </p:cNvPr>
          <p:cNvSpPr txBox="1">
            <a:spLocks/>
          </p:cNvSpPr>
          <p:nvPr/>
        </p:nvSpPr>
        <p:spPr>
          <a:xfrm>
            <a:off x="285750" y="522898"/>
            <a:ext cx="8246690" cy="339746"/>
          </a:xfrm>
          <a:prstGeom prst="rect">
            <a:avLst/>
          </a:prstGeom>
        </p:spPr>
        <p:txBody>
          <a:bodyPr/>
          <a:lstStyle/>
          <a:p>
            <a:pPr marL="342900" lvl="0" indent="-342900" eaLnBrk="0" hangingPunct="0">
              <a:spcBef>
                <a:spcPct val="20000"/>
              </a:spcBef>
              <a:defRPr/>
            </a:pPr>
            <a:r>
              <a:rPr kumimoji="0" lang="en-US" sz="1200" b="0" i="0" u="none" strike="noStrike" kern="1200" cap="none" spc="0" normalizeH="0" baseline="0" noProof="0" dirty="0">
                <a:ln>
                  <a:noFill/>
                </a:ln>
                <a:solidFill>
                  <a:schemeClr val="tx1"/>
                </a:solidFill>
                <a:effectLst/>
                <a:uLnTx/>
                <a:uFillTx/>
                <a:latin typeface="+mn-lt"/>
                <a:ea typeface="+mn-ea"/>
                <a:cs typeface="+mn-cs"/>
              </a:rPr>
              <a:t>A</a:t>
            </a:r>
            <a:r>
              <a:rPr kumimoji="0" lang="et-EE" sz="1200" b="0" i="0" u="none" strike="noStrike" kern="1200" cap="none" spc="0" normalizeH="0" baseline="0" noProof="0" dirty="0">
                <a:ln>
                  <a:noFill/>
                </a:ln>
                <a:solidFill>
                  <a:schemeClr val="tx1"/>
                </a:solidFill>
                <a:effectLst/>
                <a:uLnTx/>
                <a:uFillTx/>
                <a:latin typeface="+mn-lt"/>
                <a:ea typeface="+mn-ea"/>
                <a:cs typeface="+mn-cs"/>
              </a:rPr>
              <a:t>2. 	</a:t>
            </a:r>
            <a:r>
              <a:rPr lang="lv-LV" sz="1200" dirty="0">
                <a:latin typeface="+mn-lt"/>
              </a:rPr>
              <a:t>Domājot par kopējo situāciju Latvijā, lūdzu, novērtējiet, cik lielā mērā Jūs satrauc minētā problēma</a:t>
            </a:r>
            <a:r>
              <a:rPr lang="et-EE" sz="1200" dirty="0">
                <a:latin typeface="+mn-lt"/>
              </a:rPr>
              <a:t>? – </a:t>
            </a:r>
            <a:r>
              <a:rPr lang="et-EE" sz="1200" b="1" dirty="0">
                <a:solidFill>
                  <a:srgbClr val="000099"/>
                </a:solidFill>
                <a:latin typeface="+mn-lt"/>
              </a:rPr>
              <a:t>Organizētā noziedzība</a:t>
            </a:r>
            <a:endParaRPr kumimoji="0" lang="lv-LV" sz="1200" b="0" i="0" u="none" strike="noStrike" kern="1200" cap="none" spc="0" normalizeH="0" baseline="0" noProof="0" dirty="0">
              <a:ln>
                <a:noFill/>
              </a:ln>
              <a:solidFill>
                <a:srgbClr val="000099"/>
              </a:solidFill>
              <a:effectLst/>
              <a:uLnTx/>
              <a:uFillTx/>
              <a:latin typeface="+mn-lt"/>
              <a:ea typeface="+mn-ea"/>
              <a:cs typeface="+mn-cs"/>
            </a:endParaRPr>
          </a:p>
        </p:txBody>
      </p:sp>
      <p:sp>
        <p:nvSpPr>
          <p:cNvPr id="9" name="Rectangle 8">
            <a:extLst>
              <a:ext uri="{FF2B5EF4-FFF2-40B4-BE49-F238E27FC236}">
                <a16:creationId xmlns:a16="http://schemas.microsoft.com/office/drawing/2014/main" id="{E0B6F40A-661D-4E85-847F-6BC20182E516}"/>
              </a:ext>
            </a:extLst>
          </p:cNvPr>
          <p:cNvSpPr>
            <a:spLocks noChangeArrowheads="1"/>
          </p:cNvSpPr>
          <p:nvPr/>
        </p:nvSpPr>
        <p:spPr bwMode="auto">
          <a:xfrm>
            <a:off x="298972" y="4511615"/>
            <a:ext cx="667187" cy="727935"/>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visi aptaujas dalībnieki, n=</a:t>
            </a:r>
            <a:r>
              <a:rPr lang="en-US" sz="1000" dirty="0">
                <a:solidFill>
                  <a:srgbClr val="333333"/>
                </a:solidFill>
                <a:latin typeface="+mj-lt"/>
              </a:rPr>
              <a:t> 1019</a:t>
            </a:r>
            <a:endParaRPr lang="lv-LV" sz="1000" b="0" dirty="0">
              <a:solidFill>
                <a:srgbClr val="333333"/>
              </a:solidFill>
              <a:latin typeface="+mj-lt"/>
            </a:endParaRPr>
          </a:p>
        </p:txBody>
      </p:sp>
      <p:sp>
        <p:nvSpPr>
          <p:cNvPr id="10" name="Slide Number Placeholder 2">
            <a:extLst>
              <a:ext uri="{FF2B5EF4-FFF2-40B4-BE49-F238E27FC236}">
                <a16:creationId xmlns:a16="http://schemas.microsoft.com/office/drawing/2014/main" id="{05541BEF-1435-4512-AC8A-E9EDB233FCFD}"/>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23</a:t>
            </a:fld>
            <a:endParaRPr lang="en-AU" dirty="0"/>
          </a:p>
        </p:txBody>
      </p:sp>
    </p:spTree>
    <p:extLst>
      <p:ext uri="{BB962C8B-B14F-4D97-AF65-F5344CB8AC3E}">
        <p14:creationId xmlns:p14="http://schemas.microsoft.com/office/powerpoint/2010/main" val="19306209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857130EF-392E-4468-B8DF-5CC7951596A4}"/>
              </a:ext>
            </a:extLst>
          </p:cNvPr>
          <p:cNvGraphicFramePr/>
          <p:nvPr>
            <p:extLst>
              <p:ext uri="{D42A27DB-BD31-4B8C-83A1-F6EECF244321}">
                <p14:modId xmlns:p14="http://schemas.microsoft.com/office/powerpoint/2010/main" val="3764116848"/>
              </p:ext>
            </p:extLst>
          </p:nvPr>
        </p:nvGraphicFramePr>
        <p:xfrm>
          <a:off x="1309570" y="883112"/>
          <a:ext cx="7715304" cy="5414174"/>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a:extLst>
              <a:ext uri="{FF2B5EF4-FFF2-40B4-BE49-F238E27FC236}">
                <a16:creationId xmlns:a16="http://schemas.microsoft.com/office/drawing/2014/main" id="{29400135-E966-4B86-BB29-75990B92A8CC}"/>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sz="2000" b="0" i="0" u="none" strike="noStrike" kern="1200" cap="none" spc="0" normalizeH="0" baseline="0" noProof="0" dirty="0">
                <a:ln>
                  <a:noFill/>
                </a:ln>
                <a:solidFill>
                  <a:srgbClr val="000099"/>
                </a:solidFill>
                <a:effectLst/>
                <a:uLnTx/>
                <a:uFillTx/>
                <a:latin typeface="+mj-lt"/>
                <a:ea typeface="+mj-ea"/>
                <a:cs typeface="+mj-cs"/>
              </a:rPr>
              <a:t>Aktuālākās drošības problēmas valstī</a:t>
            </a:r>
          </a:p>
        </p:txBody>
      </p:sp>
      <p:sp>
        <p:nvSpPr>
          <p:cNvPr id="4" name="Text Placeholder 4">
            <a:extLst>
              <a:ext uri="{FF2B5EF4-FFF2-40B4-BE49-F238E27FC236}">
                <a16:creationId xmlns:a16="http://schemas.microsoft.com/office/drawing/2014/main" id="{0F0F0DA4-8857-47D8-89A2-A6D63183C724}"/>
              </a:ext>
            </a:extLst>
          </p:cNvPr>
          <p:cNvSpPr txBox="1">
            <a:spLocks/>
          </p:cNvSpPr>
          <p:nvPr/>
        </p:nvSpPr>
        <p:spPr>
          <a:xfrm>
            <a:off x="285750" y="522898"/>
            <a:ext cx="8246690" cy="339746"/>
          </a:xfrm>
          <a:prstGeom prst="rect">
            <a:avLst/>
          </a:prstGeom>
        </p:spPr>
        <p:txBody>
          <a:bodyPr/>
          <a:lstStyle/>
          <a:p>
            <a:pPr marL="342900" lvl="0" indent="-342900" eaLnBrk="0" hangingPunct="0">
              <a:spcBef>
                <a:spcPct val="20000"/>
              </a:spcBef>
              <a:defRPr/>
            </a:pPr>
            <a:r>
              <a:rPr kumimoji="0" lang="en-US" sz="1200" b="0" i="0" u="none" strike="noStrike" kern="1200" cap="none" spc="0" normalizeH="0" baseline="0" noProof="0" dirty="0">
                <a:ln>
                  <a:noFill/>
                </a:ln>
                <a:solidFill>
                  <a:schemeClr val="tx1"/>
                </a:solidFill>
                <a:effectLst/>
                <a:uLnTx/>
                <a:uFillTx/>
                <a:latin typeface="+mn-lt"/>
                <a:ea typeface="+mn-ea"/>
                <a:cs typeface="+mn-cs"/>
              </a:rPr>
              <a:t>A</a:t>
            </a:r>
            <a:r>
              <a:rPr kumimoji="0" lang="et-EE" sz="1200" b="0" i="0" u="none" strike="noStrike" kern="1200" cap="none" spc="0" normalizeH="0" baseline="0" noProof="0" dirty="0">
                <a:ln>
                  <a:noFill/>
                </a:ln>
                <a:solidFill>
                  <a:schemeClr val="tx1"/>
                </a:solidFill>
                <a:effectLst/>
                <a:uLnTx/>
                <a:uFillTx/>
                <a:latin typeface="+mn-lt"/>
                <a:ea typeface="+mn-ea"/>
                <a:cs typeface="+mn-cs"/>
              </a:rPr>
              <a:t>2. 	</a:t>
            </a:r>
            <a:r>
              <a:rPr lang="lv-LV" sz="1200" dirty="0">
                <a:latin typeface="+mn-lt"/>
              </a:rPr>
              <a:t>Domājot par kopējo situāciju Latvijā, lūdzu, novērtējiet, cik lielā mērā Jūs satrauc minētā problēma</a:t>
            </a:r>
            <a:r>
              <a:rPr lang="et-EE" sz="1200" dirty="0">
                <a:latin typeface="+mn-lt"/>
              </a:rPr>
              <a:t>? – </a:t>
            </a:r>
            <a:r>
              <a:rPr lang="et-EE" sz="1200" b="1" dirty="0">
                <a:solidFill>
                  <a:srgbClr val="000099"/>
                </a:solidFill>
              </a:rPr>
              <a:t>Satiksmes drošība</a:t>
            </a:r>
            <a:endParaRPr kumimoji="0" lang="lv-LV" sz="1200" b="0" i="0" u="none" strike="noStrike" kern="1200" cap="none" spc="0" normalizeH="0" baseline="0" noProof="0" dirty="0">
              <a:ln>
                <a:noFill/>
              </a:ln>
              <a:solidFill>
                <a:srgbClr val="000099"/>
              </a:solidFill>
              <a:effectLst/>
              <a:uLnTx/>
              <a:uFillTx/>
              <a:latin typeface="+mn-lt"/>
              <a:ea typeface="+mn-ea"/>
              <a:cs typeface="+mn-cs"/>
            </a:endParaRPr>
          </a:p>
        </p:txBody>
      </p:sp>
      <p:sp>
        <p:nvSpPr>
          <p:cNvPr id="5" name="Rectangle 4">
            <a:extLst>
              <a:ext uri="{FF2B5EF4-FFF2-40B4-BE49-F238E27FC236}">
                <a16:creationId xmlns:a16="http://schemas.microsoft.com/office/drawing/2014/main" id="{CD15B900-863A-465A-8D85-F0F9C396766E}"/>
              </a:ext>
            </a:extLst>
          </p:cNvPr>
          <p:cNvSpPr>
            <a:spLocks noChangeArrowheads="1"/>
          </p:cNvSpPr>
          <p:nvPr/>
        </p:nvSpPr>
        <p:spPr bwMode="auto">
          <a:xfrm>
            <a:off x="298972" y="4511615"/>
            <a:ext cx="667187" cy="727935"/>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visi aptaujas dalībnieki, n=</a:t>
            </a:r>
            <a:r>
              <a:rPr lang="en-US" sz="1000" dirty="0">
                <a:solidFill>
                  <a:srgbClr val="333333"/>
                </a:solidFill>
                <a:latin typeface="+mj-lt"/>
              </a:rPr>
              <a:t> 1019</a:t>
            </a:r>
            <a:endParaRPr lang="lv-LV" sz="1000" b="0" dirty="0">
              <a:solidFill>
                <a:srgbClr val="333333"/>
              </a:solidFill>
              <a:latin typeface="+mj-lt"/>
            </a:endParaRPr>
          </a:p>
        </p:txBody>
      </p:sp>
      <p:sp>
        <p:nvSpPr>
          <p:cNvPr id="6" name="Slide Number Placeholder 2">
            <a:extLst>
              <a:ext uri="{FF2B5EF4-FFF2-40B4-BE49-F238E27FC236}">
                <a16:creationId xmlns:a16="http://schemas.microsoft.com/office/drawing/2014/main" id="{1CA6E5EA-D8F5-45C8-93ED-EF87CF3C38A9}"/>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24</a:t>
            </a:fld>
            <a:endParaRPr lang="en-AU" dirty="0"/>
          </a:p>
        </p:txBody>
      </p:sp>
    </p:spTree>
    <p:extLst>
      <p:ext uri="{BB962C8B-B14F-4D97-AF65-F5344CB8AC3E}">
        <p14:creationId xmlns:p14="http://schemas.microsoft.com/office/powerpoint/2010/main" val="4138321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F26D2756-A5CD-4534-8141-6E31E39D8A4F}"/>
              </a:ext>
            </a:extLst>
          </p:cNvPr>
          <p:cNvGraphicFramePr/>
          <p:nvPr>
            <p:extLst>
              <p:ext uri="{D42A27DB-BD31-4B8C-83A1-F6EECF244321}">
                <p14:modId xmlns:p14="http://schemas.microsoft.com/office/powerpoint/2010/main" val="504729513"/>
              </p:ext>
            </p:extLst>
          </p:nvPr>
        </p:nvGraphicFramePr>
        <p:xfrm>
          <a:off x="1309571" y="977998"/>
          <a:ext cx="7715304" cy="5414174"/>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a:extLst>
              <a:ext uri="{FF2B5EF4-FFF2-40B4-BE49-F238E27FC236}">
                <a16:creationId xmlns:a16="http://schemas.microsoft.com/office/drawing/2014/main" id="{A76A63E1-AB96-452F-BE8A-F31FF3660B99}"/>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sz="2000" b="0" i="0" u="none" strike="noStrike" kern="1200" cap="none" spc="0" normalizeH="0" baseline="0" noProof="0" dirty="0">
                <a:ln>
                  <a:noFill/>
                </a:ln>
                <a:solidFill>
                  <a:srgbClr val="000099"/>
                </a:solidFill>
                <a:effectLst/>
                <a:uLnTx/>
                <a:uFillTx/>
                <a:latin typeface="+mj-lt"/>
                <a:ea typeface="+mj-ea"/>
                <a:cs typeface="+mj-cs"/>
              </a:rPr>
              <a:t>Aktuālākās drošības problēmas valstī</a:t>
            </a:r>
          </a:p>
        </p:txBody>
      </p:sp>
      <p:sp>
        <p:nvSpPr>
          <p:cNvPr id="4" name="Text Placeholder 4">
            <a:extLst>
              <a:ext uri="{FF2B5EF4-FFF2-40B4-BE49-F238E27FC236}">
                <a16:creationId xmlns:a16="http://schemas.microsoft.com/office/drawing/2014/main" id="{F50F0A26-3830-4B78-88BD-69AAFDBA2D06}"/>
              </a:ext>
            </a:extLst>
          </p:cNvPr>
          <p:cNvSpPr txBox="1">
            <a:spLocks/>
          </p:cNvSpPr>
          <p:nvPr/>
        </p:nvSpPr>
        <p:spPr>
          <a:xfrm>
            <a:off x="285750" y="522898"/>
            <a:ext cx="8246690" cy="339746"/>
          </a:xfrm>
          <a:prstGeom prst="rect">
            <a:avLst/>
          </a:prstGeom>
        </p:spPr>
        <p:txBody>
          <a:bodyPr/>
          <a:lstStyle/>
          <a:p>
            <a:pPr marL="342900" lvl="0" indent="-342900" eaLnBrk="0" hangingPunct="0">
              <a:spcBef>
                <a:spcPct val="20000"/>
              </a:spcBef>
              <a:defRPr/>
            </a:pPr>
            <a:r>
              <a:rPr kumimoji="0" lang="en-US" sz="1200" b="0" i="0" u="none" strike="noStrike" kern="1200" cap="none" spc="0" normalizeH="0" baseline="0" noProof="0" dirty="0">
                <a:ln>
                  <a:noFill/>
                </a:ln>
                <a:solidFill>
                  <a:schemeClr val="tx1"/>
                </a:solidFill>
                <a:effectLst/>
                <a:uLnTx/>
                <a:uFillTx/>
                <a:latin typeface="+mn-lt"/>
                <a:ea typeface="+mn-ea"/>
                <a:cs typeface="+mn-cs"/>
              </a:rPr>
              <a:t>A</a:t>
            </a:r>
            <a:r>
              <a:rPr kumimoji="0" lang="et-EE" sz="1200" b="0" i="0" u="none" strike="noStrike" kern="1200" cap="none" spc="0" normalizeH="0" baseline="0" noProof="0" dirty="0">
                <a:ln>
                  <a:noFill/>
                </a:ln>
                <a:solidFill>
                  <a:schemeClr val="tx1"/>
                </a:solidFill>
                <a:effectLst/>
                <a:uLnTx/>
                <a:uFillTx/>
                <a:latin typeface="+mn-lt"/>
                <a:ea typeface="+mn-ea"/>
                <a:cs typeface="+mn-cs"/>
              </a:rPr>
              <a:t>2. 	</a:t>
            </a:r>
            <a:r>
              <a:rPr lang="lv-LV" sz="1200" dirty="0">
                <a:latin typeface="+mn-lt"/>
              </a:rPr>
              <a:t>Domājot par kopējo situāciju Latvijā, lūdzu, novērtējiet, cik lielā mērā Jūs satrauc minētā problēma</a:t>
            </a:r>
            <a:r>
              <a:rPr lang="et-EE" sz="1200" dirty="0">
                <a:latin typeface="+mn-lt"/>
              </a:rPr>
              <a:t>? – </a:t>
            </a:r>
          </a:p>
          <a:p>
            <a:pPr marL="342900" lvl="0" indent="-342900" algn="ctr" eaLnBrk="0" hangingPunct="0">
              <a:spcBef>
                <a:spcPct val="20000"/>
              </a:spcBef>
              <a:defRPr/>
            </a:pPr>
            <a:r>
              <a:rPr lang="et-EE" sz="1200" b="1" dirty="0">
                <a:solidFill>
                  <a:srgbClr val="000099"/>
                </a:solidFill>
              </a:rPr>
              <a:t>Cilvēku tirdzniecība un ekspluatācija</a:t>
            </a:r>
            <a:endParaRPr kumimoji="0" lang="lv-LV" sz="1200" b="0" i="0" u="none" strike="noStrike" kern="1200" cap="none" spc="0" normalizeH="0" baseline="0" noProof="0" dirty="0">
              <a:ln>
                <a:noFill/>
              </a:ln>
              <a:solidFill>
                <a:srgbClr val="000099"/>
              </a:solidFill>
              <a:effectLst/>
              <a:uLnTx/>
              <a:uFillTx/>
              <a:latin typeface="+mn-lt"/>
              <a:ea typeface="+mn-ea"/>
              <a:cs typeface="+mn-cs"/>
            </a:endParaRPr>
          </a:p>
        </p:txBody>
      </p:sp>
      <p:sp>
        <p:nvSpPr>
          <p:cNvPr id="5" name="Rectangle 4">
            <a:extLst>
              <a:ext uri="{FF2B5EF4-FFF2-40B4-BE49-F238E27FC236}">
                <a16:creationId xmlns:a16="http://schemas.microsoft.com/office/drawing/2014/main" id="{22E25453-53ED-4E1F-A88A-D41ED41F0859}"/>
              </a:ext>
            </a:extLst>
          </p:cNvPr>
          <p:cNvSpPr>
            <a:spLocks noChangeArrowheads="1"/>
          </p:cNvSpPr>
          <p:nvPr/>
        </p:nvSpPr>
        <p:spPr bwMode="auto">
          <a:xfrm>
            <a:off x="298972" y="4511615"/>
            <a:ext cx="667187" cy="727935"/>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visi aptaujas dalībnieki, n=</a:t>
            </a:r>
            <a:r>
              <a:rPr lang="en-US" sz="1000" dirty="0">
                <a:solidFill>
                  <a:srgbClr val="333333"/>
                </a:solidFill>
                <a:latin typeface="+mj-lt"/>
              </a:rPr>
              <a:t> 1019</a:t>
            </a:r>
            <a:endParaRPr lang="lv-LV" sz="1000" b="0" dirty="0">
              <a:solidFill>
                <a:srgbClr val="333333"/>
              </a:solidFill>
              <a:latin typeface="+mj-lt"/>
            </a:endParaRPr>
          </a:p>
        </p:txBody>
      </p:sp>
      <p:sp>
        <p:nvSpPr>
          <p:cNvPr id="6" name="Slide Number Placeholder 2">
            <a:extLst>
              <a:ext uri="{FF2B5EF4-FFF2-40B4-BE49-F238E27FC236}">
                <a16:creationId xmlns:a16="http://schemas.microsoft.com/office/drawing/2014/main" id="{752E9550-2C9D-4421-B1AA-22015B197B38}"/>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25</a:t>
            </a:fld>
            <a:endParaRPr lang="en-AU" dirty="0"/>
          </a:p>
        </p:txBody>
      </p:sp>
    </p:spTree>
    <p:extLst>
      <p:ext uri="{BB962C8B-B14F-4D97-AF65-F5344CB8AC3E}">
        <p14:creationId xmlns:p14="http://schemas.microsoft.com/office/powerpoint/2010/main" val="14494393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7295DDEC-880E-4EC3-BBB8-6BDB4902A96C}"/>
              </a:ext>
            </a:extLst>
          </p:cNvPr>
          <p:cNvGraphicFramePr/>
          <p:nvPr>
            <p:extLst>
              <p:ext uri="{D42A27DB-BD31-4B8C-83A1-F6EECF244321}">
                <p14:modId xmlns:p14="http://schemas.microsoft.com/office/powerpoint/2010/main" val="1217031269"/>
              </p:ext>
            </p:extLst>
          </p:nvPr>
        </p:nvGraphicFramePr>
        <p:xfrm>
          <a:off x="1292317" y="883112"/>
          <a:ext cx="7715304" cy="5414174"/>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a:extLst>
              <a:ext uri="{FF2B5EF4-FFF2-40B4-BE49-F238E27FC236}">
                <a16:creationId xmlns:a16="http://schemas.microsoft.com/office/drawing/2014/main" id="{8D00F2A3-E1B9-4563-BBF5-EB94BBE900BA}"/>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sz="2000" b="0" i="0" u="none" strike="noStrike" kern="1200" cap="none" spc="0" normalizeH="0" baseline="0" noProof="0" dirty="0">
                <a:ln>
                  <a:noFill/>
                </a:ln>
                <a:solidFill>
                  <a:srgbClr val="000099"/>
                </a:solidFill>
                <a:effectLst/>
                <a:uLnTx/>
                <a:uFillTx/>
                <a:latin typeface="+mj-lt"/>
                <a:ea typeface="+mj-ea"/>
                <a:cs typeface="+mj-cs"/>
              </a:rPr>
              <a:t>Aktuālākās drošības problēmas valstī</a:t>
            </a:r>
          </a:p>
        </p:txBody>
      </p:sp>
      <p:sp>
        <p:nvSpPr>
          <p:cNvPr id="8" name="Text Placeholder 4">
            <a:extLst>
              <a:ext uri="{FF2B5EF4-FFF2-40B4-BE49-F238E27FC236}">
                <a16:creationId xmlns:a16="http://schemas.microsoft.com/office/drawing/2014/main" id="{8EBEE9FD-B687-43A0-AE09-668AA425B64D}"/>
              </a:ext>
            </a:extLst>
          </p:cNvPr>
          <p:cNvSpPr txBox="1">
            <a:spLocks/>
          </p:cNvSpPr>
          <p:nvPr/>
        </p:nvSpPr>
        <p:spPr>
          <a:xfrm>
            <a:off x="285750" y="522898"/>
            <a:ext cx="8246690" cy="339746"/>
          </a:xfrm>
          <a:prstGeom prst="rect">
            <a:avLst/>
          </a:prstGeom>
        </p:spPr>
        <p:txBody>
          <a:bodyPr/>
          <a:lstStyle/>
          <a:p>
            <a:pPr marL="342900" lvl="0" indent="-342900" eaLnBrk="0" hangingPunct="0">
              <a:spcBef>
                <a:spcPct val="20000"/>
              </a:spcBef>
              <a:defRPr/>
            </a:pPr>
            <a:r>
              <a:rPr kumimoji="0" lang="en-US" sz="1200" b="0" i="0" u="none" strike="noStrike" kern="1200" cap="none" spc="0" normalizeH="0" baseline="0" noProof="0" dirty="0">
                <a:ln>
                  <a:noFill/>
                </a:ln>
                <a:solidFill>
                  <a:schemeClr val="tx1"/>
                </a:solidFill>
                <a:effectLst/>
                <a:uLnTx/>
                <a:uFillTx/>
                <a:latin typeface="+mn-lt"/>
                <a:ea typeface="+mn-ea"/>
                <a:cs typeface="+mn-cs"/>
              </a:rPr>
              <a:t>A</a:t>
            </a:r>
            <a:r>
              <a:rPr kumimoji="0" lang="et-EE" sz="1200" b="0" i="0" u="none" strike="noStrike" kern="1200" cap="none" spc="0" normalizeH="0" baseline="0" noProof="0" dirty="0">
                <a:ln>
                  <a:noFill/>
                </a:ln>
                <a:solidFill>
                  <a:schemeClr val="tx1"/>
                </a:solidFill>
                <a:effectLst/>
                <a:uLnTx/>
                <a:uFillTx/>
                <a:latin typeface="+mn-lt"/>
                <a:ea typeface="+mn-ea"/>
                <a:cs typeface="+mn-cs"/>
              </a:rPr>
              <a:t>2. 	</a:t>
            </a:r>
            <a:r>
              <a:rPr lang="lv-LV" sz="1200" dirty="0">
                <a:latin typeface="+mn-lt"/>
              </a:rPr>
              <a:t>Domājot par kopējo situāciju Latvijā, lūdzu, novērtējiet, cik lielā mērā Jūs satrauc minētā problēma</a:t>
            </a:r>
            <a:r>
              <a:rPr lang="et-EE" sz="1200" dirty="0">
                <a:latin typeface="+mn-lt"/>
              </a:rPr>
              <a:t>? – </a:t>
            </a:r>
            <a:r>
              <a:rPr lang="et-EE" sz="1200" b="1" dirty="0">
                <a:solidFill>
                  <a:srgbClr val="000099"/>
                </a:solidFill>
              </a:rPr>
              <a:t>Etniski konflikti</a:t>
            </a:r>
            <a:endParaRPr kumimoji="0" lang="lv-LV" sz="1200" b="0" i="0" u="none" strike="noStrike" kern="1200" cap="none" spc="0" normalizeH="0" baseline="0" noProof="0" dirty="0">
              <a:ln>
                <a:noFill/>
              </a:ln>
              <a:solidFill>
                <a:srgbClr val="000099"/>
              </a:solidFill>
              <a:effectLst/>
              <a:uLnTx/>
              <a:uFillTx/>
              <a:latin typeface="+mn-lt"/>
              <a:ea typeface="+mn-ea"/>
              <a:cs typeface="+mn-cs"/>
            </a:endParaRPr>
          </a:p>
        </p:txBody>
      </p:sp>
      <p:sp>
        <p:nvSpPr>
          <p:cNvPr id="9" name="Rectangle 8">
            <a:extLst>
              <a:ext uri="{FF2B5EF4-FFF2-40B4-BE49-F238E27FC236}">
                <a16:creationId xmlns:a16="http://schemas.microsoft.com/office/drawing/2014/main" id="{A1395AD8-B52E-46B6-8E52-49BD83293C72}"/>
              </a:ext>
            </a:extLst>
          </p:cNvPr>
          <p:cNvSpPr>
            <a:spLocks noChangeArrowheads="1"/>
          </p:cNvSpPr>
          <p:nvPr/>
        </p:nvSpPr>
        <p:spPr bwMode="auto">
          <a:xfrm>
            <a:off x="298972" y="4511615"/>
            <a:ext cx="667187" cy="727935"/>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visi aptaujas dalībnieki, n=</a:t>
            </a:r>
            <a:r>
              <a:rPr lang="en-US" sz="1000" dirty="0">
                <a:solidFill>
                  <a:srgbClr val="333333"/>
                </a:solidFill>
                <a:latin typeface="+mj-lt"/>
              </a:rPr>
              <a:t> 1019</a:t>
            </a:r>
            <a:endParaRPr lang="lv-LV" sz="1000" b="0" dirty="0">
              <a:solidFill>
                <a:srgbClr val="333333"/>
              </a:solidFill>
              <a:latin typeface="+mj-lt"/>
            </a:endParaRPr>
          </a:p>
        </p:txBody>
      </p:sp>
      <p:sp>
        <p:nvSpPr>
          <p:cNvPr id="10" name="Slide Number Placeholder 2">
            <a:extLst>
              <a:ext uri="{FF2B5EF4-FFF2-40B4-BE49-F238E27FC236}">
                <a16:creationId xmlns:a16="http://schemas.microsoft.com/office/drawing/2014/main" id="{249E13F4-22B5-42CC-BBB3-666A7122F27F}"/>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26</a:t>
            </a:fld>
            <a:endParaRPr lang="en-AU" dirty="0"/>
          </a:p>
        </p:txBody>
      </p:sp>
    </p:spTree>
    <p:extLst>
      <p:ext uri="{BB962C8B-B14F-4D97-AF65-F5344CB8AC3E}">
        <p14:creationId xmlns:p14="http://schemas.microsoft.com/office/powerpoint/2010/main" val="6281154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F12FFDDF-1B97-474D-812A-5A60CC8B49A1}"/>
              </a:ext>
            </a:extLst>
          </p:cNvPr>
          <p:cNvGraphicFramePr/>
          <p:nvPr>
            <p:extLst>
              <p:ext uri="{D42A27DB-BD31-4B8C-83A1-F6EECF244321}">
                <p14:modId xmlns:p14="http://schemas.microsoft.com/office/powerpoint/2010/main" val="1900443971"/>
              </p:ext>
            </p:extLst>
          </p:nvPr>
        </p:nvGraphicFramePr>
        <p:xfrm>
          <a:off x="1309568" y="883112"/>
          <a:ext cx="7715304" cy="5414174"/>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a:extLst>
              <a:ext uri="{FF2B5EF4-FFF2-40B4-BE49-F238E27FC236}">
                <a16:creationId xmlns:a16="http://schemas.microsoft.com/office/drawing/2014/main" id="{113733DD-94C2-4E60-9DFF-EBB3A512B72E}"/>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sz="2000" b="0" i="0" u="none" strike="noStrike" kern="1200" cap="none" spc="0" normalizeH="0" baseline="0" noProof="0" dirty="0">
                <a:ln>
                  <a:noFill/>
                </a:ln>
                <a:solidFill>
                  <a:srgbClr val="000099"/>
                </a:solidFill>
                <a:effectLst/>
                <a:uLnTx/>
                <a:uFillTx/>
                <a:latin typeface="+mj-lt"/>
                <a:ea typeface="+mj-ea"/>
                <a:cs typeface="+mj-cs"/>
              </a:rPr>
              <a:t>Aktuālākās drošības problēmas valstī</a:t>
            </a:r>
            <a:endParaRPr kumimoji="0" lang="lv-LV" sz="20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 Placeholder 4">
            <a:extLst>
              <a:ext uri="{FF2B5EF4-FFF2-40B4-BE49-F238E27FC236}">
                <a16:creationId xmlns:a16="http://schemas.microsoft.com/office/drawing/2014/main" id="{A5478A76-EBC0-45C5-A535-842BC5F94C79}"/>
              </a:ext>
            </a:extLst>
          </p:cNvPr>
          <p:cNvSpPr txBox="1">
            <a:spLocks/>
          </p:cNvSpPr>
          <p:nvPr/>
        </p:nvSpPr>
        <p:spPr>
          <a:xfrm>
            <a:off x="285750" y="522898"/>
            <a:ext cx="8246690" cy="339746"/>
          </a:xfrm>
          <a:prstGeom prst="rect">
            <a:avLst/>
          </a:prstGeom>
        </p:spPr>
        <p:txBody>
          <a:bodyPr/>
          <a:lstStyle/>
          <a:p>
            <a:pPr marL="342900" lvl="0" indent="-342900" eaLnBrk="0" hangingPunct="0">
              <a:spcBef>
                <a:spcPct val="20000"/>
              </a:spcBef>
              <a:defRPr/>
            </a:pPr>
            <a:r>
              <a:rPr kumimoji="0" lang="en-US" sz="1200" b="0" i="0" u="none" strike="noStrike" kern="1200" cap="none" spc="0" normalizeH="0" baseline="0" noProof="0" dirty="0">
                <a:ln>
                  <a:noFill/>
                </a:ln>
                <a:solidFill>
                  <a:schemeClr val="tx1"/>
                </a:solidFill>
                <a:effectLst/>
                <a:uLnTx/>
                <a:uFillTx/>
                <a:latin typeface="+mn-lt"/>
                <a:ea typeface="+mn-ea"/>
                <a:cs typeface="+mn-cs"/>
              </a:rPr>
              <a:t>A</a:t>
            </a:r>
            <a:r>
              <a:rPr kumimoji="0" lang="et-EE" sz="1200" b="0" i="0" u="none" strike="noStrike" kern="1200" cap="none" spc="0" normalizeH="0" baseline="0" noProof="0" dirty="0">
                <a:ln>
                  <a:noFill/>
                </a:ln>
                <a:solidFill>
                  <a:schemeClr val="tx1"/>
                </a:solidFill>
                <a:effectLst/>
                <a:uLnTx/>
                <a:uFillTx/>
                <a:latin typeface="+mn-lt"/>
                <a:ea typeface="+mn-ea"/>
                <a:cs typeface="+mn-cs"/>
              </a:rPr>
              <a:t>2. 	</a:t>
            </a:r>
            <a:r>
              <a:rPr lang="lv-LV" sz="1200" dirty="0">
                <a:latin typeface="+mn-lt"/>
              </a:rPr>
              <a:t>Domājot par kopējo situāciju Latvijā, lūdzu, novērtējiet, cik lielā mērā Jūs satrauc minētā problēma</a:t>
            </a:r>
            <a:r>
              <a:rPr lang="et-EE" sz="1200" dirty="0">
                <a:latin typeface="+mn-lt"/>
              </a:rPr>
              <a:t>? – </a:t>
            </a:r>
            <a:r>
              <a:rPr lang="et-EE" sz="1200" b="1" dirty="0">
                <a:solidFill>
                  <a:srgbClr val="000099"/>
                </a:solidFill>
              </a:rPr>
              <a:t>Terorisma draudi</a:t>
            </a:r>
            <a:endParaRPr kumimoji="0" lang="lv-LV" sz="1200" b="0" i="0" u="none" strike="noStrike" kern="1200" cap="none" spc="0" normalizeH="0" baseline="0" noProof="0" dirty="0">
              <a:ln>
                <a:noFill/>
              </a:ln>
              <a:solidFill>
                <a:srgbClr val="000099"/>
              </a:solidFill>
              <a:effectLst/>
              <a:uLnTx/>
              <a:uFillTx/>
              <a:latin typeface="+mn-lt"/>
              <a:ea typeface="+mn-ea"/>
              <a:cs typeface="+mn-cs"/>
            </a:endParaRPr>
          </a:p>
        </p:txBody>
      </p:sp>
      <p:sp>
        <p:nvSpPr>
          <p:cNvPr id="5" name="Rectangle 4">
            <a:extLst>
              <a:ext uri="{FF2B5EF4-FFF2-40B4-BE49-F238E27FC236}">
                <a16:creationId xmlns:a16="http://schemas.microsoft.com/office/drawing/2014/main" id="{4FC5AEAE-479F-4EF7-A5F1-AE71887C8439}"/>
              </a:ext>
            </a:extLst>
          </p:cNvPr>
          <p:cNvSpPr>
            <a:spLocks noChangeArrowheads="1"/>
          </p:cNvSpPr>
          <p:nvPr/>
        </p:nvSpPr>
        <p:spPr bwMode="auto">
          <a:xfrm>
            <a:off x="298972" y="4511615"/>
            <a:ext cx="667187" cy="727935"/>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visi aptaujas dalībnieki, n=</a:t>
            </a:r>
            <a:r>
              <a:rPr lang="en-US" sz="1000" dirty="0">
                <a:solidFill>
                  <a:srgbClr val="333333"/>
                </a:solidFill>
                <a:latin typeface="+mj-lt"/>
              </a:rPr>
              <a:t> 1019</a:t>
            </a:r>
            <a:endParaRPr lang="lv-LV" sz="1000" b="0" dirty="0">
              <a:solidFill>
                <a:srgbClr val="333333"/>
              </a:solidFill>
              <a:latin typeface="+mj-lt"/>
            </a:endParaRPr>
          </a:p>
        </p:txBody>
      </p:sp>
      <p:sp>
        <p:nvSpPr>
          <p:cNvPr id="6" name="Slide Number Placeholder 2">
            <a:extLst>
              <a:ext uri="{FF2B5EF4-FFF2-40B4-BE49-F238E27FC236}">
                <a16:creationId xmlns:a16="http://schemas.microsoft.com/office/drawing/2014/main" id="{97C0D5E0-690C-4399-B87D-40A47955D1C4}"/>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27</a:t>
            </a:fld>
            <a:endParaRPr lang="en-AU" dirty="0"/>
          </a:p>
        </p:txBody>
      </p:sp>
    </p:spTree>
    <p:extLst>
      <p:ext uri="{BB962C8B-B14F-4D97-AF65-F5344CB8AC3E}">
        <p14:creationId xmlns:p14="http://schemas.microsoft.com/office/powerpoint/2010/main" val="34744158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57C24853-EA1D-4957-BE8A-6D14CDC2798D}"/>
              </a:ext>
            </a:extLst>
          </p:cNvPr>
          <p:cNvGraphicFramePr/>
          <p:nvPr>
            <p:extLst>
              <p:ext uri="{D42A27DB-BD31-4B8C-83A1-F6EECF244321}">
                <p14:modId xmlns:p14="http://schemas.microsoft.com/office/powerpoint/2010/main" val="3927451558"/>
              </p:ext>
            </p:extLst>
          </p:nvPr>
        </p:nvGraphicFramePr>
        <p:xfrm>
          <a:off x="1300945" y="883112"/>
          <a:ext cx="7715304" cy="5414174"/>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a:extLst>
              <a:ext uri="{FF2B5EF4-FFF2-40B4-BE49-F238E27FC236}">
                <a16:creationId xmlns:a16="http://schemas.microsoft.com/office/drawing/2014/main" id="{43E47809-2C29-4007-A126-BB7F966579FD}"/>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sz="2000" b="0" i="0" u="none" strike="noStrike" kern="1200" cap="none" spc="0" normalizeH="0" baseline="0" noProof="0" dirty="0">
                <a:ln>
                  <a:noFill/>
                </a:ln>
                <a:solidFill>
                  <a:srgbClr val="000099"/>
                </a:solidFill>
                <a:effectLst/>
                <a:uLnTx/>
                <a:uFillTx/>
                <a:latin typeface="+mj-lt"/>
                <a:ea typeface="+mj-ea"/>
                <a:cs typeface="+mj-cs"/>
              </a:rPr>
              <a:t>Aktuālākās drošības problēmas valstī</a:t>
            </a:r>
          </a:p>
        </p:txBody>
      </p:sp>
      <p:sp>
        <p:nvSpPr>
          <p:cNvPr id="4" name="Text Placeholder 4">
            <a:extLst>
              <a:ext uri="{FF2B5EF4-FFF2-40B4-BE49-F238E27FC236}">
                <a16:creationId xmlns:a16="http://schemas.microsoft.com/office/drawing/2014/main" id="{4E72007E-A315-425B-9CB1-770E1EE687A6}"/>
              </a:ext>
            </a:extLst>
          </p:cNvPr>
          <p:cNvSpPr txBox="1">
            <a:spLocks/>
          </p:cNvSpPr>
          <p:nvPr/>
        </p:nvSpPr>
        <p:spPr>
          <a:xfrm>
            <a:off x="285750" y="522898"/>
            <a:ext cx="8246690" cy="339746"/>
          </a:xfrm>
          <a:prstGeom prst="rect">
            <a:avLst/>
          </a:prstGeom>
        </p:spPr>
        <p:txBody>
          <a:bodyPr/>
          <a:lstStyle/>
          <a:p>
            <a:pPr marL="342900" lvl="0" indent="-342900" eaLnBrk="0" hangingPunct="0">
              <a:spcBef>
                <a:spcPct val="20000"/>
              </a:spcBef>
              <a:defRPr/>
            </a:pPr>
            <a:r>
              <a:rPr kumimoji="0" lang="en-US" sz="1200" b="0" i="0" u="none" strike="noStrike" kern="1200" cap="none" spc="0" normalizeH="0" baseline="0" noProof="0" dirty="0">
                <a:ln>
                  <a:noFill/>
                </a:ln>
                <a:solidFill>
                  <a:schemeClr val="tx1"/>
                </a:solidFill>
                <a:effectLst/>
                <a:uLnTx/>
                <a:uFillTx/>
                <a:latin typeface="+mn-lt"/>
                <a:ea typeface="+mn-ea"/>
                <a:cs typeface="+mn-cs"/>
              </a:rPr>
              <a:t>A</a:t>
            </a:r>
            <a:r>
              <a:rPr kumimoji="0" lang="et-EE" sz="1200" b="0" i="0" u="none" strike="noStrike" kern="1200" cap="none" spc="0" normalizeH="0" baseline="0" noProof="0" dirty="0">
                <a:ln>
                  <a:noFill/>
                </a:ln>
                <a:solidFill>
                  <a:schemeClr val="tx1"/>
                </a:solidFill>
                <a:effectLst/>
                <a:uLnTx/>
                <a:uFillTx/>
                <a:latin typeface="+mn-lt"/>
                <a:ea typeface="+mn-ea"/>
                <a:cs typeface="+mn-cs"/>
              </a:rPr>
              <a:t>2. 	</a:t>
            </a:r>
            <a:r>
              <a:rPr lang="lv-LV" sz="1200" dirty="0">
                <a:latin typeface="+mn-lt"/>
              </a:rPr>
              <a:t>Domājot par kopējo situāciju Latvijā, lūdzu, novērtējiet, cik lielā mērā Jūs satrauc minētā problēma</a:t>
            </a:r>
            <a:r>
              <a:rPr lang="et-EE" sz="1200" dirty="0">
                <a:latin typeface="+mn-lt"/>
              </a:rPr>
              <a:t>? - </a:t>
            </a:r>
            <a:r>
              <a:rPr lang="et-EE" sz="1200" b="1" dirty="0">
                <a:solidFill>
                  <a:srgbClr val="000099"/>
                </a:solidFill>
                <a:latin typeface="+mn-lt"/>
              </a:rPr>
              <a:t>Pandēmija</a:t>
            </a:r>
            <a:endParaRPr kumimoji="0" lang="lv-LV" sz="1200" b="0" i="0" u="none" strike="noStrike" kern="1200" cap="none" spc="0" normalizeH="0" baseline="0" noProof="0" dirty="0">
              <a:ln>
                <a:noFill/>
              </a:ln>
              <a:solidFill>
                <a:srgbClr val="000099"/>
              </a:solidFill>
              <a:effectLst/>
              <a:uLnTx/>
              <a:uFillTx/>
              <a:latin typeface="+mn-lt"/>
              <a:ea typeface="+mn-ea"/>
              <a:cs typeface="+mn-cs"/>
            </a:endParaRPr>
          </a:p>
        </p:txBody>
      </p:sp>
      <p:sp>
        <p:nvSpPr>
          <p:cNvPr id="5" name="Rectangle 4">
            <a:extLst>
              <a:ext uri="{FF2B5EF4-FFF2-40B4-BE49-F238E27FC236}">
                <a16:creationId xmlns:a16="http://schemas.microsoft.com/office/drawing/2014/main" id="{B20013FA-A35A-401E-AF34-CC1778B57CF3}"/>
              </a:ext>
            </a:extLst>
          </p:cNvPr>
          <p:cNvSpPr>
            <a:spLocks noChangeArrowheads="1"/>
          </p:cNvSpPr>
          <p:nvPr/>
        </p:nvSpPr>
        <p:spPr bwMode="auto">
          <a:xfrm>
            <a:off x="298972" y="4511615"/>
            <a:ext cx="667187" cy="727935"/>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visi aptaujas dalībnieki, n=</a:t>
            </a:r>
            <a:r>
              <a:rPr lang="en-US" sz="1000" dirty="0">
                <a:solidFill>
                  <a:srgbClr val="333333"/>
                </a:solidFill>
                <a:latin typeface="+mj-lt"/>
              </a:rPr>
              <a:t> 1019</a:t>
            </a:r>
            <a:endParaRPr lang="lv-LV" sz="1000" b="0" dirty="0">
              <a:solidFill>
                <a:srgbClr val="333333"/>
              </a:solidFill>
              <a:latin typeface="+mj-lt"/>
            </a:endParaRPr>
          </a:p>
        </p:txBody>
      </p:sp>
      <p:sp>
        <p:nvSpPr>
          <p:cNvPr id="6" name="Slide Number Placeholder 2">
            <a:extLst>
              <a:ext uri="{FF2B5EF4-FFF2-40B4-BE49-F238E27FC236}">
                <a16:creationId xmlns:a16="http://schemas.microsoft.com/office/drawing/2014/main" id="{B01F3C1B-054E-4AA5-86A3-EA42A21CB119}"/>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28</a:t>
            </a:fld>
            <a:endParaRPr lang="en-AU" dirty="0"/>
          </a:p>
        </p:txBody>
      </p:sp>
    </p:spTree>
    <p:extLst>
      <p:ext uri="{BB962C8B-B14F-4D97-AF65-F5344CB8AC3E}">
        <p14:creationId xmlns:p14="http://schemas.microsoft.com/office/powerpoint/2010/main" val="30954912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A9CE12-FB0D-4E6F-8EB9-4580CE59E7BF}"/>
              </a:ext>
            </a:extLst>
          </p:cNvPr>
          <p:cNvSpPr txBox="1"/>
          <p:nvPr/>
        </p:nvSpPr>
        <p:spPr>
          <a:xfrm>
            <a:off x="1733908" y="434033"/>
            <a:ext cx="6222467" cy="4011355"/>
          </a:xfrm>
          <a:prstGeom prst="rect">
            <a:avLst/>
          </a:prstGeom>
          <a:noFill/>
        </p:spPr>
        <p:txBody>
          <a:bodyPr wrap="square" rtlCol="0">
            <a:spAutoFit/>
          </a:bodyPr>
          <a:lstStyle/>
          <a:p>
            <a:r>
              <a:rPr lang="lv-LV" sz="1100" dirty="0">
                <a:latin typeface="+mj-lt"/>
              </a:rPr>
              <a:t>Spontāni minētās problēmas:</a:t>
            </a:r>
          </a:p>
          <a:p>
            <a:pPr marL="171450" indent="-171450">
              <a:spcBef>
                <a:spcPts val="400"/>
              </a:spcBef>
              <a:buFont typeface="Wingdings" panose="05000000000000000000" pitchFamily="2" charset="2"/>
              <a:buChar char="ü"/>
            </a:pPr>
            <a:r>
              <a:rPr lang="lv-LV" sz="1100" dirty="0">
                <a:latin typeface="+mj-lt"/>
              </a:rPr>
              <a:t>Karš Ukrainā;</a:t>
            </a:r>
          </a:p>
          <a:p>
            <a:pPr marL="171450" indent="-171450">
              <a:spcBef>
                <a:spcPts val="400"/>
              </a:spcBef>
              <a:buFont typeface="Wingdings" panose="05000000000000000000" pitchFamily="2" charset="2"/>
              <a:buChar char="ü"/>
            </a:pPr>
            <a:r>
              <a:rPr lang="lv-LV" sz="1100" dirty="0">
                <a:latin typeface="+mj-lt"/>
              </a:rPr>
              <a:t>Saspīlēta ģeopolitiskā situācija;</a:t>
            </a:r>
          </a:p>
          <a:p>
            <a:pPr marL="171450" indent="-171450">
              <a:spcBef>
                <a:spcPts val="400"/>
              </a:spcBef>
              <a:buFont typeface="Wingdings" panose="05000000000000000000" pitchFamily="2" charset="2"/>
              <a:buChar char="ü"/>
            </a:pPr>
            <a:r>
              <a:rPr lang="lv-LV" sz="1100" dirty="0">
                <a:latin typeface="+mj-lt"/>
              </a:rPr>
              <a:t>Labas valsts pārvaldības trūkums;</a:t>
            </a:r>
          </a:p>
          <a:p>
            <a:pPr marL="171450" indent="-171450">
              <a:spcBef>
                <a:spcPts val="400"/>
              </a:spcBef>
              <a:buFont typeface="Wingdings" panose="05000000000000000000" pitchFamily="2" charset="2"/>
              <a:buChar char="ü"/>
            </a:pPr>
            <a:r>
              <a:rPr lang="lv-LV" sz="1100" dirty="0">
                <a:latin typeface="+mj-lt"/>
              </a:rPr>
              <a:t>Ekonomiskās problēmas/ nestabilitāte;</a:t>
            </a:r>
          </a:p>
          <a:p>
            <a:pPr marL="171450" indent="-171450">
              <a:spcBef>
                <a:spcPts val="400"/>
              </a:spcBef>
              <a:buFont typeface="Wingdings" panose="05000000000000000000" pitchFamily="2" charset="2"/>
              <a:buChar char="ü"/>
            </a:pPr>
            <a:r>
              <a:rPr lang="lv-LV" sz="1100" dirty="0">
                <a:latin typeface="+mj-lt"/>
              </a:rPr>
              <a:t>Sabiedrības šķelšanās;</a:t>
            </a:r>
          </a:p>
          <a:p>
            <a:pPr marL="171450" indent="-171450">
              <a:spcBef>
                <a:spcPts val="400"/>
              </a:spcBef>
              <a:buFont typeface="Wingdings" panose="05000000000000000000" pitchFamily="2" charset="2"/>
              <a:buChar char="ü"/>
            </a:pPr>
            <a:r>
              <a:rPr lang="lv-LV" sz="1100" dirty="0">
                <a:latin typeface="+mj-lt"/>
              </a:rPr>
              <a:t>Inflācija/ cenu pieaugums;</a:t>
            </a:r>
          </a:p>
          <a:p>
            <a:pPr marL="171450" indent="-171450">
              <a:spcBef>
                <a:spcPts val="400"/>
              </a:spcBef>
              <a:buFont typeface="Wingdings" panose="05000000000000000000" pitchFamily="2" charset="2"/>
              <a:buChar char="ü"/>
            </a:pPr>
            <a:r>
              <a:rPr lang="lv-LV" sz="1100" dirty="0">
                <a:latin typeface="+mj-lt"/>
              </a:rPr>
              <a:t>Iedzīvotāju emigrācija;</a:t>
            </a:r>
          </a:p>
          <a:p>
            <a:pPr marL="171450" indent="-171450">
              <a:spcBef>
                <a:spcPts val="400"/>
              </a:spcBef>
              <a:buFont typeface="Wingdings" panose="05000000000000000000" pitchFamily="2" charset="2"/>
              <a:buChar char="ü"/>
            </a:pPr>
            <a:r>
              <a:rPr lang="lv-LV" sz="1100" dirty="0">
                <a:latin typeface="+mj-lt"/>
              </a:rPr>
              <a:t>Bezdarbs;</a:t>
            </a:r>
          </a:p>
          <a:p>
            <a:pPr marL="171450" indent="-171450">
              <a:spcBef>
                <a:spcPts val="400"/>
              </a:spcBef>
              <a:buFont typeface="Wingdings" panose="05000000000000000000" pitchFamily="2" charset="2"/>
              <a:buChar char="ü"/>
            </a:pPr>
            <a:r>
              <a:rPr lang="lv-LV" sz="1100" dirty="0">
                <a:latin typeface="+mj-lt"/>
              </a:rPr>
              <a:t>Slikta ceļu/ ietvju seguma kvalitāte;</a:t>
            </a:r>
          </a:p>
          <a:p>
            <a:pPr marL="171450" indent="-171450">
              <a:spcBef>
                <a:spcPts val="400"/>
              </a:spcBef>
              <a:buFont typeface="Wingdings" panose="05000000000000000000" pitchFamily="2" charset="2"/>
              <a:buChar char="ü"/>
            </a:pPr>
            <a:r>
              <a:rPr lang="lv-LV" sz="1100" dirty="0">
                <a:latin typeface="+mj-lt"/>
              </a:rPr>
              <a:t>Atkarība no citām valstīm/ NATO;</a:t>
            </a:r>
          </a:p>
          <a:p>
            <a:pPr marL="171450" indent="-171450">
              <a:spcBef>
                <a:spcPts val="400"/>
              </a:spcBef>
              <a:buFont typeface="Wingdings" panose="05000000000000000000" pitchFamily="2" charset="2"/>
              <a:buChar char="ü"/>
            </a:pPr>
            <a:r>
              <a:rPr lang="lv-LV" sz="1100" dirty="0">
                <a:latin typeface="+mj-lt"/>
              </a:rPr>
              <a:t>Problēmas veselības aprūpē;</a:t>
            </a:r>
          </a:p>
          <a:p>
            <a:pPr marL="171450" indent="-171450">
              <a:spcBef>
                <a:spcPts val="400"/>
              </a:spcBef>
              <a:buFont typeface="Wingdings" panose="05000000000000000000" pitchFamily="2" charset="2"/>
              <a:buChar char="ü"/>
            </a:pPr>
            <a:r>
              <a:rPr lang="lv-LV" sz="1100" dirty="0">
                <a:latin typeface="+mj-lt"/>
              </a:rPr>
              <a:t>Dezinformācija/ viltus ziņas;</a:t>
            </a:r>
          </a:p>
          <a:p>
            <a:pPr marL="171450" indent="-171450">
              <a:spcBef>
                <a:spcPts val="400"/>
              </a:spcBef>
              <a:buFont typeface="Wingdings" panose="05000000000000000000" pitchFamily="2" charset="2"/>
              <a:buChar char="ü"/>
            </a:pPr>
            <a:r>
              <a:rPr lang="lv-LV" sz="1100" dirty="0">
                <a:latin typeface="+mj-lt"/>
              </a:rPr>
              <a:t>Nesakārtota nodokļu sistēma;</a:t>
            </a:r>
          </a:p>
          <a:p>
            <a:pPr marL="171450" indent="-171450">
              <a:spcBef>
                <a:spcPts val="400"/>
              </a:spcBef>
              <a:buFont typeface="Wingdings" panose="05000000000000000000" pitchFamily="2" charset="2"/>
              <a:buChar char="ü"/>
            </a:pPr>
            <a:r>
              <a:rPr lang="lv-LV" sz="1100" dirty="0">
                <a:latin typeface="+mj-lt"/>
              </a:rPr>
              <a:t>Iesaistīšanās ārvalstu konfliktu risināšanā;</a:t>
            </a:r>
          </a:p>
          <a:p>
            <a:pPr marL="171450" indent="-171450">
              <a:spcBef>
                <a:spcPts val="400"/>
              </a:spcBef>
              <a:buFont typeface="Wingdings" panose="05000000000000000000" pitchFamily="2" charset="2"/>
              <a:buChar char="ü"/>
            </a:pPr>
            <a:r>
              <a:rPr lang="lv-LV" sz="1100" dirty="0">
                <a:latin typeface="+mj-lt"/>
              </a:rPr>
              <a:t>Zema dzimstība;</a:t>
            </a:r>
          </a:p>
          <a:p>
            <a:pPr marL="171450" indent="-171450">
              <a:spcBef>
                <a:spcPts val="400"/>
              </a:spcBef>
              <a:buFont typeface="Wingdings" panose="05000000000000000000" pitchFamily="2" charset="2"/>
              <a:buChar char="ü"/>
            </a:pPr>
            <a:r>
              <a:rPr lang="lv-LV" sz="1100" dirty="0">
                <a:latin typeface="+mj-lt"/>
              </a:rPr>
              <a:t>Ukrainas bēgļu pieplūdums;</a:t>
            </a:r>
          </a:p>
          <a:p>
            <a:pPr marL="171450" indent="-171450">
              <a:spcBef>
                <a:spcPts val="400"/>
              </a:spcBef>
              <a:buFont typeface="Wingdings" panose="05000000000000000000" pitchFamily="2" charset="2"/>
              <a:buChar char="ü"/>
            </a:pPr>
            <a:r>
              <a:rPr lang="lv-LV" sz="1100" dirty="0">
                <a:latin typeface="+mj-lt"/>
              </a:rPr>
              <a:t>Sociālā aizsardzība.</a:t>
            </a:r>
          </a:p>
        </p:txBody>
      </p:sp>
      <p:sp>
        <p:nvSpPr>
          <p:cNvPr id="3" name="Slide Number Placeholder 2">
            <a:extLst>
              <a:ext uri="{FF2B5EF4-FFF2-40B4-BE49-F238E27FC236}">
                <a16:creationId xmlns:a16="http://schemas.microsoft.com/office/drawing/2014/main" id="{D68238DB-37DB-473D-8326-E50892DA1BA9}"/>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29</a:t>
            </a:fld>
            <a:endParaRPr lang="en-AU" dirty="0"/>
          </a:p>
        </p:txBody>
      </p:sp>
    </p:spTree>
    <p:extLst>
      <p:ext uri="{BB962C8B-B14F-4D97-AF65-F5344CB8AC3E}">
        <p14:creationId xmlns:p14="http://schemas.microsoft.com/office/powerpoint/2010/main" val="1533785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A4165E-D369-4DB9-BFF0-6CD528F07853}"/>
              </a:ext>
            </a:extLst>
          </p:cNvPr>
          <p:cNvSpPr>
            <a:spLocks noChangeArrowheads="1"/>
          </p:cNvSpPr>
          <p:nvPr/>
        </p:nvSpPr>
        <p:spPr bwMode="auto">
          <a:xfrm>
            <a:off x="914400" y="2743200"/>
            <a:ext cx="7239000" cy="1219200"/>
          </a:xfrm>
          <a:prstGeom prst="rect">
            <a:avLst/>
          </a:prstGeom>
          <a:noFill/>
          <a:ln w="9525">
            <a:noFill/>
            <a:miter lim="800000"/>
            <a:headEnd/>
            <a:tailEnd/>
          </a:ln>
          <a:effectLst/>
        </p:spPr>
        <p:txBody>
          <a:bodyPr/>
          <a:lstStyle/>
          <a:p>
            <a:pPr algn="ctr" fontAlgn="auto">
              <a:lnSpc>
                <a:spcPct val="130000"/>
              </a:lnSpc>
              <a:spcBef>
                <a:spcPts val="0"/>
              </a:spcBef>
              <a:spcAft>
                <a:spcPts val="0"/>
              </a:spcAft>
              <a:defRPr/>
            </a:pPr>
            <a:r>
              <a:rPr lang="lv-LV" sz="2400" dirty="0">
                <a:solidFill>
                  <a:srgbClr val="990033"/>
                </a:solidFill>
                <a:effectLst>
                  <a:outerShdw blurRad="38100" dist="38100" dir="2700000" algn="tl">
                    <a:srgbClr val="C0C0C0"/>
                  </a:outerShdw>
                </a:effectLst>
                <a:latin typeface="+mj-lt"/>
                <a:cs typeface="+mn-cs"/>
              </a:rPr>
              <a:t>I. Metodoloģiskā informācija</a:t>
            </a:r>
            <a:endParaRPr lang="en-GB" sz="2400" dirty="0">
              <a:solidFill>
                <a:srgbClr val="990033"/>
              </a:solidFill>
              <a:effectLst>
                <a:outerShdw blurRad="38100" dist="38100" dir="2700000" algn="tl">
                  <a:srgbClr val="C0C0C0"/>
                </a:outerShdw>
              </a:effectLst>
              <a:latin typeface="+mj-lt"/>
              <a:cs typeface="+mn-cs"/>
            </a:endParaRPr>
          </a:p>
        </p:txBody>
      </p:sp>
      <p:sp>
        <p:nvSpPr>
          <p:cNvPr id="3" name="Slide Number Placeholder 2">
            <a:extLst>
              <a:ext uri="{FF2B5EF4-FFF2-40B4-BE49-F238E27FC236}">
                <a16:creationId xmlns:a16="http://schemas.microsoft.com/office/drawing/2014/main" id="{4C3F1D8C-D336-41E0-AEF6-058E8D9BA37C}"/>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3</a:t>
            </a:fld>
            <a:endParaRPr lang="en-AU" dirty="0"/>
          </a:p>
        </p:txBody>
      </p:sp>
    </p:spTree>
    <p:extLst>
      <p:ext uri="{BB962C8B-B14F-4D97-AF65-F5344CB8AC3E}">
        <p14:creationId xmlns:p14="http://schemas.microsoft.com/office/powerpoint/2010/main" val="6420655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ED665B9-117A-4D7B-B7AB-C6E93513B589}"/>
              </a:ext>
            </a:extLst>
          </p:cNvPr>
          <p:cNvSpPr txBox="1">
            <a:spLocks/>
          </p:cNvSpPr>
          <p:nvPr/>
        </p:nvSpPr>
        <p:spPr>
          <a:xfrm>
            <a:off x="285751" y="108349"/>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000099"/>
                </a:solidFill>
                <a:latin typeface="+mj-lt"/>
                <a:ea typeface="+mj-ea"/>
                <a:cs typeface="+mj-cs"/>
              </a:rPr>
              <a:t>Aktuālākās drošības problēmas dzīvesvietas apkaimē </a:t>
            </a:r>
            <a:endParaRPr kumimoji="0" lang="lv-LV" sz="2000" b="0" i="0" u="none" strike="noStrike" kern="1200" cap="none" spc="0" normalizeH="0" baseline="0" noProof="0" dirty="0">
              <a:ln>
                <a:noFill/>
              </a:ln>
              <a:solidFill>
                <a:srgbClr val="000099"/>
              </a:solidFill>
              <a:effectLst/>
              <a:uLnTx/>
              <a:uFillTx/>
              <a:latin typeface="+mj-lt"/>
              <a:ea typeface="+mj-ea"/>
              <a:cs typeface="+mj-cs"/>
            </a:endParaRPr>
          </a:p>
        </p:txBody>
      </p:sp>
      <p:sp>
        <p:nvSpPr>
          <p:cNvPr id="4" name="Text Placeholder 4">
            <a:extLst>
              <a:ext uri="{FF2B5EF4-FFF2-40B4-BE49-F238E27FC236}">
                <a16:creationId xmlns:a16="http://schemas.microsoft.com/office/drawing/2014/main" id="{C0EE8AC9-5A1A-4D83-950A-FBB20B2EBC00}"/>
              </a:ext>
            </a:extLst>
          </p:cNvPr>
          <p:cNvSpPr txBox="1">
            <a:spLocks/>
          </p:cNvSpPr>
          <p:nvPr/>
        </p:nvSpPr>
        <p:spPr>
          <a:xfrm>
            <a:off x="285750" y="548779"/>
            <a:ext cx="8246690" cy="339746"/>
          </a:xfrm>
          <a:prstGeom prst="rect">
            <a:avLst/>
          </a:prstGeom>
        </p:spPr>
        <p:txBody>
          <a:bodyPr/>
          <a:lstStyle/>
          <a:p>
            <a:pPr marL="342900" lvl="0" indent="-342900" eaLnBrk="0" hangingPunct="0">
              <a:spcBef>
                <a:spcPct val="20000"/>
              </a:spcBef>
              <a:defRPr/>
            </a:pPr>
            <a:r>
              <a:rPr kumimoji="0" lang="en-US" sz="1200" b="0" i="0" u="none" strike="noStrike" kern="1200" cap="none" spc="0" normalizeH="0" baseline="0" noProof="0" dirty="0">
                <a:ln>
                  <a:noFill/>
                </a:ln>
                <a:solidFill>
                  <a:schemeClr val="tx1"/>
                </a:solidFill>
                <a:effectLst/>
                <a:uLnTx/>
                <a:uFillTx/>
                <a:latin typeface="+mn-lt"/>
                <a:ea typeface="+mn-ea"/>
                <a:cs typeface="+mn-cs"/>
              </a:rPr>
              <a:t>A3</a:t>
            </a:r>
            <a:r>
              <a:rPr kumimoji="0" lang="et-EE" sz="1200" b="0" i="0" u="none" strike="noStrike" kern="1200" cap="none" spc="0" normalizeH="0" baseline="0" noProof="0" dirty="0">
                <a:ln>
                  <a:noFill/>
                </a:ln>
                <a:solidFill>
                  <a:schemeClr val="tx1"/>
                </a:solidFill>
                <a:effectLst/>
                <a:uLnTx/>
                <a:uFillTx/>
                <a:latin typeface="+mn-lt"/>
                <a:ea typeface="+mn-ea"/>
                <a:cs typeface="+mn-cs"/>
              </a:rPr>
              <a:t>. 	</a:t>
            </a:r>
            <a:r>
              <a:rPr lang="lv-LV" sz="1200" dirty="0">
                <a:latin typeface="+mn-lt"/>
              </a:rPr>
              <a:t>Domājot par Jūsu tuvējo apkaimi un tās iedzīvotājiem, lūdzu novērtējiet, cik lielā mērā Jūs satrauc minētās problēmas</a:t>
            </a:r>
            <a:r>
              <a:rPr lang="et-EE" sz="1200" dirty="0">
                <a:latin typeface="+mn-lt"/>
              </a:rPr>
              <a:t>?</a:t>
            </a:r>
            <a:endParaRPr kumimoji="0" lang="lv-LV" sz="1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tabLst/>
              <a:defRPr/>
            </a:pPr>
            <a:endParaRPr kumimoji="0" lang="lv-LV" sz="12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6" name="Chart 5">
            <a:extLst>
              <a:ext uri="{FF2B5EF4-FFF2-40B4-BE49-F238E27FC236}">
                <a16:creationId xmlns:a16="http://schemas.microsoft.com/office/drawing/2014/main" id="{857D3FA9-403C-4A96-A7A0-C8292D347AA0}"/>
              </a:ext>
            </a:extLst>
          </p:cNvPr>
          <p:cNvGraphicFramePr/>
          <p:nvPr>
            <p:extLst>
              <p:ext uri="{D42A27DB-BD31-4B8C-83A1-F6EECF244321}">
                <p14:modId xmlns:p14="http://schemas.microsoft.com/office/powerpoint/2010/main" val="558160020"/>
              </p:ext>
            </p:extLst>
          </p:nvPr>
        </p:nvGraphicFramePr>
        <p:xfrm>
          <a:off x="77639" y="1130064"/>
          <a:ext cx="5914725" cy="48652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F28227D1-2929-4FB8-BE37-D36573C57155}"/>
              </a:ext>
            </a:extLst>
          </p:cNvPr>
          <p:cNvGraphicFramePr/>
          <p:nvPr>
            <p:extLst>
              <p:ext uri="{D42A27DB-BD31-4B8C-83A1-F6EECF244321}">
                <p14:modId xmlns:p14="http://schemas.microsoft.com/office/powerpoint/2010/main" val="624901761"/>
              </p:ext>
            </p:extLst>
          </p:nvPr>
        </p:nvGraphicFramePr>
        <p:xfrm>
          <a:off x="6078621" y="1139088"/>
          <a:ext cx="2915847" cy="504605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962BD05B-7894-4AB4-86E5-4D0738FC946C}"/>
              </a:ext>
            </a:extLst>
          </p:cNvPr>
          <p:cNvSpPr txBox="1"/>
          <p:nvPr/>
        </p:nvSpPr>
        <p:spPr>
          <a:xfrm>
            <a:off x="3877683" y="6110818"/>
            <a:ext cx="2114681" cy="246221"/>
          </a:xfrm>
          <a:prstGeom prst="rect">
            <a:avLst/>
          </a:prstGeom>
          <a:noFill/>
        </p:spPr>
        <p:txBody>
          <a:bodyPr wrap="none" rtlCol="0">
            <a:spAutoFit/>
          </a:bodyPr>
          <a:lstStyle/>
          <a:p>
            <a:r>
              <a:rPr lang="lv-LV" sz="1000" dirty="0"/>
              <a:t>Bāze: visi aptaujas dalībnieki; n=10</a:t>
            </a:r>
            <a:r>
              <a:rPr lang="en-US" sz="1000" dirty="0"/>
              <a:t>19</a:t>
            </a:r>
            <a:endParaRPr lang="lv-LV" sz="1000" dirty="0"/>
          </a:p>
        </p:txBody>
      </p:sp>
      <p:cxnSp>
        <p:nvCxnSpPr>
          <p:cNvPr id="9" name="Straight Connector 8">
            <a:extLst>
              <a:ext uri="{FF2B5EF4-FFF2-40B4-BE49-F238E27FC236}">
                <a16:creationId xmlns:a16="http://schemas.microsoft.com/office/drawing/2014/main" id="{686775D8-794C-4A5D-81D9-D987002C9CB1}"/>
              </a:ext>
            </a:extLst>
          </p:cNvPr>
          <p:cNvCxnSpPr>
            <a:cxnSpLocks/>
          </p:cNvCxnSpPr>
          <p:nvPr/>
        </p:nvCxnSpPr>
        <p:spPr>
          <a:xfrm>
            <a:off x="6035493" y="1035173"/>
            <a:ext cx="0" cy="4528868"/>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10" name="Slide Number Placeholder 2">
            <a:extLst>
              <a:ext uri="{FF2B5EF4-FFF2-40B4-BE49-F238E27FC236}">
                <a16:creationId xmlns:a16="http://schemas.microsoft.com/office/drawing/2014/main" id="{0DDB5F57-4F6A-4173-B708-BB65130E4CC5}"/>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30</a:t>
            </a:fld>
            <a:endParaRPr lang="en-AU" dirty="0"/>
          </a:p>
        </p:txBody>
      </p:sp>
    </p:spTree>
    <p:extLst>
      <p:ext uri="{BB962C8B-B14F-4D97-AF65-F5344CB8AC3E}">
        <p14:creationId xmlns:p14="http://schemas.microsoft.com/office/powerpoint/2010/main" val="32907826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72BE7EE-6F4D-47BC-9B35-17A5568FD34D}"/>
              </a:ext>
            </a:extLst>
          </p:cNvPr>
          <p:cNvSpPr txBox="1">
            <a:spLocks/>
          </p:cNvSpPr>
          <p:nvPr/>
        </p:nvSpPr>
        <p:spPr>
          <a:xfrm>
            <a:off x="285751" y="108349"/>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000099"/>
                </a:solidFill>
                <a:latin typeface="+mj-lt"/>
                <a:ea typeface="+mj-ea"/>
                <a:cs typeface="+mj-cs"/>
              </a:rPr>
              <a:t>Aktuālākās drošības problēmas dzīvesvietas apkaimē</a:t>
            </a:r>
            <a:endParaRPr kumimoji="0" lang="lv-LV" sz="2000" b="0" i="0" u="none" strike="noStrike" kern="1200" cap="none" spc="0" normalizeH="0" baseline="0" noProof="0" dirty="0">
              <a:ln>
                <a:noFill/>
              </a:ln>
              <a:solidFill>
                <a:srgbClr val="000099"/>
              </a:solidFill>
              <a:effectLst/>
              <a:uLnTx/>
              <a:uFillTx/>
              <a:latin typeface="+mj-lt"/>
              <a:ea typeface="+mj-ea"/>
              <a:cs typeface="+mj-cs"/>
            </a:endParaRPr>
          </a:p>
        </p:txBody>
      </p:sp>
      <p:sp>
        <p:nvSpPr>
          <p:cNvPr id="4" name="Text Placeholder 4">
            <a:extLst>
              <a:ext uri="{FF2B5EF4-FFF2-40B4-BE49-F238E27FC236}">
                <a16:creationId xmlns:a16="http://schemas.microsoft.com/office/drawing/2014/main" id="{830F5080-3B3B-4E96-AC67-A1304D8F35E6}"/>
              </a:ext>
            </a:extLst>
          </p:cNvPr>
          <p:cNvSpPr txBox="1">
            <a:spLocks/>
          </p:cNvSpPr>
          <p:nvPr/>
        </p:nvSpPr>
        <p:spPr>
          <a:xfrm>
            <a:off x="285750" y="591910"/>
            <a:ext cx="8246690" cy="339746"/>
          </a:xfrm>
          <a:prstGeom prst="rect">
            <a:avLst/>
          </a:prstGeom>
        </p:spPr>
        <p:txBody>
          <a:bodyPr/>
          <a:lstStyle/>
          <a:p>
            <a:pPr marL="342900" lvl="0" indent="-342900" eaLnBrk="0" hangingPunct="0">
              <a:spcBef>
                <a:spcPct val="20000"/>
              </a:spcBef>
              <a:defRPr/>
            </a:pPr>
            <a:r>
              <a:rPr lang="en-US" sz="1200" dirty="0"/>
              <a:t>A</a:t>
            </a:r>
            <a:r>
              <a:rPr kumimoji="0" lang="en-US" sz="1200" b="0" i="0" u="none" strike="noStrike" kern="1200" cap="none" spc="0" normalizeH="0" baseline="0" noProof="0" dirty="0">
                <a:ln>
                  <a:noFill/>
                </a:ln>
                <a:solidFill>
                  <a:schemeClr val="tx1"/>
                </a:solidFill>
                <a:effectLst/>
                <a:uLnTx/>
                <a:uFillTx/>
                <a:latin typeface="+mn-lt"/>
                <a:ea typeface="+mn-ea"/>
                <a:cs typeface="+mn-cs"/>
              </a:rPr>
              <a:t>3</a:t>
            </a:r>
            <a:r>
              <a:rPr kumimoji="0" lang="et-EE" sz="1200" b="0" i="0" u="none" strike="noStrike" kern="1200" cap="none" spc="0" normalizeH="0" baseline="0" noProof="0" dirty="0">
                <a:ln>
                  <a:noFill/>
                </a:ln>
                <a:solidFill>
                  <a:schemeClr val="tx1"/>
                </a:solidFill>
                <a:effectLst/>
                <a:uLnTx/>
                <a:uFillTx/>
                <a:latin typeface="+mn-lt"/>
                <a:ea typeface="+mn-ea"/>
                <a:cs typeface="+mn-cs"/>
              </a:rPr>
              <a:t>. 	</a:t>
            </a:r>
            <a:r>
              <a:rPr lang="lv-LV" sz="1200" dirty="0">
                <a:latin typeface="+mn-lt"/>
              </a:rPr>
              <a:t> Domājot par Jūsu tuvējo apkaimi un tās iedzīvotājiem, lūdzu novērtējiet, cik lielā mērā Jūs satrauc minētās problēmas</a:t>
            </a:r>
            <a:r>
              <a:rPr lang="et-EE" sz="1200" dirty="0">
                <a:latin typeface="+mn-lt"/>
              </a:rPr>
              <a:t>?</a:t>
            </a:r>
            <a:endParaRPr kumimoji="0" lang="lv-LV" sz="1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tabLst/>
              <a:defRPr/>
            </a:pPr>
            <a:endParaRPr kumimoji="0" lang="lv-LV" sz="12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6" name="Chart 5">
            <a:extLst>
              <a:ext uri="{FF2B5EF4-FFF2-40B4-BE49-F238E27FC236}">
                <a16:creationId xmlns:a16="http://schemas.microsoft.com/office/drawing/2014/main" id="{CF92DBCD-4DFF-4D06-8570-09F17EBD7406}"/>
              </a:ext>
            </a:extLst>
          </p:cNvPr>
          <p:cNvGraphicFramePr/>
          <p:nvPr>
            <p:extLst>
              <p:ext uri="{D42A27DB-BD31-4B8C-83A1-F6EECF244321}">
                <p14:modId xmlns:p14="http://schemas.microsoft.com/office/powerpoint/2010/main" val="2960924270"/>
              </p:ext>
            </p:extLst>
          </p:nvPr>
        </p:nvGraphicFramePr>
        <p:xfrm>
          <a:off x="250163" y="919192"/>
          <a:ext cx="7824161" cy="540397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10E99FA0-87C9-4222-88EB-2465EE3A7E5A}"/>
              </a:ext>
            </a:extLst>
          </p:cNvPr>
          <p:cNvSpPr txBox="1"/>
          <p:nvPr/>
        </p:nvSpPr>
        <p:spPr>
          <a:xfrm>
            <a:off x="7914846" y="5230922"/>
            <a:ext cx="1099758" cy="707886"/>
          </a:xfrm>
          <a:prstGeom prst="rect">
            <a:avLst/>
          </a:prstGeom>
          <a:noFill/>
        </p:spPr>
        <p:txBody>
          <a:bodyPr wrap="square" rtlCol="0">
            <a:spAutoFit/>
          </a:bodyPr>
          <a:lstStyle/>
          <a:p>
            <a:r>
              <a:rPr lang="lv-LV" sz="1000" dirty="0"/>
              <a:t>Bāze: visi aptaujas dalībnieki; n=10</a:t>
            </a:r>
            <a:r>
              <a:rPr lang="en-US" sz="1000" dirty="0"/>
              <a:t>19</a:t>
            </a:r>
            <a:endParaRPr lang="lv-LV" sz="1000" dirty="0"/>
          </a:p>
        </p:txBody>
      </p:sp>
      <p:sp>
        <p:nvSpPr>
          <p:cNvPr id="8" name="Slide Number Placeholder 2">
            <a:extLst>
              <a:ext uri="{FF2B5EF4-FFF2-40B4-BE49-F238E27FC236}">
                <a16:creationId xmlns:a16="http://schemas.microsoft.com/office/drawing/2014/main" id="{D4216BF3-4166-41AC-B78A-3394A035F9F0}"/>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31</a:t>
            </a:fld>
            <a:endParaRPr lang="en-AU" dirty="0"/>
          </a:p>
        </p:txBody>
      </p:sp>
    </p:spTree>
    <p:extLst>
      <p:ext uri="{BB962C8B-B14F-4D97-AF65-F5344CB8AC3E}">
        <p14:creationId xmlns:p14="http://schemas.microsoft.com/office/powerpoint/2010/main" val="20137132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9A585EEE-0F84-4AF4-A1B4-1E1B3CE2994E}"/>
              </a:ext>
            </a:extLst>
          </p:cNvPr>
          <p:cNvGraphicFramePr/>
          <p:nvPr>
            <p:extLst>
              <p:ext uri="{D42A27DB-BD31-4B8C-83A1-F6EECF244321}">
                <p14:modId xmlns:p14="http://schemas.microsoft.com/office/powerpoint/2010/main" val="2221997622"/>
              </p:ext>
            </p:extLst>
          </p:nvPr>
        </p:nvGraphicFramePr>
        <p:xfrm>
          <a:off x="1500995" y="883112"/>
          <a:ext cx="7454867" cy="5517688"/>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1">
            <a:extLst>
              <a:ext uri="{FF2B5EF4-FFF2-40B4-BE49-F238E27FC236}">
                <a16:creationId xmlns:a16="http://schemas.microsoft.com/office/drawing/2014/main" id="{F0893BAB-3E9B-478B-9E3C-F4D98F60330B}"/>
              </a:ext>
            </a:extLst>
          </p:cNvPr>
          <p:cNvSpPr txBox="1">
            <a:spLocks/>
          </p:cNvSpPr>
          <p:nvPr/>
        </p:nvSpPr>
        <p:spPr>
          <a:xfrm>
            <a:off x="172527" y="142853"/>
            <a:ext cx="8682548"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000099"/>
                </a:solidFill>
                <a:latin typeface="+mj-lt"/>
                <a:ea typeface="+mj-ea"/>
                <a:cs typeface="+mj-cs"/>
              </a:rPr>
              <a:t>Aktuālākās drošības problēmas dzīvesvietas apkaimē</a:t>
            </a:r>
            <a:endParaRPr kumimoji="0" lang="lv-LV" sz="2000" b="0" i="0" u="none" strike="noStrike" kern="1200" cap="none" spc="0" normalizeH="0" baseline="0" noProof="0" dirty="0">
              <a:ln>
                <a:noFill/>
              </a:ln>
              <a:solidFill>
                <a:srgbClr val="000099"/>
              </a:solidFill>
              <a:effectLst/>
              <a:uLnTx/>
              <a:uFillTx/>
              <a:latin typeface="+mj-lt"/>
              <a:ea typeface="+mj-ea"/>
              <a:cs typeface="+mj-cs"/>
            </a:endParaRPr>
          </a:p>
        </p:txBody>
      </p:sp>
      <p:sp>
        <p:nvSpPr>
          <p:cNvPr id="9" name="Text Placeholder 4">
            <a:extLst>
              <a:ext uri="{FF2B5EF4-FFF2-40B4-BE49-F238E27FC236}">
                <a16:creationId xmlns:a16="http://schemas.microsoft.com/office/drawing/2014/main" id="{AC4C799D-8CB0-499C-B73F-9F8BD23220CB}"/>
              </a:ext>
            </a:extLst>
          </p:cNvPr>
          <p:cNvSpPr txBox="1">
            <a:spLocks/>
          </p:cNvSpPr>
          <p:nvPr/>
        </p:nvSpPr>
        <p:spPr>
          <a:xfrm>
            <a:off x="172527" y="522898"/>
            <a:ext cx="8682547" cy="339746"/>
          </a:xfrm>
          <a:prstGeom prst="rect">
            <a:avLst/>
          </a:prstGeom>
        </p:spPr>
        <p:txBody>
          <a:bodyPr/>
          <a:lstStyle/>
          <a:p>
            <a:pPr marL="342900" indent="-342900" eaLnBrk="0" hangingPunct="0">
              <a:spcBef>
                <a:spcPct val="20000"/>
              </a:spcBef>
              <a:defRPr/>
            </a:pPr>
            <a:r>
              <a:rPr lang="en-US" sz="1200" dirty="0"/>
              <a:t>A</a:t>
            </a:r>
            <a:r>
              <a:rPr kumimoji="0" lang="en-US" sz="1200" b="0" i="0" u="none" strike="noStrike" kern="1200" cap="none" spc="0" normalizeH="0" baseline="0" noProof="0" dirty="0">
                <a:ln>
                  <a:noFill/>
                </a:ln>
                <a:solidFill>
                  <a:schemeClr val="tx1"/>
                </a:solidFill>
                <a:effectLst/>
                <a:uLnTx/>
                <a:uFillTx/>
                <a:latin typeface="+mn-lt"/>
                <a:ea typeface="+mn-ea"/>
                <a:cs typeface="+mn-cs"/>
              </a:rPr>
              <a:t>3</a:t>
            </a:r>
            <a:r>
              <a:rPr kumimoji="0" lang="et-EE" sz="1200" b="0" i="0" u="none" strike="noStrike" kern="1200" cap="none" spc="0" normalizeH="0" baseline="0" noProof="0" dirty="0">
                <a:ln>
                  <a:noFill/>
                </a:ln>
                <a:solidFill>
                  <a:schemeClr val="tx1"/>
                </a:solidFill>
                <a:effectLst/>
                <a:uLnTx/>
                <a:uFillTx/>
                <a:latin typeface="+mn-lt"/>
                <a:ea typeface="+mn-ea"/>
                <a:cs typeface="+mn-cs"/>
              </a:rPr>
              <a:t>. 	</a:t>
            </a:r>
            <a:r>
              <a:rPr lang="lv-LV" sz="1200" dirty="0">
                <a:latin typeface="+mn-lt"/>
              </a:rPr>
              <a:t> Domājot par Jūsu tuvējo apkaimi un tās iedzīvotājiem, novērtējiet, cik lielā mērā Jūs satrauc minētā problēma</a:t>
            </a:r>
            <a:r>
              <a:rPr lang="et-EE" sz="1200" dirty="0">
                <a:latin typeface="+mn-lt"/>
              </a:rPr>
              <a:t>? – </a:t>
            </a:r>
            <a:r>
              <a:rPr lang="et-EE" sz="1200" b="1" dirty="0">
                <a:solidFill>
                  <a:srgbClr val="000099"/>
                </a:solidFill>
                <a:latin typeface="+mn-lt"/>
              </a:rPr>
              <a:t>Zādzības</a:t>
            </a:r>
            <a:endParaRPr kumimoji="0" lang="lv-LV" sz="1200" b="1" i="0" u="none" strike="noStrike" kern="1200" cap="none" spc="0" normalizeH="0" baseline="0" noProof="0" dirty="0">
              <a:ln>
                <a:noFill/>
              </a:ln>
              <a:solidFill>
                <a:srgbClr val="000099"/>
              </a:solidFill>
              <a:effectLst/>
              <a:uLnTx/>
              <a:uFillTx/>
              <a:latin typeface="+mn-lt"/>
              <a:ea typeface="+mn-ea"/>
              <a:cs typeface="+mn-cs"/>
            </a:endParaRPr>
          </a:p>
        </p:txBody>
      </p:sp>
      <p:sp>
        <p:nvSpPr>
          <p:cNvPr id="10" name="Rectangle 9">
            <a:extLst>
              <a:ext uri="{FF2B5EF4-FFF2-40B4-BE49-F238E27FC236}">
                <a16:creationId xmlns:a16="http://schemas.microsoft.com/office/drawing/2014/main" id="{D565C9F6-6430-4F59-AE08-3B8174EEBA68}"/>
              </a:ext>
            </a:extLst>
          </p:cNvPr>
          <p:cNvSpPr>
            <a:spLocks noChangeArrowheads="1"/>
          </p:cNvSpPr>
          <p:nvPr/>
        </p:nvSpPr>
        <p:spPr bwMode="auto">
          <a:xfrm>
            <a:off x="298972" y="4511615"/>
            <a:ext cx="667187" cy="727935"/>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visi aptaujas dalībnieki, n=</a:t>
            </a:r>
            <a:r>
              <a:rPr lang="en-US" sz="1000" dirty="0">
                <a:solidFill>
                  <a:srgbClr val="333333"/>
                </a:solidFill>
                <a:latin typeface="+mj-lt"/>
              </a:rPr>
              <a:t> 1019</a:t>
            </a:r>
            <a:endParaRPr lang="lv-LV" sz="1000" b="0" dirty="0">
              <a:solidFill>
                <a:srgbClr val="333333"/>
              </a:solidFill>
              <a:latin typeface="+mj-lt"/>
            </a:endParaRPr>
          </a:p>
        </p:txBody>
      </p:sp>
      <p:sp>
        <p:nvSpPr>
          <p:cNvPr id="6" name="Slide Number Placeholder 2">
            <a:extLst>
              <a:ext uri="{FF2B5EF4-FFF2-40B4-BE49-F238E27FC236}">
                <a16:creationId xmlns:a16="http://schemas.microsoft.com/office/drawing/2014/main" id="{742E33EA-8E5E-4578-B135-61A957308C49}"/>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32</a:t>
            </a:fld>
            <a:endParaRPr lang="en-AU" dirty="0"/>
          </a:p>
        </p:txBody>
      </p:sp>
    </p:spTree>
    <p:extLst>
      <p:ext uri="{BB962C8B-B14F-4D97-AF65-F5344CB8AC3E}">
        <p14:creationId xmlns:p14="http://schemas.microsoft.com/office/powerpoint/2010/main" val="28002635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E791C923-5C75-4513-A4B1-51A1C221EC87}"/>
              </a:ext>
            </a:extLst>
          </p:cNvPr>
          <p:cNvGraphicFramePr/>
          <p:nvPr>
            <p:extLst>
              <p:ext uri="{D42A27DB-BD31-4B8C-83A1-F6EECF244321}">
                <p14:modId xmlns:p14="http://schemas.microsoft.com/office/powerpoint/2010/main" val="3093065027"/>
              </p:ext>
            </p:extLst>
          </p:nvPr>
        </p:nvGraphicFramePr>
        <p:xfrm>
          <a:off x="1500995" y="883112"/>
          <a:ext cx="7454867" cy="5517688"/>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a:extLst>
              <a:ext uri="{FF2B5EF4-FFF2-40B4-BE49-F238E27FC236}">
                <a16:creationId xmlns:a16="http://schemas.microsoft.com/office/drawing/2014/main" id="{2E111306-7340-4EC8-A213-C09023B28A08}"/>
              </a:ext>
            </a:extLst>
          </p:cNvPr>
          <p:cNvSpPr txBox="1">
            <a:spLocks/>
          </p:cNvSpPr>
          <p:nvPr/>
        </p:nvSpPr>
        <p:spPr>
          <a:xfrm>
            <a:off x="172527" y="142853"/>
            <a:ext cx="8682548"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000099"/>
                </a:solidFill>
                <a:latin typeface="+mj-lt"/>
                <a:ea typeface="+mj-ea"/>
                <a:cs typeface="+mj-cs"/>
              </a:rPr>
              <a:t>Aktuālākās drošības problēmas dzīvesvietas apkaimē</a:t>
            </a:r>
            <a:endParaRPr kumimoji="0" lang="lv-LV" sz="2000" b="0" i="0" u="none" strike="noStrike" kern="1200" cap="none" spc="0" normalizeH="0" baseline="0" noProof="0" dirty="0">
              <a:ln>
                <a:noFill/>
              </a:ln>
              <a:solidFill>
                <a:srgbClr val="000099"/>
              </a:solidFill>
              <a:effectLst/>
              <a:uLnTx/>
              <a:uFillTx/>
              <a:latin typeface="+mj-lt"/>
              <a:ea typeface="+mj-ea"/>
              <a:cs typeface="+mj-cs"/>
            </a:endParaRPr>
          </a:p>
        </p:txBody>
      </p:sp>
      <p:sp>
        <p:nvSpPr>
          <p:cNvPr id="8" name="Text Placeholder 4">
            <a:extLst>
              <a:ext uri="{FF2B5EF4-FFF2-40B4-BE49-F238E27FC236}">
                <a16:creationId xmlns:a16="http://schemas.microsoft.com/office/drawing/2014/main" id="{8E25DB03-7A16-48B2-AA13-9B8B746C9078}"/>
              </a:ext>
            </a:extLst>
          </p:cNvPr>
          <p:cNvSpPr txBox="1">
            <a:spLocks/>
          </p:cNvSpPr>
          <p:nvPr/>
        </p:nvSpPr>
        <p:spPr>
          <a:xfrm>
            <a:off x="138023" y="522898"/>
            <a:ext cx="8971473" cy="339746"/>
          </a:xfrm>
          <a:prstGeom prst="rect">
            <a:avLst/>
          </a:prstGeom>
        </p:spPr>
        <p:txBody>
          <a:bodyPr/>
          <a:lstStyle/>
          <a:p>
            <a:pPr marL="342900" indent="-342900" eaLnBrk="0" hangingPunct="0">
              <a:spcBef>
                <a:spcPct val="20000"/>
              </a:spcBef>
              <a:defRPr/>
            </a:pPr>
            <a:r>
              <a:rPr lang="en-US" sz="1200" dirty="0"/>
              <a:t>A</a:t>
            </a:r>
            <a:r>
              <a:rPr kumimoji="0" lang="en-US" sz="1200" b="0" i="0" u="none" strike="noStrike" kern="1200" cap="none" spc="0" normalizeH="0" baseline="0" noProof="0" dirty="0">
                <a:ln>
                  <a:noFill/>
                </a:ln>
                <a:solidFill>
                  <a:schemeClr val="tx1"/>
                </a:solidFill>
                <a:effectLst/>
                <a:uLnTx/>
                <a:uFillTx/>
                <a:latin typeface="+mn-lt"/>
                <a:ea typeface="+mn-ea"/>
                <a:cs typeface="+mn-cs"/>
              </a:rPr>
              <a:t>3</a:t>
            </a:r>
            <a:r>
              <a:rPr kumimoji="0" lang="et-EE" sz="1200" b="0" i="0" u="none" strike="noStrike" kern="1200" cap="none" spc="0" normalizeH="0" baseline="0" noProof="0" dirty="0">
                <a:ln>
                  <a:noFill/>
                </a:ln>
                <a:solidFill>
                  <a:schemeClr val="tx1"/>
                </a:solidFill>
                <a:effectLst/>
                <a:uLnTx/>
                <a:uFillTx/>
                <a:latin typeface="+mn-lt"/>
                <a:ea typeface="+mn-ea"/>
                <a:cs typeface="+mn-cs"/>
              </a:rPr>
              <a:t>. 	</a:t>
            </a:r>
            <a:r>
              <a:rPr lang="lv-LV" sz="1200" dirty="0">
                <a:latin typeface="+mn-lt"/>
              </a:rPr>
              <a:t> Domājot par Jūsu tuvējo apkaimi un tās iedzīvotājiem, novērtējiet, cik lielā mērā Jūs satrauc minētā problēma</a:t>
            </a:r>
            <a:r>
              <a:rPr lang="et-EE" sz="1200" dirty="0">
                <a:latin typeface="+mn-lt"/>
              </a:rPr>
              <a:t>? – </a:t>
            </a:r>
            <a:r>
              <a:rPr lang="et-EE" sz="1200" b="1" dirty="0">
                <a:solidFill>
                  <a:srgbClr val="000099"/>
                </a:solidFill>
                <a:latin typeface="+mn-lt"/>
              </a:rPr>
              <a:t>Iereibušas personas</a:t>
            </a:r>
            <a:endParaRPr kumimoji="0" lang="lv-LV" sz="1200" b="1" i="0" u="none" strike="noStrike" kern="1200" cap="none" spc="0" normalizeH="0" baseline="0" noProof="0" dirty="0">
              <a:ln>
                <a:noFill/>
              </a:ln>
              <a:solidFill>
                <a:srgbClr val="000099"/>
              </a:solidFill>
              <a:effectLst/>
              <a:uLnTx/>
              <a:uFillTx/>
              <a:latin typeface="+mn-lt"/>
              <a:ea typeface="+mn-ea"/>
              <a:cs typeface="+mn-cs"/>
            </a:endParaRPr>
          </a:p>
        </p:txBody>
      </p:sp>
      <p:sp>
        <p:nvSpPr>
          <p:cNvPr id="9" name="Rectangle 8">
            <a:extLst>
              <a:ext uri="{FF2B5EF4-FFF2-40B4-BE49-F238E27FC236}">
                <a16:creationId xmlns:a16="http://schemas.microsoft.com/office/drawing/2014/main" id="{D943685E-84B9-4BC0-8B72-5AEA4EA974E1}"/>
              </a:ext>
            </a:extLst>
          </p:cNvPr>
          <p:cNvSpPr>
            <a:spLocks noChangeArrowheads="1"/>
          </p:cNvSpPr>
          <p:nvPr/>
        </p:nvSpPr>
        <p:spPr bwMode="auto">
          <a:xfrm>
            <a:off x="298972" y="4511615"/>
            <a:ext cx="667187" cy="727935"/>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visi aptaujas dalībnieki, n=</a:t>
            </a:r>
            <a:r>
              <a:rPr lang="en-US" sz="1000" dirty="0">
                <a:solidFill>
                  <a:srgbClr val="333333"/>
                </a:solidFill>
                <a:latin typeface="+mj-lt"/>
              </a:rPr>
              <a:t> 1019</a:t>
            </a:r>
            <a:endParaRPr lang="lv-LV" sz="1000" b="0" dirty="0">
              <a:solidFill>
                <a:srgbClr val="333333"/>
              </a:solidFill>
              <a:latin typeface="+mj-lt"/>
            </a:endParaRPr>
          </a:p>
        </p:txBody>
      </p:sp>
      <p:sp>
        <p:nvSpPr>
          <p:cNvPr id="10" name="Slide Number Placeholder 2">
            <a:extLst>
              <a:ext uri="{FF2B5EF4-FFF2-40B4-BE49-F238E27FC236}">
                <a16:creationId xmlns:a16="http://schemas.microsoft.com/office/drawing/2014/main" id="{0F89FAF5-52B1-415B-A42E-B7B47CA7C5E5}"/>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33</a:t>
            </a:fld>
            <a:endParaRPr lang="en-AU" dirty="0"/>
          </a:p>
        </p:txBody>
      </p:sp>
    </p:spTree>
    <p:extLst>
      <p:ext uri="{BB962C8B-B14F-4D97-AF65-F5344CB8AC3E}">
        <p14:creationId xmlns:p14="http://schemas.microsoft.com/office/powerpoint/2010/main" val="13400305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EAEBC863-77C7-4C2F-B9AB-6F9E992408C4}"/>
              </a:ext>
            </a:extLst>
          </p:cNvPr>
          <p:cNvGraphicFramePr/>
          <p:nvPr>
            <p:extLst>
              <p:ext uri="{D42A27DB-BD31-4B8C-83A1-F6EECF244321}">
                <p14:modId xmlns:p14="http://schemas.microsoft.com/office/powerpoint/2010/main" val="2304576200"/>
              </p:ext>
            </p:extLst>
          </p:nvPr>
        </p:nvGraphicFramePr>
        <p:xfrm>
          <a:off x="1500995" y="883112"/>
          <a:ext cx="7454867" cy="5517688"/>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a:extLst>
              <a:ext uri="{FF2B5EF4-FFF2-40B4-BE49-F238E27FC236}">
                <a16:creationId xmlns:a16="http://schemas.microsoft.com/office/drawing/2014/main" id="{F4D1E9DF-0236-4FDB-BE90-C8D240EC7260}"/>
              </a:ext>
            </a:extLst>
          </p:cNvPr>
          <p:cNvSpPr txBox="1">
            <a:spLocks/>
          </p:cNvSpPr>
          <p:nvPr/>
        </p:nvSpPr>
        <p:spPr>
          <a:xfrm>
            <a:off x="172527" y="142853"/>
            <a:ext cx="8682548"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000099"/>
                </a:solidFill>
                <a:latin typeface="+mj-lt"/>
                <a:ea typeface="+mj-ea"/>
                <a:cs typeface="+mj-cs"/>
              </a:rPr>
              <a:t>Aktuālākās drošības problēmas dzīvesvietas apkaimē</a:t>
            </a:r>
            <a:endParaRPr kumimoji="0" lang="lv-LV" sz="2000" b="0" i="0" u="none" strike="noStrike" kern="1200" cap="none" spc="0" normalizeH="0" baseline="0" noProof="0" dirty="0">
              <a:ln>
                <a:noFill/>
              </a:ln>
              <a:solidFill>
                <a:srgbClr val="000099"/>
              </a:solidFill>
              <a:effectLst/>
              <a:uLnTx/>
              <a:uFillTx/>
              <a:latin typeface="+mj-lt"/>
              <a:ea typeface="+mj-ea"/>
              <a:cs typeface="+mj-cs"/>
            </a:endParaRPr>
          </a:p>
        </p:txBody>
      </p:sp>
      <p:sp>
        <p:nvSpPr>
          <p:cNvPr id="8" name="Text Placeholder 4">
            <a:extLst>
              <a:ext uri="{FF2B5EF4-FFF2-40B4-BE49-F238E27FC236}">
                <a16:creationId xmlns:a16="http://schemas.microsoft.com/office/drawing/2014/main" id="{6E9D95F7-61AF-4D47-ACE0-5BF7CE2EAD39}"/>
              </a:ext>
            </a:extLst>
          </p:cNvPr>
          <p:cNvSpPr txBox="1">
            <a:spLocks/>
          </p:cNvSpPr>
          <p:nvPr/>
        </p:nvSpPr>
        <p:spPr>
          <a:xfrm>
            <a:off x="138023" y="522898"/>
            <a:ext cx="8971473" cy="339746"/>
          </a:xfrm>
          <a:prstGeom prst="rect">
            <a:avLst/>
          </a:prstGeom>
        </p:spPr>
        <p:txBody>
          <a:bodyPr/>
          <a:lstStyle/>
          <a:p>
            <a:pPr marL="342900" indent="-342900" eaLnBrk="0" hangingPunct="0">
              <a:spcBef>
                <a:spcPct val="20000"/>
              </a:spcBef>
              <a:defRPr/>
            </a:pPr>
            <a:r>
              <a:rPr lang="en-US" sz="1200" dirty="0"/>
              <a:t>A</a:t>
            </a:r>
            <a:r>
              <a:rPr kumimoji="0" lang="en-US" sz="1200" b="0" i="0" u="none" strike="noStrike" kern="1200" cap="none" spc="0" normalizeH="0" baseline="0" noProof="0" dirty="0">
                <a:ln>
                  <a:noFill/>
                </a:ln>
                <a:solidFill>
                  <a:schemeClr val="tx1"/>
                </a:solidFill>
                <a:effectLst/>
                <a:uLnTx/>
                <a:uFillTx/>
                <a:latin typeface="+mn-lt"/>
                <a:ea typeface="+mn-ea"/>
                <a:cs typeface="+mn-cs"/>
              </a:rPr>
              <a:t>3</a:t>
            </a:r>
            <a:r>
              <a:rPr kumimoji="0" lang="et-EE" sz="1200" b="0" i="0" u="none" strike="noStrike" kern="1200" cap="none" spc="0" normalizeH="0" baseline="0" noProof="0" dirty="0">
                <a:ln>
                  <a:noFill/>
                </a:ln>
                <a:solidFill>
                  <a:schemeClr val="tx1"/>
                </a:solidFill>
                <a:effectLst/>
                <a:uLnTx/>
                <a:uFillTx/>
                <a:latin typeface="+mn-lt"/>
                <a:ea typeface="+mn-ea"/>
                <a:cs typeface="+mn-cs"/>
              </a:rPr>
              <a:t>. 	</a:t>
            </a:r>
            <a:r>
              <a:rPr lang="lv-LV" sz="1200" dirty="0">
                <a:latin typeface="+mn-lt"/>
              </a:rPr>
              <a:t> Domājot par Jūsu tuvējo apkaimi un tās iedzīvotājiem, novērtējiet, cik lielā mērā Jūs satrauc minētā problēma</a:t>
            </a:r>
            <a:r>
              <a:rPr lang="et-EE" sz="1200" dirty="0">
                <a:latin typeface="+mn-lt"/>
              </a:rPr>
              <a:t>? – </a:t>
            </a:r>
            <a:r>
              <a:rPr lang="et-EE" sz="1200" b="1" dirty="0">
                <a:solidFill>
                  <a:srgbClr val="000099"/>
                </a:solidFill>
                <a:latin typeface="+mn-lt"/>
              </a:rPr>
              <a:t>Narkotiku lietotāji</a:t>
            </a:r>
            <a:endParaRPr kumimoji="0" lang="lv-LV" sz="1200" b="1" i="0" u="none" strike="noStrike" kern="1200" cap="none" spc="0" normalizeH="0" baseline="0" noProof="0" dirty="0">
              <a:ln>
                <a:noFill/>
              </a:ln>
              <a:solidFill>
                <a:srgbClr val="000099"/>
              </a:solidFill>
              <a:effectLst/>
              <a:uLnTx/>
              <a:uFillTx/>
              <a:latin typeface="+mn-lt"/>
              <a:ea typeface="+mn-ea"/>
              <a:cs typeface="+mn-cs"/>
            </a:endParaRPr>
          </a:p>
        </p:txBody>
      </p:sp>
      <p:sp>
        <p:nvSpPr>
          <p:cNvPr id="9" name="Rectangle 8">
            <a:extLst>
              <a:ext uri="{FF2B5EF4-FFF2-40B4-BE49-F238E27FC236}">
                <a16:creationId xmlns:a16="http://schemas.microsoft.com/office/drawing/2014/main" id="{56A4B592-6763-4BD3-961C-85B9EEAF4F18}"/>
              </a:ext>
            </a:extLst>
          </p:cNvPr>
          <p:cNvSpPr>
            <a:spLocks noChangeArrowheads="1"/>
          </p:cNvSpPr>
          <p:nvPr/>
        </p:nvSpPr>
        <p:spPr bwMode="auto">
          <a:xfrm>
            <a:off x="298972" y="4511615"/>
            <a:ext cx="667187" cy="727935"/>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visi aptaujas dalībnieki, n=</a:t>
            </a:r>
            <a:r>
              <a:rPr lang="en-US" sz="1000" dirty="0">
                <a:solidFill>
                  <a:srgbClr val="333333"/>
                </a:solidFill>
                <a:latin typeface="+mj-lt"/>
              </a:rPr>
              <a:t> 1019</a:t>
            </a:r>
            <a:endParaRPr lang="lv-LV" sz="1000" b="0" dirty="0">
              <a:solidFill>
                <a:srgbClr val="333333"/>
              </a:solidFill>
              <a:latin typeface="+mj-lt"/>
            </a:endParaRPr>
          </a:p>
        </p:txBody>
      </p:sp>
      <p:sp>
        <p:nvSpPr>
          <p:cNvPr id="10" name="Slide Number Placeholder 2">
            <a:extLst>
              <a:ext uri="{FF2B5EF4-FFF2-40B4-BE49-F238E27FC236}">
                <a16:creationId xmlns:a16="http://schemas.microsoft.com/office/drawing/2014/main" id="{B0EDBAF4-6614-463D-8639-2E6F6B28729A}"/>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34</a:t>
            </a:fld>
            <a:endParaRPr lang="en-AU" dirty="0"/>
          </a:p>
        </p:txBody>
      </p:sp>
    </p:spTree>
    <p:extLst>
      <p:ext uri="{BB962C8B-B14F-4D97-AF65-F5344CB8AC3E}">
        <p14:creationId xmlns:p14="http://schemas.microsoft.com/office/powerpoint/2010/main" val="39777301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335A4B07-E416-484E-8A61-8938EE7EAC72}"/>
              </a:ext>
            </a:extLst>
          </p:cNvPr>
          <p:cNvGraphicFramePr/>
          <p:nvPr>
            <p:extLst>
              <p:ext uri="{D42A27DB-BD31-4B8C-83A1-F6EECF244321}">
                <p14:modId xmlns:p14="http://schemas.microsoft.com/office/powerpoint/2010/main" val="4090815597"/>
              </p:ext>
            </p:extLst>
          </p:nvPr>
        </p:nvGraphicFramePr>
        <p:xfrm>
          <a:off x="1500995" y="883112"/>
          <a:ext cx="7454867" cy="5517688"/>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a:extLst>
              <a:ext uri="{FF2B5EF4-FFF2-40B4-BE49-F238E27FC236}">
                <a16:creationId xmlns:a16="http://schemas.microsoft.com/office/drawing/2014/main" id="{55979347-DE2C-4E62-9776-A73B318BDC88}"/>
              </a:ext>
            </a:extLst>
          </p:cNvPr>
          <p:cNvSpPr txBox="1">
            <a:spLocks/>
          </p:cNvSpPr>
          <p:nvPr/>
        </p:nvSpPr>
        <p:spPr>
          <a:xfrm>
            <a:off x="172527" y="142853"/>
            <a:ext cx="8682548"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000099"/>
                </a:solidFill>
                <a:latin typeface="+mj-lt"/>
                <a:ea typeface="+mj-ea"/>
                <a:cs typeface="+mj-cs"/>
              </a:rPr>
              <a:t>Aktuālākās drošības problēmas dzīvesvietas apkaimē </a:t>
            </a:r>
            <a:endParaRPr kumimoji="0" lang="lv-LV" sz="2000" b="0" i="0" u="none" strike="noStrike" kern="1200" cap="none" spc="0" normalizeH="0" baseline="0" noProof="0" dirty="0">
              <a:ln>
                <a:noFill/>
              </a:ln>
              <a:solidFill>
                <a:srgbClr val="000099"/>
              </a:solidFill>
              <a:effectLst/>
              <a:uLnTx/>
              <a:uFillTx/>
              <a:latin typeface="+mj-lt"/>
              <a:ea typeface="+mj-ea"/>
              <a:cs typeface="+mj-cs"/>
            </a:endParaRPr>
          </a:p>
        </p:txBody>
      </p:sp>
      <p:sp>
        <p:nvSpPr>
          <p:cNvPr id="8" name="Text Placeholder 4">
            <a:extLst>
              <a:ext uri="{FF2B5EF4-FFF2-40B4-BE49-F238E27FC236}">
                <a16:creationId xmlns:a16="http://schemas.microsoft.com/office/drawing/2014/main" id="{FCCDAA5E-E14F-483A-88C7-480683D75A86}"/>
              </a:ext>
            </a:extLst>
          </p:cNvPr>
          <p:cNvSpPr txBox="1">
            <a:spLocks/>
          </p:cNvSpPr>
          <p:nvPr/>
        </p:nvSpPr>
        <p:spPr>
          <a:xfrm>
            <a:off x="138023" y="522898"/>
            <a:ext cx="8971473" cy="339746"/>
          </a:xfrm>
          <a:prstGeom prst="rect">
            <a:avLst/>
          </a:prstGeom>
        </p:spPr>
        <p:txBody>
          <a:bodyPr/>
          <a:lstStyle/>
          <a:p>
            <a:pPr marL="342900" indent="-342900" eaLnBrk="0" hangingPunct="0">
              <a:spcBef>
                <a:spcPct val="20000"/>
              </a:spcBef>
              <a:defRPr/>
            </a:pPr>
            <a:r>
              <a:rPr lang="en-US" sz="1200" dirty="0"/>
              <a:t>A</a:t>
            </a:r>
            <a:r>
              <a:rPr kumimoji="0" lang="en-US" sz="1200" b="0" i="0" u="none" strike="noStrike" kern="1200" cap="none" spc="0" normalizeH="0" baseline="0" noProof="0" dirty="0">
                <a:ln>
                  <a:noFill/>
                </a:ln>
                <a:solidFill>
                  <a:schemeClr val="tx1"/>
                </a:solidFill>
                <a:effectLst/>
                <a:uLnTx/>
                <a:uFillTx/>
                <a:latin typeface="+mn-lt"/>
                <a:ea typeface="+mn-ea"/>
                <a:cs typeface="+mn-cs"/>
              </a:rPr>
              <a:t>3</a:t>
            </a:r>
            <a:r>
              <a:rPr kumimoji="0" lang="et-EE" sz="1200" b="0" i="0" u="none" strike="noStrike" kern="1200" cap="none" spc="0" normalizeH="0" baseline="0" noProof="0" dirty="0">
                <a:ln>
                  <a:noFill/>
                </a:ln>
                <a:solidFill>
                  <a:schemeClr val="tx1"/>
                </a:solidFill>
                <a:effectLst/>
                <a:uLnTx/>
                <a:uFillTx/>
                <a:latin typeface="+mn-lt"/>
                <a:ea typeface="+mn-ea"/>
                <a:cs typeface="+mn-cs"/>
              </a:rPr>
              <a:t>. 	</a:t>
            </a:r>
            <a:r>
              <a:rPr lang="lv-LV" sz="1200" dirty="0">
                <a:latin typeface="+mn-lt"/>
              </a:rPr>
              <a:t> Domājot par Jūsu tuvējo apkaimi un tās iedzīvotājiem, novērtējiet, cik lielā mērā Jūs satrauc minētā problēma</a:t>
            </a:r>
            <a:r>
              <a:rPr lang="et-EE" sz="1200" dirty="0">
                <a:latin typeface="+mn-lt"/>
              </a:rPr>
              <a:t>? – </a:t>
            </a:r>
            <a:r>
              <a:rPr lang="et-EE" sz="1200" b="1" dirty="0">
                <a:solidFill>
                  <a:srgbClr val="000099"/>
                </a:solidFill>
                <a:latin typeface="+mn-lt"/>
              </a:rPr>
              <a:t>Narkotiku tirdzniecība</a:t>
            </a:r>
            <a:endParaRPr kumimoji="0" lang="lv-LV" sz="1200" b="1" i="0" u="none" strike="noStrike" kern="1200" cap="none" spc="0" normalizeH="0" baseline="0" noProof="0" dirty="0">
              <a:ln>
                <a:noFill/>
              </a:ln>
              <a:solidFill>
                <a:srgbClr val="000099"/>
              </a:solidFill>
              <a:effectLst/>
              <a:uLnTx/>
              <a:uFillTx/>
              <a:latin typeface="+mn-lt"/>
              <a:ea typeface="+mn-ea"/>
              <a:cs typeface="+mn-cs"/>
            </a:endParaRPr>
          </a:p>
        </p:txBody>
      </p:sp>
      <p:sp>
        <p:nvSpPr>
          <p:cNvPr id="9" name="Rectangle 8">
            <a:extLst>
              <a:ext uri="{FF2B5EF4-FFF2-40B4-BE49-F238E27FC236}">
                <a16:creationId xmlns:a16="http://schemas.microsoft.com/office/drawing/2014/main" id="{E70C6E9E-FBCA-4DC3-9859-025115BB8865}"/>
              </a:ext>
            </a:extLst>
          </p:cNvPr>
          <p:cNvSpPr>
            <a:spLocks noChangeArrowheads="1"/>
          </p:cNvSpPr>
          <p:nvPr/>
        </p:nvSpPr>
        <p:spPr bwMode="auto">
          <a:xfrm>
            <a:off x="298972" y="4511615"/>
            <a:ext cx="667187" cy="727935"/>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visi aptaujas dalībnieki, n=</a:t>
            </a:r>
            <a:r>
              <a:rPr lang="en-US" sz="1000" dirty="0">
                <a:solidFill>
                  <a:srgbClr val="333333"/>
                </a:solidFill>
                <a:latin typeface="+mj-lt"/>
              </a:rPr>
              <a:t> 1019</a:t>
            </a:r>
            <a:endParaRPr lang="lv-LV" sz="1000" b="0" dirty="0">
              <a:solidFill>
                <a:srgbClr val="333333"/>
              </a:solidFill>
              <a:latin typeface="+mj-lt"/>
            </a:endParaRPr>
          </a:p>
        </p:txBody>
      </p:sp>
      <p:sp>
        <p:nvSpPr>
          <p:cNvPr id="10" name="Slide Number Placeholder 2">
            <a:extLst>
              <a:ext uri="{FF2B5EF4-FFF2-40B4-BE49-F238E27FC236}">
                <a16:creationId xmlns:a16="http://schemas.microsoft.com/office/drawing/2014/main" id="{867744CA-CFFD-433F-BA91-A76B40ADAF6C}"/>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35</a:t>
            </a:fld>
            <a:endParaRPr lang="en-AU" dirty="0"/>
          </a:p>
        </p:txBody>
      </p:sp>
    </p:spTree>
    <p:extLst>
      <p:ext uri="{BB962C8B-B14F-4D97-AF65-F5344CB8AC3E}">
        <p14:creationId xmlns:p14="http://schemas.microsoft.com/office/powerpoint/2010/main" val="41644092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184B0CA1-3E84-4313-8DDD-3A2434E4F87A}"/>
              </a:ext>
            </a:extLst>
          </p:cNvPr>
          <p:cNvGraphicFramePr/>
          <p:nvPr>
            <p:extLst>
              <p:ext uri="{D42A27DB-BD31-4B8C-83A1-F6EECF244321}">
                <p14:modId xmlns:p14="http://schemas.microsoft.com/office/powerpoint/2010/main" val="1775515829"/>
              </p:ext>
            </p:extLst>
          </p:nvPr>
        </p:nvGraphicFramePr>
        <p:xfrm>
          <a:off x="1500995" y="883112"/>
          <a:ext cx="7454867" cy="5517688"/>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a:extLst>
              <a:ext uri="{FF2B5EF4-FFF2-40B4-BE49-F238E27FC236}">
                <a16:creationId xmlns:a16="http://schemas.microsoft.com/office/drawing/2014/main" id="{F3E67ED3-9ACC-4505-885F-C64776CBEB6D}"/>
              </a:ext>
            </a:extLst>
          </p:cNvPr>
          <p:cNvSpPr txBox="1">
            <a:spLocks/>
          </p:cNvSpPr>
          <p:nvPr/>
        </p:nvSpPr>
        <p:spPr>
          <a:xfrm>
            <a:off x="172527" y="142853"/>
            <a:ext cx="8682548"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000099"/>
                </a:solidFill>
                <a:latin typeface="+mj-lt"/>
                <a:ea typeface="+mj-ea"/>
                <a:cs typeface="+mj-cs"/>
              </a:rPr>
              <a:t>Aktuālākās drošības problēmas dzīvesvietas apkaimē</a:t>
            </a:r>
            <a:endParaRPr kumimoji="0" lang="lv-LV" sz="2000" b="0" i="0" u="none" strike="noStrike" kern="1200" cap="none" spc="0" normalizeH="0" baseline="0" noProof="0" dirty="0">
              <a:ln>
                <a:noFill/>
              </a:ln>
              <a:solidFill>
                <a:srgbClr val="000099"/>
              </a:solidFill>
              <a:effectLst/>
              <a:uLnTx/>
              <a:uFillTx/>
              <a:latin typeface="+mj-lt"/>
              <a:ea typeface="+mj-ea"/>
              <a:cs typeface="+mj-cs"/>
            </a:endParaRPr>
          </a:p>
        </p:txBody>
      </p:sp>
      <p:sp>
        <p:nvSpPr>
          <p:cNvPr id="4" name="Text Placeholder 4">
            <a:extLst>
              <a:ext uri="{FF2B5EF4-FFF2-40B4-BE49-F238E27FC236}">
                <a16:creationId xmlns:a16="http://schemas.microsoft.com/office/drawing/2014/main" id="{465EB726-EE8F-4432-A15C-5668ED230BE9}"/>
              </a:ext>
            </a:extLst>
          </p:cNvPr>
          <p:cNvSpPr txBox="1">
            <a:spLocks/>
          </p:cNvSpPr>
          <p:nvPr/>
        </p:nvSpPr>
        <p:spPr>
          <a:xfrm>
            <a:off x="138023" y="522898"/>
            <a:ext cx="8971473" cy="339746"/>
          </a:xfrm>
          <a:prstGeom prst="rect">
            <a:avLst/>
          </a:prstGeom>
        </p:spPr>
        <p:txBody>
          <a:bodyPr/>
          <a:lstStyle/>
          <a:p>
            <a:pPr marL="342900" indent="-342900" eaLnBrk="0" hangingPunct="0">
              <a:spcBef>
                <a:spcPct val="20000"/>
              </a:spcBef>
              <a:defRPr/>
            </a:pPr>
            <a:r>
              <a:rPr lang="en-US" sz="1200" dirty="0"/>
              <a:t>A</a:t>
            </a:r>
            <a:r>
              <a:rPr kumimoji="0" lang="en-US" sz="1200" b="0" i="0" u="none" strike="noStrike" kern="1200" cap="none" spc="0" normalizeH="0" baseline="0" noProof="0" dirty="0">
                <a:ln>
                  <a:noFill/>
                </a:ln>
                <a:solidFill>
                  <a:schemeClr val="tx1"/>
                </a:solidFill>
                <a:effectLst/>
                <a:uLnTx/>
                <a:uFillTx/>
                <a:latin typeface="+mn-lt"/>
                <a:ea typeface="+mn-ea"/>
                <a:cs typeface="+mn-cs"/>
              </a:rPr>
              <a:t>3</a:t>
            </a:r>
            <a:r>
              <a:rPr kumimoji="0" lang="et-EE" sz="1200" b="0" i="0" u="none" strike="noStrike" kern="1200" cap="none" spc="0" normalizeH="0" baseline="0" noProof="0" dirty="0">
                <a:ln>
                  <a:noFill/>
                </a:ln>
                <a:solidFill>
                  <a:schemeClr val="tx1"/>
                </a:solidFill>
                <a:effectLst/>
                <a:uLnTx/>
                <a:uFillTx/>
                <a:latin typeface="+mn-lt"/>
                <a:ea typeface="+mn-ea"/>
                <a:cs typeface="+mn-cs"/>
              </a:rPr>
              <a:t>. 	</a:t>
            </a:r>
            <a:r>
              <a:rPr lang="lv-LV" sz="1200" dirty="0">
                <a:latin typeface="+mn-lt"/>
              </a:rPr>
              <a:t> Domājot par Jūsu tuvējo apkaimi un tās iedzīvotājiem, novērtējiet, cik lielā mērā Jūs satrauc minētā problēma</a:t>
            </a:r>
            <a:r>
              <a:rPr lang="et-EE" sz="1200" dirty="0">
                <a:latin typeface="+mn-lt"/>
              </a:rPr>
              <a:t>? – </a:t>
            </a:r>
            <a:r>
              <a:rPr lang="et-EE" sz="1200" b="1" dirty="0">
                <a:solidFill>
                  <a:srgbClr val="000099"/>
                </a:solidFill>
                <a:latin typeface="+mn-lt"/>
              </a:rPr>
              <a:t>Huligānisms</a:t>
            </a:r>
            <a:endParaRPr kumimoji="0" lang="lv-LV" sz="1200" b="1" i="0" u="none" strike="noStrike" kern="1200" cap="none" spc="0" normalizeH="0" baseline="0" noProof="0" dirty="0">
              <a:ln>
                <a:noFill/>
              </a:ln>
              <a:solidFill>
                <a:srgbClr val="000099"/>
              </a:solidFill>
              <a:effectLst/>
              <a:uLnTx/>
              <a:uFillTx/>
              <a:latin typeface="+mn-lt"/>
              <a:ea typeface="+mn-ea"/>
              <a:cs typeface="+mn-cs"/>
            </a:endParaRPr>
          </a:p>
        </p:txBody>
      </p:sp>
      <p:sp>
        <p:nvSpPr>
          <p:cNvPr id="5" name="Rectangle 4">
            <a:extLst>
              <a:ext uri="{FF2B5EF4-FFF2-40B4-BE49-F238E27FC236}">
                <a16:creationId xmlns:a16="http://schemas.microsoft.com/office/drawing/2014/main" id="{5F20B184-C56B-48BF-8755-EE54AC284650}"/>
              </a:ext>
            </a:extLst>
          </p:cNvPr>
          <p:cNvSpPr>
            <a:spLocks noChangeArrowheads="1"/>
          </p:cNvSpPr>
          <p:nvPr/>
        </p:nvSpPr>
        <p:spPr bwMode="auto">
          <a:xfrm>
            <a:off x="298972" y="4511615"/>
            <a:ext cx="667187" cy="727935"/>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visi aptaujas dalībnieki, n=</a:t>
            </a:r>
            <a:r>
              <a:rPr lang="en-US" sz="1000" dirty="0">
                <a:solidFill>
                  <a:srgbClr val="333333"/>
                </a:solidFill>
                <a:latin typeface="+mj-lt"/>
              </a:rPr>
              <a:t> 1019</a:t>
            </a:r>
            <a:endParaRPr lang="lv-LV" sz="1000" b="0" dirty="0">
              <a:solidFill>
                <a:srgbClr val="333333"/>
              </a:solidFill>
              <a:latin typeface="+mj-lt"/>
            </a:endParaRPr>
          </a:p>
        </p:txBody>
      </p:sp>
      <p:sp>
        <p:nvSpPr>
          <p:cNvPr id="6" name="Slide Number Placeholder 2">
            <a:extLst>
              <a:ext uri="{FF2B5EF4-FFF2-40B4-BE49-F238E27FC236}">
                <a16:creationId xmlns:a16="http://schemas.microsoft.com/office/drawing/2014/main" id="{237826A5-8F98-468E-94F2-FD9B4F9EDDE9}"/>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36</a:t>
            </a:fld>
            <a:endParaRPr lang="en-AU" dirty="0"/>
          </a:p>
        </p:txBody>
      </p:sp>
    </p:spTree>
    <p:extLst>
      <p:ext uri="{BB962C8B-B14F-4D97-AF65-F5344CB8AC3E}">
        <p14:creationId xmlns:p14="http://schemas.microsoft.com/office/powerpoint/2010/main" val="41070917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F1F8858A-078A-4383-904E-211757530E6B}"/>
              </a:ext>
            </a:extLst>
          </p:cNvPr>
          <p:cNvGraphicFramePr/>
          <p:nvPr>
            <p:extLst>
              <p:ext uri="{D42A27DB-BD31-4B8C-83A1-F6EECF244321}">
                <p14:modId xmlns:p14="http://schemas.microsoft.com/office/powerpoint/2010/main" val="84455835"/>
              </p:ext>
            </p:extLst>
          </p:nvPr>
        </p:nvGraphicFramePr>
        <p:xfrm>
          <a:off x="1500995" y="883112"/>
          <a:ext cx="7454867" cy="5517688"/>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a:extLst>
              <a:ext uri="{FF2B5EF4-FFF2-40B4-BE49-F238E27FC236}">
                <a16:creationId xmlns:a16="http://schemas.microsoft.com/office/drawing/2014/main" id="{8EC96D32-7D09-464E-BE08-6C0E5E482954}"/>
              </a:ext>
            </a:extLst>
          </p:cNvPr>
          <p:cNvSpPr txBox="1">
            <a:spLocks/>
          </p:cNvSpPr>
          <p:nvPr/>
        </p:nvSpPr>
        <p:spPr>
          <a:xfrm>
            <a:off x="172527" y="142853"/>
            <a:ext cx="8682548"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000099"/>
                </a:solidFill>
                <a:latin typeface="+mj-lt"/>
                <a:ea typeface="+mj-ea"/>
                <a:cs typeface="+mj-cs"/>
              </a:rPr>
              <a:t>Aktuālākās drošības problēmas dzīvesvietas apkaimē</a:t>
            </a:r>
            <a:endParaRPr kumimoji="0" lang="lv-LV" sz="2000" b="0" i="0" u="none" strike="noStrike" kern="1200" cap="none" spc="0" normalizeH="0" baseline="0" noProof="0" dirty="0">
              <a:ln>
                <a:noFill/>
              </a:ln>
              <a:solidFill>
                <a:srgbClr val="000099"/>
              </a:solidFill>
              <a:effectLst/>
              <a:uLnTx/>
              <a:uFillTx/>
              <a:latin typeface="+mj-lt"/>
              <a:ea typeface="+mj-ea"/>
              <a:cs typeface="+mj-cs"/>
            </a:endParaRPr>
          </a:p>
        </p:txBody>
      </p:sp>
      <p:sp>
        <p:nvSpPr>
          <p:cNvPr id="4" name="Text Placeholder 4">
            <a:extLst>
              <a:ext uri="{FF2B5EF4-FFF2-40B4-BE49-F238E27FC236}">
                <a16:creationId xmlns:a16="http://schemas.microsoft.com/office/drawing/2014/main" id="{AEC59483-0353-40D5-8AAE-3E461A42128F}"/>
              </a:ext>
            </a:extLst>
          </p:cNvPr>
          <p:cNvSpPr txBox="1">
            <a:spLocks/>
          </p:cNvSpPr>
          <p:nvPr/>
        </p:nvSpPr>
        <p:spPr>
          <a:xfrm>
            <a:off x="138023" y="522898"/>
            <a:ext cx="8971473" cy="339746"/>
          </a:xfrm>
          <a:prstGeom prst="rect">
            <a:avLst/>
          </a:prstGeom>
        </p:spPr>
        <p:txBody>
          <a:bodyPr/>
          <a:lstStyle/>
          <a:p>
            <a:pPr marL="342900" indent="-342900" eaLnBrk="0" hangingPunct="0">
              <a:spcBef>
                <a:spcPct val="20000"/>
              </a:spcBef>
              <a:defRPr/>
            </a:pPr>
            <a:r>
              <a:rPr lang="en-US" sz="1200" dirty="0"/>
              <a:t>A</a:t>
            </a:r>
            <a:r>
              <a:rPr kumimoji="0" lang="en-US" sz="1200" b="0" i="0" u="none" strike="noStrike" kern="1200" cap="none" spc="0" normalizeH="0" baseline="0" noProof="0" dirty="0">
                <a:ln>
                  <a:noFill/>
                </a:ln>
                <a:solidFill>
                  <a:schemeClr val="tx1"/>
                </a:solidFill>
                <a:effectLst/>
                <a:uLnTx/>
                <a:uFillTx/>
                <a:latin typeface="+mn-lt"/>
                <a:ea typeface="+mn-ea"/>
                <a:cs typeface="+mn-cs"/>
              </a:rPr>
              <a:t>3</a:t>
            </a:r>
            <a:r>
              <a:rPr kumimoji="0" lang="et-EE" sz="1200" b="0" i="0" u="none" strike="noStrike" kern="1200" cap="none" spc="0" normalizeH="0" baseline="0" noProof="0" dirty="0">
                <a:ln>
                  <a:noFill/>
                </a:ln>
                <a:solidFill>
                  <a:schemeClr val="tx1"/>
                </a:solidFill>
                <a:effectLst/>
                <a:uLnTx/>
                <a:uFillTx/>
                <a:latin typeface="+mn-lt"/>
                <a:ea typeface="+mn-ea"/>
                <a:cs typeface="+mn-cs"/>
              </a:rPr>
              <a:t>. 	</a:t>
            </a:r>
            <a:r>
              <a:rPr lang="lv-LV" sz="1200" dirty="0">
                <a:latin typeface="+mn-lt"/>
              </a:rPr>
              <a:t> Domājot par Jūsu tuvējo apkaimi un tās iedzīvotājiem, novērtējiet, cik lielā mērā Jūs satrauc minētā problēma</a:t>
            </a:r>
            <a:r>
              <a:rPr lang="et-EE" sz="1200" dirty="0">
                <a:latin typeface="+mn-lt"/>
              </a:rPr>
              <a:t>? – </a:t>
            </a:r>
            <a:r>
              <a:rPr lang="et-EE" sz="1200" b="1" dirty="0">
                <a:solidFill>
                  <a:srgbClr val="000099"/>
                </a:solidFill>
                <a:latin typeface="+mn-lt"/>
              </a:rPr>
              <a:t>Laupīšanas</a:t>
            </a:r>
            <a:endParaRPr kumimoji="0" lang="lv-LV" sz="1200" b="1" i="0" u="none" strike="noStrike" kern="1200" cap="none" spc="0" normalizeH="0" baseline="0" noProof="0" dirty="0">
              <a:ln>
                <a:noFill/>
              </a:ln>
              <a:solidFill>
                <a:srgbClr val="000099"/>
              </a:solidFill>
              <a:effectLst/>
              <a:uLnTx/>
              <a:uFillTx/>
              <a:latin typeface="+mn-lt"/>
              <a:ea typeface="+mn-ea"/>
              <a:cs typeface="+mn-cs"/>
            </a:endParaRPr>
          </a:p>
        </p:txBody>
      </p:sp>
      <p:sp>
        <p:nvSpPr>
          <p:cNvPr id="5" name="Rectangle 4">
            <a:extLst>
              <a:ext uri="{FF2B5EF4-FFF2-40B4-BE49-F238E27FC236}">
                <a16:creationId xmlns:a16="http://schemas.microsoft.com/office/drawing/2014/main" id="{6F3E6AEE-CD00-4818-AABB-592E8B58C062}"/>
              </a:ext>
            </a:extLst>
          </p:cNvPr>
          <p:cNvSpPr>
            <a:spLocks noChangeArrowheads="1"/>
          </p:cNvSpPr>
          <p:nvPr/>
        </p:nvSpPr>
        <p:spPr bwMode="auto">
          <a:xfrm>
            <a:off x="298972" y="4511615"/>
            <a:ext cx="667187" cy="727935"/>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visi aptaujas dalībnieki, n=</a:t>
            </a:r>
            <a:r>
              <a:rPr lang="en-US" sz="1000" dirty="0">
                <a:solidFill>
                  <a:srgbClr val="333333"/>
                </a:solidFill>
                <a:latin typeface="+mj-lt"/>
              </a:rPr>
              <a:t> 1019</a:t>
            </a:r>
            <a:endParaRPr lang="lv-LV" sz="1000" b="0" dirty="0">
              <a:solidFill>
                <a:srgbClr val="333333"/>
              </a:solidFill>
              <a:latin typeface="+mj-lt"/>
            </a:endParaRPr>
          </a:p>
        </p:txBody>
      </p:sp>
      <p:sp>
        <p:nvSpPr>
          <p:cNvPr id="6" name="Slide Number Placeholder 2">
            <a:extLst>
              <a:ext uri="{FF2B5EF4-FFF2-40B4-BE49-F238E27FC236}">
                <a16:creationId xmlns:a16="http://schemas.microsoft.com/office/drawing/2014/main" id="{86E88DF5-0C18-418E-8B34-AE085F2975A5}"/>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37</a:t>
            </a:fld>
            <a:endParaRPr lang="en-AU" dirty="0"/>
          </a:p>
        </p:txBody>
      </p:sp>
    </p:spTree>
    <p:extLst>
      <p:ext uri="{BB962C8B-B14F-4D97-AF65-F5344CB8AC3E}">
        <p14:creationId xmlns:p14="http://schemas.microsoft.com/office/powerpoint/2010/main" val="4651478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D2BB5FB0-7F00-4EA5-B48B-64A4FE57415D}"/>
              </a:ext>
            </a:extLst>
          </p:cNvPr>
          <p:cNvGraphicFramePr/>
          <p:nvPr>
            <p:extLst>
              <p:ext uri="{D42A27DB-BD31-4B8C-83A1-F6EECF244321}">
                <p14:modId xmlns:p14="http://schemas.microsoft.com/office/powerpoint/2010/main" val="1727513040"/>
              </p:ext>
            </p:extLst>
          </p:nvPr>
        </p:nvGraphicFramePr>
        <p:xfrm>
          <a:off x="1500995" y="883112"/>
          <a:ext cx="7454867" cy="5517688"/>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a:extLst>
              <a:ext uri="{FF2B5EF4-FFF2-40B4-BE49-F238E27FC236}">
                <a16:creationId xmlns:a16="http://schemas.microsoft.com/office/drawing/2014/main" id="{637BB14B-FEAE-43BE-9E29-4479967CCFF0}"/>
              </a:ext>
            </a:extLst>
          </p:cNvPr>
          <p:cNvSpPr txBox="1">
            <a:spLocks/>
          </p:cNvSpPr>
          <p:nvPr/>
        </p:nvSpPr>
        <p:spPr>
          <a:xfrm>
            <a:off x="172527" y="142853"/>
            <a:ext cx="8682548"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000099"/>
                </a:solidFill>
                <a:latin typeface="+mj-lt"/>
                <a:ea typeface="+mj-ea"/>
                <a:cs typeface="+mj-cs"/>
              </a:rPr>
              <a:t>Aktuālākās drošības problēmas dzīvesvietas apkaimē</a:t>
            </a:r>
            <a:endParaRPr kumimoji="0" lang="lv-LV" sz="2000" b="0" i="0" u="none" strike="noStrike" kern="1200" cap="none" spc="0" normalizeH="0" baseline="0" noProof="0" dirty="0">
              <a:ln>
                <a:noFill/>
              </a:ln>
              <a:solidFill>
                <a:srgbClr val="000099"/>
              </a:solidFill>
              <a:effectLst/>
              <a:uLnTx/>
              <a:uFillTx/>
              <a:latin typeface="+mj-lt"/>
              <a:ea typeface="+mj-ea"/>
              <a:cs typeface="+mj-cs"/>
            </a:endParaRPr>
          </a:p>
        </p:txBody>
      </p:sp>
      <p:sp>
        <p:nvSpPr>
          <p:cNvPr id="4" name="Text Placeholder 4">
            <a:extLst>
              <a:ext uri="{FF2B5EF4-FFF2-40B4-BE49-F238E27FC236}">
                <a16:creationId xmlns:a16="http://schemas.microsoft.com/office/drawing/2014/main" id="{DF134626-0ED4-4995-9ACA-4D23C451405B}"/>
              </a:ext>
            </a:extLst>
          </p:cNvPr>
          <p:cNvSpPr txBox="1">
            <a:spLocks/>
          </p:cNvSpPr>
          <p:nvPr/>
        </p:nvSpPr>
        <p:spPr>
          <a:xfrm>
            <a:off x="138023" y="522898"/>
            <a:ext cx="8971473" cy="339746"/>
          </a:xfrm>
          <a:prstGeom prst="rect">
            <a:avLst/>
          </a:prstGeom>
        </p:spPr>
        <p:txBody>
          <a:bodyPr/>
          <a:lstStyle/>
          <a:p>
            <a:pPr marL="342900" indent="-342900" eaLnBrk="0" hangingPunct="0">
              <a:spcBef>
                <a:spcPct val="20000"/>
              </a:spcBef>
              <a:defRPr/>
            </a:pPr>
            <a:r>
              <a:rPr lang="en-US" sz="1200" dirty="0"/>
              <a:t>A</a:t>
            </a:r>
            <a:r>
              <a:rPr kumimoji="0" lang="en-US" sz="1200" b="0" i="0" u="none" strike="noStrike" kern="1200" cap="none" spc="0" normalizeH="0" baseline="0" noProof="0" dirty="0">
                <a:ln>
                  <a:noFill/>
                </a:ln>
                <a:solidFill>
                  <a:schemeClr val="tx1"/>
                </a:solidFill>
                <a:effectLst/>
                <a:uLnTx/>
                <a:uFillTx/>
                <a:latin typeface="+mn-lt"/>
                <a:ea typeface="+mn-ea"/>
                <a:cs typeface="+mn-cs"/>
              </a:rPr>
              <a:t>3</a:t>
            </a:r>
            <a:r>
              <a:rPr kumimoji="0" lang="et-EE" sz="1200" b="0" i="0" u="none" strike="noStrike" kern="1200" cap="none" spc="0" normalizeH="0" baseline="0" noProof="0" dirty="0">
                <a:ln>
                  <a:noFill/>
                </a:ln>
                <a:solidFill>
                  <a:schemeClr val="tx1"/>
                </a:solidFill>
                <a:effectLst/>
                <a:uLnTx/>
                <a:uFillTx/>
                <a:latin typeface="+mn-lt"/>
                <a:ea typeface="+mn-ea"/>
                <a:cs typeface="+mn-cs"/>
              </a:rPr>
              <a:t>. 	</a:t>
            </a:r>
            <a:r>
              <a:rPr lang="lv-LV" sz="1200" dirty="0">
                <a:latin typeface="+mn-lt"/>
              </a:rPr>
              <a:t> Domājot par Jūsu tuvējo apkaimi un tās iedzīvotājiem, novērtējiet, cik lielā mērā Jūs satrauc minētā problēma</a:t>
            </a:r>
            <a:r>
              <a:rPr lang="et-EE" sz="1200" dirty="0">
                <a:latin typeface="+mn-lt"/>
              </a:rPr>
              <a:t>? – </a:t>
            </a:r>
            <a:r>
              <a:rPr lang="et-EE" sz="1200" b="1" dirty="0">
                <a:solidFill>
                  <a:srgbClr val="000099"/>
                </a:solidFill>
                <a:latin typeface="+mn-lt"/>
              </a:rPr>
              <a:t>Satiksmes drošība</a:t>
            </a:r>
            <a:endParaRPr kumimoji="0" lang="lv-LV" sz="1200" b="1" i="0" u="none" strike="noStrike" kern="1200" cap="none" spc="0" normalizeH="0" baseline="0" noProof="0" dirty="0">
              <a:ln>
                <a:noFill/>
              </a:ln>
              <a:solidFill>
                <a:srgbClr val="000099"/>
              </a:solidFill>
              <a:effectLst/>
              <a:uLnTx/>
              <a:uFillTx/>
              <a:latin typeface="+mn-lt"/>
              <a:ea typeface="+mn-ea"/>
              <a:cs typeface="+mn-cs"/>
            </a:endParaRPr>
          </a:p>
        </p:txBody>
      </p:sp>
      <p:sp>
        <p:nvSpPr>
          <p:cNvPr id="5" name="Rectangle 4">
            <a:extLst>
              <a:ext uri="{FF2B5EF4-FFF2-40B4-BE49-F238E27FC236}">
                <a16:creationId xmlns:a16="http://schemas.microsoft.com/office/drawing/2014/main" id="{AC9A62F3-FEA9-414F-9689-9DDE1CE918A7}"/>
              </a:ext>
            </a:extLst>
          </p:cNvPr>
          <p:cNvSpPr>
            <a:spLocks noChangeArrowheads="1"/>
          </p:cNvSpPr>
          <p:nvPr/>
        </p:nvSpPr>
        <p:spPr bwMode="auto">
          <a:xfrm>
            <a:off x="298972" y="4511615"/>
            <a:ext cx="667187" cy="727935"/>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visi aptaujas dalībnieki, n=</a:t>
            </a:r>
            <a:r>
              <a:rPr lang="en-US" sz="1000" dirty="0">
                <a:solidFill>
                  <a:srgbClr val="333333"/>
                </a:solidFill>
                <a:latin typeface="+mj-lt"/>
              </a:rPr>
              <a:t> 1019</a:t>
            </a:r>
            <a:endParaRPr lang="lv-LV" sz="1000" b="0" dirty="0">
              <a:solidFill>
                <a:srgbClr val="333333"/>
              </a:solidFill>
              <a:latin typeface="+mj-lt"/>
            </a:endParaRPr>
          </a:p>
        </p:txBody>
      </p:sp>
      <p:sp>
        <p:nvSpPr>
          <p:cNvPr id="6" name="Slide Number Placeholder 2">
            <a:extLst>
              <a:ext uri="{FF2B5EF4-FFF2-40B4-BE49-F238E27FC236}">
                <a16:creationId xmlns:a16="http://schemas.microsoft.com/office/drawing/2014/main" id="{1DA25F08-93A3-4265-8C2D-67FCD86AE809}"/>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38</a:t>
            </a:fld>
            <a:endParaRPr lang="en-AU" dirty="0"/>
          </a:p>
        </p:txBody>
      </p:sp>
    </p:spTree>
    <p:extLst>
      <p:ext uri="{BB962C8B-B14F-4D97-AF65-F5344CB8AC3E}">
        <p14:creationId xmlns:p14="http://schemas.microsoft.com/office/powerpoint/2010/main" val="32091070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3622156A-6D0C-4A5C-A84C-B94CAC0B6FCA}"/>
              </a:ext>
            </a:extLst>
          </p:cNvPr>
          <p:cNvGraphicFramePr/>
          <p:nvPr>
            <p:extLst>
              <p:ext uri="{D42A27DB-BD31-4B8C-83A1-F6EECF244321}">
                <p14:modId xmlns:p14="http://schemas.microsoft.com/office/powerpoint/2010/main" val="2941698041"/>
              </p:ext>
            </p:extLst>
          </p:nvPr>
        </p:nvGraphicFramePr>
        <p:xfrm>
          <a:off x="1500995" y="1035170"/>
          <a:ext cx="7454867" cy="536563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a:extLst>
              <a:ext uri="{FF2B5EF4-FFF2-40B4-BE49-F238E27FC236}">
                <a16:creationId xmlns:a16="http://schemas.microsoft.com/office/drawing/2014/main" id="{9EF39942-A8CC-40E9-AC59-48ED75D58F6C}"/>
              </a:ext>
            </a:extLst>
          </p:cNvPr>
          <p:cNvSpPr txBox="1">
            <a:spLocks/>
          </p:cNvSpPr>
          <p:nvPr/>
        </p:nvSpPr>
        <p:spPr>
          <a:xfrm>
            <a:off x="172527" y="142853"/>
            <a:ext cx="8682548"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000099"/>
                </a:solidFill>
                <a:latin typeface="+mj-lt"/>
                <a:ea typeface="+mj-ea"/>
                <a:cs typeface="+mj-cs"/>
              </a:rPr>
              <a:t>Aktuālākās drošības problēmas dzīvesvietas apkaimē</a:t>
            </a:r>
            <a:endParaRPr kumimoji="0" lang="lv-LV" sz="2000" b="0" i="0" u="none" strike="noStrike" kern="1200" cap="none" spc="0" normalizeH="0" baseline="0" noProof="0" dirty="0">
              <a:ln>
                <a:noFill/>
              </a:ln>
              <a:solidFill>
                <a:srgbClr val="000099"/>
              </a:solidFill>
              <a:effectLst/>
              <a:uLnTx/>
              <a:uFillTx/>
              <a:latin typeface="+mj-lt"/>
              <a:ea typeface="+mj-ea"/>
              <a:cs typeface="+mj-cs"/>
            </a:endParaRPr>
          </a:p>
        </p:txBody>
      </p:sp>
      <p:sp>
        <p:nvSpPr>
          <p:cNvPr id="4" name="Text Placeholder 4">
            <a:extLst>
              <a:ext uri="{FF2B5EF4-FFF2-40B4-BE49-F238E27FC236}">
                <a16:creationId xmlns:a16="http://schemas.microsoft.com/office/drawing/2014/main" id="{CA6634F9-A811-4E8D-B034-A025EE0E63FA}"/>
              </a:ext>
            </a:extLst>
          </p:cNvPr>
          <p:cNvSpPr txBox="1">
            <a:spLocks/>
          </p:cNvSpPr>
          <p:nvPr/>
        </p:nvSpPr>
        <p:spPr>
          <a:xfrm>
            <a:off x="138023" y="522898"/>
            <a:ext cx="8971473" cy="339746"/>
          </a:xfrm>
          <a:prstGeom prst="rect">
            <a:avLst/>
          </a:prstGeom>
        </p:spPr>
        <p:txBody>
          <a:bodyPr/>
          <a:lstStyle/>
          <a:p>
            <a:pPr marL="342900" indent="-342900" eaLnBrk="0" hangingPunct="0">
              <a:spcBef>
                <a:spcPct val="20000"/>
              </a:spcBef>
              <a:defRPr/>
            </a:pPr>
            <a:r>
              <a:rPr lang="en-US" sz="1200" dirty="0"/>
              <a:t>A</a:t>
            </a:r>
            <a:r>
              <a:rPr kumimoji="0" lang="en-US" sz="1200" b="0" i="0" u="none" strike="noStrike" kern="1200" cap="none" spc="0" normalizeH="0" baseline="0" noProof="0" dirty="0">
                <a:ln>
                  <a:noFill/>
                </a:ln>
                <a:solidFill>
                  <a:schemeClr val="tx1"/>
                </a:solidFill>
                <a:effectLst/>
                <a:uLnTx/>
                <a:uFillTx/>
                <a:latin typeface="+mn-lt"/>
                <a:ea typeface="+mn-ea"/>
                <a:cs typeface="+mn-cs"/>
              </a:rPr>
              <a:t>3</a:t>
            </a:r>
            <a:r>
              <a:rPr kumimoji="0" lang="et-EE" sz="1200" b="0" i="0" u="none" strike="noStrike" kern="1200" cap="none" spc="0" normalizeH="0" baseline="0" noProof="0" dirty="0">
                <a:ln>
                  <a:noFill/>
                </a:ln>
                <a:solidFill>
                  <a:schemeClr val="tx1"/>
                </a:solidFill>
                <a:effectLst/>
                <a:uLnTx/>
                <a:uFillTx/>
                <a:latin typeface="+mn-lt"/>
                <a:ea typeface="+mn-ea"/>
                <a:cs typeface="+mn-cs"/>
              </a:rPr>
              <a:t>. 	</a:t>
            </a:r>
            <a:r>
              <a:rPr lang="lv-LV" sz="1200" dirty="0">
                <a:latin typeface="+mn-lt"/>
              </a:rPr>
              <a:t> Domājot par Jūsu tuvējo apkaimi un tās iedzīvotājiem, novērtējiet, cik lielā mērā Jūs satrauc minētā problēma</a:t>
            </a:r>
            <a:r>
              <a:rPr lang="et-EE" sz="1200" dirty="0">
                <a:latin typeface="+mn-lt"/>
              </a:rPr>
              <a:t>? – </a:t>
            </a:r>
          </a:p>
          <a:p>
            <a:pPr marL="342900" indent="-342900" algn="ctr" eaLnBrk="0" hangingPunct="0">
              <a:spcBef>
                <a:spcPct val="20000"/>
              </a:spcBef>
              <a:defRPr/>
            </a:pPr>
            <a:r>
              <a:rPr lang="lv-LV" sz="1200" b="1" dirty="0">
                <a:solidFill>
                  <a:srgbClr val="000099"/>
                </a:solidFill>
                <a:latin typeface="+mn-lt"/>
              </a:rPr>
              <a:t>Klaiņojoši mājdzīvnieki un suņi bez uzpurņiem</a:t>
            </a:r>
            <a:endParaRPr kumimoji="0" lang="lv-LV" sz="1200" b="1" i="0" u="none" strike="noStrike" kern="1200" cap="none" spc="0" normalizeH="0" baseline="0" noProof="0" dirty="0">
              <a:ln>
                <a:noFill/>
              </a:ln>
              <a:solidFill>
                <a:srgbClr val="000099"/>
              </a:solidFill>
              <a:effectLst/>
              <a:uLnTx/>
              <a:uFillTx/>
              <a:latin typeface="+mn-lt"/>
              <a:ea typeface="+mn-ea"/>
              <a:cs typeface="+mn-cs"/>
            </a:endParaRPr>
          </a:p>
        </p:txBody>
      </p:sp>
      <p:sp>
        <p:nvSpPr>
          <p:cNvPr id="5" name="Rectangle 4">
            <a:extLst>
              <a:ext uri="{FF2B5EF4-FFF2-40B4-BE49-F238E27FC236}">
                <a16:creationId xmlns:a16="http://schemas.microsoft.com/office/drawing/2014/main" id="{52FAE6FB-6B01-47C5-B250-A71D46C4132F}"/>
              </a:ext>
            </a:extLst>
          </p:cNvPr>
          <p:cNvSpPr>
            <a:spLocks noChangeArrowheads="1"/>
          </p:cNvSpPr>
          <p:nvPr/>
        </p:nvSpPr>
        <p:spPr bwMode="auto">
          <a:xfrm>
            <a:off x="298972" y="4511615"/>
            <a:ext cx="667187" cy="727935"/>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visi aptaujas dalībnieki, n=</a:t>
            </a:r>
            <a:r>
              <a:rPr lang="en-US" sz="1000" dirty="0">
                <a:solidFill>
                  <a:srgbClr val="333333"/>
                </a:solidFill>
                <a:latin typeface="+mj-lt"/>
              </a:rPr>
              <a:t> 1019</a:t>
            </a:r>
            <a:endParaRPr lang="lv-LV" sz="1000" b="0" dirty="0">
              <a:solidFill>
                <a:srgbClr val="333333"/>
              </a:solidFill>
              <a:latin typeface="+mj-lt"/>
            </a:endParaRPr>
          </a:p>
        </p:txBody>
      </p:sp>
      <p:sp>
        <p:nvSpPr>
          <p:cNvPr id="6" name="Slide Number Placeholder 2">
            <a:extLst>
              <a:ext uri="{FF2B5EF4-FFF2-40B4-BE49-F238E27FC236}">
                <a16:creationId xmlns:a16="http://schemas.microsoft.com/office/drawing/2014/main" id="{B0E0BD3D-F4AE-4715-BBED-BF8D54F2384E}"/>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39</a:t>
            </a:fld>
            <a:endParaRPr lang="en-AU" dirty="0"/>
          </a:p>
        </p:txBody>
      </p:sp>
    </p:spTree>
    <p:extLst>
      <p:ext uri="{BB962C8B-B14F-4D97-AF65-F5344CB8AC3E}">
        <p14:creationId xmlns:p14="http://schemas.microsoft.com/office/powerpoint/2010/main" val="1740732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82FDF6C-F62A-460F-AEFA-DD8F2EA72D4B}"/>
              </a:ext>
            </a:extLst>
          </p:cNvPr>
          <p:cNvGraphicFramePr>
            <a:graphicFrameLocks noGrp="1"/>
          </p:cNvGraphicFramePr>
          <p:nvPr>
            <p:extLst>
              <p:ext uri="{D42A27DB-BD31-4B8C-83A1-F6EECF244321}">
                <p14:modId xmlns:p14="http://schemas.microsoft.com/office/powerpoint/2010/main" val="54549838"/>
              </p:ext>
            </p:extLst>
          </p:nvPr>
        </p:nvGraphicFramePr>
        <p:xfrm>
          <a:off x="862637" y="510767"/>
          <a:ext cx="7927679" cy="5009374"/>
        </p:xfrm>
        <a:graphic>
          <a:graphicData uri="http://schemas.openxmlformats.org/drawingml/2006/table">
            <a:tbl>
              <a:tblPr firstRow="1" bandRow="1">
                <a:tableStyleId>{5940675A-B579-460E-94D1-54222C63F5DA}</a:tableStyleId>
              </a:tblPr>
              <a:tblGrid>
                <a:gridCol w="1886856">
                  <a:extLst>
                    <a:ext uri="{9D8B030D-6E8A-4147-A177-3AD203B41FA5}">
                      <a16:colId xmlns:a16="http://schemas.microsoft.com/office/drawing/2014/main" val="20000"/>
                    </a:ext>
                  </a:extLst>
                </a:gridCol>
                <a:gridCol w="6040823">
                  <a:extLst>
                    <a:ext uri="{9D8B030D-6E8A-4147-A177-3AD203B41FA5}">
                      <a16:colId xmlns:a16="http://schemas.microsoft.com/office/drawing/2014/main" val="20001"/>
                    </a:ext>
                  </a:extLst>
                </a:gridCol>
              </a:tblGrid>
              <a:tr h="334633">
                <a:tc>
                  <a:txBody>
                    <a:bodyPr/>
                    <a:lstStyle/>
                    <a:p>
                      <a:pPr algn="r">
                        <a:lnSpc>
                          <a:spcPct val="120000"/>
                        </a:lnSpc>
                        <a:tabLst>
                          <a:tab pos="2514600" algn="l"/>
                        </a:tabLst>
                      </a:pPr>
                      <a:r>
                        <a:rPr lang="lv-LV" sz="1200" b="1" dirty="0">
                          <a:effectLst/>
                          <a:latin typeface="Calibri" panose="020F0502020204030204" pitchFamily="34" charset="0"/>
                          <a:ea typeface="Times New Roman" panose="02020603050405020304" pitchFamily="18" charset="0"/>
                          <a:cs typeface="Times New Roman" panose="02020603050405020304" pitchFamily="18" charset="0"/>
                        </a:rPr>
                        <a:t>Pētījuma mērķis:</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D1E462"/>
                    </a:solidFill>
                  </a:tcPr>
                </a:tc>
                <a:tc>
                  <a:txBody>
                    <a:bodyPr/>
                    <a:lstStyle/>
                    <a:p>
                      <a:pPr marL="171450" indent="-171450" algn="just">
                        <a:lnSpc>
                          <a:spcPct val="120000"/>
                        </a:lnSpc>
                        <a:buFont typeface="Wingdings" panose="05000000000000000000" pitchFamily="2" charset="2"/>
                        <a:buChar char="ü"/>
                        <a:tabLst/>
                      </a:pPr>
                      <a:r>
                        <a:rPr lang="lv-LV" sz="1200" dirty="0">
                          <a:effectLst/>
                          <a:latin typeface="Calibri" panose="020F0502020204030204" pitchFamily="34" charset="0"/>
                          <a:ea typeface="Times New Roman" panose="02020603050405020304" pitchFamily="18" charset="0"/>
                          <a:cs typeface="Times New Roman" panose="02020603050405020304" pitchFamily="18" charset="0"/>
                        </a:rPr>
                        <a:t>Iedzīvotāju drošības sajūta dažādās vidēs;</a:t>
                      </a:r>
                    </a:p>
                    <a:p>
                      <a:pPr marL="171450" indent="-171450" algn="just">
                        <a:lnSpc>
                          <a:spcPct val="120000"/>
                        </a:lnSpc>
                        <a:buFont typeface="Wingdings" panose="05000000000000000000" pitchFamily="2" charset="2"/>
                        <a:buChar char="ü"/>
                        <a:tabLst/>
                      </a:pPr>
                      <a:r>
                        <a:rPr lang="lv-LV" sz="1200" dirty="0">
                          <a:effectLst/>
                          <a:latin typeface="Calibri" panose="020F0502020204030204" pitchFamily="34" charset="0"/>
                          <a:ea typeface="Times New Roman" panose="02020603050405020304" pitchFamily="18" charset="0"/>
                          <a:cs typeface="Times New Roman" panose="02020603050405020304" pitchFamily="18" charset="0"/>
                        </a:rPr>
                        <a:t>Iedzīvotāju satraukums par dažādām drošības tēmām;</a:t>
                      </a:r>
                    </a:p>
                    <a:p>
                      <a:pPr marL="171450" indent="-171450" algn="just">
                        <a:lnSpc>
                          <a:spcPct val="120000"/>
                        </a:lnSpc>
                        <a:buFont typeface="Wingdings" panose="05000000000000000000" pitchFamily="2" charset="2"/>
                        <a:buChar char="ü"/>
                        <a:tabLst/>
                      </a:pPr>
                      <a:r>
                        <a:rPr lang="lv-LV" sz="1200" dirty="0">
                          <a:effectLst/>
                          <a:latin typeface="Calibri" panose="020F0502020204030204" pitchFamily="34" charset="0"/>
                          <a:ea typeface="Times New Roman" panose="02020603050405020304" pitchFamily="18" charset="0"/>
                          <a:cs typeface="Times New Roman" panose="02020603050405020304" pitchFamily="18" charset="0"/>
                        </a:rPr>
                        <a:t>Iedzīvotāju rūpes par personisko drošību;</a:t>
                      </a:r>
                    </a:p>
                    <a:p>
                      <a:pPr marL="171450" indent="-171450" algn="l">
                        <a:lnSpc>
                          <a:spcPct val="120000"/>
                        </a:lnSpc>
                        <a:buFont typeface="Wingdings" panose="05000000000000000000" pitchFamily="2" charset="2"/>
                        <a:buChar char="ü"/>
                        <a:tabLst/>
                      </a:pPr>
                      <a:r>
                        <a:rPr lang="lv-LV" sz="1200" dirty="0">
                          <a:effectLst/>
                          <a:latin typeface="Calibri" panose="020F0502020204030204" pitchFamily="34" charset="0"/>
                          <a:ea typeface="Times New Roman" panose="02020603050405020304" pitchFamily="18" charset="0"/>
                          <a:cs typeface="Times New Roman" panose="02020603050405020304" pitchFamily="18" charset="0"/>
                        </a:rPr>
                        <a:t>Iedzīvotāju pieredze saskarsmē ar dažādām </a:t>
                      </a:r>
                      <a:r>
                        <a:rPr lang="lv-LV" sz="1200" dirty="0" err="1">
                          <a:effectLst/>
                          <a:latin typeface="Calibri" panose="020F0502020204030204" pitchFamily="34" charset="0"/>
                          <a:ea typeface="Times New Roman" panose="02020603050405020304" pitchFamily="18" charset="0"/>
                          <a:cs typeface="Times New Roman" panose="02020603050405020304" pitchFamily="18" charset="0"/>
                        </a:rPr>
                        <a:t>iekšlietu</a:t>
                      </a:r>
                      <a:r>
                        <a:rPr lang="lv-LV" sz="1200" dirty="0">
                          <a:effectLst/>
                          <a:latin typeface="Calibri" panose="020F0502020204030204" pitchFamily="34" charset="0"/>
                          <a:ea typeface="Times New Roman" panose="02020603050405020304" pitchFamily="18" charset="0"/>
                          <a:cs typeface="Times New Roman" panose="02020603050405020304" pitchFamily="18" charset="0"/>
                        </a:rPr>
                        <a:t> resora iestādēm un iestāžu darba vērtējums</a:t>
                      </a:r>
                    </a:p>
                  </a:txBody>
                  <a:tcPr marL="68580" marR="68580" marT="0" marB="0">
                    <a:solidFill>
                      <a:schemeClr val="accent3">
                        <a:lumMod val="20000"/>
                        <a:lumOff val="80000"/>
                      </a:schemeClr>
                    </a:solidFill>
                  </a:tcPr>
                </a:tc>
                <a:extLst>
                  <a:ext uri="{0D108BD9-81ED-4DB2-BD59-A6C34878D82A}">
                    <a16:rowId xmlns:a16="http://schemas.microsoft.com/office/drawing/2014/main" val="10000"/>
                  </a:ext>
                </a:extLst>
              </a:tr>
              <a:tr h="335756">
                <a:tc>
                  <a:txBody>
                    <a:bodyPr/>
                    <a:lstStyle/>
                    <a:p>
                      <a:pPr algn="r">
                        <a:lnSpc>
                          <a:spcPct val="120000"/>
                        </a:lnSpc>
                        <a:tabLst>
                          <a:tab pos="2514600" algn="l"/>
                        </a:tabLst>
                      </a:pPr>
                      <a:r>
                        <a:rPr lang="en-GB" sz="1200" b="1" dirty="0" err="1">
                          <a:effectLst/>
                          <a:latin typeface="Calibri" panose="020F0502020204030204" pitchFamily="34" charset="0"/>
                          <a:ea typeface="Times New Roman" panose="02020603050405020304" pitchFamily="18" charset="0"/>
                          <a:cs typeface="Times New Roman" panose="02020603050405020304" pitchFamily="18" charset="0"/>
                        </a:rPr>
                        <a:t>Datu</a:t>
                      </a:r>
                      <a:r>
                        <a:rPr lang="en-GB" sz="1200" b="1"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200" b="1" dirty="0" err="1">
                          <a:effectLst/>
                          <a:latin typeface="Calibri" panose="020F0502020204030204" pitchFamily="34" charset="0"/>
                          <a:ea typeface="Times New Roman" panose="02020603050405020304" pitchFamily="18" charset="0"/>
                          <a:cs typeface="Times New Roman" panose="02020603050405020304" pitchFamily="18" charset="0"/>
                        </a:rPr>
                        <a:t>ieguves</a:t>
                      </a:r>
                      <a:r>
                        <a:rPr lang="en-GB" sz="1200" b="1"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200" b="1" dirty="0" err="1">
                          <a:effectLst/>
                          <a:latin typeface="Calibri" panose="020F0502020204030204" pitchFamily="34" charset="0"/>
                          <a:ea typeface="Times New Roman" panose="02020603050405020304" pitchFamily="18" charset="0"/>
                          <a:cs typeface="Times New Roman" panose="02020603050405020304" pitchFamily="18" charset="0"/>
                        </a:rPr>
                        <a:t>metode</a:t>
                      </a:r>
                      <a:r>
                        <a:rPr lang="en-GB" sz="1200" b="1" dirty="0">
                          <a:effectLst/>
                          <a:latin typeface="Calibri" panose="020F0502020204030204" pitchFamily="34" charset="0"/>
                          <a:ea typeface="Times New Roman" panose="02020603050405020304" pitchFamily="18" charset="0"/>
                          <a:cs typeface="Times New Roman" panose="02020603050405020304" pitchFamily="18" charset="0"/>
                        </a:rPr>
                        <a:t>:</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D1E462"/>
                    </a:solidFill>
                  </a:tcPr>
                </a:tc>
                <a:tc>
                  <a:txBody>
                    <a:bodyPr/>
                    <a:lstStyle/>
                    <a:p>
                      <a:pPr algn="just">
                        <a:lnSpc>
                          <a:spcPct val="120000"/>
                        </a:lnSpc>
                        <a:tabLst>
                          <a:tab pos="2514600" algn="l"/>
                        </a:tabLst>
                      </a:pPr>
                      <a:r>
                        <a:rPr lang="en-GB" sz="1200" dirty="0" err="1">
                          <a:effectLst/>
                          <a:latin typeface="Calibri" panose="020F0502020204030204" pitchFamily="34" charset="0"/>
                          <a:ea typeface="Times New Roman" panose="02020603050405020304" pitchFamily="18" charset="0"/>
                          <a:cs typeface="Times New Roman" panose="02020603050405020304" pitchFamily="18" charset="0"/>
                        </a:rPr>
                        <a:t>telefonintervijas</a:t>
                      </a: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 (CATI).</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0002"/>
                  </a:ext>
                </a:extLst>
              </a:tr>
              <a:tr h="261419">
                <a:tc>
                  <a:txBody>
                    <a:bodyPr/>
                    <a:lstStyle/>
                    <a:p>
                      <a:pPr algn="r">
                        <a:lnSpc>
                          <a:spcPct val="120000"/>
                        </a:lnSpc>
                        <a:tabLst>
                          <a:tab pos="2514600" algn="l"/>
                        </a:tabLst>
                      </a:pPr>
                      <a:r>
                        <a:rPr lang="en-GB" sz="1200" b="1">
                          <a:effectLst/>
                          <a:latin typeface="Calibri" panose="020F0502020204030204" pitchFamily="34" charset="0"/>
                          <a:ea typeface="Times New Roman" panose="02020603050405020304" pitchFamily="18" charset="0"/>
                          <a:cs typeface="Times New Roman" panose="02020603050405020304" pitchFamily="18" charset="0"/>
                        </a:rPr>
                        <a:t>Izlases apjoms:</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D1E462"/>
                    </a:solidFill>
                  </a:tcPr>
                </a:tc>
                <a:tc>
                  <a:txBody>
                    <a:bodyPr/>
                    <a:lstStyle/>
                    <a:p>
                      <a:pPr algn="just">
                        <a:lnSpc>
                          <a:spcPct val="120000"/>
                        </a:lnSpc>
                        <a:tabLst>
                          <a:tab pos="251460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1019</a:t>
                      </a: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200" dirty="0" err="1">
                          <a:effectLst/>
                          <a:latin typeface="Calibri" panose="020F0502020204030204" pitchFamily="34" charset="0"/>
                          <a:ea typeface="Times New Roman" panose="02020603050405020304" pitchFamily="18" charset="0"/>
                          <a:cs typeface="Times New Roman" panose="02020603050405020304" pitchFamily="18" charset="0"/>
                        </a:rPr>
                        <a:t>respondenti</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0003"/>
                  </a:ext>
                </a:extLst>
              </a:tr>
              <a:tr h="319178">
                <a:tc>
                  <a:txBody>
                    <a:bodyPr/>
                    <a:lstStyle/>
                    <a:p>
                      <a:pPr algn="r">
                        <a:lnSpc>
                          <a:spcPct val="120000"/>
                        </a:lnSpc>
                        <a:tabLst>
                          <a:tab pos="2514600" algn="l"/>
                        </a:tabLst>
                      </a:pPr>
                      <a:r>
                        <a:rPr lang="en-GB" sz="1200" b="1">
                          <a:effectLst/>
                          <a:latin typeface="Calibri" panose="020F0502020204030204" pitchFamily="34" charset="0"/>
                          <a:ea typeface="Times New Roman" panose="02020603050405020304" pitchFamily="18" charset="0"/>
                          <a:cs typeface="Times New Roman" panose="02020603050405020304" pitchFamily="18" charset="0"/>
                        </a:rPr>
                        <a:t>Izlases prasības:</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D1E462"/>
                    </a:solidFill>
                  </a:tcPr>
                </a:tc>
                <a:tc>
                  <a:txBody>
                    <a:bodyPr/>
                    <a:lstStyle/>
                    <a:p>
                      <a:pPr algn="just">
                        <a:lnSpc>
                          <a:spcPct val="120000"/>
                        </a:lnSpc>
                        <a:tabLst>
                          <a:tab pos="2514600" algn="l"/>
                        </a:tabLst>
                      </a:pPr>
                      <a:r>
                        <a:rPr lang="en-GB" sz="1200" dirty="0" err="1">
                          <a:effectLst/>
                          <a:latin typeface="Calibri" panose="020F0502020204030204" pitchFamily="34" charset="0"/>
                          <a:ea typeface="Times New Roman" panose="02020603050405020304" pitchFamily="18" charset="0"/>
                          <a:cs typeface="Times New Roman" panose="02020603050405020304" pitchFamily="18" charset="0"/>
                        </a:rPr>
                        <a:t>reprezentatīva</a:t>
                      </a: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 Latvijas </a:t>
                      </a:r>
                      <a:r>
                        <a:rPr lang="en-GB" sz="1200" dirty="0" err="1">
                          <a:effectLst/>
                          <a:latin typeface="Calibri" panose="020F0502020204030204" pitchFamily="34" charset="0"/>
                          <a:ea typeface="Times New Roman" panose="02020603050405020304" pitchFamily="18" charset="0"/>
                          <a:cs typeface="Times New Roman" panose="02020603050405020304" pitchFamily="18" charset="0"/>
                        </a:rPr>
                        <a:t>iedzīvotāju</a:t>
                      </a: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200" dirty="0" err="1">
                          <a:effectLst/>
                          <a:latin typeface="Calibri" panose="020F0502020204030204" pitchFamily="34" charset="0"/>
                          <a:ea typeface="Times New Roman" panose="02020603050405020304" pitchFamily="18" charset="0"/>
                          <a:cs typeface="Times New Roman" panose="02020603050405020304" pitchFamily="18" charset="0"/>
                        </a:rPr>
                        <a:t>izlase</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0004"/>
                  </a:ext>
                </a:extLst>
              </a:tr>
              <a:tr h="245054">
                <a:tc>
                  <a:txBody>
                    <a:bodyPr/>
                    <a:lstStyle/>
                    <a:p>
                      <a:pPr algn="r">
                        <a:lnSpc>
                          <a:spcPct val="120000"/>
                        </a:lnSpc>
                        <a:tabLst>
                          <a:tab pos="2514600" algn="l"/>
                        </a:tabLst>
                      </a:pPr>
                      <a:r>
                        <a:rPr lang="en-GB" sz="1200" b="1">
                          <a:effectLst/>
                          <a:latin typeface="Calibri" panose="020F0502020204030204" pitchFamily="34" charset="0"/>
                          <a:ea typeface="Times New Roman" panose="02020603050405020304" pitchFamily="18" charset="0"/>
                          <a:cs typeface="Times New Roman" panose="02020603050405020304" pitchFamily="18" charset="0"/>
                        </a:rPr>
                        <a:t>Izlases raksturojums:</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D1E462"/>
                    </a:solidFill>
                  </a:tcPr>
                </a:tc>
                <a:tc>
                  <a:txBody>
                    <a:bodyPr/>
                    <a:lstStyle/>
                    <a:p>
                      <a:pPr algn="just">
                        <a:lnSpc>
                          <a:spcPct val="120000"/>
                        </a:lnSpc>
                        <a:tabLst>
                          <a:tab pos="2514600" algn="l"/>
                        </a:tabLst>
                      </a:pPr>
                      <a:r>
                        <a:rPr lang="en-GB" sz="1200" dirty="0" err="1">
                          <a:effectLst/>
                          <a:latin typeface="Calibri" panose="020F0502020204030204" pitchFamily="34" charset="0"/>
                          <a:ea typeface="Times New Roman" panose="02020603050405020304" pitchFamily="18" charset="0"/>
                          <a:cs typeface="Times New Roman" panose="02020603050405020304" pitchFamily="18" charset="0"/>
                        </a:rPr>
                        <a:t>pēc</a:t>
                      </a: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200" dirty="0" err="1">
                          <a:effectLst/>
                          <a:latin typeface="Calibri" panose="020F0502020204030204" pitchFamily="34" charset="0"/>
                          <a:ea typeface="Times New Roman" panose="02020603050405020304" pitchFamily="18" charset="0"/>
                          <a:cs typeface="Times New Roman" panose="02020603050405020304" pitchFamily="18" charset="0"/>
                        </a:rPr>
                        <a:t>nejaušības</a:t>
                      </a: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200" dirty="0" err="1">
                          <a:effectLst/>
                          <a:latin typeface="Calibri" panose="020F0502020204030204" pitchFamily="34" charset="0"/>
                          <a:ea typeface="Times New Roman" panose="02020603050405020304" pitchFamily="18" charset="0"/>
                          <a:cs typeface="Times New Roman" panose="02020603050405020304" pitchFamily="18" charset="0"/>
                        </a:rPr>
                        <a:t>principa</a:t>
                      </a: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200" dirty="0" err="1">
                          <a:effectLst/>
                          <a:latin typeface="Calibri" panose="020F0502020204030204" pitchFamily="34" charset="0"/>
                          <a:ea typeface="Times New Roman" panose="02020603050405020304" pitchFamily="18" charset="0"/>
                          <a:cs typeface="Times New Roman" panose="02020603050405020304" pitchFamily="18" charset="0"/>
                        </a:rPr>
                        <a:t>sastādītu</a:t>
                      </a: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200" dirty="0" err="1">
                          <a:effectLst/>
                          <a:latin typeface="Calibri" panose="020F0502020204030204" pitchFamily="34" charset="0"/>
                          <a:ea typeface="Times New Roman" panose="02020603050405020304" pitchFamily="18" charset="0"/>
                          <a:cs typeface="Times New Roman" panose="02020603050405020304" pitchFamily="18" charset="0"/>
                        </a:rPr>
                        <a:t>skaitļu</a:t>
                      </a: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200" dirty="0" err="1">
                          <a:effectLst/>
                          <a:latin typeface="Calibri" panose="020F0502020204030204" pitchFamily="34" charset="0"/>
                          <a:ea typeface="Times New Roman" panose="02020603050405020304" pitchFamily="18" charset="0"/>
                          <a:cs typeface="Times New Roman" panose="02020603050405020304" pitchFamily="18" charset="0"/>
                        </a:rPr>
                        <a:t>kombināciju</a:t>
                      </a: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200" dirty="0" err="1">
                          <a:effectLst/>
                          <a:latin typeface="Calibri" panose="020F0502020204030204" pitchFamily="34" charset="0"/>
                          <a:ea typeface="Times New Roman" panose="02020603050405020304" pitchFamily="18" charset="0"/>
                          <a:cs typeface="Times New Roman" panose="02020603050405020304" pitchFamily="18" charset="0"/>
                        </a:rPr>
                        <a:t>tālruņu</a:t>
                      </a: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200" dirty="0" err="1">
                          <a:effectLst/>
                          <a:latin typeface="Calibri" panose="020F0502020204030204" pitchFamily="34" charset="0"/>
                          <a:ea typeface="Times New Roman" panose="02020603050405020304" pitchFamily="18" charset="0"/>
                          <a:cs typeface="Times New Roman" panose="02020603050405020304" pitchFamily="18" charset="0"/>
                        </a:rPr>
                        <a:t>numuru</a:t>
                      </a: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200" dirty="0" err="1">
                          <a:effectLst/>
                          <a:latin typeface="Calibri" panose="020F0502020204030204" pitchFamily="34" charset="0"/>
                          <a:ea typeface="Times New Roman" panose="02020603050405020304" pitchFamily="18" charset="0"/>
                          <a:cs typeface="Times New Roman" panose="02020603050405020304" pitchFamily="18" charset="0"/>
                        </a:rPr>
                        <a:t>gadījuma</a:t>
                      </a: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200" dirty="0" err="1">
                          <a:effectLst/>
                          <a:latin typeface="Calibri" panose="020F0502020204030204" pitchFamily="34" charset="0"/>
                          <a:ea typeface="Times New Roman" panose="02020603050405020304" pitchFamily="18" charset="0"/>
                          <a:cs typeface="Times New Roman" panose="02020603050405020304" pitchFamily="18" charset="0"/>
                        </a:rPr>
                        <a:t>rakstura</a:t>
                      </a: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200" dirty="0" err="1">
                          <a:effectLst/>
                          <a:latin typeface="Calibri" panose="020F0502020204030204" pitchFamily="34" charset="0"/>
                          <a:ea typeface="Times New Roman" panose="02020603050405020304" pitchFamily="18" charset="0"/>
                          <a:cs typeface="Times New Roman" panose="02020603050405020304" pitchFamily="18" charset="0"/>
                        </a:rPr>
                        <a:t>izlase</a:t>
                      </a: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 (RDD - </a:t>
                      </a:r>
                      <a:r>
                        <a:rPr lang="en-GB" sz="1200" i="1" dirty="0">
                          <a:effectLst/>
                          <a:latin typeface="Calibri" panose="020F0502020204030204" pitchFamily="34" charset="0"/>
                          <a:ea typeface="Times New Roman" panose="02020603050405020304" pitchFamily="18" charset="0"/>
                          <a:cs typeface="Times New Roman" panose="02020603050405020304" pitchFamily="18" charset="0"/>
                        </a:rPr>
                        <a:t>Random digit </a:t>
                      </a:r>
                      <a:r>
                        <a:rPr lang="en-GB" sz="1200" i="1" dirty="0" err="1">
                          <a:effectLst/>
                          <a:latin typeface="Calibri" panose="020F0502020204030204" pitchFamily="34" charset="0"/>
                          <a:ea typeface="Times New Roman" panose="02020603050405020304" pitchFamily="18" charset="0"/>
                          <a:cs typeface="Times New Roman" panose="02020603050405020304" pitchFamily="18" charset="0"/>
                        </a:rPr>
                        <a:t>dialing</a:t>
                      </a: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0005"/>
                  </a:ext>
                </a:extLst>
              </a:tr>
              <a:tr h="245054">
                <a:tc>
                  <a:txBody>
                    <a:bodyPr/>
                    <a:lstStyle/>
                    <a:p>
                      <a:pPr algn="r">
                        <a:lnSpc>
                          <a:spcPct val="120000"/>
                        </a:lnSpc>
                        <a:tabLst>
                          <a:tab pos="2514600" algn="l"/>
                        </a:tabLst>
                      </a:pPr>
                      <a:r>
                        <a:rPr lang="en-GB" sz="1200" b="1" dirty="0" err="1">
                          <a:effectLst/>
                          <a:latin typeface="Calibri" panose="020F0502020204030204" pitchFamily="34" charset="0"/>
                          <a:ea typeface="Times New Roman" panose="02020603050405020304" pitchFamily="18" charset="0"/>
                          <a:cs typeface="Times New Roman" panose="02020603050405020304" pitchFamily="18" charset="0"/>
                        </a:rPr>
                        <a:t>Telefonu</a:t>
                      </a:r>
                      <a:r>
                        <a:rPr lang="en-GB" sz="1200" b="1"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200" b="1" dirty="0" err="1">
                          <a:effectLst/>
                          <a:latin typeface="Calibri" panose="020F0502020204030204" pitchFamily="34" charset="0"/>
                          <a:ea typeface="Times New Roman" panose="02020603050405020304" pitchFamily="18" charset="0"/>
                          <a:cs typeface="Times New Roman" panose="02020603050405020304" pitchFamily="18" charset="0"/>
                        </a:rPr>
                        <a:t>numuru</a:t>
                      </a:r>
                      <a:r>
                        <a:rPr lang="en-GB" sz="1200" b="1"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200" b="1" dirty="0" err="1">
                          <a:effectLst/>
                          <a:latin typeface="Calibri" panose="020F0502020204030204" pitchFamily="34" charset="0"/>
                          <a:ea typeface="Times New Roman" panose="02020603050405020304" pitchFamily="18" charset="0"/>
                          <a:cs typeface="Times New Roman" panose="02020603050405020304" pitchFamily="18" charset="0"/>
                        </a:rPr>
                        <a:t>datu</a:t>
                      </a:r>
                      <a:r>
                        <a:rPr lang="en-GB" sz="1200" b="1"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200" b="1" dirty="0" err="1">
                          <a:effectLst/>
                          <a:latin typeface="Calibri" panose="020F0502020204030204" pitchFamily="34" charset="0"/>
                          <a:ea typeface="Times New Roman" panose="02020603050405020304" pitchFamily="18" charset="0"/>
                          <a:cs typeface="Times New Roman" panose="02020603050405020304" pitchFamily="18" charset="0"/>
                        </a:rPr>
                        <a:t>bāze</a:t>
                      </a:r>
                      <a:r>
                        <a:rPr lang="en-GB" sz="1200" b="1" dirty="0">
                          <a:effectLst/>
                          <a:latin typeface="Calibri" panose="020F0502020204030204" pitchFamily="34" charset="0"/>
                          <a:ea typeface="Times New Roman" panose="02020603050405020304" pitchFamily="18" charset="0"/>
                          <a:cs typeface="Times New Roman" panose="02020603050405020304" pitchFamily="18" charset="0"/>
                        </a:rPr>
                        <a:t>:</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D1E462"/>
                    </a:solidFill>
                  </a:tcPr>
                </a:tc>
                <a:tc>
                  <a:txBody>
                    <a:bodyPr/>
                    <a:lstStyle/>
                    <a:p>
                      <a:pPr algn="just">
                        <a:lnSpc>
                          <a:spcPct val="120000"/>
                        </a:lnSpc>
                        <a:tabLst>
                          <a:tab pos="2514600" algn="l"/>
                        </a:tabLst>
                      </a:pPr>
                      <a:r>
                        <a:rPr lang="en-GB" sz="1200" dirty="0" err="1">
                          <a:effectLst/>
                          <a:latin typeface="Calibri" panose="020F0502020204030204" pitchFamily="34" charset="0"/>
                          <a:ea typeface="Times New Roman" panose="02020603050405020304" pitchFamily="18" charset="0"/>
                          <a:cs typeface="Times New Roman" panose="02020603050405020304" pitchFamily="18" charset="0"/>
                        </a:rPr>
                        <a:t>pēc</a:t>
                      </a: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200" dirty="0" err="1">
                          <a:effectLst/>
                          <a:latin typeface="Calibri" panose="020F0502020204030204" pitchFamily="34" charset="0"/>
                          <a:ea typeface="Times New Roman" panose="02020603050405020304" pitchFamily="18" charset="0"/>
                          <a:cs typeface="Times New Roman" panose="02020603050405020304" pitchFamily="18" charset="0"/>
                        </a:rPr>
                        <a:t>nejaušo</a:t>
                      </a: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200" dirty="0" err="1">
                          <a:effectLst/>
                          <a:latin typeface="Calibri" panose="020F0502020204030204" pitchFamily="34" charset="0"/>
                          <a:ea typeface="Times New Roman" panose="02020603050405020304" pitchFamily="18" charset="0"/>
                          <a:cs typeface="Times New Roman" panose="02020603050405020304" pitchFamily="18" charset="0"/>
                        </a:rPr>
                        <a:t>skaitļu</a:t>
                      </a: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200" dirty="0" err="1">
                          <a:effectLst/>
                          <a:latin typeface="Calibri" panose="020F0502020204030204" pitchFamily="34" charset="0"/>
                          <a:ea typeface="Times New Roman" panose="02020603050405020304" pitchFamily="18" charset="0"/>
                          <a:cs typeface="Times New Roman" panose="02020603050405020304" pitchFamily="18" charset="0"/>
                        </a:rPr>
                        <a:t>principa</a:t>
                      </a: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200" dirty="0" err="1">
                          <a:effectLst/>
                          <a:latin typeface="Calibri" panose="020F0502020204030204" pitchFamily="34" charset="0"/>
                          <a:ea typeface="Times New Roman" panose="02020603050405020304" pitchFamily="18" charset="0"/>
                          <a:cs typeface="Times New Roman" panose="02020603050405020304" pitchFamily="18" charset="0"/>
                        </a:rPr>
                        <a:t>datora</a:t>
                      </a: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200" dirty="0" err="1">
                          <a:effectLst/>
                          <a:latin typeface="Calibri" panose="020F0502020204030204" pitchFamily="34" charset="0"/>
                          <a:ea typeface="Times New Roman" panose="02020603050405020304" pitchFamily="18" charset="0"/>
                          <a:cs typeface="Times New Roman" panose="02020603050405020304" pitchFamily="18" charset="0"/>
                        </a:rPr>
                        <a:t>ģenerēta</a:t>
                      </a: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 8-zīmju </a:t>
                      </a:r>
                      <a:r>
                        <a:rPr lang="en-GB" sz="1200" dirty="0" err="1">
                          <a:effectLst/>
                          <a:latin typeface="Calibri" panose="020F0502020204030204" pitchFamily="34" charset="0"/>
                          <a:ea typeface="Times New Roman" panose="02020603050405020304" pitchFamily="18" charset="0"/>
                          <a:cs typeface="Times New Roman" panose="02020603050405020304" pitchFamily="18" charset="0"/>
                        </a:rPr>
                        <a:t>tālruņu</a:t>
                      </a: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200" dirty="0" err="1">
                          <a:effectLst/>
                          <a:latin typeface="Calibri" panose="020F0502020204030204" pitchFamily="34" charset="0"/>
                          <a:ea typeface="Times New Roman" panose="02020603050405020304" pitchFamily="18" charset="0"/>
                          <a:cs typeface="Times New Roman" panose="02020603050405020304" pitchFamily="18" charset="0"/>
                        </a:rPr>
                        <a:t>numuru</a:t>
                      </a: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200" dirty="0" err="1">
                          <a:effectLst/>
                          <a:latin typeface="Calibri" panose="020F0502020204030204" pitchFamily="34" charset="0"/>
                          <a:ea typeface="Times New Roman" panose="02020603050405020304" pitchFamily="18" charset="0"/>
                          <a:cs typeface="Times New Roman" panose="02020603050405020304" pitchFamily="18" charset="0"/>
                        </a:rPr>
                        <a:t>datu</a:t>
                      </a: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200" dirty="0" err="1">
                          <a:effectLst/>
                          <a:latin typeface="Calibri" panose="020F0502020204030204" pitchFamily="34" charset="0"/>
                          <a:ea typeface="Times New Roman" panose="02020603050405020304" pitchFamily="18" charset="0"/>
                          <a:cs typeface="Times New Roman" panose="02020603050405020304" pitchFamily="18" charset="0"/>
                        </a:rPr>
                        <a:t>bāze</a:t>
                      </a: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200" dirty="0" err="1">
                          <a:effectLst/>
                          <a:latin typeface="Calibri" panose="020F0502020204030204" pitchFamily="34" charset="0"/>
                          <a:ea typeface="Times New Roman" panose="02020603050405020304" pitchFamily="18" charset="0"/>
                          <a:cs typeface="Times New Roman" panose="02020603050405020304" pitchFamily="18" charset="0"/>
                        </a:rPr>
                        <a:t>respondentu</a:t>
                      </a: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200" dirty="0" err="1">
                          <a:effectLst/>
                          <a:latin typeface="Calibri" panose="020F0502020204030204" pitchFamily="34" charset="0"/>
                          <a:ea typeface="Times New Roman" panose="02020603050405020304" pitchFamily="18" charset="0"/>
                          <a:cs typeface="Times New Roman" panose="02020603050405020304" pitchFamily="18" charset="0"/>
                        </a:rPr>
                        <a:t>atlasē</a:t>
                      </a: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200" dirty="0" err="1">
                          <a:effectLst/>
                          <a:latin typeface="Calibri" panose="020F0502020204030204" pitchFamily="34" charset="0"/>
                          <a:ea typeface="Times New Roman" panose="02020603050405020304" pitchFamily="18" charset="0"/>
                          <a:cs typeface="Times New Roman" panose="02020603050405020304" pitchFamily="18" charset="0"/>
                        </a:rPr>
                        <a:t>izmantojot</a:t>
                      </a: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200" dirty="0" err="1">
                          <a:effectLst/>
                          <a:latin typeface="Calibri" panose="020F0502020204030204" pitchFamily="34" charset="0"/>
                          <a:ea typeface="Times New Roman" panose="02020603050405020304" pitchFamily="18" charset="0"/>
                          <a:cs typeface="Times New Roman" panose="02020603050405020304" pitchFamily="18" charset="0"/>
                        </a:rPr>
                        <a:t>nejaušās</a:t>
                      </a: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200" dirty="0" err="1">
                          <a:effectLst/>
                          <a:latin typeface="Calibri" panose="020F0502020204030204" pitchFamily="34" charset="0"/>
                          <a:ea typeface="Times New Roman" panose="02020603050405020304" pitchFamily="18" charset="0"/>
                          <a:cs typeface="Times New Roman" panose="02020603050405020304" pitchFamily="18" charset="0"/>
                        </a:rPr>
                        <a:t>izlases</a:t>
                      </a: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200" dirty="0" err="1">
                          <a:effectLst/>
                          <a:latin typeface="Calibri" panose="020F0502020204030204" pitchFamily="34" charset="0"/>
                          <a:ea typeface="Times New Roman" panose="02020603050405020304" pitchFamily="18" charset="0"/>
                          <a:cs typeface="Times New Roman" panose="02020603050405020304" pitchFamily="18" charset="0"/>
                        </a:rPr>
                        <a:t>principus</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2592909581"/>
                  </a:ext>
                </a:extLst>
              </a:tr>
              <a:tr h="245054">
                <a:tc>
                  <a:txBody>
                    <a:bodyPr/>
                    <a:lstStyle/>
                    <a:p>
                      <a:pPr algn="r">
                        <a:lnSpc>
                          <a:spcPct val="120000"/>
                        </a:lnSpc>
                        <a:tabLst>
                          <a:tab pos="2514600" algn="l"/>
                        </a:tabLst>
                      </a:pPr>
                      <a:r>
                        <a:rPr lang="en-GB" sz="1200" b="1" dirty="0" err="1">
                          <a:effectLst/>
                          <a:latin typeface="Calibri" panose="020F0502020204030204" pitchFamily="34" charset="0"/>
                          <a:ea typeface="Times New Roman" panose="02020603050405020304" pitchFamily="18" charset="0"/>
                          <a:cs typeface="Times New Roman" panose="02020603050405020304" pitchFamily="18" charset="0"/>
                        </a:rPr>
                        <a:t>Kontaktu</a:t>
                      </a:r>
                      <a:r>
                        <a:rPr lang="en-GB" sz="1200" b="1"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200" b="1" dirty="0" err="1">
                          <a:effectLst/>
                          <a:latin typeface="Calibri" panose="020F0502020204030204" pitchFamily="34" charset="0"/>
                          <a:ea typeface="Times New Roman" panose="02020603050405020304" pitchFamily="18" charset="0"/>
                          <a:cs typeface="Times New Roman" panose="02020603050405020304" pitchFamily="18" charset="0"/>
                        </a:rPr>
                        <a:t>skaits</a:t>
                      </a:r>
                      <a:r>
                        <a:rPr lang="en-GB" sz="1200" b="1"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200" b="1" dirty="0" err="1">
                          <a:effectLst/>
                          <a:latin typeface="Calibri" panose="020F0502020204030204" pitchFamily="34" charset="0"/>
                          <a:ea typeface="Times New Roman" panose="02020603050405020304" pitchFamily="18" charset="0"/>
                          <a:cs typeface="Times New Roman" panose="02020603050405020304" pitchFamily="18" charset="0"/>
                        </a:rPr>
                        <a:t>uz</a:t>
                      </a:r>
                      <a:r>
                        <a:rPr lang="en-GB" sz="1200" b="1"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200" b="1" dirty="0" err="1">
                          <a:effectLst/>
                          <a:latin typeface="Calibri" panose="020F0502020204030204" pitchFamily="34" charset="0"/>
                          <a:ea typeface="Times New Roman" panose="02020603050405020304" pitchFamily="18" charset="0"/>
                          <a:cs typeface="Times New Roman" panose="02020603050405020304" pitchFamily="18" charset="0"/>
                        </a:rPr>
                        <a:t>katru</a:t>
                      </a:r>
                      <a:r>
                        <a:rPr lang="en-GB" sz="1200" b="1"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200" b="1" dirty="0" err="1">
                          <a:effectLst/>
                          <a:latin typeface="Calibri" panose="020F0502020204030204" pitchFamily="34" charset="0"/>
                          <a:ea typeface="Times New Roman" panose="02020603050405020304" pitchFamily="18" charset="0"/>
                          <a:cs typeface="Times New Roman" panose="02020603050405020304" pitchFamily="18" charset="0"/>
                        </a:rPr>
                        <a:t>numuru</a:t>
                      </a:r>
                      <a:r>
                        <a:rPr lang="en-GB" sz="1200" b="1" dirty="0">
                          <a:effectLst/>
                          <a:latin typeface="Calibri" panose="020F0502020204030204" pitchFamily="34" charset="0"/>
                          <a:ea typeface="Times New Roman" panose="02020603050405020304" pitchFamily="18" charset="0"/>
                          <a:cs typeface="Times New Roman" panose="02020603050405020304" pitchFamily="18" charset="0"/>
                        </a:rPr>
                        <a:t>:</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D1E462"/>
                    </a:solidFill>
                  </a:tcPr>
                </a:tc>
                <a:tc>
                  <a:txBody>
                    <a:bodyPr/>
                    <a:lstStyle/>
                    <a:p>
                      <a:pPr algn="just">
                        <a:lnSpc>
                          <a:spcPct val="120000"/>
                        </a:lnSpc>
                        <a:tabLst>
                          <a:tab pos="2514600" algn="l"/>
                        </a:tabLs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5 </a:t>
                      </a:r>
                      <a:r>
                        <a:rPr lang="en-GB" sz="1200" dirty="0" err="1">
                          <a:effectLst/>
                          <a:latin typeface="Calibri" panose="020F0502020204030204" pitchFamily="34" charset="0"/>
                          <a:ea typeface="Times New Roman" panose="02020603050405020304" pitchFamily="18" charset="0"/>
                          <a:cs typeface="Times New Roman" panose="02020603050405020304" pitchFamily="18" charset="0"/>
                        </a:rPr>
                        <a:t>mēģinājumi</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657468403"/>
                  </a:ext>
                </a:extLst>
              </a:tr>
              <a:tr h="245054">
                <a:tc>
                  <a:txBody>
                    <a:bodyPr/>
                    <a:lstStyle/>
                    <a:p>
                      <a:pPr algn="r">
                        <a:lnSpc>
                          <a:spcPct val="120000"/>
                        </a:lnSpc>
                        <a:tabLst>
                          <a:tab pos="2514600" algn="l"/>
                        </a:tabLst>
                      </a:pPr>
                      <a:r>
                        <a:rPr lang="en-US" sz="1200" b="1" dirty="0" err="1">
                          <a:effectLst/>
                          <a:latin typeface="+mn-lt"/>
                          <a:ea typeface="Times New Roman" panose="02020603050405020304" pitchFamily="18" charset="0"/>
                          <a:cs typeface="Times New Roman" panose="02020603050405020304" pitchFamily="18" charset="0"/>
                        </a:rPr>
                        <a:t>Aptaujas</a:t>
                      </a:r>
                      <a:r>
                        <a:rPr lang="en-US" sz="1200" b="1" dirty="0">
                          <a:effectLst/>
                          <a:latin typeface="+mn-lt"/>
                          <a:ea typeface="Times New Roman" panose="02020603050405020304" pitchFamily="18" charset="0"/>
                          <a:cs typeface="Times New Roman" panose="02020603050405020304" pitchFamily="18" charset="0"/>
                        </a:rPr>
                        <a:t> </a:t>
                      </a:r>
                      <a:r>
                        <a:rPr lang="en-US" sz="1200" b="1" dirty="0" err="1">
                          <a:effectLst/>
                          <a:latin typeface="+mn-lt"/>
                          <a:ea typeface="Times New Roman" panose="02020603050405020304" pitchFamily="18" charset="0"/>
                          <a:cs typeface="Times New Roman" panose="02020603050405020304" pitchFamily="18" charset="0"/>
                        </a:rPr>
                        <a:t>lauka</a:t>
                      </a:r>
                      <a:r>
                        <a:rPr lang="en-US" sz="1200" b="1" dirty="0">
                          <a:effectLst/>
                          <a:latin typeface="+mn-lt"/>
                          <a:ea typeface="Times New Roman" panose="02020603050405020304" pitchFamily="18" charset="0"/>
                          <a:cs typeface="Times New Roman" panose="02020603050405020304" pitchFamily="18" charset="0"/>
                        </a:rPr>
                        <a:t> </a:t>
                      </a:r>
                      <a:r>
                        <a:rPr lang="en-US" sz="1200" b="1" dirty="0" err="1">
                          <a:effectLst/>
                          <a:latin typeface="+mn-lt"/>
                          <a:ea typeface="Times New Roman" panose="02020603050405020304" pitchFamily="18" charset="0"/>
                          <a:cs typeface="Times New Roman" panose="02020603050405020304" pitchFamily="18" charset="0"/>
                        </a:rPr>
                        <a:t>darba</a:t>
                      </a:r>
                      <a:r>
                        <a:rPr lang="en-US" sz="1200" b="1" dirty="0">
                          <a:effectLst/>
                          <a:latin typeface="+mn-lt"/>
                          <a:ea typeface="Times New Roman" panose="02020603050405020304" pitchFamily="18" charset="0"/>
                          <a:cs typeface="Times New Roman" panose="02020603050405020304" pitchFamily="18" charset="0"/>
                        </a:rPr>
                        <a:t> </a:t>
                      </a:r>
                      <a:r>
                        <a:rPr lang="en-US" sz="1200" b="1" dirty="0" err="1">
                          <a:effectLst/>
                          <a:latin typeface="+mn-lt"/>
                          <a:ea typeface="Times New Roman" panose="02020603050405020304" pitchFamily="18" charset="0"/>
                          <a:cs typeface="Times New Roman" panose="02020603050405020304" pitchFamily="18" charset="0"/>
                        </a:rPr>
                        <a:t>apraksts</a:t>
                      </a:r>
                      <a:r>
                        <a:rPr lang="lv-LV" sz="1200" b="1" dirty="0">
                          <a:effectLst/>
                          <a:latin typeface="+mn-lt"/>
                          <a:ea typeface="Times New Roman" panose="02020603050405020304" pitchFamily="18" charset="0"/>
                          <a:cs typeface="Times New Roman" panose="02020603050405020304" pitchFamily="18" charset="0"/>
                        </a:rPr>
                        <a:t>:</a:t>
                      </a:r>
                      <a:endParaRPr lang="en-US" sz="1200" b="1" dirty="0">
                        <a:effectLst/>
                        <a:latin typeface="+mn-lt"/>
                        <a:ea typeface="Times New Roman" panose="02020603050405020304" pitchFamily="18" charset="0"/>
                        <a:cs typeface="Times New Roman" panose="02020603050405020304" pitchFamily="18" charset="0"/>
                      </a:endParaRPr>
                    </a:p>
                  </a:txBody>
                  <a:tcPr marL="68580" marR="68580" marT="0" marB="0">
                    <a:solidFill>
                      <a:srgbClr val="D1E462"/>
                    </a:solidFill>
                  </a:tcPr>
                </a:tc>
                <a:tc>
                  <a:txBody>
                    <a:bodyPr/>
                    <a:lstStyle/>
                    <a:p>
                      <a:pPr marL="285750" lvl="0" indent="-285750">
                        <a:lnSpc>
                          <a:spcPct val="120000"/>
                        </a:lnSpc>
                        <a:buFont typeface="Wingdings" panose="05000000000000000000" pitchFamily="2" charset="2"/>
                        <a:buChar char="ü"/>
                      </a:pPr>
                      <a:r>
                        <a:rPr lang="en-GB" sz="1200" kern="1200" dirty="0" err="1">
                          <a:solidFill>
                            <a:schemeClr val="tx1"/>
                          </a:solidFill>
                          <a:effectLst/>
                          <a:latin typeface="+mn-lt"/>
                          <a:ea typeface="+mn-ea"/>
                          <a:cs typeface="+mn-cs"/>
                        </a:rPr>
                        <a:t>Aptauja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notika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laika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posmā</a:t>
                      </a:r>
                      <a:r>
                        <a:rPr lang="en-GB" sz="1200" kern="1200" dirty="0">
                          <a:solidFill>
                            <a:schemeClr val="tx1"/>
                          </a:solidFill>
                          <a:effectLst/>
                          <a:latin typeface="+mn-lt"/>
                          <a:ea typeface="+mn-ea"/>
                          <a:cs typeface="+mn-cs"/>
                        </a:rPr>
                        <a:t> no 2022.gada </a:t>
                      </a:r>
                      <a:r>
                        <a:rPr lang="lv-LV" sz="1200" kern="1200" dirty="0">
                          <a:solidFill>
                            <a:schemeClr val="tx1"/>
                          </a:solidFill>
                          <a:effectLst/>
                          <a:latin typeface="+mn-lt"/>
                          <a:ea typeface="+mn-ea"/>
                          <a:cs typeface="+mn-cs"/>
                        </a:rPr>
                        <a:t>4</a:t>
                      </a:r>
                      <a:r>
                        <a:rPr lang="en-GB"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marta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līdz</a:t>
                      </a:r>
                      <a:r>
                        <a:rPr lang="en-GB" sz="1200" kern="1200" dirty="0">
                          <a:solidFill>
                            <a:schemeClr val="tx1"/>
                          </a:solidFill>
                          <a:effectLst/>
                          <a:latin typeface="+mn-lt"/>
                          <a:ea typeface="+mn-ea"/>
                          <a:cs typeface="+mn-cs"/>
                        </a:rPr>
                        <a:t> 2022.gada </a:t>
                      </a:r>
                      <a:r>
                        <a:rPr lang="en-US" sz="1200" kern="1200" dirty="0">
                          <a:solidFill>
                            <a:schemeClr val="tx1"/>
                          </a:solidFill>
                          <a:effectLst/>
                          <a:latin typeface="+mn-lt"/>
                          <a:ea typeface="+mn-ea"/>
                          <a:cs typeface="+mn-cs"/>
                        </a:rPr>
                        <a:t>14</a:t>
                      </a:r>
                      <a:r>
                        <a:rPr lang="en-GB"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martam</a:t>
                      </a:r>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285750" lvl="0" indent="-285750">
                        <a:lnSpc>
                          <a:spcPct val="120000"/>
                        </a:lnSpc>
                        <a:buFont typeface="Wingdings" panose="05000000000000000000" pitchFamily="2" charset="2"/>
                        <a:buChar char="ü"/>
                      </a:pPr>
                      <a:r>
                        <a:rPr lang="en-GB" sz="1200" kern="1200" dirty="0" err="1">
                          <a:solidFill>
                            <a:schemeClr val="tx1"/>
                          </a:solidFill>
                          <a:effectLst/>
                          <a:latin typeface="+mn-lt"/>
                          <a:ea typeface="+mn-ea"/>
                          <a:cs typeface="+mn-cs"/>
                        </a:rPr>
                        <a:t>Informācijas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ieguves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metode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datorizētas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telefonintervijas</a:t>
                      </a:r>
                      <a:r>
                        <a:rPr lang="en-GB"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285750" lvl="0" indent="-285750">
                        <a:lnSpc>
                          <a:spcPct val="120000"/>
                        </a:lnSpc>
                        <a:buFont typeface="Wingdings" panose="05000000000000000000" pitchFamily="2" charset="2"/>
                        <a:buChar char="ü"/>
                      </a:pPr>
                      <a:r>
                        <a:rPr lang="en-GB" sz="1200" kern="1200" dirty="0" err="1">
                          <a:solidFill>
                            <a:schemeClr val="tx1"/>
                          </a:solidFill>
                          <a:effectLst/>
                          <a:latin typeface="+mn-lt"/>
                          <a:ea typeface="+mn-ea"/>
                          <a:cs typeface="+mn-cs"/>
                        </a:rPr>
                        <a:t>Sasniegtais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izlases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apjoms</a:t>
                      </a:r>
                      <a:r>
                        <a:rPr lang="en-GB" sz="1200" kern="1200" dirty="0">
                          <a:solidFill>
                            <a:schemeClr val="tx1"/>
                          </a:solidFill>
                          <a:effectLst/>
                          <a:latin typeface="+mn-lt"/>
                          <a:ea typeface="+mn-ea"/>
                          <a:cs typeface="+mn-cs"/>
                        </a:rPr>
                        <a:t>: 1</a:t>
                      </a:r>
                      <a:r>
                        <a:rPr lang="lv-LV" sz="1200" kern="1200" dirty="0">
                          <a:solidFill>
                            <a:schemeClr val="tx1"/>
                          </a:solidFill>
                          <a:effectLst/>
                          <a:latin typeface="+mn-lt"/>
                          <a:ea typeface="+mn-ea"/>
                          <a:cs typeface="+mn-cs"/>
                        </a:rPr>
                        <a:t>0</a:t>
                      </a:r>
                      <a:r>
                        <a:rPr lang="en-US" sz="1200" kern="1200" dirty="0">
                          <a:solidFill>
                            <a:schemeClr val="tx1"/>
                          </a:solidFill>
                          <a:effectLst/>
                          <a:latin typeface="+mn-lt"/>
                          <a:ea typeface="+mn-ea"/>
                          <a:cs typeface="+mn-cs"/>
                        </a:rPr>
                        <a:t>19</a:t>
                      </a:r>
                      <a:r>
                        <a:rPr lang="en-GB" sz="1200" kern="1200" dirty="0">
                          <a:solidFill>
                            <a:schemeClr val="tx1"/>
                          </a:solidFill>
                          <a:effectLst/>
                          <a:latin typeface="+mn-lt"/>
                          <a:ea typeface="+mn-ea"/>
                          <a:cs typeface="+mn-cs"/>
                        </a:rPr>
                        <a:t> Latvijas </a:t>
                      </a:r>
                      <a:r>
                        <a:rPr lang="en-GB" sz="1200" kern="1200" dirty="0" err="1">
                          <a:solidFill>
                            <a:schemeClr val="tx1"/>
                          </a:solidFill>
                          <a:effectLst/>
                          <a:latin typeface="+mn-lt"/>
                          <a:ea typeface="+mn-ea"/>
                          <a:cs typeface="+mn-cs"/>
                        </a:rPr>
                        <a:t>pastāvīgie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iedzīvotāji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vecumā</a:t>
                      </a:r>
                      <a:r>
                        <a:rPr lang="en-GB" sz="1200" kern="1200" dirty="0">
                          <a:solidFill>
                            <a:schemeClr val="tx1"/>
                          </a:solidFill>
                          <a:effectLst/>
                          <a:latin typeface="+mn-lt"/>
                          <a:ea typeface="+mn-ea"/>
                          <a:cs typeface="+mn-cs"/>
                        </a:rPr>
                        <a:t> no 1</a:t>
                      </a:r>
                      <a:r>
                        <a:rPr lang="lv-LV" sz="1200" kern="1200" dirty="0">
                          <a:solidFill>
                            <a:schemeClr val="tx1"/>
                          </a:solidFill>
                          <a:effectLst/>
                          <a:latin typeface="+mn-lt"/>
                          <a:ea typeface="+mn-ea"/>
                          <a:cs typeface="+mn-cs"/>
                        </a:rPr>
                        <a:t>8  </a:t>
                      </a:r>
                      <a:r>
                        <a:rPr lang="en-GB" sz="1200" kern="1200" dirty="0" err="1">
                          <a:solidFill>
                            <a:schemeClr val="tx1"/>
                          </a:solidFill>
                          <a:effectLst/>
                          <a:latin typeface="+mn-lt"/>
                          <a:ea typeface="+mn-ea"/>
                          <a:cs typeface="+mn-cs"/>
                        </a:rPr>
                        <a:t>gadiem</a:t>
                      </a:r>
                      <a:r>
                        <a:rPr lang="en-GB"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285750" lvl="0" indent="-285750">
                        <a:lnSpc>
                          <a:spcPct val="120000"/>
                        </a:lnSpc>
                        <a:buFont typeface="Wingdings" panose="05000000000000000000" pitchFamily="2" charset="2"/>
                        <a:buChar char="ü"/>
                      </a:pPr>
                      <a:r>
                        <a:rPr lang="en-GB" sz="1200" kern="1200" dirty="0" err="1">
                          <a:solidFill>
                            <a:schemeClr val="tx1"/>
                          </a:solidFill>
                          <a:effectLst/>
                          <a:latin typeface="+mn-lt"/>
                          <a:ea typeface="+mn-ea"/>
                          <a:cs typeface="+mn-cs"/>
                        </a:rPr>
                        <a:t>Kopumā</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aptauju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veica</a:t>
                      </a:r>
                      <a:r>
                        <a:rPr lang="en-GB" sz="1200" kern="1200" dirty="0">
                          <a:solidFill>
                            <a:schemeClr val="tx1"/>
                          </a:solidFill>
                          <a:effectLst/>
                          <a:latin typeface="+mn-lt"/>
                          <a:ea typeface="+mn-ea"/>
                          <a:cs typeface="+mn-cs"/>
                        </a:rPr>
                        <a:t> 16 "Latvijas Fakti" </a:t>
                      </a:r>
                      <a:r>
                        <a:rPr lang="en-GB" sz="1200" kern="1200" dirty="0" err="1">
                          <a:solidFill>
                            <a:schemeClr val="tx1"/>
                          </a:solidFill>
                          <a:effectLst/>
                          <a:latin typeface="+mn-lt"/>
                          <a:ea typeface="+mn-ea"/>
                          <a:cs typeface="+mn-cs"/>
                        </a:rPr>
                        <a:t>intervētāji</a:t>
                      </a:r>
                      <a:r>
                        <a:rPr lang="en-GB" sz="1200" kern="1200" dirty="0">
                          <a:solidFill>
                            <a:schemeClr val="tx1"/>
                          </a:solidFill>
                          <a:effectLst/>
                          <a:latin typeface="+mn-lt"/>
                          <a:ea typeface="+mn-ea"/>
                          <a:cs typeface="+mn-cs"/>
                        </a:rPr>
                        <a:t>, kuru </a:t>
                      </a:r>
                      <a:r>
                        <a:rPr lang="en-GB" sz="1200" kern="1200" dirty="0" err="1">
                          <a:solidFill>
                            <a:schemeClr val="tx1"/>
                          </a:solidFill>
                          <a:effectLst/>
                          <a:latin typeface="+mn-lt"/>
                          <a:ea typeface="+mn-ea"/>
                          <a:cs typeface="+mn-cs"/>
                        </a:rPr>
                        <a:t>darbu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pārraudzīja</a:t>
                      </a:r>
                      <a:r>
                        <a:rPr lang="en-GB" sz="1200" kern="1200" dirty="0">
                          <a:solidFill>
                            <a:schemeClr val="tx1"/>
                          </a:solidFill>
                          <a:effectLst/>
                          <a:latin typeface="+mn-lt"/>
                          <a:ea typeface="+mn-ea"/>
                          <a:cs typeface="+mn-cs"/>
                        </a:rPr>
                        <a:t> 4 </a:t>
                      </a:r>
                      <a:r>
                        <a:rPr lang="en-GB" sz="1200" kern="1200" dirty="0" err="1">
                          <a:solidFill>
                            <a:schemeClr val="tx1"/>
                          </a:solidFill>
                          <a:effectLst/>
                          <a:latin typeface="+mn-lt"/>
                          <a:ea typeface="+mn-ea"/>
                          <a:cs typeface="+mn-cs"/>
                        </a:rPr>
                        <a:t>intervētāju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darba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kvalitātes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pārraugi</a:t>
                      </a:r>
                      <a:r>
                        <a:rPr lang="en-GB" sz="1200" kern="1200" dirty="0">
                          <a:solidFill>
                            <a:schemeClr val="tx1"/>
                          </a:solidFill>
                          <a:effectLst/>
                          <a:latin typeface="+mn-lt"/>
                          <a:ea typeface="+mn-ea"/>
                          <a:cs typeface="+mn-cs"/>
                        </a:rPr>
                        <a:t>, kas </a:t>
                      </a:r>
                      <a:r>
                        <a:rPr lang="en-GB" sz="1200" kern="1200" dirty="0" err="1">
                          <a:solidFill>
                            <a:schemeClr val="tx1"/>
                          </a:solidFill>
                          <a:effectLst/>
                          <a:latin typeface="+mn-lt"/>
                          <a:ea typeface="+mn-ea"/>
                          <a:cs typeface="+mn-cs"/>
                        </a:rPr>
                        <a:t>tiešsaistē</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klausījās</a:t>
                      </a:r>
                      <a:r>
                        <a:rPr lang="en-GB" sz="1200" kern="1200" dirty="0">
                          <a:solidFill>
                            <a:schemeClr val="tx1"/>
                          </a:solidFill>
                          <a:effectLst/>
                          <a:latin typeface="+mn-lt"/>
                          <a:ea typeface="+mn-ea"/>
                          <a:cs typeface="+mn-cs"/>
                        </a:rPr>
                        <a:t> 20% no </a:t>
                      </a:r>
                      <a:r>
                        <a:rPr lang="en-GB" sz="1200" kern="1200" dirty="0" err="1">
                          <a:solidFill>
                            <a:schemeClr val="tx1"/>
                          </a:solidFill>
                          <a:effectLst/>
                          <a:latin typeface="+mn-lt"/>
                          <a:ea typeface="+mn-ea"/>
                          <a:cs typeface="+mn-cs"/>
                        </a:rPr>
                        <a:t>katra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aptaujas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veikšanā</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iesaistītā</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intervētāja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veiktajām</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intervijām</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Visi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intervētāji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brīvi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pārvalda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latviešu</a:t>
                      </a:r>
                      <a:r>
                        <a:rPr lang="en-GB" sz="1200" kern="1200" dirty="0">
                          <a:solidFill>
                            <a:schemeClr val="tx1"/>
                          </a:solidFill>
                          <a:effectLst/>
                          <a:latin typeface="+mn-lt"/>
                          <a:ea typeface="+mn-ea"/>
                          <a:cs typeface="+mn-cs"/>
                        </a:rPr>
                        <a:t> un </a:t>
                      </a:r>
                      <a:r>
                        <a:rPr lang="en-GB" sz="1200" kern="1200" dirty="0" err="1">
                          <a:solidFill>
                            <a:schemeClr val="tx1"/>
                          </a:solidFill>
                          <a:effectLst/>
                          <a:latin typeface="+mn-lt"/>
                          <a:ea typeface="+mn-ea"/>
                          <a:cs typeface="+mn-cs"/>
                        </a:rPr>
                        <a:t>krievu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valodu</a:t>
                      </a:r>
                      <a:r>
                        <a:rPr lang="en-GB"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285750" lvl="0" indent="-285750">
                        <a:lnSpc>
                          <a:spcPct val="120000"/>
                        </a:lnSpc>
                        <a:buFont typeface="Wingdings" panose="05000000000000000000" pitchFamily="2" charset="2"/>
                        <a:buChar char="ü"/>
                      </a:pPr>
                      <a:r>
                        <a:rPr lang="en-GB" sz="1200" kern="1200" dirty="0" err="1">
                          <a:solidFill>
                            <a:schemeClr val="tx1"/>
                          </a:solidFill>
                          <a:effectLst/>
                          <a:latin typeface="+mn-lt"/>
                          <a:ea typeface="+mn-ea"/>
                          <a:cs typeface="+mn-cs"/>
                        </a:rPr>
                        <a:t>Aptaujas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organizēšanā</a:t>
                      </a:r>
                      <a:r>
                        <a:rPr lang="en-GB" sz="1200" kern="1200" dirty="0">
                          <a:solidFill>
                            <a:schemeClr val="tx1"/>
                          </a:solidFill>
                          <a:effectLst/>
                          <a:latin typeface="+mn-lt"/>
                          <a:ea typeface="+mn-ea"/>
                          <a:cs typeface="+mn-cs"/>
                        </a:rPr>
                        <a:t> un </a:t>
                      </a:r>
                      <a:r>
                        <a:rPr lang="en-GB" sz="1200" kern="1200" dirty="0" err="1">
                          <a:solidFill>
                            <a:schemeClr val="tx1"/>
                          </a:solidFill>
                          <a:effectLst/>
                          <a:latin typeface="+mn-lt"/>
                          <a:ea typeface="+mn-ea"/>
                          <a:cs typeface="+mn-cs"/>
                        </a:rPr>
                        <a:t>veikšanā</a:t>
                      </a:r>
                      <a:r>
                        <a:rPr lang="en-GB" sz="1200" kern="1200" dirty="0">
                          <a:solidFill>
                            <a:schemeClr val="tx1"/>
                          </a:solidFill>
                          <a:effectLst/>
                          <a:latin typeface="+mn-lt"/>
                          <a:ea typeface="+mn-ea"/>
                          <a:cs typeface="+mn-cs"/>
                        </a:rPr>
                        <a:t> tika </a:t>
                      </a:r>
                      <a:r>
                        <a:rPr lang="en-GB" sz="1200" kern="1200" dirty="0" err="1">
                          <a:solidFill>
                            <a:schemeClr val="tx1"/>
                          </a:solidFill>
                          <a:effectLst/>
                          <a:latin typeface="+mn-lt"/>
                          <a:ea typeface="+mn-ea"/>
                          <a:cs typeface="+mn-cs"/>
                        </a:rPr>
                        <a:t>ievērots</a:t>
                      </a:r>
                      <a:r>
                        <a:rPr lang="en-GB" sz="1200" kern="1200" dirty="0">
                          <a:solidFill>
                            <a:schemeClr val="tx1"/>
                          </a:solidFill>
                          <a:effectLst/>
                          <a:latin typeface="+mn-lt"/>
                          <a:ea typeface="+mn-ea"/>
                          <a:cs typeface="+mn-cs"/>
                        </a:rPr>
                        <a:t> ESOMAR </a:t>
                      </a:r>
                      <a:r>
                        <a:rPr lang="en-GB" sz="1200" kern="1200" dirty="0" err="1">
                          <a:solidFill>
                            <a:schemeClr val="tx1"/>
                          </a:solidFill>
                          <a:effectLst/>
                          <a:latin typeface="+mn-lt"/>
                          <a:ea typeface="+mn-ea"/>
                          <a:cs typeface="+mn-cs"/>
                        </a:rPr>
                        <a:t>tirgus</a:t>
                      </a:r>
                      <a:r>
                        <a:rPr lang="en-GB" sz="1200" kern="1200" dirty="0">
                          <a:solidFill>
                            <a:schemeClr val="tx1"/>
                          </a:solidFill>
                          <a:effectLst/>
                          <a:latin typeface="+mn-lt"/>
                          <a:ea typeface="+mn-ea"/>
                          <a:cs typeface="+mn-cs"/>
                        </a:rPr>
                        <a:t> un </a:t>
                      </a:r>
                      <a:r>
                        <a:rPr lang="en-GB" sz="1200" kern="1200" dirty="0" err="1">
                          <a:solidFill>
                            <a:schemeClr val="tx1"/>
                          </a:solidFill>
                          <a:effectLst/>
                          <a:latin typeface="+mn-lt"/>
                          <a:ea typeface="+mn-ea"/>
                          <a:cs typeface="+mn-cs"/>
                        </a:rPr>
                        <a:t>sociālo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pētījumu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veikšanas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kodekss</a:t>
                      </a:r>
                      <a:r>
                        <a:rPr lang="en-GB" sz="1200" kern="1200" dirty="0">
                          <a:solidFill>
                            <a:schemeClr val="tx1"/>
                          </a:solidFill>
                          <a:effectLst/>
                          <a:latin typeface="+mn-lt"/>
                          <a:ea typeface="+mn-ea"/>
                          <a:cs typeface="+mn-cs"/>
                        </a:rPr>
                        <a:t> un </a:t>
                      </a:r>
                      <a:r>
                        <a:rPr lang="en-GB" sz="1200" kern="1200" dirty="0" err="1">
                          <a:solidFill>
                            <a:schemeClr val="tx1"/>
                          </a:solidFill>
                          <a:effectLst/>
                          <a:latin typeface="+mn-lt"/>
                          <a:ea typeface="+mn-ea"/>
                          <a:cs typeface="+mn-cs"/>
                        </a:rPr>
                        <a:t>standarti</a:t>
                      </a:r>
                      <a:r>
                        <a:rPr lang="en-GB"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txBody>
                  <a:tcPr marL="68580" marR="68580" marT="0" marB="0">
                    <a:solidFill>
                      <a:schemeClr val="accent3">
                        <a:lumMod val="20000"/>
                        <a:lumOff val="80000"/>
                      </a:schemeClr>
                    </a:solidFill>
                  </a:tcPr>
                </a:tc>
                <a:extLst>
                  <a:ext uri="{0D108BD9-81ED-4DB2-BD59-A6C34878D82A}">
                    <a16:rowId xmlns:a16="http://schemas.microsoft.com/office/drawing/2014/main" val="3949812156"/>
                  </a:ext>
                </a:extLst>
              </a:tr>
            </a:tbl>
          </a:graphicData>
        </a:graphic>
      </p:graphicFrame>
      <p:sp>
        <p:nvSpPr>
          <p:cNvPr id="3" name="Slide Number Placeholder 2">
            <a:extLst>
              <a:ext uri="{FF2B5EF4-FFF2-40B4-BE49-F238E27FC236}">
                <a16:creationId xmlns:a16="http://schemas.microsoft.com/office/drawing/2014/main" id="{5404C223-08FB-428A-A136-A2F73B65628B}"/>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4</a:t>
            </a:fld>
            <a:endParaRPr lang="en-AU" dirty="0"/>
          </a:p>
        </p:txBody>
      </p:sp>
    </p:spTree>
    <p:extLst>
      <p:ext uri="{BB962C8B-B14F-4D97-AF65-F5344CB8AC3E}">
        <p14:creationId xmlns:p14="http://schemas.microsoft.com/office/powerpoint/2010/main" val="36189707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648E02A7-C364-44FA-80A2-7C5C0E5E91B2}"/>
              </a:ext>
            </a:extLst>
          </p:cNvPr>
          <p:cNvGraphicFramePr/>
          <p:nvPr>
            <p:extLst>
              <p:ext uri="{D42A27DB-BD31-4B8C-83A1-F6EECF244321}">
                <p14:modId xmlns:p14="http://schemas.microsoft.com/office/powerpoint/2010/main" val="4243197717"/>
              </p:ext>
            </p:extLst>
          </p:nvPr>
        </p:nvGraphicFramePr>
        <p:xfrm>
          <a:off x="1500995" y="883112"/>
          <a:ext cx="7454867" cy="5517688"/>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a:extLst>
              <a:ext uri="{FF2B5EF4-FFF2-40B4-BE49-F238E27FC236}">
                <a16:creationId xmlns:a16="http://schemas.microsoft.com/office/drawing/2014/main" id="{1C565219-07C9-438E-8C61-CB451F8F7043}"/>
              </a:ext>
            </a:extLst>
          </p:cNvPr>
          <p:cNvSpPr txBox="1">
            <a:spLocks/>
          </p:cNvSpPr>
          <p:nvPr/>
        </p:nvSpPr>
        <p:spPr>
          <a:xfrm>
            <a:off x="172527" y="142853"/>
            <a:ext cx="8682548"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000099"/>
                </a:solidFill>
                <a:latin typeface="+mj-lt"/>
                <a:ea typeface="+mj-ea"/>
                <a:cs typeface="+mj-cs"/>
              </a:rPr>
              <a:t>Aktuālākās drošības problēmas dzīvesvietas apkaimē</a:t>
            </a:r>
            <a:endParaRPr kumimoji="0" lang="lv-LV" sz="2000" b="0" i="0" u="none" strike="noStrike" kern="1200" cap="none" spc="0" normalizeH="0" baseline="0" noProof="0" dirty="0">
              <a:ln>
                <a:noFill/>
              </a:ln>
              <a:solidFill>
                <a:srgbClr val="000099"/>
              </a:solidFill>
              <a:effectLst/>
              <a:uLnTx/>
              <a:uFillTx/>
              <a:latin typeface="+mj-lt"/>
              <a:ea typeface="+mj-ea"/>
              <a:cs typeface="+mj-cs"/>
            </a:endParaRPr>
          </a:p>
        </p:txBody>
      </p:sp>
      <p:sp>
        <p:nvSpPr>
          <p:cNvPr id="4" name="Text Placeholder 4">
            <a:extLst>
              <a:ext uri="{FF2B5EF4-FFF2-40B4-BE49-F238E27FC236}">
                <a16:creationId xmlns:a16="http://schemas.microsoft.com/office/drawing/2014/main" id="{EEB0E602-7DCA-4A1D-A881-3560607645CE}"/>
              </a:ext>
            </a:extLst>
          </p:cNvPr>
          <p:cNvSpPr txBox="1">
            <a:spLocks/>
          </p:cNvSpPr>
          <p:nvPr/>
        </p:nvSpPr>
        <p:spPr>
          <a:xfrm>
            <a:off x="138023" y="522898"/>
            <a:ext cx="8971473" cy="339746"/>
          </a:xfrm>
          <a:prstGeom prst="rect">
            <a:avLst/>
          </a:prstGeom>
        </p:spPr>
        <p:txBody>
          <a:bodyPr/>
          <a:lstStyle/>
          <a:p>
            <a:pPr marL="342900" indent="-342900" eaLnBrk="0" hangingPunct="0">
              <a:spcBef>
                <a:spcPct val="20000"/>
              </a:spcBef>
              <a:defRPr/>
            </a:pPr>
            <a:r>
              <a:rPr lang="en-US" sz="1200" dirty="0"/>
              <a:t>A</a:t>
            </a:r>
            <a:r>
              <a:rPr kumimoji="0" lang="en-US" sz="1200" b="0" i="0" u="none" strike="noStrike" kern="1200" cap="none" spc="0" normalizeH="0" baseline="0" noProof="0" dirty="0">
                <a:ln>
                  <a:noFill/>
                </a:ln>
                <a:solidFill>
                  <a:schemeClr val="tx1"/>
                </a:solidFill>
                <a:effectLst/>
                <a:uLnTx/>
                <a:uFillTx/>
                <a:latin typeface="+mn-lt"/>
                <a:ea typeface="+mn-ea"/>
                <a:cs typeface="+mn-cs"/>
              </a:rPr>
              <a:t>3</a:t>
            </a:r>
            <a:r>
              <a:rPr kumimoji="0" lang="et-EE" sz="1200" b="0" i="0" u="none" strike="noStrike" kern="1200" cap="none" spc="0" normalizeH="0" baseline="0" noProof="0" dirty="0">
                <a:ln>
                  <a:noFill/>
                </a:ln>
                <a:solidFill>
                  <a:schemeClr val="tx1"/>
                </a:solidFill>
                <a:effectLst/>
                <a:uLnTx/>
                <a:uFillTx/>
                <a:latin typeface="+mn-lt"/>
                <a:ea typeface="+mn-ea"/>
                <a:cs typeface="+mn-cs"/>
              </a:rPr>
              <a:t>. 	</a:t>
            </a:r>
            <a:r>
              <a:rPr lang="lv-LV" sz="1200" dirty="0">
                <a:latin typeface="+mn-lt"/>
              </a:rPr>
              <a:t> Domājot par Jūsu tuvējo apkaimi un tās iedzīvotājiem, novērtējiet, cik lielā mērā Jūs satrauc minētā problēma</a:t>
            </a:r>
            <a:r>
              <a:rPr lang="et-EE" sz="1200" dirty="0">
                <a:latin typeface="+mn-lt"/>
              </a:rPr>
              <a:t>? – </a:t>
            </a:r>
            <a:r>
              <a:rPr lang="et-EE" sz="1200" b="1" dirty="0">
                <a:solidFill>
                  <a:srgbClr val="000099"/>
                </a:solidFill>
                <a:latin typeface="+mn-lt"/>
              </a:rPr>
              <a:t>Bezpajumtnieki</a:t>
            </a:r>
            <a:endParaRPr kumimoji="0" lang="lv-LV" sz="1200" b="1" i="0" u="none" strike="noStrike" kern="1200" cap="none" spc="0" normalizeH="0" baseline="0" noProof="0" dirty="0">
              <a:ln>
                <a:noFill/>
              </a:ln>
              <a:solidFill>
                <a:srgbClr val="000099"/>
              </a:solidFill>
              <a:effectLst/>
              <a:uLnTx/>
              <a:uFillTx/>
              <a:latin typeface="+mn-lt"/>
              <a:ea typeface="+mn-ea"/>
              <a:cs typeface="+mn-cs"/>
            </a:endParaRPr>
          </a:p>
        </p:txBody>
      </p:sp>
      <p:sp>
        <p:nvSpPr>
          <p:cNvPr id="5" name="Rectangle 4">
            <a:extLst>
              <a:ext uri="{FF2B5EF4-FFF2-40B4-BE49-F238E27FC236}">
                <a16:creationId xmlns:a16="http://schemas.microsoft.com/office/drawing/2014/main" id="{14945A33-1072-40F6-9446-67F7F9BF2341}"/>
              </a:ext>
            </a:extLst>
          </p:cNvPr>
          <p:cNvSpPr>
            <a:spLocks noChangeArrowheads="1"/>
          </p:cNvSpPr>
          <p:nvPr/>
        </p:nvSpPr>
        <p:spPr bwMode="auto">
          <a:xfrm>
            <a:off x="298972" y="4511615"/>
            <a:ext cx="667187" cy="727935"/>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visi aptaujas dalībnieki, n=</a:t>
            </a:r>
            <a:r>
              <a:rPr lang="en-US" sz="1000" dirty="0">
                <a:solidFill>
                  <a:srgbClr val="333333"/>
                </a:solidFill>
                <a:latin typeface="+mj-lt"/>
              </a:rPr>
              <a:t> 1019</a:t>
            </a:r>
            <a:endParaRPr lang="lv-LV" sz="1000" b="0" dirty="0">
              <a:solidFill>
                <a:srgbClr val="333333"/>
              </a:solidFill>
              <a:latin typeface="+mj-lt"/>
            </a:endParaRPr>
          </a:p>
        </p:txBody>
      </p:sp>
      <p:sp>
        <p:nvSpPr>
          <p:cNvPr id="6" name="Slide Number Placeholder 2">
            <a:extLst>
              <a:ext uri="{FF2B5EF4-FFF2-40B4-BE49-F238E27FC236}">
                <a16:creationId xmlns:a16="http://schemas.microsoft.com/office/drawing/2014/main" id="{18C3670B-34E8-4C6D-B1FF-E224B0343970}"/>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40</a:t>
            </a:fld>
            <a:endParaRPr lang="en-AU" dirty="0"/>
          </a:p>
        </p:txBody>
      </p:sp>
    </p:spTree>
    <p:extLst>
      <p:ext uri="{BB962C8B-B14F-4D97-AF65-F5344CB8AC3E}">
        <p14:creationId xmlns:p14="http://schemas.microsoft.com/office/powerpoint/2010/main" val="31120385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E224AE65-80CD-4171-B939-E557E61BE71A}"/>
              </a:ext>
            </a:extLst>
          </p:cNvPr>
          <p:cNvGraphicFramePr/>
          <p:nvPr>
            <p:extLst>
              <p:ext uri="{D42A27DB-BD31-4B8C-83A1-F6EECF244321}">
                <p14:modId xmlns:p14="http://schemas.microsoft.com/office/powerpoint/2010/main" val="1914250112"/>
              </p:ext>
            </p:extLst>
          </p:nvPr>
        </p:nvGraphicFramePr>
        <p:xfrm>
          <a:off x="1500995" y="883112"/>
          <a:ext cx="7454867" cy="5517688"/>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a:extLst>
              <a:ext uri="{FF2B5EF4-FFF2-40B4-BE49-F238E27FC236}">
                <a16:creationId xmlns:a16="http://schemas.microsoft.com/office/drawing/2014/main" id="{E5482054-C7AD-4826-953D-6EA3B7C3C026}"/>
              </a:ext>
            </a:extLst>
          </p:cNvPr>
          <p:cNvSpPr txBox="1">
            <a:spLocks/>
          </p:cNvSpPr>
          <p:nvPr/>
        </p:nvSpPr>
        <p:spPr>
          <a:xfrm>
            <a:off x="172527" y="142853"/>
            <a:ext cx="8682548"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000099"/>
                </a:solidFill>
                <a:latin typeface="+mj-lt"/>
                <a:ea typeface="+mj-ea"/>
                <a:cs typeface="+mj-cs"/>
              </a:rPr>
              <a:t>Aktuālākās drošības problēmas dzīvesvietas apkaimē</a:t>
            </a:r>
            <a:endParaRPr kumimoji="0" lang="lv-LV" sz="2000" b="0" i="0" u="none" strike="noStrike" kern="1200" cap="none" spc="0" normalizeH="0" baseline="0" noProof="0" dirty="0">
              <a:ln>
                <a:noFill/>
              </a:ln>
              <a:solidFill>
                <a:srgbClr val="000099"/>
              </a:solidFill>
              <a:effectLst/>
              <a:uLnTx/>
              <a:uFillTx/>
              <a:latin typeface="+mj-lt"/>
              <a:ea typeface="+mj-ea"/>
              <a:cs typeface="+mj-cs"/>
            </a:endParaRPr>
          </a:p>
        </p:txBody>
      </p:sp>
      <p:sp>
        <p:nvSpPr>
          <p:cNvPr id="4" name="Text Placeholder 4">
            <a:extLst>
              <a:ext uri="{FF2B5EF4-FFF2-40B4-BE49-F238E27FC236}">
                <a16:creationId xmlns:a16="http://schemas.microsoft.com/office/drawing/2014/main" id="{E5918630-A008-40D2-BB7B-E7E42E9A3B34}"/>
              </a:ext>
            </a:extLst>
          </p:cNvPr>
          <p:cNvSpPr txBox="1">
            <a:spLocks/>
          </p:cNvSpPr>
          <p:nvPr/>
        </p:nvSpPr>
        <p:spPr>
          <a:xfrm>
            <a:off x="138023" y="522898"/>
            <a:ext cx="8971473" cy="339746"/>
          </a:xfrm>
          <a:prstGeom prst="rect">
            <a:avLst/>
          </a:prstGeom>
        </p:spPr>
        <p:txBody>
          <a:bodyPr/>
          <a:lstStyle/>
          <a:p>
            <a:pPr marL="342900" indent="-342900" eaLnBrk="0" hangingPunct="0">
              <a:spcBef>
                <a:spcPct val="20000"/>
              </a:spcBef>
              <a:defRPr/>
            </a:pPr>
            <a:r>
              <a:rPr lang="en-US" sz="1200" dirty="0"/>
              <a:t>A</a:t>
            </a:r>
            <a:r>
              <a:rPr kumimoji="0" lang="en-US" sz="1200" b="0" i="0" u="none" strike="noStrike" kern="1200" cap="none" spc="0" normalizeH="0" baseline="0" noProof="0" dirty="0">
                <a:ln>
                  <a:noFill/>
                </a:ln>
                <a:solidFill>
                  <a:schemeClr val="tx1"/>
                </a:solidFill>
                <a:effectLst/>
                <a:uLnTx/>
                <a:uFillTx/>
                <a:latin typeface="+mn-lt"/>
                <a:ea typeface="+mn-ea"/>
                <a:cs typeface="+mn-cs"/>
              </a:rPr>
              <a:t>3</a:t>
            </a:r>
            <a:r>
              <a:rPr kumimoji="0" lang="et-EE" sz="1200" b="0" i="0" u="none" strike="noStrike" kern="1200" cap="none" spc="0" normalizeH="0" baseline="0" noProof="0" dirty="0">
                <a:ln>
                  <a:noFill/>
                </a:ln>
                <a:solidFill>
                  <a:schemeClr val="tx1"/>
                </a:solidFill>
                <a:effectLst/>
                <a:uLnTx/>
                <a:uFillTx/>
                <a:latin typeface="+mn-lt"/>
                <a:ea typeface="+mn-ea"/>
                <a:cs typeface="+mn-cs"/>
              </a:rPr>
              <a:t>. 	</a:t>
            </a:r>
            <a:r>
              <a:rPr lang="lv-LV" sz="1200" dirty="0">
                <a:latin typeface="+mn-lt"/>
              </a:rPr>
              <a:t> Domājot par Jūsu tuvējo apkaimi un tās iedzīvotājiem, novērtējiet, cik lielā mērā Jūs satrauc minētā problēma</a:t>
            </a:r>
            <a:r>
              <a:rPr lang="et-EE" sz="1200" dirty="0">
                <a:latin typeface="+mn-lt"/>
              </a:rPr>
              <a:t>? – </a:t>
            </a:r>
            <a:r>
              <a:rPr lang="et-EE" sz="1200" b="1" dirty="0">
                <a:solidFill>
                  <a:srgbClr val="000099"/>
                </a:solidFill>
                <a:latin typeface="+mn-lt"/>
              </a:rPr>
              <a:t>Ugunsdrošība</a:t>
            </a:r>
            <a:endParaRPr kumimoji="0" lang="lv-LV" sz="1200" b="1" i="0" u="none" strike="noStrike" kern="1200" cap="none" spc="0" normalizeH="0" baseline="0" noProof="0" dirty="0">
              <a:ln>
                <a:noFill/>
              </a:ln>
              <a:solidFill>
                <a:srgbClr val="000099"/>
              </a:solidFill>
              <a:effectLst/>
              <a:uLnTx/>
              <a:uFillTx/>
              <a:latin typeface="+mn-lt"/>
              <a:ea typeface="+mn-ea"/>
              <a:cs typeface="+mn-cs"/>
            </a:endParaRPr>
          </a:p>
        </p:txBody>
      </p:sp>
      <p:sp>
        <p:nvSpPr>
          <p:cNvPr id="5" name="Rectangle 4">
            <a:extLst>
              <a:ext uri="{FF2B5EF4-FFF2-40B4-BE49-F238E27FC236}">
                <a16:creationId xmlns:a16="http://schemas.microsoft.com/office/drawing/2014/main" id="{96D3F823-155C-4FE0-901D-18BEA32726E4}"/>
              </a:ext>
            </a:extLst>
          </p:cNvPr>
          <p:cNvSpPr>
            <a:spLocks noChangeArrowheads="1"/>
          </p:cNvSpPr>
          <p:nvPr/>
        </p:nvSpPr>
        <p:spPr bwMode="auto">
          <a:xfrm>
            <a:off x="298972" y="4511615"/>
            <a:ext cx="667187" cy="727935"/>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visi aptaujas dalībnieki, n=</a:t>
            </a:r>
            <a:r>
              <a:rPr lang="en-US" sz="1000" dirty="0">
                <a:solidFill>
                  <a:srgbClr val="333333"/>
                </a:solidFill>
                <a:latin typeface="+mj-lt"/>
              </a:rPr>
              <a:t> 1019</a:t>
            </a:r>
            <a:endParaRPr lang="lv-LV" sz="1000" b="0" dirty="0">
              <a:solidFill>
                <a:srgbClr val="333333"/>
              </a:solidFill>
              <a:latin typeface="+mj-lt"/>
            </a:endParaRPr>
          </a:p>
        </p:txBody>
      </p:sp>
      <p:sp>
        <p:nvSpPr>
          <p:cNvPr id="6" name="Slide Number Placeholder 2">
            <a:extLst>
              <a:ext uri="{FF2B5EF4-FFF2-40B4-BE49-F238E27FC236}">
                <a16:creationId xmlns:a16="http://schemas.microsoft.com/office/drawing/2014/main" id="{3A8646A7-965B-4BE7-94BB-2E3089A40F2A}"/>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41</a:t>
            </a:fld>
            <a:endParaRPr lang="en-AU" dirty="0"/>
          </a:p>
        </p:txBody>
      </p:sp>
    </p:spTree>
    <p:extLst>
      <p:ext uri="{BB962C8B-B14F-4D97-AF65-F5344CB8AC3E}">
        <p14:creationId xmlns:p14="http://schemas.microsoft.com/office/powerpoint/2010/main" val="11347002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65807908-BF42-4B1E-9733-B277BDCFC851}"/>
              </a:ext>
            </a:extLst>
          </p:cNvPr>
          <p:cNvGraphicFramePr/>
          <p:nvPr>
            <p:extLst>
              <p:ext uri="{D42A27DB-BD31-4B8C-83A1-F6EECF244321}">
                <p14:modId xmlns:p14="http://schemas.microsoft.com/office/powerpoint/2010/main" val="1381073132"/>
              </p:ext>
            </p:extLst>
          </p:nvPr>
        </p:nvGraphicFramePr>
        <p:xfrm>
          <a:off x="1500995" y="883112"/>
          <a:ext cx="7454867" cy="5517688"/>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a:extLst>
              <a:ext uri="{FF2B5EF4-FFF2-40B4-BE49-F238E27FC236}">
                <a16:creationId xmlns:a16="http://schemas.microsoft.com/office/drawing/2014/main" id="{645369D8-67D1-44CE-A609-D33769A60BC5}"/>
              </a:ext>
            </a:extLst>
          </p:cNvPr>
          <p:cNvSpPr txBox="1">
            <a:spLocks/>
          </p:cNvSpPr>
          <p:nvPr/>
        </p:nvSpPr>
        <p:spPr>
          <a:xfrm>
            <a:off x="172527" y="142853"/>
            <a:ext cx="8682548"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000099"/>
                </a:solidFill>
                <a:latin typeface="+mj-lt"/>
                <a:ea typeface="+mj-ea"/>
                <a:cs typeface="+mj-cs"/>
              </a:rPr>
              <a:t>Aktuālākās drošības problēmas dzīvesvietas apkaimē</a:t>
            </a:r>
            <a:endParaRPr kumimoji="0" lang="lv-LV" sz="2000" b="0" i="0" u="none" strike="noStrike" kern="1200" cap="none" spc="0" normalizeH="0" baseline="0" noProof="0" dirty="0">
              <a:ln>
                <a:noFill/>
              </a:ln>
              <a:solidFill>
                <a:srgbClr val="000099"/>
              </a:solidFill>
              <a:effectLst/>
              <a:uLnTx/>
              <a:uFillTx/>
              <a:latin typeface="+mj-lt"/>
              <a:ea typeface="+mj-ea"/>
              <a:cs typeface="+mj-cs"/>
            </a:endParaRPr>
          </a:p>
        </p:txBody>
      </p:sp>
      <p:sp>
        <p:nvSpPr>
          <p:cNvPr id="4" name="Text Placeholder 4">
            <a:extLst>
              <a:ext uri="{FF2B5EF4-FFF2-40B4-BE49-F238E27FC236}">
                <a16:creationId xmlns:a16="http://schemas.microsoft.com/office/drawing/2014/main" id="{320AA8CE-3099-4D2C-B34A-3D74134F3D1E}"/>
              </a:ext>
            </a:extLst>
          </p:cNvPr>
          <p:cNvSpPr txBox="1">
            <a:spLocks/>
          </p:cNvSpPr>
          <p:nvPr/>
        </p:nvSpPr>
        <p:spPr>
          <a:xfrm>
            <a:off x="138023" y="522898"/>
            <a:ext cx="8971473" cy="339746"/>
          </a:xfrm>
          <a:prstGeom prst="rect">
            <a:avLst/>
          </a:prstGeom>
        </p:spPr>
        <p:txBody>
          <a:bodyPr/>
          <a:lstStyle/>
          <a:p>
            <a:pPr marL="342900" indent="-342900" eaLnBrk="0" hangingPunct="0">
              <a:spcBef>
                <a:spcPct val="20000"/>
              </a:spcBef>
              <a:defRPr/>
            </a:pPr>
            <a:r>
              <a:rPr lang="en-US" sz="1200" dirty="0"/>
              <a:t>A</a:t>
            </a:r>
            <a:r>
              <a:rPr kumimoji="0" lang="en-US" sz="1200" b="0" i="0" u="none" strike="noStrike" kern="1200" cap="none" spc="0" normalizeH="0" baseline="0" noProof="0" dirty="0">
                <a:ln>
                  <a:noFill/>
                </a:ln>
                <a:solidFill>
                  <a:schemeClr val="tx1"/>
                </a:solidFill>
                <a:effectLst/>
                <a:uLnTx/>
                <a:uFillTx/>
                <a:latin typeface="+mn-lt"/>
                <a:ea typeface="+mn-ea"/>
                <a:cs typeface="+mn-cs"/>
              </a:rPr>
              <a:t>3</a:t>
            </a:r>
            <a:r>
              <a:rPr kumimoji="0" lang="et-EE" sz="1200" b="0" i="0" u="none" strike="noStrike" kern="1200" cap="none" spc="0" normalizeH="0" baseline="0" noProof="0" dirty="0">
                <a:ln>
                  <a:noFill/>
                </a:ln>
                <a:solidFill>
                  <a:schemeClr val="tx1"/>
                </a:solidFill>
                <a:effectLst/>
                <a:uLnTx/>
                <a:uFillTx/>
                <a:latin typeface="+mn-lt"/>
                <a:ea typeface="+mn-ea"/>
                <a:cs typeface="+mn-cs"/>
              </a:rPr>
              <a:t>. 	</a:t>
            </a:r>
            <a:r>
              <a:rPr lang="lv-LV" sz="1200" dirty="0">
                <a:latin typeface="+mn-lt"/>
              </a:rPr>
              <a:t> Domājot par Jūsu tuvējo apkaimi un tās iedzīvotājiem, novērtējiet, cik lielā mērā Jūs satrauc minētā problēma</a:t>
            </a:r>
            <a:r>
              <a:rPr lang="et-EE" sz="1200" dirty="0">
                <a:latin typeface="+mn-lt"/>
              </a:rPr>
              <a:t>? – </a:t>
            </a:r>
            <a:r>
              <a:rPr lang="et-EE" sz="1200" b="1" dirty="0">
                <a:solidFill>
                  <a:srgbClr val="000099"/>
                </a:solidFill>
                <a:latin typeface="+mn-lt"/>
              </a:rPr>
              <a:t>Vardarbība ģimenē</a:t>
            </a:r>
            <a:endParaRPr kumimoji="0" lang="lv-LV" sz="1200" b="1" i="0" u="none" strike="noStrike" kern="1200" cap="none" spc="0" normalizeH="0" baseline="0" noProof="0" dirty="0">
              <a:ln>
                <a:noFill/>
              </a:ln>
              <a:solidFill>
                <a:srgbClr val="000099"/>
              </a:solidFill>
              <a:effectLst/>
              <a:uLnTx/>
              <a:uFillTx/>
              <a:latin typeface="+mn-lt"/>
              <a:ea typeface="+mn-ea"/>
              <a:cs typeface="+mn-cs"/>
            </a:endParaRPr>
          </a:p>
        </p:txBody>
      </p:sp>
      <p:sp>
        <p:nvSpPr>
          <p:cNvPr id="5" name="Rectangle 4">
            <a:extLst>
              <a:ext uri="{FF2B5EF4-FFF2-40B4-BE49-F238E27FC236}">
                <a16:creationId xmlns:a16="http://schemas.microsoft.com/office/drawing/2014/main" id="{136C9575-5ADE-4781-A138-F6FA9A20E5E2}"/>
              </a:ext>
            </a:extLst>
          </p:cNvPr>
          <p:cNvSpPr>
            <a:spLocks noChangeArrowheads="1"/>
          </p:cNvSpPr>
          <p:nvPr/>
        </p:nvSpPr>
        <p:spPr bwMode="auto">
          <a:xfrm>
            <a:off x="298972" y="4511615"/>
            <a:ext cx="667187" cy="727935"/>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visi aptaujas dalībnieki, n=</a:t>
            </a:r>
            <a:r>
              <a:rPr lang="en-US" sz="1000" dirty="0">
                <a:solidFill>
                  <a:srgbClr val="333333"/>
                </a:solidFill>
                <a:latin typeface="+mj-lt"/>
              </a:rPr>
              <a:t> 1019</a:t>
            </a:r>
            <a:endParaRPr lang="lv-LV" sz="1000" b="0" dirty="0">
              <a:solidFill>
                <a:srgbClr val="333333"/>
              </a:solidFill>
              <a:latin typeface="+mj-lt"/>
            </a:endParaRPr>
          </a:p>
        </p:txBody>
      </p:sp>
      <p:sp>
        <p:nvSpPr>
          <p:cNvPr id="6" name="Slide Number Placeholder 2">
            <a:extLst>
              <a:ext uri="{FF2B5EF4-FFF2-40B4-BE49-F238E27FC236}">
                <a16:creationId xmlns:a16="http://schemas.microsoft.com/office/drawing/2014/main" id="{A364EF34-AB20-474D-A93A-491B383CD5DA}"/>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42</a:t>
            </a:fld>
            <a:endParaRPr lang="en-AU" dirty="0"/>
          </a:p>
        </p:txBody>
      </p:sp>
    </p:spTree>
    <p:extLst>
      <p:ext uri="{BB962C8B-B14F-4D97-AF65-F5344CB8AC3E}">
        <p14:creationId xmlns:p14="http://schemas.microsoft.com/office/powerpoint/2010/main" val="29252933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ACCC9375-2BF8-4F86-B0DA-974562F0C995}"/>
              </a:ext>
            </a:extLst>
          </p:cNvPr>
          <p:cNvGraphicFramePr/>
          <p:nvPr>
            <p:extLst>
              <p:ext uri="{D42A27DB-BD31-4B8C-83A1-F6EECF244321}">
                <p14:modId xmlns:p14="http://schemas.microsoft.com/office/powerpoint/2010/main" val="1383397599"/>
              </p:ext>
            </p:extLst>
          </p:nvPr>
        </p:nvGraphicFramePr>
        <p:xfrm>
          <a:off x="1475117" y="883112"/>
          <a:ext cx="7480746" cy="5517688"/>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a:extLst>
              <a:ext uri="{FF2B5EF4-FFF2-40B4-BE49-F238E27FC236}">
                <a16:creationId xmlns:a16="http://schemas.microsoft.com/office/drawing/2014/main" id="{546E4CA4-C142-4306-82FE-2D0BA9802F48}"/>
              </a:ext>
            </a:extLst>
          </p:cNvPr>
          <p:cNvSpPr txBox="1">
            <a:spLocks/>
          </p:cNvSpPr>
          <p:nvPr/>
        </p:nvSpPr>
        <p:spPr>
          <a:xfrm>
            <a:off x="172527" y="142853"/>
            <a:ext cx="8682548"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000099"/>
                </a:solidFill>
                <a:latin typeface="+mj-lt"/>
                <a:ea typeface="+mj-ea"/>
                <a:cs typeface="+mj-cs"/>
              </a:rPr>
              <a:t>Aktuālākās drošības problēmas dzīvesvietas apkaimē</a:t>
            </a:r>
            <a:endParaRPr kumimoji="0" lang="lv-LV" sz="2000" b="0" i="0" u="none" strike="noStrike" kern="1200" cap="none" spc="0" normalizeH="0" baseline="0" noProof="0" dirty="0">
              <a:ln>
                <a:noFill/>
              </a:ln>
              <a:solidFill>
                <a:srgbClr val="000099"/>
              </a:solidFill>
              <a:effectLst/>
              <a:uLnTx/>
              <a:uFillTx/>
              <a:latin typeface="+mj-lt"/>
              <a:ea typeface="+mj-ea"/>
              <a:cs typeface="+mj-cs"/>
            </a:endParaRPr>
          </a:p>
        </p:txBody>
      </p:sp>
      <p:sp>
        <p:nvSpPr>
          <p:cNvPr id="4" name="Text Placeholder 4">
            <a:extLst>
              <a:ext uri="{FF2B5EF4-FFF2-40B4-BE49-F238E27FC236}">
                <a16:creationId xmlns:a16="http://schemas.microsoft.com/office/drawing/2014/main" id="{D8AB8472-F177-4680-A813-651D8722BC2B}"/>
              </a:ext>
            </a:extLst>
          </p:cNvPr>
          <p:cNvSpPr txBox="1">
            <a:spLocks/>
          </p:cNvSpPr>
          <p:nvPr/>
        </p:nvSpPr>
        <p:spPr>
          <a:xfrm>
            <a:off x="172527" y="522898"/>
            <a:ext cx="8682547" cy="339746"/>
          </a:xfrm>
          <a:prstGeom prst="rect">
            <a:avLst/>
          </a:prstGeom>
        </p:spPr>
        <p:txBody>
          <a:bodyPr/>
          <a:lstStyle/>
          <a:p>
            <a:pPr marL="342900" indent="-342900" eaLnBrk="0" hangingPunct="0">
              <a:spcBef>
                <a:spcPct val="20000"/>
              </a:spcBef>
              <a:defRPr/>
            </a:pPr>
            <a:r>
              <a:rPr lang="en-US" sz="1200" dirty="0"/>
              <a:t>A</a:t>
            </a:r>
            <a:r>
              <a:rPr kumimoji="0" lang="en-US" sz="1200" b="0" i="0" u="none" strike="noStrike" kern="1200" cap="none" spc="0" normalizeH="0" baseline="0" noProof="0" dirty="0">
                <a:ln>
                  <a:noFill/>
                </a:ln>
                <a:solidFill>
                  <a:schemeClr val="tx1"/>
                </a:solidFill>
                <a:effectLst/>
                <a:uLnTx/>
                <a:uFillTx/>
                <a:latin typeface="+mn-lt"/>
                <a:ea typeface="+mn-ea"/>
                <a:cs typeface="+mn-cs"/>
              </a:rPr>
              <a:t>3</a:t>
            </a:r>
            <a:r>
              <a:rPr kumimoji="0" lang="et-EE" sz="1200" b="0" i="0" u="none" strike="noStrike" kern="1200" cap="none" spc="0" normalizeH="0" baseline="0" noProof="0" dirty="0">
                <a:ln>
                  <a:noFill/>
                </a:ln>
                <a:solidFill>
                  <a:schemeClr val="tx1"/>
                </a:solidFill>
                <a:effectLst/>
                <a:uLnTx/>
                <a:uFillTx/>
                <a:latin typeface="+mn-lt"/>
                <a:ea typeface="+mn-ea"/>
                <a:cs typeface="+mn-cs"/>
              </a:rPr>
              <a:t>. 	</a:t>
            </a:r>
            <a:r>
              <a:rPr lang="lv-LV" sz="1200" dirty="0">
                <a:latin typeface="+mn-lt"/>
              </a:rPr>
              <a:t> Domājot par Jūsu tuvējo apkaimi un tās iedzīvotājiem, novērtējiet, cik lielā mērā Jūs satrauc minētā problēma</a:t>
            </a:r>
            <a:r>
              <a:rPr lang="et-EE" sz="1200" dirty="0">
                <a:latin typeface="+mn-lt"/>
              </a:rPr>
              <a:t>? – </a:t>
            </a:r>
            <a:r>
              <a:rPr lang="et-EE" sz="1200" b="1" dirty="0">
                <a:solidFill>
                  <a:srgbClr val="000099"/>
                </a:solidFill>
                <a:latin typeface="+mn-lt"/>
              </a:rPr>
              <a:t>Klaiņojoši bērni</a:t>
            </a:r>
            <a:endParaRPr kumimoji="0" lang="lv-LV" sz="1200" b="1" i="0" u="none" strike="noStrike" kern="1200" cap="none" spc="0" normalizeH="0" baseline="0" noProof="0" dirty="0">
              <a:ln>
                <a:noFill/>
              </a:ln>
              <a:solidFill>
                <a:srgbClr val="000099"/>
              </a:solidFill>
              <a:effectLst/>
              <a:uLnTx/>
              <a:uFillTx/>
              <a:latin typeface="+mn-lt"/>
              <a:ea typeface="+mn-ea"/>
              <a:cs typeface="+mn-cs"/>
            </a:endParaRPr>
          </a:p>
        </p:txBody>
      </p:sp>
      <p:sp>
        <p:nvSpPr>
          <p:cNvPr id="5" name="Rectangle 4">
            <a:extLst>
              <a:ext uri="{FF2B5EF4-FFF2-40B4-BE49-F238E27FC236}">
                <a16:creationId xmlns:a16="http://schemas.microsoft.com/office/drawing/2014/main" id="{8DCB1E0C-CAFE-4C3A-AB47-3D83F82669F4}"/>
              </a:ext>
            </a:extLst>
          </p:cNvPr>
          <p:cNvSpPr>
            <a:spLocks noChangeArrowheads="1"/>
          </p:cNvSpPr>
          <p:nvPr/>
        </p:nvSpPr>
        <p:spPr bwMode="auto">
          <a:xfrm>
            <a:off x="298972" y="4511615"/>
            <a:ext cx="667187" cy="727935"/>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visi aptaujas dalībnieki, n=</a:t>
            </a:r>
            <a:r>
              <a:rPr lang="en-US" sz="1000" dirty="0">
                <a:solidFill>
                  <a:srgbClr val="333333"/>
                </a:solidFill>
                <a:latin typeface="+mj-lt"/>
              </a:rPr>
              <a:t> 1019</a:t>
            </a:r>
            <a:endParaRPr lang="lv-LV" sz="1000" b="0" dirty="0">
              <a:solidFill>
                <a:srgbClr val="333333"/>
              </a:solidFill>
              <a:latin typeface="+mj-lt"/>
            </a:endParaRPr>
          </a:p>
        </p:txBody>
      </p:sp>
      <p:sp>
        <p:nvSpPr>
          <p:cNvPr id="6" name="Slide Number Placeholder 2">
            <a:extLst>
              <a:ext uri="{FF2B5EF4-FFF2-40B4-BE49-F238E27FC236}">
                <a16:creationId xmlns:a16="http://schemas.microsoft.com/office/drawing/2014/main" id="{6F2277DB-1B65-41BA-9CCB-016F275AAE00}"/>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43</a:t>
            </a:fld>
            <a:endParaRPr lang="en-AU" dirty="0"/>
          </a:p>
        </p:txBody>
      </p:sp>
    </p:spTree>
    <p:extLst>
      <p:ext uri="{BB962C8B-B14F-4D97-AF65-F5344CB8AC3E}">
        <p14:creationId xmlns:p14="http://schemas.microsoft.com/office/powerpoint/2010/main" val="22495549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587557BC-A4CE-4C3F-8030-292C25C1A536}"/>
              </a:ext>
            </a:extLst>
          </p:cNvPr>
          <p:cNvGraphicFramePr/>
          <p:nvPr>
            <p:extLst>
              <p:ext uri="{D42A27DB-BD31-4B8C-83A1-F6EECF244321}">
                <p14:modId xmlns:p14="http://schemas.microsoft.com/office/powerpoint/2010/main" val="3469338908"/>
              </p:ext>
            </p:extLst>
          </p:nvPr>
        </p:nvGraphicFramePr>
        <p:xfrm>
          <a:off x="1500995" y="883112"/>
          <a:ext cx="7454867" cy="5517688"/>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a:extLst>
              <a:ext uri="{FF2B5EF4-FFF2-40B4-BE49-F238E27FC236}">
                <a16:creationId xmlns:a16="http://schemas.microsoft.com/office/drawing/2014/main" id="{186C5D47-A1E8-49F9-8B4F-9A98CE156177}"/>
              </a:ext>
            </a:extLst>
          </p:cNvPr>
          <p:cNvSpPr txBox="1">
            <a:spLocks/>
          </p:cNvSpPr>
          <p:nvPr/>
        </p:nvSpPr>
        <p:spPr>
          <a:xfrm>
            <a:off x="172527" y="142853"/>
            <a:ext cx="8682548"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000099"/>
                </a:solidFill>
                <a:latin typeface="+mj-lt"/>
                <a:ea typeface="+mj-ea"/>
                <a:cs typeface="+mj-cs"/>
              </a:rPr>
              <a:t>Aktuālākās drošības problēmas dzīvesvietas apkaimē</a:t>
            </a:r>
            <a:endParaRPr kumimoji="0" lang="lv-LV" sz="2000" b="0" i="0" u="none" strike="noStrike" kern="1200" cap="none" spc="0" normalizeH="0" baseline="0" noProof="0" dirty="0">
              <a:ln>
                <a:noFill/>
              </a:ln>
              <a:solidFill>
                <a:srgbClr val="000099"/>
              </a:solidFill>
              <a:effectLst/>
              <a:uLnTx/>
              <a:uFillTx/>
              <a:latin typeface="+mj-lt"/>
              <a:ea typeface="+mj-ea"/>
              <a:cs typeface="+mj-cs"/>
            </a:endParaRPr>
          </a:p>
        </p:txBody>
      </p:sp>
      <p:sp>
        <p:nvSpPr>
          <p:cNvPr id="4" name="Text Placeholder 4">
            <a:extLst>
              <a:ext uri="{FF2B5EF4-FFF2-40B4-BE49-F238E27FC236}">
                <a16:creationId xmlns:a16="http://schemas.microsoft.com/office/drawing/2014/main" id="{78B0554D-DA11-4033-A3E1-AC284ADFB352}"/>
              </a:ext>
            </a:extLst>
          </p:cNvPr>
          <p:cNvSpPr txBox="1">
            <a:spLocks/>
          </p:cNvSpPr>
          <p:nvPr/>
        </p:nvSpPr>
        <p:spPr>
          <a:xfrm>
            <a:off x="138023" y="522898"/>
            <a:ext cx="8971473" cy="339746"/>
          </a:xfrm>
          <a:prstGeom prst="rect">
            <a:avLst/>
          </a:prstGeom>
        </p:spPr>
        <p:txBody>
          <a:bodyPr/>
          <a:lstStyle/>
          <a:p>
            <a:pPr marL="342900" indent="-342900" eaLnBrk="0" hangingPunct="0">
              <a:spcBef>
                <a:spcPct val="20000"/>
              </a:spcBef>
              <a:defRPr/>
            </a:pPr>
            <a:r>
              <a:rPr lang="en-US" sz="1200" dirty="0"/>
              <a:t>A</a:t>
            </a:r>
            <a:r>
              <a:rPr kumimoji="0" lang="en-US" sz="1200" b="0" i="0" u="none" strike="noStrike" kern="1200" cap="none" spc="0" normalizeH="0" baseline="0" noProof="0" dirty="0">
                <a:ln>
                  <a:noFill/>
                </a:ln>
                <a:solidFill>
                  <a:schemeClr val="tx1"/>
                </a:solidFill>
                <a:effectLst/>
                <a:uLnTx/>
                <a:uFillTx/>
                <a:latin typeface="+mn-lt"/>
                <a:ea typeface="+mn-ea"/>
                <a:cs typeface="+mn-cs"/>
              </a:rPr>
              <a:t>3</a:t>
            </a:r>
            <a:r>
              <a:rPr kumimoji="0" lang="et-EE" sz="1200" b="0" i="0" u="none" strike="noStrike" kern="1200" cap="none" spc="0" normalizeH="0" baseline="0" noProof="0" dirty="0">
                <a:ln>
                  <a:noFill/>
                </a:ln>
                <a:solidFill>
                  <a:schemeClr val="tx1"/>
                </a:solidFill>
                <a:effectLst/>
                <a:uLnTx/>
                <a:uFillTx/>
                <a:latin typeface="+mn-lt"/>
                <a:ea typeface="+mn-ea"/>
                <a:cs typeface="+mn-cs"/>
              </a:rPr>
              <a:t>. 	</a:t>
            </a:r>
            <a:r>
              <a:rPr lang="lv-LV" sz="1200" dirty="0">
                <a:latin typeface="+mn-lt"/>
              </a:rPr>
              <a:t> Domājot par Jūsu tuvējo apkaimi un tās iedzīvotājiem, novērtējiet, cik lielā mērā Jūs satrauc minētā problēma</a:t>
            </a:r>
            <a:r>
              <a:rPr lang="et-EE" sz="1200" dirty="0">
                <a:latin typeface="+mn-lt"/>
              </a:rPr>
              <a:t>? – </a:t>
            </a:r>
            <a:r>
              <a:rPr lang="et-EE" sz="1200" b="1" dirty="0">
                <a:solidFill>
                  <a:srgbClr val="000099"/>
                </a:solidFill>
                <a:latin typeface="+mn-lt"/>
              </a:rPr>
              <a:t>Kautiņi uz ielas</a:t>
            </a:r>
            <a:endParaRPr kumimoji="0" lang="lv-LV" sz="1200" b="1" i="0" u="none" strike="noStrike" kern="1200" cap="none" spc="0" normalizeH="0" baseline="0" noProof="0" dirty="0">
              <a:ln>
                <a:noFill/>
              </a:ln>
              <a:solidFill>
                <a:srgbClr val="000099"/>
              </a:solidFill>
              <a:effectLst/>
              <a:uLnTx/>
              <a:uFillTx/>
              <a:latin typeface="+mn-lt"/>
              <a:ea typeface="+mn-ea"/>
              <a:cs typeface="+mn-cs"/>
            </a:endParaRPr>
          </a:p>
        </p:txBody>
      </p:sp>
      <p:sp>
        <p:nvSpPr>
          <p:cNvPr id="5" name="Rectangle 4">
            <a:extLst>
              <a:ext uri="{FF2B5EF4-FFF2-40B4-BE49-F238E27FC236}">
                <a16:creationId xmlns:a16="http://schemas.microsoft.com/office/drawing/2014/main" id="{50023F7B-7FEF-4B14-85EE-4CE7003E5E03}"/>
              </a:ext>
            </a:extLst>
          </p:cNvPr>
          <p:cNvSpPr>
            <a:spLocks noChangeArrowheads="1"/>
          </p:cNvSpPr>
          <p:nvPr/>
        </p:nvSpPr>
        <p:spPr bwMode="auto">
          <a:xfrm>
            <a:off x="298972" y="4511615"/>
            <a:ext cx="667187" cy="727935"/>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visi aptaujas dalībnieki, n=</a:t>
            </a:r>
            <a:r>
              <a:rPr lang="en-US" sz="1000" dirty="0">
                <a:solidFill>
                  <a:srgbClr val="333333"/>
                </a:solidFill>
                <a:latin typeface="+mj-lt"/>
              </a:rPr>
              <a:t> 1019</a:t>
            </a:r>
            <a:endParaRPr lang="lv-LV" sz="1000" b="0" dirty="0">
              <a:solidFill>
                <a:srgbClr val="333333"/>
              </a:solidFill>
              <a:latin typeface="+mj-lt"/>
            </a:endParaRPr>
          </a:p>
        </p:txBody>
      </p:sp>
      <p:sp>
        <p:nvSpPr>
          <p:cNvPr id="6" name="Slide Number Placeholder 2">
            <a:extLst>
              <a:ext uri="{FF2B5EF4-FFF2-40B4-BE49-F238E27FC236}">
                <a16:creationId xmlns:a16="http://schemas.microsoft.com/office/drawing/2014/main" id="{A3318BDF-C785-4B8D-A6D4-588C90D2676E}"/>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44</a:t>
            </a:fld>
            <a:endParaRPr lang="en-AU" dirty="0"/>
          </a:p>
        </p:txBody>
      </p:sp>
    </p:spTree>
    <p:extLst>
      <p:ext uri="{BB962C8B-B14F-4D97-AF65-F5344CB8AC3E}">
        <p14:creationId xmlns:p14="http://schemas.microsoft.com/office/powerpoint/2010/main" val="4323046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8C7DF5B-9D25-457F-AFFC-2DEE73E50116}"/>
              </a:ext>
            </a:extLst>
          </p:cNvPr>
          <p:cNvSpPr txBox="1"/>
          <p:nvPr/>
        </p:nvSpPr>
        <p:spPr>
          <a:xfrm>
            <a:off x="836762" y="434033"/>
            <a:ext cx="7119613" cy="2908489"/>
          </a:xfrm>
          <a:prstGeom prst="rect">
            <a:avLst/>
          </a:prstGeom>
          <a:noFill/>
        </p:spPr>
        <p:txBody>
          <a:bodyPr wrap="square" rtlCol="0">
            <a:spAutoFit/>
          </a:bodyPr>
          <a:lstStyle/>
          <a:p>
            <a:r>
              <a:rPr lang="lv-LV" sz="1100" dirty="0">
                <a:latin typeface="+mj-lt"/>
              </a:rPr>
              <a:t>Spontāni minētās atbildes - aktuālākās problēmas dzīvesvietas apkaimē:</a:t>
            </a:r>
          </a:p>
          <a:p>
            <a:pPr marL="171450" indent="-171450">
              <a:spcBef>
                <a:spcPts val="400"/>
              </a:spcBef>
              <a:buFont typeface="Wingdings" panose="05000000000000000000" pitchFamily="2" charset="2"/>
              <a:buChar char="ü"/>
            </a:pPr>
            <a:r>
              <a:rPr lang="lv-LV" sz="1100" dirty="0">
                <a:latin typeface="+mj-lt"/>
              </a:rPr>
              <a:t>Nesakopta vide/ infrastruktūra;</a:t>
            </a:r>
          </a:p>
          <a:p>
            <a:pPr marL="171450" indent="-171450">
              <a:spcBef>
                <a:spcPts val="400"/>
              </a:spcBef>
              <a:buFont typeface="Wingdings" panose="05000000000000000000" pitchFamily="2" charset="2"/>
              <a:buChar char="ü"/>
            </a:pPr>
            <a:r>
              <a:rPr lang="lv-LV" sz="1100" dirty="0">
                <a:latin typeface="+mj-lt"/>
              </a:rPr>
              <a:t>Slikta ceļu/  ietvju seguma kvalitāte;</a:t>
            </a:r>
          </a:p>
          <a:p>
            <a:pPr marL="171450" indent="-171450">
              <a:spcBef>
                <a:spcPts val="400"/>
              </a:spcBef>
              <a:buFont typeface="Wingdings" panose="05000000000000000000" pitchFamily="2" charset="2"/>
              <a:buChar char="ü"/>
            </a:pPr>
            <a:r>
              <a:rPr lang="lv-LV" sz="1100" dirty="0">
                <a:latin typeface="+mj-lt"/>
              </a:rPr>
              <a:t>Attiecības starp dažādu tautību pārstāvjiem;</a:t>
            </a:r>
          </a:p>
          <a:p>
            <a:pPr marL="171450" indent="-171450">
              <a:spcBef>
                <a:spcPts val="400"/>
              </a:spcBef>
              <a:buFont typeface="Wingdings" panose="05000000000000000000" pitchFamily="2" charset="2"/>
              <a:buChar char="ü"/>
            </a:pPr>
            <a:r>
              <a:rPr lang="lv-LV" sz="1100" dirty="0">
                <a:latin typeface="+mj-lt"/>
              </a:rPr>
              <a:t>Novērošanas kameru trūkums;</a:t>
            </a:r>
          </a:p>
          <a:p>
            <a:pPr marL="171450" indent="-171450">
              <a:spcBef>
                <a:spcPts val="400"/>
              </a:spcBef>
              <a:buFont typeface="Wingdings" panose="05000000000000000000" pitchFamily="2" charset="2"/>
              <a:buChar char="ü"/>
            </a:pPr>
            <a:r>
              <a:rPr lang="lv-LV" sz="1100" dirty="0">
                <a:latin typeface="+mj-lt"/>
              </a:rPr>
              <a:t>Vides piesārņojums/ ekoloģiskās problēmas;</a:t>
            </a:r>
          </a:p>
          <a:p>
            <a:pPr marL="171450" indent="-171450">
              <a:spcBef>
                <a:spcPts val="400"/>
              </a:spcBef>
              <a:buFont typeface="Wingdings" panose="05000000000000000000" pitchFamily="2" charset="2"/>
              <a:buChar char="ü"/>
            </a:pPr>
            <a:r>
              <a:rPr lang="lv-LV" sz="1100" dirty="0">
                <a:latin typeface="+mj-lt"/>
              </a:rPr>
              <a:t>Netiek sakopts pēc pastaigas ar suņiem;</a:t>
            </a:r>
          </a:p>
          <a:p>
            <a:pPr marL="171450" indent="-171450">
              <a:spcBef>
                <a:spcPts val="400"/>
              </a:spcBef>
              <a:buFont typeface="Wingdings" panose="05000000000000000000" pitchFamily="2" charset="2"/>
              <a:buChar char="ü"/>
            </a:pPr>
            <a:r>
              <a:rPr lang="lv-LV" sz="1100" dirty="0">
                <a:latin typeface="+mj-lt"/>
              </a:rPr>
              <a:t>Bezdarbs;</a:t>
            </a:r>
          </a:p>
          <a:p>
            <a:pPr marL="171450" indent="-171450">
              <a:spcBef>
                <a:spcPts val="400"/>
              </a:spcBef>
              <a:buFont typeface="Wingdings" panose="05000000000000000000" pitchFamily="2" charset="2"/>
              <a:buChar char="ü"/>
            </a:pPr>
            <a:r>
              <a:rPr lang="lv-LV" sz="1100" dirty="0">
                <a:latin typeface="+mj-lt"/>
              </a:rPr>
              <a:t>Atbalsta trūkums pensionāriem;</a:t>
            </a:r>
          </a:p>
          <a:p>
            <a:pPr marL="171450" indent="-171450">
              <a:spcBef>
                <a:spcPts val="400"/>
              </a:spcBef>
              <a:buFont typeface="Wingdings" panose="05000000000000000000" pitchFamily="2" charset="2"/>
              <a:buChar char="ü"/>
            </a:pPr>
            <a:r>
              <a:rPr lang="lv-LV" sz="1100" dirty="0">
                <a:latin typeface="+mj-lt"/>
              </a:rPr>
              <a:t>Slikti apgaismotas ielas;</a:t>
            </a:r>
          </a:p>
          <a:p>
            <a:pPr marL="171450" indent="-171450">
              <a:spcBef>
                <a:spcPts val="400"/>
              </a:spcBef>
              <a:buFont typeface="Wingdings" panose="05000000000000000000" pitchFamily="2" charset="2"/>
              <a:buChar char="ü"/>
            </a:pPr>
            <a:r>
              <a:rPr lang="lv-LV" sz="1100" dirty="0">
                <a:latin typeface="+mj-lt"/>
              </a:rPr>
              <a:t>Bezmaksas autostāvvietu trūkums;</a:t>
            </a:r>
          </a:p>
          <a:p>
            <a:pPr marL="171450" indent="-171450">
              <a:spcBef>
                <a:spcPts val="400"/>
              </a:spcBef>
              <a:buFont typeface="Wingdings" panose="05000000000000000000" pitchFamily="2" charset="2"/>
              <a:buChar char="ü"/>
            </a:pPr>
            <a:r>
              <a:rPr lang="lv-LV" sz="1100" dirty="0">
                <a:latin typeface="+mj-lt"/>
              </a:rPr>
              <a:t>Klaiņojoši meža dzīvnieki;</a:t>
            </a:r>
          </a:p>
          <a:p>
            <a:pPr marL="171450" indent="-171450">
              <a:spcBef>
                <a:spcPts val="400"/>
              </a:spcBef>
              <a:buFont typeface="Wingdings" panose="05000000000000000000" pitchFamily="2" charset="2"/>
              <a:buChar char="ü"/>
            </a:pPr>
            <a:r>
              <a:rPr lang="lv-LV" sz="1100" dirty="0">
                <a:latin typeface="+mj-lt"/>
              </a:rPr>
              <a:t>Dzīvojamā fonda trūkums.</a:t>
            </a:r>
          </a:p>
        </p:txBody>
      </p:sp>
      <p:sp>
        <p:nvSpPr>
          <p:cNvPr id="3" name="Slide Number Placeholder 2">
            <a:extLst>
              <a:ext uri="{FF2B5EF4-FFF2-40B4-BE49-F238E27FC236}">
                <a16:creationId xmlns:a16="http://schemas.microsoft.com/office/drawing/2014/main" id="{17B7BFD1-5A38-4AA6-9E2D-1B021BE3E29B}"/>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45</a:t>
            </a:fld>
            <a:endParaRPr lang="en-AU" dirty="0"/>
          </a:p>
        </p:txBody>
      </p:sp>
    </p:spTree>
    <p:extLst>
      <p:ext uri="{BB962C8B-B14F-4D97-AF65-F5344CB8AC3E}">
        <p14:creationId xmlns:p14="http://schemas.microsoft.com/office/powerpoint/2010/main" val="33059986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5ADF7-D8EF-480F-8BB1-4241F60EE9ED}"/>
              </a:ext>
            </a:extLst>
          </p:cNvPr>
          <p:cNvSpPr txBox="1">
            <a:spLocks/>
          </p:cNvSpPr>
          <p:nvPr/>
        </p:nvSpPr>
        <p:spPr>
          <a:xfrm>
            <a:off x="172527" y="142853"/>
            <a:ext cx="8682548"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000099"/>
                </a:solidFill>
                <a:latin typeface="+mj-lt"/>
                <a:ea typeface="+mj-ea"/>
                <a:cs typeface="+mj-cs"/>
              </a:rPr>
              <a:t>Aktuālākās bērnu drošības problēmas</a:t>
            </a:r>
            <a:endParaRPr kumimoji="0" lang="lv-LV" sz="2000" b="0" i="0" u="none" strike="noStrike" kern="1200" cap="none" spc="0" normalizeH="0" baseline="0" noProof="0" dirty="0">
              <a:ln>
                <a:noFill/>
              </a:ln>
              <a:solidFill>
                <a:srgbClr val="000099"/>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09615B63-E12A-4D71-BE84-97B33130F0E7}"/>
              </a:ext>
            </a:extLst>
          </p:cNvPr>
          <p:cNvSpPr txBox="1">
            <a:spLocks/>
          </p:cNvSpPr>
          <p:nvPr/>
        </p:nvSpPr>
        <p:spPr>
          <a:xfrm>
            <a:off x="138023" y="522898"/>
            <a:ext cx="8971473" cy="339746"/>
          </a:xfrm>
          <a:prstGeom prst="rect">
            <a:avLst/>
          </a:prstGeom>
        </p:spPr>
        <p:txBody>
          <a:bodyPr/>
          <a:lstStyle/>
          <a:p>
            <a:pPr marL="342900" indent="-342900" eaLnBrk="0" hangingPunct="0">
              <a:spcBef>
                <a:spcPct val="20000"/>
              </a:spcBef>
              <a:defRPr/>
            </a:pPr>
            <a:r>
              <a:rPr lang="en-US" sz="1200" dirty="0"/>
              <a:t>A</a:t>
            </a:r>
            <a:r>
              <a:rPr kumimoji="0" lang="lv-LV" sz="1200" b="0" i="0" u="none" strike="noStrike" kern="1200" cap="none" spc="0" normalizeH="0" baseline="0" noProof="0" dirty="0">
                <a:ln>
                  <a:noFill/>
                </a:ln>
                <a:solidFill>
                  <a:schemeClr val="tx1"/>
                </a:solidFill>
                <a:effectLst/>
                <a:uLnTx/>
                <a:uFillTx/>
                <a:latin typeface="+mn-lt"/>
                <a:ea typeface="+mn-ea"/>
                <a:cs typeface="+mn-cs"/>
              </a:rPr>
              <a:t>4</a:t>
            </a:r>
            <a:r>
              <a:rPr kumimoji="0" lang="et-EE" sz="1200" b="0" i="0" u="none" strike="noStrike" kern="1200" cap="none" spc="0" normalizeH="0" baseline="0" noProof="0" dirty="0">
                <a:ln>
                  <a:noFill/>
                </a:ln>
                <a:solidFill>
                  <a:schemeClr val="tx1"/>
                </a:solidFill>
                <a:effectLst/>
                <a:uLnTx/>
                <a:uFillTx/>
                <a:latin typeface="+mn-lt"/>
                <a:ea typeface="+mn-ea"/>
                <a:cs typeface="+mn-cs"/>
              </a:rPr>
              <a:t>. 	</a:t>
            </a:r>
            <a:r>
              <a:rPr lang="lv-LV" sz="1200" dirty="0">
                <a:latin typeface="+mn-lt"/>
              </a:rPr>
              <a:t> Kādi bērnu drošības jautājumi jūs satrauc visvairāk</a:t>
            </a:r>
            <a:r>
              <a:rPr lang="et-EE" sz="1200" dirty="0">
                <a:latin typeface="+mn-lt"/>
              </a:rPr>
              <a:t>? </a:t>
            </a:r>
            <a:endParaRPr kumimoji="0" lang="lv-LV" sz="1200" b="1"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4" name="Chart 3">
            <a:extLst>
              <a:ext uri="{FF2B5EF4-FFF2-40B4-BE49-F238E27FC236}">
                <a16:creationId xmlns:a16="http://schemas.microsoft.com/office/drawing/2014/main" id="{836E6417-945B-4AA8-B30D-99404ACCF16B}"/>
              </a:ext>
            </a:extLst>
          </p:cNvPr>
          <p:cNvGraphicFramePr/>
          <p:nvPr>
            <p:extLst>
              <p:ext uri="{D42A27DB-BD31-4B8C-83A1-F6EECF244321}">
                <p14:modId xmlns:p14="http://schemas.microsoft.com/office/powerpoint/2010/main" val="1866222391"/>
              </p:ext>
            </p:extLst>
          </p:nvPr>
        </p:nvGraphicFramePr>
        <p:xfrm>
          <a:off x="250164" y="966166"/>
          <a:ext cx="5742200" cy="48652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34D12E1F-E1E2-4729-95CD-5221A1DD9466}"/>
              </a:ext>
            </a:extLst>
          </p:cNvPr>
          <p:cNvGraphicFramePr/>
          <p:nvPr>
            <p:extLst>
              <p:ext uri="{D42A27DB-BD31-4B8C-83A1-F6EECF244321}">
                <p14:modId xmlns:p14="http://schemas.microsoft.com/office/powerpoint/2010/main" val="13812795"/>
              </p:ext>
            </p:extLst>
          </p:nvPr>
        </p:nvGraphicFramePr>
        <p:xfrm>
          <a:off x="6078621" y="975190"/>
          <a:ext cx="2915847" cy="497173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AE447CE1-6553-4A46-8717-FC6310D5CE33}"/>
              </a:ext>
            </a:extLst>
          </p:cNvPr>
          <p:cNvSpPr txBox="1"/>
          <p:nvPr/>
        </p:nvSpPr>
        <p:spPr>
          <a:xfrm>
            <a:off x="3877683" y="5946920"/>
            <a:ext cx="2114681" cy="246221"/>
          </a:xfrm>
          <a:prstGeom prst="rect">
            <a:avLst/>
          </a:prstGeom>
          <a:noFill/>
        </p:spPr>
        <p:txBody>
          <a:bodyPr wrap="none" rtlCol="0">
            <a:spAutoFit/>
          </a:bodyPr>
          <a:lstStyle/>
          <a:p>
            <a:r>
              <a:rPr lang="lv-LV" sz="1000" dirty="0"/>
              <a:t>Bāze: visi aptaujas dalībnieki; n=10</a:t>
            </a:r>
            <a:r>
              <a:rPr lang="en-US" sz="1000" dirty="0"/>
              <a:t>19</a:t>
            </a:r>
            <a:endParaRPr lang="lv-LV" sz="1000" dirty="0"/>
          </a:p>
        </p:txBody>
      </p:sp>
      <p:cxnSp>
        <p:nvCxnSpPr>
          <p:cNvPr id="7" name="Straight Connector 6">
            <a:extLst>
              <a:ext uri="{FF2B5EF4-FFF2-40B4-BE49-F238E27FC236}">
                <a16:creationId xmlns:a16="http://schemas.microsoft.com/office/drawing/2014/main" id="{F290BA77-F8CF-4B4E-912D-C683051E1CF1}"/>
              </a:ext>
            </a:extLst>
          </p:cNvPr>
          <p:cNvCxnSpPr>
            <a:cxnSpLocks/>
          </p:cNvCxnSpPr>
          <p:nvPr/>
        </p:nvCxnSpPr>
        <p:spPr>
          <a:xfrm>
            <a:off x="6035493" y="871275"/>
            <a:ext cx="0" cy="4528868"/>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8" name="Slide Number Placeholder 2">
            <a:extLst>
              <a:ext uri="{FF2B5EF4-FFF2-40B4-BE49-F238E27FC236}">
                <a16:creationId xmlns:a16="http://schemas.microsoft.com/office/drawing/2014/main" id="{365CA437-0082-4286-9250-06E7B384E69F}"/>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46</a:t>
            </a:fld>
            <a:endParaRPr lang="en-AU" dirty="0"/>
          </a:p>
        </p:txBody>
      </p:sp>
    </p:spTree>
    <p:extLst>
      <p:ext uri="{BB962C8B-B14F-4D97-AF65-F5344CB8AC3E}">
        <p14:creationId xmlns:p14="http://schemas.microsoft.com/office/powerpoint/2010/main" val="3352312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41B28-3676-4407-87D9-72CCE1FAF233}"/>
              </a:ext>
            </a:extLst>
          </p:cNvPr>
          <p:cNvSpPr txBox="1">
            <a:spLocks/>
          </p:cNvSpPr>
          <p:nvPr/>
        </p:nvSpPr>
        <p:spPr>
          <a:xfrm>
            <a:off x="172527" y="142853"/>
            <a:ext cx="8682548"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000099"/>
                </a:solidFill>
                <a:latin typeface="+mj-lt"/>
                <a:ea typeface="+mj-ea"/>
                <a:cs typeface="+mj-cs"/>
              </a:rPr>
              <a:t>Aktuālākās bērnu drošības problēmas</a:t>
            </a:r>
            <a:endParaRPr kumimoji="0" lang="lv-LV" sz="2000" b="0" i="0" u="none" strike="noStrike" kern="1200" cap="none" spc="0" normalizeH="0" baseline="0" noProof="0" dirty="0">
              <a:ln>
                <a:noFill/>
              </a:ln>
              <a:solidFill>
                <a:srgbClr val="000099"/>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83A90AB6-47D3-4AC3-8467-54B9D8C835A0}"/>
              </a:ext>
            </a:extLst>
          </p:cNvPr>
          <p:cNvSpPr txBox="1">
            <a:spLocks/>
          </p:cNvSpPr>
          <p:nvPr/>
        </p:nvSpPr>
        <p:spPr>
          <a:xfrm>
            <a:off x="138023" y="522898"/>
            <a:ext cx="8971473" cy="339746"/>
          </a:xfrm>
          <a:prstGeom prst="rect">
            <a:avLst/>
          </a:prstGeom>
        </p:spPr>
        <p:txBody>
          <a:bodyPr/>
          <a:lstStyle/>
          <a:p>
            <a:pPr marL="342900" indent="-342900" eaLnBrk="0" hangingPunct="0">
              <a:spcBef>
                <a:spcPct val="20000"/>
              </a:spcBef>
              <a:defRPr/>
            </a:pPr>
            <a:r>
              <a:rPr lang="en-US" sz="1200" dirty="0"/>
              <a:t>A</a:t>
            </a:r>
            <a:r>
              <a:rPr kumimoji="0" lang="lv-LV" sz="1200" b="0" i="0" u="none" strike="noStrike" kern="1200" cap="none" spc="0" normalizeH="0" baseline="0" noProof="0" dirty="0">
                <a:ln>
                  <a:noFill/>
                </a:ln>
                <a:solidFill>
                  <a:schemeClr val="tx1"/>
                </a:solidFill>
                <a:effectLst/>
                <a:uLnTx/>
                <a:uFillTx/>
                <a:latin typeface="+mn-lt"/>
                <a:ea typeface="+mn-ea"/>
                <a:cs typeface="+mn-cs"/>
              </a:rPr>
              <a:t>4</a:t>
            </a:r>
            <a:r>
              <a:rPr kumimoji="0" lang="et-EE" sz="1200" b="0" i="0" u="none" strike="noStrike" kern="1200" cap="none" spc="0" normalizeH="0" baseline="0" noProof="0" dirty="0">
                <a:ln>
                  <a:noFill/>
                </a:ln>
                <a:solidFill>
                  <a:schemeClr val="tx1"/>
                </a:solidFill>
                <a:effectLst/>
                <a:uLnTx/>
                <a:uFillTx/>
                <a:latin typeface="+mn-lt"/>
                <a:ea typeface="+mn-ea"/>
                <a:cs typeface="+mn-cs"/>
              </a:rPr>
              <a:t>. 	</a:t>
            </a:r>
            <a:r>
              <a:rPr lang="lv-LV" sz="1200" dirty="0">
                <a:latin typeface="+mn-lt"/>
              </a:rPr>
              <a:t> Kādi bērnu drošības jautājumi jūs satrauc visvairāk</a:t>
            </a:r>
            <a:r>
              <a:rPr lang="et-EE" sz="1200" dirty="0">
                <a:latin typeface="+mn-lt"/>
              </a:rPr>
              <a:t>? – </a:t>
            </a:r>
            <a:r>
              <a:rPr lang="et-EE" sz="1200" b="1" dirty="0">
                <a:solidFill>
                  <a:srgbClr val="000099"/>
                </a:solidFill>
                <a:latin typeface="+mn-lt"/>
              </a:rPr>
              <a:t>Dzimumnoziegumi</a:t>
            </a:r>
            <a:endParaRPr kumimoji="0" lang="lv-LV" sz="1200" b="1" i="0" u="none" strike="noStrike" kern="1200" cap="none" spc="0" normalizeH="0" baseline="0" noProof="0" dirty="0">
              <a:ln>
                <a:noFill/>
              </a:ln>
              <a:solidFill>
                <a:srgbClr val="000099"/>
              </a:solidFill>
              <a:effectLst/>
              <a:uLnTx/>
              <a:uFillTx/>
              <a:latin typeface="+mn-lt"/>
              <a:ea typeface="+mn-ea"/>
              <a:cs typeface="+mn-cs"/>
            </a:endParaRPr>
          </a:p>
        </p:txBody>
      </p:sp>
      <p:graphicFrame>
        <p:nvGraphicFramePr>
          <p:cNvPr id="4" name="Chart 3">
            <a:extLst>
              <a:ext uri="{FF2B5EF4-FFF2-40B4-BE49-F238E27FC236}">
                <a16:creationId xmlns:a16="http://schemas.microsoft.com/office/drawing/2014/main" id="{0FC2926E-43B8-4FB6-9C5E-D6627210DE7B}"/>
              </a:ext>
            </a:extLst>
          </p:cNvPr>
          <p:cNvGraphicFramePr/>
          <p:nvPr>
            <p:extLst>
              <p:ext uri="{D42A27DB-BD31-4B8C-83A1-F6EECF244321}">
                <p14:modId xmlns:p14="http://schemas.microsoft.com/office/powerpoint/2010/main" val="2770259211"/>
              </p:ext>
            </p:extLst>
          </p:nvPr>
        </p:nvGraphicFramePr>
        <p:xfrm>
          <a:off x="1500995" y="883112"/>
          <a:ext cx="7454867" cy="5517688"/>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33BFDA81-B269-40DF-A69D-B0933546EAE8}"/>
              </a:ext>
            </a:extLst>
          </p:cNvPr>
          <p:cNvSpPr>
            <a:spLocks noChangeArrowheads="1"/>
          </p:cNvSpPr>
          <p:nvPr/>
        </p:nvSpPr>
        <p:spPr bwMode="auto">
          <a:xfrm>
            <a:off x="298972" y="4511615"/>
            <a:ext cx="667187" cy="727935"/>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visi aptaujas dalībnieki, n=</a:t>
            </a:r>
            <a:r>
              <a:rPr lang="lv-LV" sz="1000" dirty="0">
                <a:solidFill>
                  <a:srgbClr val="333333"/>
                </a:solidFill>
                <a:latin typeface="+mj-lt"/>
              </a:rPr>
              <a:t>1019</a:t>
            </a:r>
            <a:endParaRPr lang="lv-LV" sz="1000" b="0" dirty="0">
              <a:solidFill>
                <a:srgbClr val="333333"/>
              </a:solidFill>
              <a:latin typeface="+mj-lt"/>
            </a:endParaRPr>
          </a:p>
        </p:txBody>
      </p:sp>
      <p:sp>
        <p:nvSpPr>
          <p:cNvPr id="6" name="Slide Number Placeholder 2">
            <a:extLst>
              <a:ext uri="{FF2B5EF4-FFF2-40B4-BE49-F238E27FC236}">
                <a16:creationId xmlns:a16="http://schemas.microsoft.com/office/drawing/2014/main" id="{63F6F356-4B4A-466A-914A-7A261A7BC954}"/>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47</a:t>
            </a:fld>
            <a:endParaRPr lang="en-AU" dirty="0"/>
          </a:p>
        </p:txBody>
      </p:sp>
    </p:spTree>
    <p:extLst>
      <p:ext uri="{BB962C8B-B14F-4D97-AF65-F5344CB8AC3E}">
        <p14:creationId xmlns:p14="http://schemas.microsoft.com/office/powerpoint/2010/main" val="31444609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89C1C-1F36-46CD-8E8A-AB0821357E34}"/>
              </a:ext>
            </a:extLst>
          </p:cNvPr>
          <p:cNvSpPr txBox="1">
            <a:spLocks/>
          </p:cNvSpPr>
          <p:nvPr/>
        </p:nvSpPr>
        <p:spPr>
          <a:xfrm>
            <a:off x="172527" y="142853"/>
            <a:ext cx="8682548"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000099"/>
                </a:solidFill>
                <a:latin typeface="+mj-lt"/>
                <a:ea typeface="+mj-ea"/>
                <a:cs typeface="+mj-cs"/>
              </a:rPr>
              <a:t>Aktuālākās bērnu drošības problēmas</a:t>
            </a:r>
            <a:endParaRPr kumimoji="0" lang="lv-LV" sz="2000" b="0" i="0" u="none" strike="noStrike" kern="1200" cap="none" spc="0" normalizeH="0" baseline="0" noProof="0" dirty="0">
              <a:ln>
                <a:noFill/>
              </a:ln>
              <a:solidFill>
                <a:srgbClr val="000099"/>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BC92FAC8-02A3-4C9A-BC49-AA04004E7135}"/>
              </a:ext>
            </a:extLst>
          </p:cNvPr>
          <p:cNvSpPr txBox="1">
            <a:spLocks/>
          </p:cNvSpPr>
          <p:nvPr/>
        </p:nvSpPr>
        <p:spPr>
          <a:xfrm>
            <a:off x="138023" y="522898"/>
            <a:ext cx="8971473" cy="339746"/>
          </a:xfrm>
          <a:prstGeom prst="rect">
            <a:avLst/>
          </a:prstGeom>
        </p:spPr>
        <p:txBody>
          <a:bodyPr/>
          <a:lstStyle/>
          <a:p>
            <a:pPr marL="342900" indent="-342900" eaLnBrk="0" hangingPunct="0">
              <a:spcBef>
                <a:spcPct val="20000"/>
              </a:spcBef>
              <a:defRPr/>
            </a:pPr>
            <a:r>
              <a:rPr lang="en-US" sz="1200" dirty="0"/>
              <a:t>A</a:t>
            </a:r>
            <a:r>
              <a:rPr kumimoji="0" lang="lv-LV" sz="1200" b="0" i="0" u="none" strike="noStrike" kern="1200" cap="none" spc="0" normalizeH="0" baseline="0" noProof="0" dirty="0">
                <a:ln>
                  <a:noFill/>
                </a:ln>
                <a:solidFill>
                  <a:schemeClr val="tx1"/>
                </a:solidFill>
                <a:effectLst/>
                <a:uLnTx/>
                <a:uFillTx/>
                <a:latin typeface="+mn-lt"/>
                <a:ea typeface="+mn-ea"/>
                <a:cs typeface="+mn-cs"/>
              </a:rPr>
              <a:t>4</a:t>
            </a:r>
            <a:r>
              <a:rPr kumimoji="0" lang="et-EE" sz="1200" b="0" i="0" u="none" strike="noStrike" kern="1200" cap="none" spc="0" normalizeH="0" baseline="0" noProof="0" dirty="0">
                <a:ln>
                  <a:noFill/>
                </a:ln>
                <a:solidFill>
                  <a:schemeClr val="tx1"/>
                </a:solidFill>
                <a:effectLst/>
                <a:uLnTx/>
                <a:uFillTx/>
                <a:latin typeface="+mn-lt"/>
                <a:ea typeface="+mn-ea"/>
                <a:cs typeface="+mn-cs"/>
              </a:rPr>
              <a:t>. 	</a:t>
            </a:r>
            <a:r>
              <a:rPr lang="lv-LV" sz="1200" dirty="0">
                <a:latin typeface="+mn-lt"/>
              </a:rPr>
              <a:t> Kādi bērnu drošības jautājumi jūs satrauc visvairāk</a:t>
            </a:r>
            <a:r>
              <a:rPr lang="et-EE" sz="1200" dirty="0">
                <a:latin typeface="+mn-lt"/>
              </a:rPr>
              <a:t>? – </a:t>
            </a:r>
            <a:r>
              <a:rPr lang="et-EE" sz="1200" b="1" dirty="0">
                <a:solidFill>
                  <a:srgbClr val="000099"/>
                </a:solidFill>
                <a:latin typeface="+mn-lt"/>
              </a:rPr>
              <a:t>Vardarbība pret bērniem no bērnu puses</a:t>
            </a:r>
            <a:endParaRPr kumimoji="0" lang="lv-LV" sz="1200" b="1" i="0" u="none" strike="noStrike" kern="1200" cap="none" spc="0" normalizeH="0" baseline="0" noProof="0" dirty="0">
              <a:ln>
                <a:noFill/>
              </a:ln>
              <a:solidFill>
                <a:srgbClr val="000099"/>
              </a:solidFill>
              <a:effectLst/>
              <a:uLnTx/>
              <a:uFillTx/>
              <a:latin typeface="+mn-lt"/>
              <a:ea typeface="+mn-ea"/>
              <a:cs typeface="+mn-cs"/>
            </a:endParaRPr>
          </a:p>
        </p:txBody>
      </p:sp>
      <p:graphicFrame>
        <p:nvGraphicFramePr>
          <p:cNvPr id="4" name="Chart 3">
            <a:extLst>
              <a:ext uri="{FF2B5EF4-FFF2-40B4-BE49-F238E27FC236}">
                <a16:creationId xmlns:a16="http://schemas.microsoft.com/office/drawing/2014/main" id="{4EF9E964-49E3-448C-A30E-5832FD7D4B94}"/>
              </a:ext>
            </a:extLst>
          </p:cNvPr>
          <p:cNvGraphicFramePr/>
          <p:nvPr>
            <p:extLst>
              <p:ext uri="{D42A27DB-BD31-4B8C-83A1-F6EECF244321}">
                <p14:modId xmlns:p14="http://schemas.microsoft.com/office/powerpoint/2010/main" val="3448395705"/>
              </p:ext>
            </p:extLst>
          </p:nvPr>
        </p:nvGraphicFramePr>
        <p:xfrm>
          <a:off x="1500995" y="883112"/>
          <a:ext cx="7454867" cy="5517688"/>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D1F5BF8E-FBAD-4DA6-8CAC-14BFB823FF01}"/>
              </a:ext>
            </a:extLst>
          </p:cNvPr>
          <p:cNvSpPr>
            <a:spLocks noChangeArrowheads="1"/>
          </p:cNvSpPr>
          <p:nvPr/>
        </p:nvSpPr>
        <p:spPr bwMode="auto">
          <a:xfrm>
            <a:off x="298972" y="4511615"/>
            <a:ext cx="667187" cy="727935"/>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visi aptaujas dalībnieki, n=</a:t>
            </a:r>
            <a:r>
              <a:rPr lang="lv-LV" sz="1000" dirty="0">
                <a:solidFill>
                  <a:srgbClr val="333333"/>
                </a:solidFill>
                <a:latin typeface="+mj-lt"/>
              </a:rPr>
              <a:t>1019</a:t>
            </a:r>
            <a:endParaRPr lang="lv-LV" sz="1000" b="0" dirty="0">
              <a:solidFill>
                <a:srgbClr val="333333"/>
              </a:solidFill>
              <a:latin typeface="+mj-lt"/>
            </a:endParaRPr>
          </a:p>
        </p:txBody>
      </p:sp>
      <p:sp>
        <p:nvSpPr>
          <p:cNvPr id="6" name="Slide Number Placeholder 2">
            <a:extLst>
              <a:ext uri="{FF2B5EF4-FFF2-40B4-BE49-F238E27FC236}">
                <a16:creationId xmlns:a16="http://schemas.microsoft.com/office/drawing/2014/main" id="{EA12E647-FF43-4346-8BDD-607284A3A4E3}"/>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48</a:t>
            </a:fld>
            <a:endParaRPr lang="en-AU" dirty="0"/>
          </a:p>
        </p:txBody>
      </p:sp>
    </p:spTree>
    <p:extLst>
      <p:ext uri="{BB962C8B-B14F-4D97-AF65-F5344CB8AC3E}">
        <p14:creationId xmlns:p14="http://schemas.microsoft.com/office/powerpoint/2010/main" val="42588595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26B4D-AD54-49F9-87E7-4F357CD1C1F0}"/>
              </a:ext>
            </a:extLst>
          </p:cNvPr>
          <p:cNvSpPr txBox="1">
            <a:spLocks/>
          </p:cNvSpPr>
          <p:nvPr/>
        </p:nvSpPr>
        <p:spPr>
          <a:xfrm>
            <a:off x="172527" y="142853"/>
            <a:ext cx="8682548"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000099"/>
                </a:solidFill>
                <a:latin typeface="+mj-lt"/>
                <a:ea typeface="+mj-ea"/>
                <a:cs typeface="+mj-cs"/>
              </a:rPr>
              <a:t>Aktuālākās bērnu drošības problēmas</a:t>
            </a:r>
            <a:endParaRPr kumimoji="0" lang="lv-LV" sz="2000" b="0" i="0" u="none" strike="noStrike" kern="1200" cap="none" spc="0" normalizeH="0" baseline="0" noProof="0" dirty="0">
              <a:ln>
                <a:noFill/>
              </a:ln>
              <a:solidFill>
                <a:srgbClr val="000099"/>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743179CF-7C22-4969-BF85-5BA733E7CB8A}"/>
              </a:ext>
            </a:extLst>
          </p:cNvPr>
          <p:cNvSpPr txBox="1">
            <a:spLocks/>
          </p:cNvSpPr>
          <p:nvPr/>
        </p:nvSpPr>
        <p:spPr>
          <a:xfrm>
            <a:off x="138023" y="522898"/>
            <a:ext cx="8971473" cy="339746"/>
          </a:xfrm>
          <a:prstGeom prst="rect">
            <a:avLst/>
          </a:prstGeom>
        </p:spPr>
        <p:txBody>
          <a:bodyPr/>
          <a:lstStyle/>
          <a:p>
            <a:pPr marL="342900" indent="-342900" eaLnBrk="0" hangingPunct="0">
              <a:spcBef>
                <a:spcPct val="20000"/>
              </a:spcBef>
              <a:defRPr/>
            </a:pPr>
            <a:r>
              <a:rPr lang="en-US" sz="1200" dirty="0"/>
              <a:t>A</a:t>
            </a:r>
            <a:r>
              <a:rPr kumimoji="0" lang="lv-LV" sz="1200" b="0" i="0" u="none" strike="noStrike" kern="1200" cap="none" spc="0" normalizeH="0" baseline="0" noProof="0" dirty="0">
                <a:ln>
                  <a:noFill/>
                </a:ln>
                <a:solidFill>
                  <a:schemeClr val="tx1"/>
                </a:solidFill>
                <a:effectLst/>
                <a:uLnTx/>
                <a:uFillTx/>
                <a:latin typeface="+mn-lt"/>
                <a:ea typeface="+mn-ea"/>
                <a:cs typeface="+mn-cs"/>
              </a:rPr>
              <a:t>4</a:t>
            </a:r>
            <a:r>
              <a:rPr kumimoji="0" lang="et-EE" sz="1200" b="0" i="0" u="none" strike="noStrike" kern="1200" cap="none" spc="0" normalizeH="0" baseline="0" noProof="0" dirty="0">
                <a:ln>
                  <a:noFill/>
                </a:ln>
                <a:solidFill>
                  <a:schemeClr val="tx1"/>
                </a:solidFill>
                <a:effectLst/>
                <a:uLnTx/>
                <a:uFillTx/>
                <a:latin typeface="+mn-lt"/>
                <a:ea typeface="+mn-ea"/>
                <a:cs typeface="+mn-cs"/>
              </a:rPr>
              <a:t>. 	</a:t>
            </a:r>
            <a:r>
              <a:rPr lang="lv-LV" sz="1200" dirty="0">
                <a:latin typeface="+mn-lt"/>
              </a:rPr>
              <a:t> Kādi bērnu drošības jautājumi jūs satrauc visvairāk</a:t>
            </a:r>
            <a:r>
              <a:rPr lang="et-EE" sz="1200" dirty="0">
                <a:latin typeface="+mn-lt"/>
              </a:rPr>
              <a:t>? – </a:t>
            </a:r>
            <a:r>
              <a:rPr lang="et-EE" sz="1200" b="1" dirty="0">
                <a:solidFill>
                  <a:srgbClr val="000099"/>
                </a:solidFill>
                <a:latin typeface="+mn-lt"/>
              </a:rPr>
              <a:t>Vardarbība pret bērniem</a:t>
            </a:r>
            <a:endParaRPr kumimoji="0" lang="lv-LV" sz="1200" b="1" i="0" u="none" strike="noStrike" kern="1200" cap="none" spc="0" normalizeH="0" baseline="0" noProof="0" dirty="0">
              <a:ln>
                <a:noFill/>
              </a:ln>
              <a:solidFill>
                <a:srgbClr val="000099"/>
              </a:solidFill>
              <a:effectLst/>
              <a:uLnTx/>
              <a:uFillTx/>
              <a:latin typeface="+mn-lt"/>
              <a:ea typeface="+mn-ea"/>
              <a:cs typeface="+mn-cs"/>
            </a:endParaRPr>
          </a:p>
        </p:txBody>
      </p:sp>
      <p:graphicFrame>
        <p:nvGraphicFramePr>
          <p:cNvPr id="4" name="Chart 3">
            <a:extLst>
              <a:ext uri="{FF2B5EF4-FFF2-40B4-BE49-F238E27FC236}">
                <a16:creationId xmlns:a16="http://schemas.microsoft.com/office/drawing/2014/main" id="{D5F769F0-5FA8-479C-871D-5D5F797BB12F}"/>
              </a:ext>
            </a:extLst>
          </p:cNvPr>
          <p:cNvGraphicFramePr/>
          <p:nvPr>
            <p:extLst>
              <p:ext uri="{D42A27DB-BD31-4B8C-83A1-F6EECF244321}">
                <p14:modId xmlns:p14="http://schemas.microsoft.com/office/powerpoint/2010/main" val="1934262955"/>
              </p:ext>
            </p:extLst>
          </p:nvPr>
        </p:nvGraphicFramePr>
        <p:xfrm>
          <a:off x="1500995" y="883112"/>
          <a:ext cx="7454867" cy="5517688"/>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0F66B559-EF63-4EA5-BA62-6F90667FED64}"/>
              </a:ext>
            </a:extLst>
          </p:cNvPr>
          <p:cNvSpPr>
            <a:spLocks noChangeArrowheads="1"/>
          </p:cNvSpPr>
          <p:nvPr/>
        </p:nvSpPr>
        <p:spPr bwMode="auto">
          <a:xfrm>
            <a:off x="298972" y="4511615"/>
            <a:ext cx="667187" cy="727935"/>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visi aptaujas dalībnieki, n=</a:t>
            </a:r>
            <a:r>
              <a:rPr lang="lv-LV" sz="1000" dirty="0">
                <a:solidFill>
                  <a:srgbClr val="333333"/>
                </a:solidFill>
                <a:latin typeface="+mj-lt"/>
              </a:rPr>
              <a:t>1019</a:t>
            </a:r>
            <a:endParaRPr lang="lv-LV" sz="1000" b="0" dirty="0">
              <a:solidFill>
                <a:srgbClr val="333333"/>
              </a:solidFill>
              <a:latin typeface="+mj-lt"/>
            </a:endParaRPr>
          </a:p>
        </p:txBody>
      </p:sp>
      <p:sp>
        <p:nvSpPr>
          <p:cNvPr id="6" name="Slide Number Placeholder 2">
            <a:extLst>
              <a:ext uri="{FF2B5EF4-FFF2-40B4-BE49-F238E27FC236}">
                <a16:creationId xmlns:a16="http://schemas.microsoft.com/office/drawing/2014/main" id="{1C4346D6-0939-43E2-815D-A9613B8EB9EB}"/>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49</a:t>
            </a:fld>
            <a:endParaRPr lang="en-AU" dirty="0"/>
          </a:p>
        </p:txBody>
      </p:sp>
    </p:spTree>
    <p:extLst>
      <p:ext uri="{BB962C8B-B14F-4D97-AF65-F5344CB8AC3E}">
        <p14:creationId xmlns:p14="http://schemas.microsoft.com/office/powerpoint/2010/main" val="2776457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DF384-4913-4B68-BAA6-78A4CE4E97CA}"/>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sz="2000" b="0" i="0" u="none" strike="noStrike" kern="1200" cap="none" spc="0" normalizeH="0" baseline="0" noProof="0" dirty="0">
                <a:ln>
                  <a:noFill/>
                </a:ln>
                <a:solidFill>
                  <a:schemeClr val="tx1"/>
                </a:solidFill>
                <a:effectLst/>
                <a:uLnTx/>
                <a:uFillTx/>
                <a:latin typeface="+mj-lt"/>
                <a:ea typeface="+mj-ea"/>
                <a:cs typeface="+mj-cs"/>
              </a:rPr>
              <a:t>Izlases sadalījums</a:t>
            </a:r>
          </a:p>
        </p:txBody>
      </p:sp>
      <p:pic>
        <p:nvPicPr>
          <p:cNvPr id="3" name="Picture 1" descr="C:\SlickSlides4\ICONS\UsGroupHeads.jpg">
            <a:extLst>
              <a:ext uri="{FF2B5EF4-FFF2-40B4-BE49-F238E27FC236}">
                <a16:creationId xmlns:a16="http://schemas.microsoft.com/office/drawing/2014/main" id="{50BB8408-0D28-4639-B241-45751872EFDE}"/>
              </a:ext>
            </a:extLst>
          </p:cNvPr>
          <p:cNvPicPr>
            <a:picLocks noChangeAspect="1" noChangeArrowheads="1"/>
          </p:cNvPicPr>
          <p:nvPr/>
        </p:nvPicPr>
        <p:blipFill>
          <a:blip r:embed="rId2" cstate="print"/>
          <a:srcRect/>
          <a:stretch>
            <a:fillRect/>
          </a:stretch>
        </p:blipFill>
        <p:spPr bwMode="auto">
          <a:xfrm>
            <a:off x="8072462" y="357166"/>
            <a:ext cx="742950" cy="504825"/>
          </a:xfrm>
          <a:prstGeom prst="rect">
            <a:avLst/>
          </a:prstGeom>
          <a:noFill/>
        </p:spPr>
      </p:pic>
      <p:graphicFrame>
        <p:nvGraphicFramePr>
          <p:cNvPr id="4" name="Chart 3">
            <a:extLst>
              <a:ext uri="{FF2B5EF4-FFF2-40B4-BE49-F238E27FC236}">
                <a16:creationId xmlns:a16="http://schemas.microsoft.com/office/drawing/2014/main" id="{90AF4816-629D-43D5-AC60-BEA494AAB235}"/>
              </a:ext>
            </a:extLst>
          </p:cNvPr>
          <p:cNvGraphicFramePr/>
          <p:nvPr>
            <p:extLst>
              <p:ext uri="{D42A27DB-BD31-4B8C-83A1-F6EECF244321}">
                <p14:modId xmlns:p14="http://schemas.microsoft.com/office/powerpoint/2010/main" val="2189268208"/>
              </p:ext>
            </p:extLst>
          </p:nvPr>
        </p:nvGraphicFramePr>
        <p:xfrm>
          <a:off x="1587260" y="897147"/>
          <a:ext cx="6650966" cy="5451901"/>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EE082F13-8035-4F51-B790-E6970A596B37}"/>
              </a:ext>
            </a:extLst>
          </p:cNvPr>
          <p:cNvSpPr>
            <a:spLocks noChangeArrowheads="1"/>
          </p:cNvSpPr>
          <p:nvPr/>
        </p:nvSpPr>
        <p:spPr bwMode="auto">
          <a:xfrm>
            <a:off x="6969569" y="6064370"/>
            <a:ext cx="2027783" cy="215900"/>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visi aptaujas dalībnieki, n=</a:t>
            </a:r>
            <a:r>
              <a:rPr lang="lv-LV" sz="1000" dirty="0">
                <a:solidFill>
                  <a:srgbClr val="333333"/>
                </a:solidFill>
                <a:latin typeface="+mj-lt"/>
              </a:rPr>
              <a:t>10</a:t>
            </a:r>
            <a:r>
              <a:rPr lang="en-US" sz="1000" dirty="0">
                <a:solidFill>
                  <a:srgbClr val="333333"/>
                </a:solidFill>
                <a:latin typeface="+mj-lt"/>
              </a:rPr>
              <a:t>19</a:t>
            </a:r>
            <a:endParaRPr lang="lv-LV" sz="1000" b="0" dirty="0">
              <a:solidFill>
                <a:srgbClr val="333333"/>
              </a:solidFill>
              <a:latin typeface="+mj-lt"/>
            </a:endParaRPr>
          </a:p>
        </p:txBody>
      </p:sp>
      <p:sp>
        <p:nvSpPr>
          <p:cNvPr id="6" name="Slide Number Placeholder 2">
            <a:extLst>
              <a:ext uri="{FF2B5EF4-FFF2-40B4-BE49-F238E27FC236}">
                <a16:creationId xmlns:a16="http://schemas.microsoft.com/office/drawing/2014/main" id="{D6D86CD9-6B4D-4EDE-A992-793D78314A96}"/>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5</a:t>
            </a:fld>
            <a:endParaRPr lang="en-AU" dirty="0"/>
          </a:p>
        </p:txBody>
      </p:sp>
    </p:spTree>
    <p:extLst>
      <p:ext uri="{BB962C8B-B14F-4D97-AF65-F5344CB8AC3E}">
        <p14:creationId xmlns:p14="http://schemas.microsoft.com/office/powerpoint/2010/main" val="5479499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8D2F1-0F23-4F3D-AC1C-F981E3A8E939}"/>
              </a:ext>
            </a:extLst>
          </p:cNvPr>
          <p:cNvSpPr txBox="1">
            <a:spLocks/>
          </p:cNvSpPr>
          <p:nvPr/>
        </p:nvSpPr>
        <p:spPr>
          <a:xfrm>
            <a:off x="172527" y="142853"/>
            <a:ext cx="8682548"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000099"/>
                </a:solidFill>
                <a:latin typeface="+mj-lt"/>
                <a:ea typeface="+mj-ea"/>
                <a:cs typeface="+mj-cs"/>
              </a:rPr>
              <a:t>Aktuālākās bērnu drošības problēmas</a:t>
            </a:r>
            <a:endParaRPr kumimoji="0" lang="lv-LV" sz="2000" b="0" i="0" u="none" strike="noStrike" kern="1200" cap="none" spc="0" normalizeH="0" baseline="0" noProof="0" dirty="0">
              <a:ln>
                <a:noFill/>
              </a:ln>
              <a:solidFill>
                <a:srgbClr val="000099"/>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5F6AF5BF-444B-43C9-9BF7-B4621188B3A2}"/>
              </a:ext>
            </a:extLst>
          </p:cNvPr>
          <p:cNvSpPr txBox="1">
            <a:spLocks/>
          </p:cNvSpPr>
          <p:nvPr/>
        </p:nvSpPr>
        <p:spPr>
          <a:xfrm>
            <a:off x="138023" y="522898"/>
            <a:ext cx="8971473" cy="339746"/>
          </a:xfrm>
          <a:prstGeom prst="rect">
            <a:avLst/>
          </a:prstGeom>
        </p:spPr>
        <p:txBody>
          <a:bodyPr/>
          <a:lstStyle/>
          <a:p>
            <a:pPr marL="342900" indent="-342900" eaLnBrk="0" hangingPunct="0">
              <a:spcBef>
                <a:spcPct val="20000"/>
              </a:spcBef>
              <a:defRPr/>
            </a:pPr>
            <a:r>
              <a:rPr lang="en-US" sz="1200" dirty="0"/>
              <a:t>A</a:t>
            </a:r>
            <a:r>
              <a:rPr kumimoji="0" lang="lv-LV" sz="1200" b="0" i="0" u="none" strike="noStrike" kern="1200" cap="none" spc="0" normalizeH="0" baseline="0" noProof="0" dirty="0">
                <a:ln>
                  <a:noFill/>
                </a:ln>
                <a:solidFill>
                  <a:schemeClr val="tx1"/>
                </a:solidFill>
                <a:effectLst/>
                <a:uLnTx/>
                <a:uFillTx/>
                <a:latin typeface="+mn-lt"/>
                <a:ea typeface="+mn-ea"/>
                <a:cs typeface="+mn-cs"/>
              </a:rPr>
              <a:t>4</a:t>
            </a:r>
            <a:r>
              <a:rPr kumimoji="0" lang="et-EE" sz="1200" b="0" i="0" u="none" strike="noStrike" kern="1200" cap="none" spc="0" normalizeH="0" baseline="0" noProof="0" dirty="0">
                <a:ln>
                  <a:noFill/>
                </a:ln>
                <a:solidFill>
                  <a:schemeClr val="tx1"/>
                </a:solidFill>
                <a:effectLst/>
                <a:uLnTx/>
                <a:uFillTx/>
                <a:latin typeface="+mn-lt"/>
                <a:ea typeface="+mn-ea"/>
                <a:cs typeface="+mn-cs"/>
              </a:rPr>
              <a:t>. 	</a:t>
            </a:r>
            <a:r>
              <a:rPr lang="lv-LV" sz="1200" dirty="0">
                <a:latin typeface="+mn-lt"/>
              </a:rPr>
              <a:t> Kādi bērnu drošības jautājumi jūs satrauc visvairāk</a:t>
            </a:r>
            <a:r>
              <a:rPr lang="et-EE" sz="1200" dirty="0">
                <a:latin typeface="+mn-lt"/>
              </a:rPr>
              <a:t>? – </a:t>
            </a:r>
            <a:r>
              <a:rPr lang="et-EE" sz="1200" b="1" dirty="0">
                <a:solidFill>
                  <a:srgbClr val="000099"/>
                </a:solidFill>
                <a:latin typeface="+mn-lt"/>
              </a:rPr>
              <a:t>Alkohola lietošana</a:t>
            </a:r>
            <a:endParaRPr kumimoji="0" lang="lv-LV" sz="1200" b="1" i="0" u="none" strike="noStrike" kern="1200" cap="none" spc="0" normalizeH="0" baseline="0" noProof="0" dirty="0">
              <a:ln>
                <a:noFill/>
              </a:ln>
              <a:solidFill>
                <a:srgbClr val="000099"/>
              </a:solidFill>
              <a:effectLst/>
              <a:uLnTx/>
              <a:uFillTx/>
              <a:latin typeface="+mn-lt"/>
              <a:ea typeface="+mn-ea"/>
              <a:cs typeface="+mn-cs"/>
            </a:endParaRPr>
          </a:p>
        </p:txBody>
      </p:sp>
      <p:graphicFrame>
        <p:nvGraphicFramePr>
          <p:cNvPr id="4" name="Chart 3">
            <a:extLst>
              <a:ext uri="{FF2B5EF4-FFF2-40B4-BE49-F238E27FC236}">
                <a16:creationId xmlns:a16="http://schemas.microsoft.com/office/drawing/2014/main" id="{75F981B0-043E-4584-B1B0-874299D07B9E}"/>
              </a:ext>
            </a:extLst>
          </p:cNvPr>
          <p:cNvGraphicFramePr/>
          <p:nvPr>
            <p:extLst>
              <p:ext uri="{D42A27DB-BD31-4B8C-83A1-F6EECF244321}">
                <p14:modId xmlns:p14="http://schemas.microsoft.com/office/powerpoint/2010/main" val="694075762"/>
              </p:ext>
            </p:extLst>
          </p:nvPr>
        </p:nvGraphicFramePr>
        <p:xfrm>
          <a:off x="1500995" y="883112"/>
          <a:ext cx="7454867" cy="5517688"/>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B00D7768-B383-4045-BCC1-C666AC1DEC76}"/>
              </a:ext>
            </a:extLst>
          </p:cNvPr>
          <p:cNvSpPr>
            <a:spLocks noChangeArrowheads="1"/>
          </p:cNvSpPr>
          <p:nvPr/>
        </p:nvSpPr>
        <p:spPr bwMode="auto">
          <a:xfrm>
            <a:off x="298972" y="4511615"/>
            <a:ext cx="667187" cy="727935"/>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visi aptaujas dalībnieki, n=</a:t>
            </a:r>
            <a:r>
              <a:rPr lang="lv-LV" sz="1000" dirty="0">
                <a:solidFill>
                  <a:srgbClr val="333333"/>
                </a:solidFill>
                <a:latin typeface="+mj-lt"/>
              </a:rPr>
              <a:t>1019</a:t>
            </a:r>
            <a:endParaRPr lang="lv-LV" sz="1000" b="0" dirty="0">
              <a:solidFill>
                <a:srgbClr val="333333"/>
              </a:solidFill>
              <a:latin typeface="+mj-lt"/>
            </a:endParaRPr>
          </a:p>
        </p:txBody>
      </p:sp>
      <p:sp>
        <p:nvSpPr>
          <p:cNvPr id="6" name="Slide Number Placeholder 2">
            <a:extLst>
              <a:ext uri="{FF2B5EF4-FFF2-40B4-BE49-F238E27FC236}">
                <a16:creationId xmlns:a16="http://schemas.microsoft.com/office/drawing/2014/main" id="{D2226FA8-AA03-4B34-A169-09E2413389D1}"/>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50</a:t>
            </a:fld>
            <a:endParaRPr lang="en-AU" dirty="0"/>
          </a:p>
        </p:txBody>
      </p:sp>
    </p:spTree>
    <p:extLst>
      <p:ext uri="{BB962C8B-B14F-4D97-AF65-F5344CB8AC3E}">
        <p14:creationId xmlns:p14="http://schemas.microsoft.com/office/powerpoint/2010/main" val="38402416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08E71-1F98-4AF0-B68B-C64506F5C4F0}"/>
              </a:ext>
            </a:extLst>
          </p:cNvPr>
          <p:cNvSpPr txBox="1">
            <a:spLocks/>
          </p:cNvSpPr>
          <p:nvPr/>
        </p:nvSpPr>
        <p:spPr>
          <a:xfrm>
            <a:off x="172527" y="142853"/>
            <a:ext cx="8682548"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000099"/>
                </a:solidFill>
                <a:latin typeface="+mj-lt"/>
                <a:ea typeface="+mj-ea"/>
                <a:cs typeface="+mj-cs"/>
              </a:rPr>
              <a:t>Aktuālākās bērnu drošības problēmas</a:t>
            </a:r>
            <a:endParaRPr kumimoji="0" lang="lv-LV" sz="2000" b="0" i="0" u="none" strike="noStrike" kern="1200" cap="none" spc="0" normalizeH="0" baseline="0" noProof="0" dirty="0">
              <a:ln>
                <a:noFill/>
              </a:ln>
              <a:solidFill>
                <a:srgbClr val="000099"/>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DE13B0CC-CB1A-4C77-94B0-67731E10AE5C}"/>
              </a:ext>
            </a:extLst>
          </p:cNvPr>
          <p:cNvSpPr txBox="1">
            <a:spLocks/>
          </p:cNvSpPr>
          <p:nvPr/>
        </p:nvSpPr>
        <p:spPr>
          <a:xfrm>
            <a:off x="138023" y="522898"/>
            <a:ext cx="8971473" cy="339746"/>
          </a:xfrm>
          <a:prstGeom prst="rect">
            <a:avLst/>
          </a:prstGeom>
        </p:spPr>
        <p:txBody>
          <a:bodyPr/>
          <a:lstStyle/>
          <a:p>
            <a:pPr marL="342900" indent="-342900" eaLnBrk="0" hangingPunct="0">
              <a:spcBef>
                <a:spcPct val="20000"/>
              </a:spcBef>
              <a:defRPr/>
            </a:pPr>
            <a:r>
              <a:rPr lang="en-US" sz="1200" dirty="0"/>
              <a:t>A</a:t>
            </a:r>
            <a:r>
              <a:rPr kumimoji="0" lang="lv-LV" sz="1200" b="0" i="0" u="none" strike="noStrike" kern="1200" cap="none" spc="0" normalizeH="0" baseline="0" noProof="0" dirty="0">
                <a:ln>
                  <a:noFill/>
                </a:ln>
                <a:solidFill>
                  <a:schemeClr val="tx1"/>
                </a:solidFill>
                <a:effectLst/>
                <a:uLnTx/>
                <a:uFillTx/>
                <a:latin typeface="+mn-lt"/>
                <a:ea typeface="+mn-ea"/>
                <a:cs typeface="+mn-cs"/>
              </a:rPr>
              <a:t>4</a:t>
            </a:r>
            <a:r>
              <a:rPr kumimoji="0" lang="et-EE" sz="1200" b="0" i="0" u="none" strike="noStrike" kern="1200" cap="none" spc="0" normalizeH="0" baseline="0" noProof="0" dirty="0">
                <a:ln>
                  <a:noFill/>
                </a:ln>
                <a:solidFill>
                  <a:schemeClr val="tx1"/>
                </a:solidFill>
                <a:effectLst/>
                <a:uLnTx/>
                <a:uFillTx/>
                <a:latin typeface="+mn-lt"/>
                <a:ea typeface="+mn-ea"/>
                <a:cs typeface="+mn-cs"/>
              </a:rPr>
              <a:t>. 	</a:t>
            </a:r>
            <a:r>
              <a:rPr lang="lv-LV" sz="1200" dirty="0">
                <a:latin typeface="+mn-lt"/>
              </a:rPr>
              <a:t> Kādi bērnu drošības jautājumi jūs satrauc visvairāk</a:t>
            </a:r>
            <a:r>
              <a:rPr lang="et-EE" sz="1200" dirty="0">
                <a:latin typeface="+mn-lt"/>
              </a:rPr>
              <a:t>? – </a:t>
            </a:r>
            <a:r>
              <a:rPr lang="et-EE" sz="1200" b="1" dirty="0">
                <a:solidFill>
                  <a:srgbClr val="000099"/>
                </a:solidFill>
                <a:latin typeface="+mn-lt"/>
              </a:rPr>
              <a:t>Narkotiku lietošana</a:t>
            </a:r>
            <a:endParaRPr kumimoji="0" lang="lv-LV" sz="1200" b="1" i="0" u="none" strike="noStrike" kern="1200" cap="none" spc="0" normalizeH="0" baseline="0" noProof="0" dirty="0">
              <a:ln>
                <a:noFill/>
              </a:ln>
              <a:solidFill>
                <a:srgbClr val="000099"/>
              </a:solidFill>
              <a:effectLst/>
              <a:uLnTx/>
              <a:uFillTx/>
              <a:latin typeface="+mn-lt"/>
              <a:ea typeface="+mn-ea"/>
              <a:cs typeface="+mn-cs"/>
            </a:endParaRPr>
          </a:p>
        </p:txBody>
      </p:sp>
      <p:graphicFrame>
        <p:nvGraphicFramePr>
          <p:cNvPr id="4" name="Chart 3">
            <a:extLst>
              <a:ext uri="{FF2B5EF4-FFF2-40B4-BE49-F238E27FC236}">
                <a16:creationId xmlns:a16="http://schemas.microsoft.com/office/drawing/2014/main" id="{BD7C0427-213A-44C0-90B8-A4A90DCA66C7}"/>
              </a:ext>
            </a:extLst>
          </p:cNvPr>
          <p:cNvGraphicFramePr/>
          <p:nvPr>
            <p:extLst>
              <p:ext uri="{D42A27DB-BD31-4B8C-83A1-F6EECF244321}">
                <p14:modId xmlns:p14="http://schemas.microsoft.com/office/powerpoint/2010/main" val="1571237488"/>
              </p:ext>
            </p:extLst>
          </p:nvPr>
        </p:nvGraphicFramePr>
        <p:xfrm>
          <a:off x="1500995" y="883112"/>
          <a:ext cx="7454867" cy="5517688"/>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1E58659E-7C7B-4A06-8F42-C7FABFF5D062}"/>
              </a:ext>
            </a:extLst>
          </p:cNvPr>
          <p:cNvSpPr>
            <a:spLocks noChangeArrowheads="1"/>
          </p:cNvSpPr>
          <p:nvPr/>
        </p:nvSpPr>
        <p:spPr bwMode="auto">
          <a:xfrm>
            <a:off x="298972" y="4511615"/>
            <a:ext cx="667187" cy="727935"/>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visi aptaujas dalībnieki, n=</a:t>
            </a:r>
            <a:r>
              <a:rPr lang="lv-LV" sz="1000" dirty="0">
                <a:solidFill>
                  <a:srgbClr val="333333"/>
                </a:solidFill>
                <a:latin typeface="+mj-lt"/>
              </a:rPr>
              <a:t>1019</a:t>
            </a:r>
            <a:endParaRPr lang="lv-LV" sz="1000" b="0" dirty="0">
              <a:solidFill>
                <a:srgbClr val="333333"/>
              </a:solidFill>
              <a:latin typeface="+mj-lt"/>
            </a:endParaRPr>
          </a:p>
        </p:txBody>
      </p:sp>
      <p:sp>
        <p:nvSpPr>
          <p:cNvPr id="6" name="Slide Number Placeholder 2">
            <a:extLst>
              <a:ext uri="{FF2B5EF4-FFF2-40B4-BE49-F238E27FC236}">
                <a16:creationId xmlns:a16="http://schemas.microsoft.com/office/drawing/2014/main" id="{4FB1AD46-D8DA-4066-8220-DCE4C4A1643F}"/>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51</a:t>
            </a:fld>
            <a:endParaRPr lang="en-AU" dirty="0"/>
          </a:p>
        </p:txBody>
      </p:sp>
    </p:spTree>
    <p:extLst>
      <p:ext uri="{BB962C8B-B14F-4D97-AF65-F5344CB8AC3E}">
        <p14:creationId xmlns:p14="http://schemas.microsoft.com/office/powerpoint/2010/main" val="3422724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CE2B4-EAF4-4C3D-B165-F95E46619133}"/>
              </a:ext>
            </a:extLst>
          </p:cNvPr>
          <p:cNvSpPr txBox="1">
            <a:spLocks/>
          </p:cNvSpPr>
          <p:nvPr/>
        </p:nvSpPr>
        <p:spPr>
          <a:xfrm>
            <a:off x="172527" y="142853"/>
            <a:ext cx="8682548"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000099"/>
                </a:solidFill>
                <a:latin typeface="+mj-lt"/>
                <a:ea typeface="+mj-ea"/>
                <a:cs typeface="+mj-cs"/>
              </a:rPr>
              <a:t>Aktuālākās bērnu drošības problēmas</a:t>
            </a:r>
            <a:endParaRPr kumimoji="0" lang="lv-LV" sz="2000" b="0" i="0" u="none" strike="noStrike" kern="1200" cap="none" spc="0" normalizeH="0" baseline="0" noProof="0" dirty="0">
              <a:ln>
                <a:noFill/>
              </a:ln>
              <a:solidFill>
                <a:srgbClr val="000099"/>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3A7CE332-A62A-4AD6-9E5B-167C882D9CD0}"/>
              </a:ext>
            </a:extLst>
          </p:cNvPr>
          <p:cNvSpPr txBox="1">
            <a:spLocks/>
          </p:cNvSpPr>
          <p:nvPr/>
        </p:nvSpPr>
        <p:spPr>
          <a:xfrm>
            <a:off x="138023" y="522898"/>
            <a:ext cx="8971473" cy="339746"/>
          </a:xfrm>
          <a:prstGeom prst="rect">
            <a:avLst/>
          </a:prstGeom>
        </p:spPr>
        <p:txBody>
          <a:bodyPr/>
          <a:lstStyle/>
          <a:p>
            <a:pPr marL="342900" indent="-342900" eaLnBrk="0" hangingPunct="0">
              <a:spcBef>
                <a:spcPct val="20000"/>
              </a:spcBef>
              <a:defRPr/>
            </a:pPr>
            <a:r>
              <a:rPr lang="en-US" sz="1200" dirty="0"/>
              <a:t>A</a:t>
            </a:r>
            <a:r>
              <a:rPr kumimoji="0" lang="lv-LV" sz="1200" b="0" i="0" u="none" strike="noStrike" kern="1200" cap="none" spc="0" normalizeH="0" baseline="0" noProof="0" dirty="0">
                <a:ln>
                  <a:noFill/>
                </a:ln>
                <a:solidFill>
                  <a:schemeClr val="tx1"/>
                </a:solidFill>
                <a:effectLst/>
                <a:uLnTx/>
                <a:uFillTx/>
                <a:latin typeface="+mn-lt"/>
                <a:ea typeface="+mn-ea"/>
                <a:cs typeface="+mn-cs"/>
              </a:rPr>
              <a:t>4</a:t>
            </a:r>
            <a:r>
              <a:rPr kumimoji="0" lang="et-EE" sz="1200" b="0" i="0" u="none" strike="noStrike" kern="1200" cap="none" spc="0" normalizeH="0" baseline="0" noProof="0" dirty="0">
                <a:ln>
                  <a:noFill/>
                </a:ln>
                <a:solidFill>
                  <a:schemeClr val="tx1"/>
                </a:solidFill>
                <a:effectLst/>
                <a:uLnTx/>
                <a:uFillTx/>
                <a:latin typeface="+mn-lt"/>
                <a:ea typeface="+mn-ea"/>
                <a:cs typeface="+mn-cs"/>
              </a:rPr>
              <a:t>. 	</a:t>
            </a:r>
            <a:r>
              <a:rPr lang="lv-LV" sz="1200" dirty="0">
                <a:latin typeface="+mn-lt"/>
              </a:rPr>
              <a:t> Kādi bērnu drošības jautājumi jūs satrauc visvairāk</a:t>
            </a:r>
            <a:r>
              <a:rPr lang="et-EE" sz="1200" dirty="0">
                <a:latin typeface="+mn-lt"/>
              </a:rPr>
              <a:t>? – </a:t>
            </a:r>
            <a:r>
              <a:rPr lang="et-EE" sz="1200" b="1" dirty="0">
                <a:solidFill>
                  <a:srgbClr val="000099"/>
                </a:solidFill>
                <a:latin typeface="+mn-lt"/>
              </a:rPr>
              <a:t>E-cigarešu lietošana</a:t>
            </a:r>
            <a:endParaRPr kumimoji="0" lang="lv-LV" sz="1200" b="1" i="0" u="none" strike="noStrike" kern="1200" cap="none" spc="0" normalizeH="0" baseline="0" noProof="0" dirty="0">
              <a:ln>
                <a:noFill/>
              </a:ln>
              <a:solidFill>
                <a:srgbClr val="000099"/>
              </a:solidFill>
              <a:effectLst/>
              <a:uLnTx/>
              <a:uFillTx/>
              <a:latin typeface="+mn-lt"/>
              <a:ea typeface="+mn-ea"/>
              <a:cs typeface="+mn-cs"/>
            </a:endParaRPr>
          </a:p>
        </p:txBody>
      </p:sp>
      <p:graphicFrame>
        <p:nvGraphicFramePr>
          <p:cNvPr id="4" name="Chart 3">
            <a:extLst>
              <a:ext uri="{FF2B5EF4-FFF2-40B4-BE49-F238E27FC236}">
                <a16:creationId xmlns:a16="http://schemas.microsoft.com/office/drawing/2014/main" id="{49A9F78D-8CD2-4784-A4BD-7A50E9CF5F2D}"/>
              </a:ext>
            </a:extLst>
          </p:cNvPr>
          <p:cNvGraphicFramePr/>
          <p:nvPr>
            <p:extLst>
              <p:ext uri="{D42A27DB-BD31-4B8C-83A1-F6EECF244321}">
                <p14:modId xmlns:p14="http://schemas.microsoft.com/office/powerpoint/2010/main" val="628988570"/>
              </p:ext>
            </p:extLst>
          </p:nvPr>
        </p:nvGraphicFramePr>
        <p:xfrm>
          <a:off x="1500995" y="883112"/>
          <a:ext cx="7454867" cy="5517688"/>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9CF9F1AF-7D75-499E-A3DD-6BCF9283FEB3}"/>
              </a:ext>
            </a:extLst>
          </p:cNvPr>
          <p:cNvSpPr>
            <a:spLocks noChangeArrowheads="1"/>
          </p:cNvSpPr>
          <p:nvPr/>
        </p:nvSpPr>
        <p:spPr bwMode="auto">
          <a:xfrm>
            <a:off x="298972" y="4511615"/>
            <a:ext cx="667187" cy="727935"/>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visi aptaujas dalībnieki, n=</a:t>
            </a:r>
            <a:r>
              <a:rPr lang="lv-LV" sz="1000" dirty="0">
                <a:solidFill>
                  <a:srgbClr val="333333"/>
                </a:solidFill>
                <a:latin typeface="+mj-lt"/>
              </a:rPr>
              <a:t>1019</a:t>
            </a:r>
            <a:endParaRPr lang="lv-LV" sz="1000" b="0" dirty="0">
              <a:solidFill>
                <a:srgbClr val="333333"/>
              </a:solidFill>
              <a:latin typeface="+mj-lt"/>
            </a:endParaRPr>
          </a:p>
        </p:txBody>
      </p:sp>
      <p:sp>
        <p:nvSpPr>
          <p:cNvPr id="6" name="Slide Number Placeholder 2">
            <a:extLst>
              <a:ext uri="{FF2B5EF4-FFF2-40B4-BE49-F238E27FC236}">
                <a16:creationId xmlns:a16="http://schemas.microsoft.com/office/drawing/2014/main" id="{3E1621CF-29DF-4F40-8E1A-7D470A07EA95}"/>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52</a:t>
            </a:fld>
            <a:endParaRPr lang="en-AU" dirty="0"/>
          </a:p>
        </p:txBody>
      </p:sp>
    </p:spTree>
    <p:extLst>
      <p:ext uri="{BB962C8B-B14F-4D97-AF65-F5344CB8AC3E}">
        <p14:creationId xmlns:p14="http://schemas.microsoft.com/office/powerpoint/2010/main" val="22888598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86C0E-2EAD-46E2-9645-47F0F0A1E5BB}"/>
              </a:ext>
            </a:extLst>
          </p:cNvPr>
          <p:cNvSpPr txBox="1">
            <a:spLocks/>
          </p:cNvSpPr>
          <p:nvPr/>
        </p:nvSpPr>
        <p:spPr>
          <a:xfrm>
            <a:off x="172527" y="142853"/>
            <a:ext cx="8682548"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000099"/>
                </a:solidFill>
                <a:latin typeface="+mj-lt"/>
                <a:ea typeface="+mj-ea"/>
                <a:cs typeface="+mj-cs"/>
              </a:rPr>
              <a:t>Aktuālākās bērnu drošības problēmas</a:t>
            </a:r>
            <a:endParaRPr kumimoji="0" lang="lv-LV" sz="2000" b="0" i="0" u="none" strike="noStrike" kern="1200" cap="none" spc="0" normalizeH="0" baseline="0" noProof="0" dirty="0">
              <a:ln>
                <a:noFill/>
              </a:ln>
              <a:solidFill>
                <a:srgbClr val="000099"/>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A5A652E2-6A36-45C8-96EC-C34FC8402580}"/>
              </a:ext>
            </a:extLst>
          </p:cNvPr>
          <p:cNvSpPr txBox="1">
            <a:spLocks/>
          </p:cNvSpPr>
          <p:nvPr/>
        </p:nvSpPr>
        <p:spPr>
          <a:xfrm>
            <a:off x="138023" y="522898"/>
            <a:ext cx="8971473" cy="339746"/>
          </a:xfrm>
          <a:prstGeom prst="rect">
            <a:avLst/>
          </a:prstGeom>
        </p:spPr>
        <p:txBody>
          <a:bodyPr/>
          <a:lstStyle/>
          <a:p>
            <a:pPr marL="342900" indent="-342900" eaLnBrk="0" hangingPunct="0">
              <a:spcBef>
                <a:spcPct val="20000"/>
              </a:spcBef>
              <a:defRPr/>
            </a:pPr>
            <a:r>
              <a:rPr lang="en-US" sz="1200" dirty="0"/>
              <a:t>A</a:t>
            </a:r>
            <a:r>
              <a:rPr kumimoji="0" lang="lv-LV" sz="1200" b="0" i="0" u="none" strike="noStrike" kern="1200" cap="none" spc="0" normalizeH="0" baseline="0" noProof="0" dirty="0">
                <a:ln>
                  <a:noFill/>
                </a:ln>
                <a:solidFill>
                  <a:schemeClr val="tx1"/>
                </a:solidFill>
                <a:effectLst/>
                <a:uLnTx/>
                <a:uFillTx/>
                <a:latin typeface="+mn-lt"/>
                <a:ea typeface="+mn-ea"/>
                <a:cs typeface="+mn-cs"/>
              </a:rPr>
              <a:t>4</a:t>
            </a:r>
            <a:r>
              <a:rPr kumimoji="0" lang="et-EE" sz="1200" b="0" i="0" u="none" strike="noStrike" kern="1200" cap="none" spc="0" normalizeH="0" baseline="0" noProof="0" dirty="0">
                <a:ln>
                  <a:noFill/>
                </a:ln>
                <a:solidFill>
                  <a:schemeClr val="tx1"/>
                </a:solidFill>
                <a:effectLst/>
                <a:uLnTx/>
                <a:uFillTx/>
                <a:latin typeface="+mn-lt"/>
                <a:ea typeface="+mn-ea"/>
                <a:cs typeface="+mn-cs"/>
              </a:rPr>
              <a:t>. 	</a:t>
            </a:r>
            <a:r>
              <a:rPr lang="lv-LV" sz="1200" dirty="0">
                <a:latin typeface="+mn-lt"/>
              </a:rPr>
              <a:t> Kādi bērnu drošības jautājumi jūs satrauc visvairāk</a:t>
            </a:r>
            <a:r>
              <a:rPr lang="et-EE" sz="1200" dirty="0">
                <a:latin typeface="+mn-lt"/>
              </a:rPr>
              <a:t>? – </a:t>
            </a:r>
            <a:r>
              <a:rPr lang="et-EE" sz="1200" b="1" dirty="0">
                <a:solidFill>
                  <a:srgbClr val="000099"/>
                </a:solidFill>
                <a:latin typeface="+mn-lt"/>
              </a:rPr>
              <a:t>Interneta noziegumi</a:t>
            </a:r>
            <a:endParaRPr kumimoji="0" lang="lv-LV" sz="1200" b="1" i="0" u="none" strike="noStrike" kern="1200" cap="none" spc="0" normalizeH="0" baseline="0" noProof="0" dirty="0">
              <a:ln>
                <a:noFill/>
              </a:ln>
              <a:solidFill>
                <a:srgbClr val="000099"/>
              </a:solidFill>
              <a:effectLst/>
              <a:uLnTx/>
              <a:uFillTx/>
              <a:latin typeface="+mn-lt"/>
              <a:ea typeface="+mn-ea"/>
              <a:cs typeface="+mn-cs"/>
            </a:endParaRPr>
          </a:p>
        </p:txBody>
      </p:sp>
      <p:graphicFrame>
        <p:nvGraphicFramePr>
          <p:cNvPr id="4" name="Chart 3">
            <a:extLst>
              <a:ext uri="{FF2B5EF4-FFF2-40B4-BE49-F238E27FC236}">
                <a16:creationId xmlns:a16="http://schemas.microsoft.com/office/drawing/2014/main" id="{6030D1B0-E798-403B-8E3E-F33198F0A408}"/>
              </a:ext>
            </a:extLst>
          </p:cNvPr>
          <p:cNvGraphicFramePr/>
          <p:nvPr>
            <p:extLst>
              <p:ext uri="{D42A27DB-BD31-4B8C-83A1-F6EECF244321}">
                <p14:modId xmlns:p14="http://schemas.microsoft.com/office/powerpoint/2010/main" val="3870324059"/>
              </p:ext>
            </p:extLst>
          </p:nvPr>
        </p:nvGraphicFramePr>
        <p:xfrm>
          <a:off x="1500995" y="883112"/>
          <a:ext cx="7454867" cy="5517688"/>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18C912F0-9B83-43F5-8C3C-F5873286520E}"/>
              </a:ext>
            </a:extLst>
          </p:cNvPr>
          <p:cNvSpPr>
            <a:spLocks noChangeArrowheads="1"/>
          </p:cNvSpPr>
          <p:nvPr/>
        </p:nvSpPr>
        <p:spPr bwMode="auto">
          <a:xfrm>
            <a:off x="298972" y="4511615"/>
            <a:ext cx="667187" cy="727935"/>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visi aptaujas dalībnieki, n=</a:t>
            </a:r>
            <a:r>
              <a:rPr lang="lv-LV" sz="1000" dirty="0">
                <a:solidFill>
                  <a:srgbClr val="333333"/>
                </a:solidFill>
                <a:latin typeface="+mj-lt"/>
              </a:rPr>
              <a:t>1019</a:t>
            </a:r>
            <a:endParaRPr lang="lv-LV" sz="1000" b="0" dirty="0">
              <a:solidFill>
                <a:srgbClr val="333333"/>
              </a:solidFill>
              <a:latin typeface="+mj-lt"/>
            </a:endParaRPr>
          </a:p>
        </p:txBody>
      </p:sp>
      <p:sp>
        <p:nvSpPr>
          <p:cNvPr id="6" name="Slide Number Placeholder 2">
            <a:extLst>
              <a:ext uri="{FF2B5EF4-FFF2-40B4-BE49-F238E27FC236}">
                <a16:creationId xmlns:a16="http://schemas.microsoft.com/office/drawing/2014/main" id="{2B0E6DCD-20FC-4B6E-93C2-8DECDB3FE47A}"/>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53</a:t>
            </a:fld>
            <a:endParaRPr lang="en-AU" dirty="0"/>
          </a:p>
        </p:txBody>
      </p:sp>
    </p:spTree>
    <p:extLst>
      <p:ext uri="{BB962C8B-B14F-4D97-AF65-F5344CB8AC3E}">
        <p14:creationId xmlns:p14="http://schemas.microsoft.com/office/powerpoint/2010/main" val="26353029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2CBFF-6BFF-436A-9513-8D4276BB7E1A}"/>
              </a:ext>
            </a:extLst>
          </p:cNvPr>
          <p:cNvSpPr txBox="1">
            <a:spLocks/>
          </p:cNvSpPr>
          <p:nvPr/>
        </p:nvSpPr>
        <p:spPr>
          <a:xfrm>
            <a:off x="172527" y="142853"/>
            <a:ext cx="8682548"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000099"/>
                </a:solidFill>
                <a:latin typeface="+mj-lt"/>
                <a:ea typeface="+mj-ea"/>
                <a:cs typeface="+mj-cs"/>
              </a:rPr>
              <a:t>Aktuālākās bērnu drošības problēmas</a:t>
            </a:r>
            <a:endParaRPr kumimoji="0" lang="lv-LV" sz="2000" b="0" i="0" u="none" strike="noStrike" kern="1200" cap="none" spc="0" normalizeH="0" baseline="0" noProof="0" dirty="0">
              <a:ln>
                <a:noFill/>
              </a:ln>
              <a:solidFill>
                <a:srgbClr val="000099"/>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A1669088-AD12-4479-BB70-F62A666B6139}"/>
              </a:ext>
            </a:extLst>
          </p:cNvPr>
          <p:cNvSpPr txBox="1">
            <a:spLocks/>
          </p:cNvSpPr>
          <p:nvPr/>
        </p:nvSpPr>
        <p:spPr>
          <a:xfrm>
            <a:off x="138023" y="522898"/>
            <a:ext cx="8971473" cy="339746"/>
          </a:xfrm>
          <a:prstGeom prst="rect">
            <a:avLst/>
          </a:prstGeom>
        </p:spPr>
        <p:txBody>
          <a:bodyPr/>
          <a:lstStyle/>
          <a:p>
            <a:pPr marL="342900" indent="-342900" eaLnBrk="0" hangingPunct="0">
              <a:spcBef>
                <a:spcPct val="20000"/>
              </a:spcBef>
              <a:defRPr/>
            </a:pPr>
            <a:r>
              <a:rPr lang="en-US" sz="1200" dirty="0"/>
              <a:t>A</a:t>
            </a:r>
            <a:r>
              <a:rPr kumimoji="0" lang="lv-LV" sz="1200" b="0" i="0" u="none" strike="noStrike" kern="1200" cap="none" spc="0" normalizeH="0" baseline="0" noProof="0" dirty="0">
                <a:ln>
                  <a:noFill/>
                </a:ln>
                <a:solidFill>
                  <a:schemeClr val="tx1"/>
                </a:solidFill>
                <a:effectLst/>
                <a:uLnTx/>
                <a:uFillTx/>
                <a:latin typeface="+mn-lt"/>
                <a:ea typeface="+mn-ea"/>
                <a:cs typeface="+mn-cs"/>
              </a:rPr>
              <a:t>4</a:t>
            </a:r>
            <a:r>
              <a:rPr kumimoji="0" lang="et-EE" sz="1200" b="0" i="0" u="none" strike="noStrike" kern="1200" cap="none" spc="0" normalizeH="0" baseline="0" noProof="0" dirty="0">
                <a:ln>
                  <a:noFill/>
                </a:ln>
                <a:solidFill>
                  <a:schemeClr val="tx1"/>
                </a:solidFill>
                <a:effectLst/>
                <a:uLnTx/>
                <a:uFillTx/>
                <a:latin typeface="+mn-lt"/>
                <a:ea typeface="+mn-ea"/>
                <a:cs typeface="+mn-cs"/>
              </a:rPr>
              <a:t>. 	</a:t>
            </a:r>
            <a:r>
              <a:rPr lang="lv-LV" sz="1200" dirty="0">
                <a:latin typeface="+mn-lt"/>
              </a:rPr>
              <a:t> Kādi bērnu drošības jautājumi jūs satrauc visvairāk</a:t>
            </a:r>
            <a:r>
              <a:rPr lang="et-EE" sz="1200" dirty="0">
                <a:latin typeface="+mn-lt"/>
              </a:rPr>
              <a:t>? – </a:t>
            </a:r>
            <a:r>
              <a:rPr lang="lv-LV" sz="1200" b="1" dirty="0">
                <a:solidFill>
                  <a:srgbClr val="000099"/>
                </a:solidFill>
                <a:latin typeface="+mn-lt"/>
              </a:rPr>
              <a:t>Ceļu satiksmes drošība</a:t>
            </a:r>
            <a:endParaRPr kumimoji="0" lang="lv-LV" sz="1200" b="1" i="0" u="none" strike="noStrike" kern="1200" cap="none" spc="0" normalizeH="0" baseline="0" noProof="0" dirty="0">
              <a:ln>
                <a:noFill/>
              </a:ln>
              <a:solidFill>
                <a:srgbClr val="000099"/>
              </a:solidFill>
              <a:effectLst/>
              <a:uLnTx/>
              <a:uFillTx/>
              <a:latin typeface="+mn-lt"/>
              <a:ea typeface="+mn-ea"/>
              <a:cs typeface="+mn-cs"/>
            </a:endParaRPr>
          </a:p>
        </p:txBody>
      </p:sp>
      <p:graphicFrame>
        <p:nvGraphicFramePr>
          <p:cNvPr id="4" name="Chart 3">
            <a:extLst>
              <a:ext uri="{FF2B5EF4-FFF2-40B4-BE49-F238E27FC236}">
                <a16:creationId xmlns:a16="http://schemas.microsoft.com/office/drawing/2014/main" id="{41127124-CB32-496B-B35A-BB6FBFD9E082}"/>
              </a:ext>
            </a:extLst>
          </p:cNvPr>
          <p:cNvGraphicFramePr/>
          <p:nvPr>
            <p:extLst>
              <p:ext uri="{D42A27DB-BD31-4B8C-83A1-F6EECF244321}">
                <p14:modId xmlns:p14="http://schemas.microsoft.com/office/powerpoint/2010/main" val="3380482660"/>
              </p:ext>
            </p:extLst>
          </p:nvPr>
        </p:nvGraphicFramePr>
        <p:xfrm>
          <a:off x="1500995" y="883112"/>
          <a:ext cx="7454867" cy="5517688"/>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0581320F-13AB-4C07-9241-40B651BD689E}"/>
              </a:ext>
            </a:extLst>
          </p:cNvPr>
          <p:cNvSpPr>
            <a:spLocks noChangeArrowheads="1"/>
          </p:cNvSpPr>
          <p:nvPr/>
        </p:nvSpPr>
        <p:spPr bwMode="auto">
          <a:xfrm>
            <a:off x="298972" y="4511615"/>
            <a:ext cx="667187" cy="727935"/>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visi aptaujas dalībnieki, n=</a:t>
            </a:r>
            <a:r>
              <a:rPr lang="lv-LV" sz="1000" dirty="0">
                <a:solidFill>
                  <a:srgbClr val="333333"/>
                </a:solidFill>
                <a:latin typeface="+mj-lt"/>
              </a:rPr>
              <a:t>1019</a:t>
            </a:r>
            <a:endParaRPr lang="lv-LV" sz="1000" b="0" dirty="0">
              <a:solidFill>
                <a:srgbClr val="333333"/>
              </a:solidFill>
              <a:latin typeface="+mj-lt"/>
            </a:endParaRPr>
          </a:p>
        </p:txBody>
      </p:sp>
      <p:sp>
        <p:nvSpPr>
          <p:cNvPr id="6" name="Slide Number Placeholder 2">
            <a:extLst>
              <a:ext uri="{FF2B5EF4-FFF2-40B4-BE49-F238E27FC236}">
                <a16:creationId xmlns:a16="http://schemas.microsoft.com/office/drawing/2014/main" id="{8659F301-049A-4D4B-B9E4-4A3468A4EE42}"/>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54</a:t>
            </a:fld>
            <a:endParaRPr lang="en-AU" dirty="0"/>
          </a:p>
        </p:txBody>
      </p:sp>
    </p:spTree>
    <p:extLst>
      <p:ext uri="{BB962C8B-B14F-4D97-AF65-F5344CB8AC3E}">
        <p14:creationId xmlns:p14="http://schemas.microsoft.com/office/powerpoint/2010/main" val="1520167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453A3-87FE-4C9E-BE23-9787105DE2EE}"/>
              </a:ext>
            </a:extLst>
          </p:cNvPr>
          <p:cNvSpPr txBox="1">
            <a:spLocks/>
          </p:cNvSpPr>
          <p:nvPr/>
        </p:nvSpPr>
        <p:spPr>
          <a:xfrm>
            <a:off x="172527" y="142853"/>
            <a:ext cx="8682548"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000099"/>
                </a:solidFill>
                <a:latin typeface="+mj-lt"/>
                <a:ea typeface="+mj-ea"/>
                <a:cs typeface="+mj-cs"/>
              </a:rPr>
              <a:t>Aktuālākās bērnu drošības problēmas</a:t>
            </a:r>
            <a:endParaRPr kumimoji="0" lang="lv-LV" sz="2000" b="0" i="0" u="none" strike="noStrike" kern="1200" cap="none" spc="0" normalizeH="0" baseline="0" noProof="0" dirty="0">
              <a:ln>
                <a:noFill/>
              </a:ln>
              <a:solidFill>
                <a:srgbClr val="000099"/>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9504F57A-1D6B-463B-8215-A092724B714A}"/>
              </a:ext>
            </a:extLst>
          </p:cNvPr>
          <p:cNvSpPr txBox="1">
            <a:spLocks/>
          </p:cNvSpPr>
          <p:nvPr/>
        </p:nvSpPr>
        <p:spPr>
          <a:xfrm>
            <a:off x="138023" y="522898"/>
            <a:ext cx="8971473" cy="339746"/>
          </a:xfrm>
          <a:prstGeom prst="rect">
            <a:avLst/>
          </a:prstGeom>
        </p:spPr>
        <p:txBody>
          <a:bodyPr/>
          <a:lstStyle/>
          <a:p>
            <a:pPr marL="342900" indent="-342900" eaLnBrk="0" hangingPunct="0">
              <a:spcBef>
                <a:spcPct val="20000"/>
              </a:spcBef>
              <a:defRPr/>
            </a:pPr>
            <a:r>
              <a:rPr lang="en-US" sz="1200" dirty="0"/>
              <a:t>A</a:t>
            </a:r>
            <a:r>
              <a:rPr kumimoji="0" lang="lv-LV" sz="1200" b="0" i="0" u="none" strike="noStrike" kern="1200" cap="none" spc="0" normalizeH="0" baseline="0" noProof="0" dirty="0">
                <a:ln>
                  <a:noFill/>
                </a:ln>
                <a:solidFill>
                  <a:schemeClr val="tx1"/>
                </a:solidFill>
                <a:effectLst/>
                <a:uLnTx/>
                <a:uFillTx/>
                <a:latin typeface="+mn-lt"/>
                <a:ea typeface="+mn-ea"/>
                <a:cs typeface="+mn-cs"/>
              </a:rPr>
              <a:t>4</a:t>
            </a:r>
            <a:r>
              <a:rPr kumimoji="0" lang="et-EE" sz="1200" b="0" i="0" u="none" strike="noStrike" kern="1200" cap="none" spc="0" normalizeH="0" baseline="0" noProof="0" dirty="0">
                <a:ln>
                  <a:noFill/>
                </a:ln>
                <a:solidFill>
                  <a:schemeClr val="tx1"/>
                </a:solidFill>
                <a:effectLst/>
                <a:uLnTx/>
                <a:uFillTx/>
                <a:latin typeface="+mn-lt"/>
                <a:ea typeface="+mn-ea"/>
                <a:cs typeface="+mn-cs"/>
              </a:rPr>
              <a:t>. 	</a:t>
            </a:r>
            <a:r>
              <a:rPr lang="lv-LV" sz="1200" dirty="0">
                <a:latin typeface="+mn-lt"/>
              </a:rPr>
              <a:t> Kādi bērnu drošības jautājumi jūs satrauc visvairāk</a:t>
            </a:r>
            <a:r>
              <a:rPr lang="et-EE" sz="1200" dirty="0">
                <a:latin typeface="+mn-lt"/>
              </a:rPr>
              <a:t>? – </a:t>
            </a:r>
            <a:r>
              <a:rPr lang="lv-LV" sz="1200" b="1" dirty="0">
                <a:solidFill>
                  <a:srgbClr val="000099"/>
                </a:solidFill>
                <a:latin typeface="+mn-lt"/>
              </a:rPr>
              <a:t>Zādzības</a:t>
            </a:r>
            <a:endParaRPr kumimoji="0" lang="lv-LV" sz="1200" b="1" i="0" u="none" strike="noStrike" kern="1200" cap="none" spc="0" normalizeH="0" baseline="0" noProof="0" dirty="0">
              <a:ln>
                <a:noFill/>
              </a:ln>
              <a:solidFill>
                <a:srgbClr val="000099"/>
              </a:solidFill>
              <a:effectLst/>
              <a:uLnTx/>
              <a:uFillTx/>
              <a:latin typeface="+mn-lt"/>
              <a:ea typeface="+mn-ea"/>
              <a:cs typeface="+mn-cs"/>
            </a:endParaRPr>
          </a:p>
        </p:txBody>
      </p:sp>
      <p:graphicFrame>
        <p:nvGraphicFramePr>
          <p:cNvPr id="4" name="Chart 3">
            <a:extLst>
              <a:ext uri="{FF2B5EF4-FFF2-40B4-BE49-F238E27FC236}">
                <a16:creationId xmlns:a16="http://schemas.microsoft.com/office/drawing/2014/main" id="{C9672709-5012-4F43-A0AA-274B7A832FFE}"/>
              </a:ext>
            </a:extLst>
          </p:cNvPr>
          <p:cNvGraphicFramePr/>
          <p:nvPr>
            <p:extLst>
              <p:ext uri="{D42A27DB-BD31-4B8C-83A1-F6EECF244321}">
                <p14:modId xmlns:p14="http://schemas.microsoft.com/office/powerpoint/2010/main" val="3477557194"/>
              </p:ext>
            </p:extLst>
          </p:nvPr>
        </p:nvGraphicFramePr>
        <p:xfrm>
          <a:off x="1500995" y="883112"/>
          <a:ext cx="7454867" cy="5517688"/>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C3AA45E6-DB07-4E41-A6FD-B28EA63DF14F}"/>
              </a:ext>
            </a:extLst>
          </p:cNvPr>
          <p:cNvSpPr>
            <a:spLocks noChangeArrowheads="1"/>
          </p:cNvSpPr>
          <p:nvPr/>
        </p:nvSpPr>
        <p:spPr bwMode="auto">
          <a:xfrm>
            <a:off x="298972" y="4511615"/>
            <a:ext cx="667187" cy="727935"/>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visi aptaujas dalībnieki, n=</a:t>
            </a:r>
            <a:r>
              <a:rPr lang="lv-LV" sz="1000" dirty="0">
                <a:solidFill>
                  <a:srgbClr val="333333"/>
                </a:solidFill>
                <a:latin typeface="+mj-lt"/>
              </a:rPr>
              <a:t>1019</a:t>
            </a:r>
            <a:endParaRPr lang="lv-LV" sz="1000" b="0" dirty="0">
              <a:solidFill>
                <a:srgbClr val="333333"/>
              </a:solidFill>
              <a:latin typeface="+mj-lt"/>
            </a:endParaRPr>
          </a:p>
        </p:txBody>
      </p:sp>
      <p:sp>
        <p:nvSpPr>
          <p:cNvPr id="6" name="Slide Number Placeholder 2">
            <a:extLst>
              <a:ext uri="{FF2B5EF4-FFF2-40B4-BE49-F238E27FC236}">
                <a16:creationId xmlns:a16="http://schemas.microsoft.com/office/drawing/2014/main" id="{4F60D412-B8EC-4309-9873-FADF8BB6E319}"/>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55</a:t>
            </a:fld>
            <a:endParaRPr lang="en-AU" dirty="0"/>
          </a:p>
        </p:txBody>
      </p:sp>
    </p:spTree>
    <p:extLst>
      <p:ext uri="{BB962C8B-B14F-4D97-AF65-F5344CB8AC3E}">
        <p14:creationId xmlns:p14="http://schemas.microsoft.com/office/powerpoint/2010/main" val="31765416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A62FA7-483D-45A9-9D6A-42F23DC6D079}"/>
              </a:ext>
            </a:extLst>
          </p:cNvPr>
          <p:cNvSpPr>
            <a:spLocks noChangeArrowheads="1"/>
          </p:cNvSpPr>
          <p:nvPr/>
        </p:nvSpPr>
        <p:spPr bwMode="auto">
          <a:xfrm>
            <a:off x="952500" y="2613804"/>
            <a:ext cx="7239000" cy="1190445"/>
          </a:xfrm>
          <a:prstGeom prst="rect">
            <a:avLst/>
          </a:prstGeom>
          <a:noFill/>
          <a:ln w="9525">
            <a:noFill/>
            <a:miter lim="800000"/>
            <a:headEnd/>
            <a:tailEnd/>
          </a:ln>
          <a:effectLst/>
        </p:spPr>
        <p:txBody>
          <a:bodyPr/>
          <a:lstStyle/>
          <a:p>
            <a:pPr algn="ctr">
              <a:lnSpc>
                <a:spcPct val="130000"/>
              </a:lnSpc>
              <a:defRPr/>
            </a:pPr>
            <a:r>
              <a:rPr lang="lv-LV" sz="2400" dirty="0">
                <a:solidFill>
                  <a:srgbClr val="000099"/>
                </a:solidFill>
                <a:effectLst>
                  <a:outerShdw blurRad="38100" dist="38100" dir="2700000" algn="tl">
                    <a:srgbClr val="C0C0C0"/>
                  </a:outerShdw>
                </a:effectLst>
                <a:latin typeface="+mj-lt"/>
              </a:rPr>
              <a:t>2. Iedzīvotāju rūpes par drošību</a:t>
            </a:r>
            <a:endParaRPr lang="en-GB" sz="2400" dirty="0">
              <a:solidFill>
                <a:srgbClr val="000099"/>
              </a:solidFill>
              <a:effectLst>
                <a:outerShdw blurRad="38100" dist="38100" dir="2700000" algn="tl">
                  <a:srgbClr val="C0C0C0"/>
                </a:outerShdw>
              </a:effectLst>
              <a:latin typeface="+mj-lt"/>
            </a:endParaRPr>
          </a:p>
          <a:p>
            <a:pPr algn="ctr" fontAlgn="auto">
              <a:lnSpc>
                <a:spcPct val="130000"/>
              </a:lnSpc>
              <a:spcBef>
                <a:spcPts val="0"/>
              </a:spcBef>
              <a:spcAft>
                <a:spcPts val="0"/>
              </a:spcAft>
              <a:defRPr/>
            </a:pPr>
            <a:endParaRPr lang="en-GB" sz="2400" dirty="0">
              <a:solidFill>
                <a:srgbClr val="000099"/>
              </a:solidFill>
              <a:effectLst>
                <a:outerShdw blurRad="38100" dist="38100" dir="2700000" algn="tl">
                  <a:srgbClr val="C0C0C0"/>
                </a:outerShdw>
              </a:effectLst>
              <a:latin typeface="+mj-lt"/>
              <a:cs typeface="+mn-cs"/>
            </a:endParaRPr>
          </a:p>
        </p:txBody>
      </p:sp>
      <p:sp>
        <p:nvSpPr>
          <p:cNvPr id="3" name="Slide Number Placeholder 2">
            <a:extLst>
              <a:ext uri="{FF2B5EF4-FFF2-40B4-BE49-F238E27FC236}">
                <a16:creationId xmlns:a16="http://schemas.microsoft.com/office/drawing/2014/main" id="{28EE79F7-9F84-440A-9263-570BEFA4F21B}"/>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56</a:t>
            </a:fld>
            <a:endParaRPr lang="en-AU" dirty="0"/>
          </a:p>
        </p:txBody>
      </p:sp>
    </p:spTree>
    <p:extLst>
      <p:ext uri="{BB962C8B-B14F-4D97-AF65-F5344CB8AC3E}">
        <p14:creationId xmlns:p14="http://schemas.microsoft.com/office/powerpoint/2010/main" val="42101865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7BC99-DBFA-4BF9-ACEC-66264241A316}"/>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000099"/>
                </a:solidFill>
                <a:latin typeface="+mj-lt"/>
                <a:ea typeface="+mj-ea"/>
                <a:cs typeface="+mj-cs"/>
              </a:rPr>
              <a:t>Iedzīvotāju rūpes par drošību</a:t>
            </a:r>
            <a:endParaRPr kumimoji="0" lang="lv-LV" sz="2000" b="0" i="0" u="none" strike="noStrike" kern="1200" cap="none" spc="0" normalizeH="0" baseline="0" noProof="0" dirty="0">
              <a:ln>
                <a:noFill/>
              </a:ln>
              <a:solidFill>
                <a:srgbClr val="000099"/>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E10FA782-A94D-4222-832C-F2E6CEB6A422}"/>
              </a:ext>
            </a:extLst>
          </p:cNvPr>
          <p:cNvSpPr txBox="1">
            <a:spLocks/>
          </p:cNvSpPr>
          <p:nvPr/>
        </p:nvSpPr>
        <p:spPr>
          <a:xfrm>
            <a:off x="285750" y="747182"/>
            <a:ext cx="8246690" cy="710682"/>
          </a:xfrm>
          <a:prstGeom prst="rect">
            <a:avLst/>
          </a:prstGeom>
        </p:spPr>
        <p:txBody>
          <a:bodyPr/>
          <a:lstStyle/>
          <a:p>
            <a:pPr marL="342900" lvl="0" indent="-342900" eaLnBrk="0" hangingPunct="0">
              <a:spcBef>
                <a:spcPct val="20000"/>
              </a:spcBef>
              <a:defRPr/>
            </a:pPr>
            <a:r>
              <a:rPr kumimoji="0" lang="en-US" sz="1200" b="0" i="0" u="none" strike="noStrike" kern="1200" cap="none" spc="0" normalizeH="0" baseline="0" noProof="0" dirty="0">
                <a:ln>
                  <a:noFill/>
                </a:ln>
                <a:solidFill>
                  <a:schemeClr val="tx1"/>
                </a:solidFill>
                <a:effectLst/>
                <a:uLnTx/>
                <a:uFillTx/>
                <a:latin typeface="+mn-lt"/>
                <a:ea typeface="+mn-ea"/>
                <a:cs typeface="+mn-cs"/>
              </a:rPr>
              <a:t>B1</a:t>
            </a:r>
            <a:r>
              <a:rPr kumimoji="0" lang="et-EE" sz="1200" b="0" i="0" u="none" strike="noStrike" kern="1200" cap="none" spc="0" normalizeH="0" baseline="0" noProof="0" dirty="0">
                <a:ln>
                  <a:noFill/>
                </a:ln>
                <a:solidFill>
                  <a:schemeClr val="tx1"/>
                </a:solidFill>
                <a:effectLst/>
                <a:uLnTx/>
                <a:uFillTx/>
                <a:latin typeface="+mn-lt"/>
                <a:ea typeface="+mn-ea"/>
                <a:cs typeface="+mn-cs"/>
              </a:rPr>
              <a:t>. 	</a:t>
            </a:r>
            <a:r>
              <a:rPr lang="lv-LV" sz="1200" dirty="0">
                <a:latin typeface="+mn-lt"/>
              </a:rPr>
              <a:t> Vai Jums ir sagatavota rezerve iespējamiem ārkārtas gadījumiem un nestandarta situācijām (sērkociņi, sveces, kabatas lukturi, šķiltavas, radio ar rezerves baterijām, gāzes (spirta) plītiņa, medicīniskā aptieciņa un nepieciešamās zāles, pārtikas un dzeramā ūdens rezerves, skaidra nauda)</a:t>
            </a:r>
            <a:r>
              <a:rPr lang="et-EE" sz="1200" dirty="0">
                <a:latin typeface="+mn-lt"/>
              </a:rPr>
              <a:t>?</a:t>
            </a:r>
            <a:endParaRPr kumimoji="0" lang="lv-LV" sz="1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tabLst/>
              <a:defRPr/>
            </a:pPr>
            <a:endParaRPr kumimoji="0" lang="lv-LV"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ctangle 4">
            <a:extLst>
              <a:ext uri="{FF2B5EF4-FFF2-40B4-BE49-F238E27FC236}">
                <a16:creationId xmlns:a16="http://schemas.microsoft.com/office/drawing/2014/main" id="{6A03D15B-8BDA-4A4E-98CB-4321711CF4B3}"/>
              </a:ext>
            </a:extLst>
          </p:cNvPr>
          <p:cNvSpPr>
            <a:spLocks noChangeArrowheads="1"/>
          </p:cNvSpPr>
          <p:nvPr/>
        </p:nvSpPr>
        <p:spPr bwMode="auto">
          <a:xfrm>
            <a:off x="1101228" y="4599008"/>
            <a:ext cx="2879725" cy="215900"/>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visi aptaujas dalībnieki, n=</a:t>
            </a:r>
            <a:r>
              <a:rPr lang="lv-LV" sz="1000" dirty="0">
                <a:solidFill>
                  <a:srgbClr val="333333"/>
                </a:solidFill>
                <a:latin typeface="+mj-lt"/>
              </a:rPr>
              <a:t>1019</a:t>
            </a:r>
            <a:endParaRPr lang="lv-LV" sz="1000" b="0" dirty="0">
              <a:solidFill>
                <a:srgbClr val="333333"/>
              </a:solidFill>
              <a:latin typeface="+mj-lt"/>
            </a:endParaRPr>
          </a:p>
        </p:txBody>
      </p:sp>
      <p:graphicFrame>
        <p:nvGraphicFramePr>
          <p:cNvPr id="6" name="Chart 5">
            <a:extLst>
              <a:ext uri="{FF2B5EF4-FFF2-40B4-BE49-F238E27FC236}">
                <a16:creationId xmlns:a16="http://schemas.microsoft.com/office/drawing/2014/main" id="{A370661A-FFC9-424A-AE23-14F2794CAB52}"/>
              </a:ext>
            </a:extLst>
          </p:cNvPr>
          <p:cNvGraphicFramePr/>
          <p:nvPr>
            <p:extLst>
              <p:ext uri="{D42A27DB-BD31-4B8C-83A1-F6EECF244321}">
                <p14:modId xmlns:p14="http://schemas.microsoft.com/office/powerpoint/2010/main" val="3752534422"/>
              </p:ext>
            </p:extLst>
          </p:nvPr>
        </p:nvGraphicFramePr>
        <p:xfrm>
          <a:off x="1101228" y="1457864"/>
          <a:ext cx="5282319" cy="2532066"/>
        </p:xfrm>
        <a:graphic>
          <a:graphicData uri="http://schemas.openxmlformats.org/drawingml/2006/chart">
            <c:chart xmlns:c="http://schemas.openxmlformats.org/drawingml/2006/chart" xmlns:r="http://schemas.openxmlformats.org/officeDocument/2006/relationships" r:id="rId2"/>
          </a:graphicData>
        </a:graphic>
      </p:graphicFrame>
      <p:sp>
        <p:nvSpPr>
          <p:cNvPr id="7" name="Slide Number Placeholder 2">
            <a:extLst>
              <a:ext uri="{FF2B5EF4-FFF2-40B4-BE49-F238E27FC236}">
                <a16:creationId xmlns:a16="http://schemas.microsoft.com/office/drawing/2014/main" id="{710B5775-CE3D-4DE6-A59C-E5BF8CE26D0E}"/>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57</a:t>
            </a:fld>
            <a:endParaRPr lang="en-AU" dirty="0"/>
          </a:p>
        </p:txBody>
      </p:sp>
    </p:spTree>
    <p:extLst>
      <p:ext uri="{BB962C8B-B14F-4D97-AF65-F5344CB8AC3E}">
        <p14:creationId xmlns:p14="http://schemas.microsoft.com/office/powerpoint/2010/main" val="28820024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1AF8E-F4B4-4C2B-B58B-2015682380BF}"/>
              </a:ext>
            </a:extLst>
          </p:cNvPr>
          <p:cNvSpPr txBox="1">
            <a:spLocks/>
          </p:cNvSpPr>
          <p:nvPr/>
        </p:nvSpPr>
        <p:spPr>
          <a:xfrm>
            <a:off x="285751" y="142853"/>
            <a:ext cx="8569324" cy="405925"/>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000099"/>
                </a:solidFill>
                <a:latin typeface="+mj-lt"/>
                <a:ea typeface="+mj-ea"/>
                <a:cs typeface="+mj-cs"/>
              </a:rPr>
              <a:t>Iedzīvotāju rūpes par drošību</a:t>
            </a:r>
            <a:endParaRPr kumimoji="0" lang="lv-LV" sz="2000" b="0" i="0" u="none" strike="noStrike" kern="1200" cap="none" spc="0" normalizeH="0" baseline="0" noProof="0" dirty="0">
              <a:ln>
                <a:noFill/>
              </a:ln>
              <a:solidFill>
                <a:srgbClr val="000099"/>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961C9E42-5EF2-4194-BCFE-164BABE897DA}"/>
              </a:ext>
            </a:extLst>
          </p:cNvPr>
          <p:cNvSpPr txBox="1">
            <a:spLocks/>
          </p:cNvSpPr>
          <p:nvPr/>
        </p:nvSpPr>
        <p:spPr>
          <a:xfrm>
            <a:off x="188138" y="548778"/>
            <a:ext cx="8869598" cy="477765"/>
          </a:xfrm>
          <a:prstGeom prst="rect">
            <a:avLst/>
          </a:prstGeom>
        </p:spPr>
        <p:txBody>
          <a:bodyPr/>
          <a:lstStyle/>
          <a:p>
            <a:pPr marL="342900" lvl="0" indent="-342900" eaLnBrk="0" hangingPunct="0">
              <a:spcBef>
                <a:spcPct val="20000"/>
              </a:spcBef>
              <a:defRPr/>
            </a:pPr>
            <a:r>
              <a:rPr kumimoji="0" lang="en-US" sz="1100" b="0" i="0" u="none" strike="noStrike" kern="1200" cap="none" spc="0" normalizeH="0" baseline="0" noProof="0" dirty="0">
                <a:ln>
                  <a:noFill/>
                </a:ln>
                <a:solidFill>
                  <a:schemeClr val="tx1"/>
                </a:solidFill>
                <a:effectLst/>
                <a:uLnTx/>
                <a:uFillTx/>
                <a:latin typeface="+mn-lt"/>
                <a:ea typeface="+mn-ea"/>
                <a:cs typeface="+mn-cs"/>
              </a:rPr>
              <a:t>B1</a:t>
            </a:r>
            <a:r>
              <a:rPr kumimoji="0" lang="et-EE" sz="1100" b="0" i="0" u="none" strike="noStrike" kern="1200" cap="none" spc="0" normalizeH="0" baseline="0" noProof="0" dirty="0">
                <a:ln>
                  <a:noFill/>
                </a:ln>
                <a:solidFill>
                  <a:schemeClr val="tx1"/>
                </a:solidFill>
                <a:effectLst/>
                <a:uLnTx/>
                <a:uFillTx/>
                <a:latin typeface="+mn-lt"/>
                <a:ea typeface="+mn-ea"/>
                <a:cs typeface="+mn-cs"/>
              </a:rPr>
              <a:t>. 	</a:t>
            </a:r>
            <a:r>
              <a:rPr lang="lv-LV" sz="1100" dirty="0">
                <a:latin typeface="+mn-lt"/>
              </a:rPr>
              <a:t> Vai Jums ir sagatavota rezerve iespējamiem ārkārtas gadījumiem un nestandarta situācijām (sērkociņi, sveces, kabatas lukturi, šķiltavas, radio ar rezerves baterijām, gāzes (spirta) plītiņa, medicīniskā aptieciņa un nepieciešamās zāles, pārtikas un dzeramā ūdens rezerves, skaidra nauda)</a:t>
            </a:r>
            <a:r>
              <a:rPr lang="et-EE" sz="1100" dirty="0">
                <a:latin typeface="+mn-lt"/>
              </a:rPr>
              <a:t>?</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tabLst/>
              <a:defRPr/>
            </a:pP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4" name="Chart 3">
            <a:extLst>
              <a:ext uri="{FF2B5EF4-FFF2-40B4-BE49-F238E27FC236}">
                <a16:creationId xmlns:a16="http://schemas.microsoft.com/office/drawing/2014/main" id="{A6A757EE-413A-4740-9C20-1824D766DF3A}"/>
              </a:ext>
            </a:extLst>
          </p:cNvPr>
          <p:cNvGraphicFramePr/>
          <p:nvPr>
            <p:extLst>
              <p:ext uri="{D42A27DB-BD31-4B8C-83A1-F6EECF244321}">
                <p14:modId xmlns:p14="http://schemas.microsoft.com/office/powerpoint/2010/main" val="218712071"/>
              </p:ext>
            </p:extLst>
          </p:nvPr>
        </p:nvGraphicFramePr>
        <p:xfrm>
          <a:off x="1500995" y="940278"/>
          <a:ext cx="7454867" cy="5460521"/>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52871296-A06E-4C04-B8F5-A74CBF3D077C}"/>
              </a:ext>
            </a:extLst>
          </p:cNvPr>
          <p:cNvSpPr>
            <a:spLocks noChangeArrowheads="1"/>
          </p:cNvSpPr>
          <p:nvPr/>
        </p:nvSpPr>
        <p:spPr bwMode="auto">
          <a:xfrm>
            <a:off x="298972" y="4511615"/>
            <a:ext cx="667187" cy="727935"/>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visi aptaujas dalībnieki, n=</a:t>
            </a:r>
            <a:r>
              <a:rPr lang="en-US" sz="1000" dirty="0">
                <a:solidFill>
                  <a:srgbClr val="333333"/>
                </a:solidFill>
                <a:latin typeface="+mj-lt"/>
              </a:rPr>
              <a:t> 1019</a:t>
            </a:r>
            <a:endParaRPr lang="lv-LV" sz="1000" b="0" dirty="0">
              <a:solidFill>
                <a:srgbClr val="333333"/>
              </a:solidFill>
              <a:latin typeface="+mj-lt"/>
            </a:endParaRPr>
          </a:p>
        </p:txBody>
      </p:sp>
      <p:sp>
        <p:nvSpPr>
          <p:cNvPr id="6" name="Slide Number Placeholder 2">
            <a:extLst>
              <a:ext uri="{FF2B5EF4-FFF2-40B4-BE49-F238E27FC236}">
                <a16:creationId xmlns:a16="http://schemas.microsoft.com/office/drawing/2014/main" id="{CE77C777-751A-4D9B-991E-79381B5453A6}"/>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58</a:t>
            </a:fld>
            <a:endParaRPr lang="en-AU" dirty="0"/>
          </a:p>
        </p:txBody>
      </p:sp>
    </p:spTree>
    <p:extLst>
      <p:ext uri="{BB962C8B-B14F-4D97-AF65-F5344CB8AC3E}">
        <p14:creationId xmlns:p14="http://schemas.microsoft.com/office/powerpoint/2010/main" val="1166251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474EE-D3B2-4885-9C86-60090D7AB7C6}"/>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000099"/>
                </a:solidFill>
                <a:latin typeface="+mj-lt"/>
                <a:ea typeface="+mj-ea"/>
                <a:cs typeface="+mj-cs"/>
              </a:rPr>
              <a:t>Iedzīvotāju rūpes par drošību</a:t>
            </a:r>
            <a:endParaRPr kumimoji="0" lang="lv-LV" sz="2000" b="0" i="0" u="none" strike="noStrike" kern="1200" cap="none" spc="0" normalizeH="0" baseline="0" noProof="0" dirty="0">
              <a:ln>
                <a:noFill/>
              </a:ln>
              <a:solidFill>
                <a:srgbClr val="000099"/>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BB976113-F313-4856-B2DF-30FAFA7DE3F3}"/>
              </a:ext>
            </a:extLst>
          </p:cNvPr>
          <p:cNvSpPr txBox="1">
            <a:spLocks/>
          </p:cNvSpPr>
          <p:nvPr/>
        </p:nvSpPr>
        <p:spPr>
          <a:xfrm>
            <a:off x="285750" y="747182"/>
            <a:ext cx="8246690" cy="356999"/>
          </a:xfrm>
          <a:prstGeom prst="rect">
            <a:avLst/>
          </a:prstGeom>
        </p:spPr>
        <p:txBody>
          <a:bodyPr/>
          <a:lstStyle/>
          <a:p>
            <a:pPr marL="342900" lvl="0" indent="-342900" eaLnBrk="0" hangingPunct="0">
              <a:spcBef>
                <a:spcPct val="20000"/>
              </a:spcBef>
              <a:defRPr/>
            </a:pPr>
            <a:r>
              <a:rPr kumimoji="0" lang="en-US" sz="1200" b="0" i="0" u="none" strike="noStrike" kern="1200" cap="none" spc="0" normalizeH="0" baseline="0" noProof="0" dirty="0">
                <a:ln>
                  <a:noFill/>
                </a:ln>
                <a:solidFill>
                  <a:schemeClr val="tx1"/>
                </a:solidFill>
                <a:effectLst/>
                <a:uLnTx/>
                <a:uFillTx/>
                <a:latin typeface="+mn-lt"/>
                <a:ea typeface="+mn-ea"/>
                <a:cs typeface="+mn-cs"/>
              </a:rPr>
              <a:t>B2</a:t>
            </a:r>
            <a:r>
              <a:rPr kumimoji="0" lang="et-EE" sz="1200" b="0" i="0" u="none" strike="noStrike" kern="1200" cap="none" spc="0" normalizeH="0" baseline="0" noProof="0" dirty="0">
                <a:ln>
                  <a:noFill/>
                </a:ln>
                <a:solidFill>
                  <a:schemeClr val="tx1"/>
                </a:solidFill>
                <a:effectLst/>
                <a:uLnTx/>
                <a:uFillTx/>
                <a:latin typeface="+mn-lt"/>
                <a:ea typeface="+mn-ea"/>
                <a:cs typeface="+mn-cs"/>
              </a:rPr>
              <a:t>. 	</a:t>
            </a:r>
            <a:r>
              <a:rPr lang="lv-LV" sz="1200" dirty="0">
                <a:latin typeface="+mn-lt"/>
              </a:rPr>
              <a:t> Lūdzu, apstipriniet, kuri no minētajiem apgalvojumiem atbilst Jums</a:t>
            </a:r>
            <a:r>
              <a:rPr lang="et-EE" sz="1200" dirty="0">
                <a:latin typeface="+mn-lt"/>
              </a:rPr>
              <a:t>?</a:t>
            </a:r>
            <a:r>
              <a:rPr lang="en-US" sz="1200" dirty="0">
                <a:latin typeface="+mn-lt"/>
              </a:rPr>
              <a:t> </a:t>
            </a:r>
            <a:endParaRPr kumimoji="0" lang="lv-LV" sz="120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4" name="Chart 3">
            <a:extLst>
              <a:ext uri="{FF2B5EF4-FFF2-40B4-BE49-F238E27FC236}">
                <a16:creationId xmlns:a16="http://schemas.microsoft.com/office/drawing/2014/main" id="{7487350F-F03B-4A87-A41A-50FFEC152814}"/>
              </a:ext>
            </a:extLst>
          </p:cNvPr>
          <p:cNvGraphicFramePr/>
          <p:nvPr>
            <p:extLst>
              <p:ext uri="{D42A27DB-BD31-4B8C-83A1-F6EECF244321}">
                <p14:modId xmlns:p14="http://schemas.microsoft.com/office/powerpoint/2010/main" val="606292763"/>
              </p:ext>
            </p:extLst>
          </p:nvPr>
        </p:nvGraphicFramePr>
        <p:xfrm>
          <a:off x="724619" y="1181820"/>
          <a:ext cx="6625088" cy="4305837"/>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2CD3D8E5-0870-438B-8C54-03F9DE288351}"/>
              </a:ext>
            </a:extLst>
          </p:cNvPr>
          <p:cNvSpPr>
            <a:spLocks noChangeArrowheads="1"/>
          </p:cNvSpPr>
          <p:nvPr/>
        </p:nvSpPr>
        <p:spPr bwMode="auto">
          <a:xfrm>
            <a:off x="5814953" y="5487657"/>
            <a:ext cx="2879725" cy="215900"/>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visi aptaujas dalībnieki, n=</a:t>
            </a:r>
            <a:r>
              <a:rPr lang="lv-LV" sz="1000" dirty="0">
                <a:solidFill>
                  <a:srgbClr val="333333"/>
                </a:solidFill>
                <a:latin typeface="+mj-lt"/>
              </a:rPr>
              <a:t>1019</a:t>
            </a:r>
            <a:endParaRPr lang="lv-LV" sz="1000" b="0" dirty="0">
              <a:solidFill>
                <a:srgbClr val="333333"/>
              </a:solidFill>
              <a:latin typeface="+mj-lt"/>
            </a:endParaRPr>
          </a:p>
        </p:txBody>
      </p:sp>
      <p:sp>
        <p:nvSpPr>
          <p:cNvPr id="6" name="Slide Number Placeholder 2">
            <a:extLst>
              <a:ext uri="{FF2B5EF4-FFF2-40B4-BE49-F238E27FC236}">
                <a16:creationId xmlns:a16="http://schemas.microsoft.com/office/drawing/2014/main" id="{565270D9-0AF7-466C-86F8-6ACC240C13AD}"/>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59</a:t>
            </a:fld>
            <a:endParaRPr lang="en-AU" dirty="0"/>
          </a:p>
        </p:txBody>
      </p:sp>
    </p:spTree>
    <p:extLst>
      <p:ext uri="{BB962C8B-B14F-4D97-AF65-F5344CB8AC3E}">
        <p14:creationId xmlns:p14="http://schemas.microsoft.com/office/powerpoint/2010/main" val="1258903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CEB860-6C45-4DF3-99C0-A0FE969F61DF}"/>
              </a:ext>
            </a:extLst>
          </p:cNvPr>
          <p:cNvSpPr>
            <a:spLocks noChangeArrowheads="1"/>
          </p:cNvSpPr>
          <p:nvPr/>
        </p:nvSpPr>
        <p:spPr bwMode="auto">
          <a:xfrm>
            <a:off x="914400" y="2743200"/>
            <a:ext cx="7239000" cy="1219200"/>
          </a:xfrm>
          <a:prstGeom prst="rect">
            <a:avLst/>
          </a:prstGeom>
          <a:noFill/>
          <a:ln w="9525">
            <a:noFill/>
            <a:miter lim="800000"/>
            <a:headEnd/>
            <a:tailEnd/>
          </a:ln>
          <a:effectLst/>
        </p:spPr>
        <p:txBody>
          <a:bodyPr/>
          <a:lstStyle/>
          <a:p>
            <a:pPr algn="ctr" fontAlgn="auto">
              <a:lnSpc>
                <a:spcPct val="130000"/>
              </a:lnSpc>
              <a:spcBef>
                <a:spcPts val="0"/>
              </a:spcBef>
              <a:spcAft>
                <a:spcPts val="0"/>
              </a:spcAft>
              <a:defRPr/>
            </a:pPr>
            <a:r>
              <a:rPr lang="lv-LV" sz="2400" dirty="0">
                <a:solidFill>
                  <a:srgbClr val="990033"/>
                </a:solidFill>
                <a:effectLst>
                  <a:outerShdw blurRad="38100" dist="38100" dir="2700000" algn="tl">
                    <a:srgbClr val="C0C0C0"/>
                  </a:outerShdw>
                </a:effectLst>
                <a:latin typeface="+mj-lt"/>
                <a:cs typeface="+mn-cs"/>
              </a:rPr>
              <a:t>II. Galvenie secinājumi</a:t>
            </a:r>
            <a:endParaRPr lang="en-GB" sz="2400" dirty="0">
              <a:solidFill>
                <a:srgbClr val="990033"/>
              </a:solidFill>
              <a:effectLst>
                <a:outerShdw blurRad="38100" dist="38100" dir="2700000" algn="tl">
                  <a:srgbClr val="C0C0C0"/>
                </a:outerShdw>
              </a:effectLst>
              <a:latin typeface="+mj-lt"/>
              <a:cs typeface="+mn-cs"/>
            </a:endParaRPr>
          </a:p>
        </p:txBody>
      </p:sp>
      <p:sp>
        <p:nvSpPr>
          <p:cNvPr id="3" name="Slide Number Placeholder 2">
            <a:extLst>
              <a:ext uri="{FF2B5EF4-FFF2-40B4-BE49-F238E27FC236}">
                <a16:creationId xmlns:a16="http://schemas.microsoft.com/office/drawing/2014/main" id="{6158AC50-A2C1-4768-BEF8-5D1515957C20}"/>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6</a:t>
            </a:fld>
            <a:endParaRPr lang="en-AU" dirty="0"/>
          </a:p>
        </p:txBody>
      </p:sp>
    </p:spTree>
    <p:extLst>
      <p:ext uri="{BB962C8B-B14F-4D97-AF65-F5344CB8AC3E}">
        <p14:creationId xmlns:p14="http://schemas.microsoft.com/office/powerpoint/2010/main" val="29195034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731BB-CD4E-44B7-8C9C-27D312B17748}"/>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000099"/>
                </a:solidFill>
                <a:latin typeface="+mj-lt"/>
                <a:ea typeface="+mj-ea"/>
                <a:cs typeface="+mj-cs"/>
              </a:rPr>
              <a:t>Iedzīvotāju rūpes par drošību</a:t>
            </a:r>
            <a:endParaRPr kumimoji="0" lang="lv-LV" sz="2000" b="0" i="0" u="none" strike="noStrike" kern="1200" cap="none" spc="0" normalizeH="0" baseline="0" noProof="0" dirty="0">
              <a:ln>
                <a:noFill/>
              </a:ln>
              <a:solidFill>
                <a:srgbClr val="000099"/>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C550EAE2-D3D8-4524-AB76-917ECBEE9521}"/>
              </a:ext>
            </a:extLst>
          </p:cNvPr>
          <p:cNvSpPr txBox="1">
            <a:spLocks/>
          </p:cNvSpPr>
          <p:nvPr/>
        </p:nvSpPr>
        <p:spPr>
          <a:xfrm>
            <a:off x="285750" y="747182"/>
            <a:ext cx="8246690" cy="356999"/>
          </a:xfrm>
          <a:prstGeom prst="rect">
            <a:avLst/>
          </a:prstGeom>
        </p:spPr>
        <p:txBody>
          <a:bodyPr/>
          <a:lstStyle/>
          <a:p>
            <a:pPr marL="342900" lvl="0" indent="-342900" eaLnBrk="0" hangingPunct="0">
              <a:spcBef>
                <a:spcPct val="20000"/>
              </a:spcBef>
              <a:defRPr/>
            </a:pPr>
            <a:r>
              <a:rPr kumimoji="0" lang="en-US" sz="1200" b="0" i="0" u="none" strike="noStrike" kern="1200" cap="none" spc="0" normalizeH="0" baseline="0" noProof="0" dirty="0">
                <a:ln>
                  <a:noFill/>
                </a:ln>
                <a:solidFill>
                  <a:schemeClr val="tx1"/>
                </a:solidFill>
                <a:effectLst/>
                <a:uLnTx/>
                <a:uFillTx/>
                <a:latin typeface="+mn-lt"/>
                <a:ea typeface="+mn-ea"/>
                <a:cs typeface="+mn-cs"/>
              </a:rPr>
              <a:t>B2</a:t>
            </a:r>
            <a:r>
              <a:rPr kumimoji="0" lang="et-EE" sz="1200" b="0" i="0" u="none" strike="noStrike" kern="1200" cap="none" spc="0" normalizeH="0" baseline="0" noProof="0" dirty="0">
                <a:ln>
                  <a:noFill/>
                </a:ln>
                <a:solidFill>
                  <a:schemeClr val="tx1"/>
                </a:solidFill>
                <a:effectLst/>
                <a:uLnTx/>
                <a:uFillTx/>
                <a:latin typeface="+mn-lt"/>
                <a:ea typeface="+mn-ea"/>
                <a:cs typeface="+mn-cs"/>
              </a:rPr>
              <a:t>. 	</a:t>
            </a:r>
            <a:r>
              <a:rPr lang="lv-LV" sz="1200" dirty="0">
                <a:latin typeface="+mn-lt"/>
              </a:rPr>
              <a:t> Lūdzu, apstipriniet, kuri no minētajiem apgalvojumiem atbilst Jums</a:t>
            </a:r>
            <a:r>
              <a:rPr lang="et-EE" sz="1200" dirty="0">
                <a:latin typeface="+mn-lt"/>
              </a:rPr>
              <a:t>?</a:t>
            </a:r>
            <a:r>
              <a:rPr lang="en-US" sz="1200" dirty="0">
                <a:latin typeface="+mn-lt"/>
              </a:rPr>
              <a:t> - </a:t>
            </a:r>
            <a:r>
              <a:rPr lang="en-US" sz="1200" b="1" dirty="0" err="1">
                <a:solidFill>
                  <a:srgbClr val="000099"/>
                </a:solidFill>
                <a:latin typeface="+mn-lt"/>
              </a:rPr>
              <a:t>Manā</a:t>
            </a:r>
            <a:r>
              <a:rPr lang="en-US" sz="1200" b="1" dirty="0">
                <a:solidFill>
                  <a:srgbClr val="000099"/>
                </a:solidFill>
                <a:latin typeface="+mn-lt"/>
              </a:rPr>
              <a:t> </a:t>
            </a:r>
            <a:r>
              <a:rPr lang="en-US" sz="1200" b="1" dirty="0" err="1">
                <a:solidFill>
                  <a:srgbClr val="000099"/>
                </a:solidFill>
                <a:latin typeface="+mn-lt"/>
              </a:rPr>
              <a:t>mājoklī</a:t>
            </a:r>
            <a:r>
              <a:rPr lang="en-US" sz="1200" b="1" dirty="0">
                <a:solidFill>
                  <a:srgbClr val="000099"/>
                </a:solidFill>
                <a:latin typeface="+mn-lt"/>
              </a:rPr>
              <a:t> </a:t>
            </a:r>
            <a:r>
              <a:rPr lang="en-US" sz="1200" b="1" dirty="0" err="1">
                <a:solidFill>
                  <a:srgbClr val="000099"/>
                </a:solidFill>
                <a:latin typeface="+mn-lt"/>
              </a:rPr>
              <a:t>ir</a:t>
            </a:r>
            <a:r>
              <a:rPr lang="en-US" sz="1200" b="1" dirty="0">
                <a:solidFill>
                  <a:srgbClr val="000099"/>
                </a:solidFill>
                <a:latin typeface="+mn-lt"/>
              </a:rPr>
              <a:t> </a:t>
            </a:r>
            <a:r>
              <a:rPr lang="en-US" sz="1200" b="1" dirty="0" err="1">
                <a:solidFill>
                  <a:srgbClr val="000099"/>
                </a:solidFill>
                <a:latin typeface="+mn-lt"/>
              </a:rPr>
              <a:t>uzstādīts</a:t>
            </a:r>
            <a:r>
              <a:rPr lang="en-US" sz="1200" b="1" dirty="0">
                <a:solidFill>
                  <a:srgbClr val="000099"/>
                </a:solidFill>
                <a:latin typeface="+mn-lt"/>
              </a:rPr>
              <a:t> </a:t>
            </a:r>
            <a:r>
              <a:rPr lang="en-US" sz="1200" b="1" dirty="0" err="1">
                <a:solidFill>
                  <a:srgbClr val="000099"/>
                </a:solidFill>
                <a:latin typeface="+mn-lt"/>
              </a:rPr>
              <a:t>dūmu</a:t>
            </a:r>
            <a:r>
              <a:rPr lang="en-US" sz="1200" b="1" dirty="0">
                <a:solidFill>
                  <a:srgbClr val="000099"/>
                </a:solidFill>
                <a:latin typeface="+mn-lt"/>
              </a:rPr>
              <a:t> </a:t>
            </a:r>
            <a:r>
              <a:rPr lang="en-US" sz="1200" b="1" dirty="0" err="1">
                <a:solidFill>
                  <a:srgbClr val="000099"/>
                </a:solidFill>
                <a:latin typeface="+mn-lt"/>
              </a:rPr>
              <a:t>detektors</a:t>
            </a:r>
            <a:r>
              <a:rPr lang="en-US" sz="1200" b="1" dirty="0">
                <a:solidFill>
                  <a:srgbClr val="000099"/>
                </a:solidFill>
                <a:latin typeface="+mn-lt"/>
              </a:rPr>
              <a:t> </a:t>
            </a:r>
            <a:endParaRPr kumimoji="0" lang="lv-LV" sz="1200" b="1" i="0" u="none" strike="noStrike" kern="1200" cap="none" spc="0" normalizeH="0" baseline="0" noProof="0" dirty="0">
              <a:ln>
                <a:noFill/>
              </a:ln>
              <a:solidFill>
                <a:srgbClr val="000099"/>
              </a:solidFill>
              <a:effectLst/>
              <a:uLnTx/>
              <a:uFillTx/>
              <a:latin typeface="+mn-lt"/>
              <a:ea typeface="+mn-ea"/>
              <a:cs typeface="+mn-cs"/>
            </a:endParaRPr>
          </a:p>
        </p:txBody>
      </p:sp>
      <p:graphicFrame>
        <p:nvGraphicFramePr>
          <p:cNvPr id="4" name="Chart 3">
            <a:extLst>
              <a:ext uri="{FF2B5EF4-FFF2-40B4-BE49-F238E27FC236}">
                <a16:creationId xmlns:a16="http://schemas.microsoft.com/office/drawing/2014/main" id="{F321F111-4E39-498B-9B78-D6963E62C980}"/>
              </a:ext>
            </a:extLst>
          </p:cNvPr>
          <p:cNvGraphicFramePr/>
          <p:nvPr>
            <p:extLst>
              <p:ext uri="{D42A27DB-BD31-4B8C-83A1-F6EECF244321}">
                <p14:modId xmlns:p14="http://schemas.microsoft.com/office/powerpoint/2010/main" val="2189112373"/>
              </p:ext>
            </p:extLst>
          </p:nvPr>
        </p:nvGraphicFramePr>
        <p:xfrm>
          <a:off x="1578634" y="1035832"/>
          <a:ext cx="6650966" cy="5364968"/>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1A4D3C26-CBDD-4C3F-BC97-2764BC567A9B}"/>
              </a:ext>
            </a:extLst>
          </p:cNvPr>
          <p:cNvSpPr>
            <a:spLocks noChangeArrowheads="1"/>
          </p:cNvSpPr>
          <p:nvPr/>
        </p:nvSpPr>
        <p:spPr bwMode="auto">
          <a:xfrm>
            <a:off x="298972" y="4511615"/>
            <a:ext cx="667187" cy="727935"/>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visi aptaujas dalībnieki, n=</a:t>
            </a:r>
            <a:r>
              <a:rPr lang="en-US" sz="1000" dirty="0">
                <a:solidFill>
                  <a:srgbClr val="333333"/>
                </a:solidFill>
                <a:latin typeface="+mj-lt"/>
              </a:rPr>
              <a:t> 1019</a:t>
            </a:r>
            <a:endParaRPr lang="lv-LV" sz="1000" b="0" dirty="0">
              <a:solidFill>
                <a:srgbClr val="333333"/>
              </a:solidFill>
              <a:latin typeface="+mj-lt"/>
            </a:endParaRPr>
          </a:p>
        </p:txBody>
      </p:sp>
      <p:sp>
        <p:nvSpPr>
          <p:cNvPr id="6" name="Slide Number Placeholder 2">
            <a:extLst>
              <a:ext uri="{FF2B5EF4-FFF2-40B4-BE49-F238E27FC236}">
                <a16:creationId xmlns:a16="http://schemas.microsoft.com/office/drawing/2014/main" id="{E7400787-18CE-4C8E-80D1-547AA35C9312}"/>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60</a:t>
            </a:fld>
            <a:endParaRPr lang="en-AU" dirty="0"/>
          </a:p>
        </p:txBody>
      </p:sp>
    </p:spTree>
    <p:extLst>
      <p:ext uri="{BB962C8B-B14F-4D97-AF65-F5344CB8AC3E}">
        <p14:creationId xmlns:p14="http://schemas.microsoft.com/office/powerpoint/2010/main" val="21773974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CF350-DF09-4A54-8FEF-49FBBCEEDF5F}"/>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000099"/>
                </a:solidFill>
                <a:latin typeface="+mj-lt"/>
                <a:ea typeface="+mj-ea"/>
                <a:cs typeface="+mj-cs"/>
              </a:rPr>
              <a:t>Iedzīvotāju rūpes par drošību</a:t>
            </a:r>
            <a:endParaRPr kumimoji="0" lang="lv-LV" sz="2000" b="0" i="0" u="none" strike="noStrike" kern="1200" cap="none" spc="0" normalizeH="0" baseline="0" noProof="0" dirty="0">
              <a:ln>
                <a:noFill/>
              </a:ln>
              <a:solidFill>
                <a:srgbClr val="000099"/>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04268C0D-DD71-4132-801F-F271B06A4968}"/>
              </a:ext>
            </a:extLst>
          </p:cNvPr>
          <p:cNvSpPr txBox="1">
            <a:spLocks/>
          </p:cNvSpPr>
          <p:nvPr/>
        </p:nvSpPr>
        <p:spPr>
          <a:xfrm>
            <a:off x="285750" y="747183"/>
            <a:ext cx="8246690" cy="288650"/>
          </a:xfrm>
          <a:prstGeom prst="rect">
            <a:avLst/>
          </a:prstGeom>
        </p:spPr>
        <p:txBody>
          <a:bodyPr/>
          <a:lstStyle/>
          <a:p>
            <a:pPr marL="342900" lvl="0" indent="-342900" eaLnBrk="0" hangingPunct="0">
              <a:spcBef>
                <a:spcPct val="20000"/>
              </a:spcBef>
              <a:defRPr/>
            </a:pPr>
            <a:r>
              <a:rPr kumimoji="0" lang="en-US" sz="1200" b="0" i="0" u="none" strike="noStrike" kern="1200" cap="none" spc="0" normalizeH="0" baseline="0" noProof="0" dirty="0">
                <a:ln>
                  <a:noFill/>
                </a:ln>
                <a:solidFill>
                  <a:schemeClr val="tx1"/>
                </a:solidFill>
                <a:effectLst/>
                <a:uLnTx/>
                <a:uFillTx/>
                <a:latin typeface="+mn-lt"/>
                <a:ea typeface="+mn-ea"/>
                <a:cs typeface="+mn-cs"/>
              </a:rPr>
              <a:t>B2</a:t>
            </a:r>
            <a:r>
              <a:rPr kumimoji="0" lang="et-EE" sz="1200" b="0" i="0" u="none" strike="noStrike" kern="1200" cap="none" spc="0" normalizeH="0" baseline="0" noProof="0" dirty="0">
                <a:ln>
                  <a:noFill/>
                </a:ln>
                <a:solidFill>
                  <a:schemeClr val="tx1"/>
                </a:solidFill>
                <a:effectLst/>
                <a:uLnTx/>
                <a:uFillTx/>
                <a:latin typeface="+mn-lt"/>
                <a:ea typeface="+mn-ea"/>
                <a:cs typeface="+mn-cs"/>
              </a:rPr>
              <a:t>. 	</a:t>
            </a:r>
            <a:r>
              <a:rPr lang="lv-LV" sz="1200" dirty="0">
                <a:latin typeface="+mn-lt"/>
              </a:rPr>
              <a:t> Lūdzu, apstipriniet, kuri no minētajiem apgalvojumiem atbilst Jums</a:t>
            </a:r>
            <a:r>
              <a:rPr lang="et-EE" sz="1200" dirty="0">
                <a:latin typeface="+mn-lt"/>
              </a:rPr>
              <a:t>?</a:t>
            </a:r>
            <a:r>
              <a:rPr lang="en-US" sz="1200" dirty="0">
                <a:latin typeface="+mn-lt"/>
              </a:rPr>
              <a:t> - </a:t>
            </a:r>
            <a:r>
              <a:rPr lang="pt-BR" sz="1200" b="1" dirty="0">
                <a:solidFill>
                  <a:srgbClr val="000099"/>
                </a:solidFill>
                <a:latin typeface="+mn-lt"/>
              </a:rPr>
              <a:t>Es protu rīkoties ar ugunsdzēšamo aparātu</a:t>
            </a:r>
            <a:endParaRPr kumimoji="0" lang="lv-LV" sz="1200" b="1" i="0" u="none" strike="noStrike" kern="1200" cap="none" spc="0" normalizeH="0" baseline="0" noProof="0" dirty="0">
              <a:ln>
                <a:noFill/>
              </a:ln>
              <a:solidFill>
                <a:srgbClr val="000099"/>
              </a:solidFill>
              <a:effectLst/>
              <a:uLnTx/>
              <a:uFillTx/>
              <a:latin typeface="+mn-lt"/>
              <a:ea typeface="+mn-ea"/>
              <a:cs typeface="+mn-cs"/>
            </a:endParaRPr>
          </a:p>
        </p:txBody>
      </p:sp>
      <p:graphicFrame>
        <p:nvGraphicFramePr>
          <p:cNvPr id="4" name="Chart 3">
            <a:extLst>
              <a:ext uri="{FF2B5EF4-FFF2-40B4-BE49-F238E27FC236}">
                <a16:creationId xmlns:a16="http://schemas.microsoft.com/office/drawing/2014/main" id="{19197201-1AFF-4FCA-B07E-597244D28C62}"/>
              </a:ext>
            </a:extLst>
          </p:cNvPr>
          <p:cNvGraphicFramePr/>
          <p:nvPr>
            <p:extLst>
              <p:ext uri="{D42A27DB-BD31-4B8C-83A1-F6EECF244321}">
                <p14:modId xmlns:p14="http://schemas.microsoft.com/office/powerpoint/2010/main" val="768560846"/>
              </p:ext>
            </p:extLst>
          </p:nvPr>
        </p:nvGraphicFramePr>
        <p:xfrm>
          <a:off x="1578634" y="1035832"/>
          <a:ext cx="6650966" cy="5364968"/>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F52F2134-71F5-43C3-9D83-AF329A61DA3A}"/>
              </a:ext>
            </a:extLst>
          </p:cNvPr>
          <p:cNvSpPr>
            <a:spLocks noChangeArrowheads="1"/>
          </p:cNvSpPr>
          <p:nvPr/>
        </p:nvSpPr>
        <p:spPr bwMode="auto">
          <a:xfrm>
            <a:off x="8433681" y="5503652"/>
            <a:ext cx="667187" cy="727935"/>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visi aptaujas dalībnieki, n=</a:t>
            </a:r>
            <a:r>
              <a:rPr lang="en-US" sz="1000" dirty="0">
                <a:solidFill>
                  <a:srgbClr val="333333"/>
                </a:solidFill>
                <a:latin typeface="+mj-lt"/>
              </a:rPr>
              <a:t> 1019</a:t>
            </a:r>
            <a:endParaRPr lang="lv-LV" sz="1000" b="0" dirty="0">
              <a:solidFill>
                <a:srgbClr val="333333"/>
              </a:solidFill>
              <a:latin typeface="+mj-lt"/>
            </a:endParaRPr>
          </a:p>
        </p:txBody>
      </p:sp>
      <p:sp>
        <p:nvSpPr>
          <p:cNvPr id="6" name="Slide Number Placeholder 2">
            <a:extLst>
              <a:ext uri="{FF2B5EF4-FFF2-40B4-BE49-F238E27FC236}">
                <a16:creationId xmlns:a16="http://schemas.microsoft.com/office/drawing/2014/main" id="{FFC071A2-CFC6-48D2-B4F1-575AF35DDD8A}"/>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61</a:t>
            </a:fld>
            <a:endParaRPr lang="en-AU" dirty="0"/>
          </a:p>
        </p:txBody>
      </p:sp>
    </p:spTree>
    <p:extLst>
      <p:ext uri="{BB962C8B-B14F-4D97-AF65-F5344CB8AC3E}">
        <p14:creationId xmlns:p14="http://schemas.microsoft.com/office/powerpoint/2010/main" val="5559123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41686-111F-41AC-9B0E-98E12B7B5C49}"/>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000099"/>
                </a:solidFill>
                <a:latin typeface="+mj-lt"/>
                <a:ea typeface="+mj-ea"/>
                <a:cs typeface="+mj-cs"/>
              </a:rPr>
              <a:t>Iedzīvotāju rūpes par drošību</a:t>
            </a:r>
            <a:endParaRPr kumimoji="0" lang="lv-LV" sz="2000" b="0" i="0" u="none" strike="noStrike" kern="1200" cap="none" spc="0" normalizeH="0" baseline="0" noProof="0" dirty="0">
              <a:ln>
                <a:noFill/>
              </a:ln>
              <a:solidFill>
                <a:srgbClr val="000099"/>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0E00C77F-1CD7-4C69-BD9F-9E65BC0DC512}"/>
              </a:ext>
            </a:extLst>
          </p:cNvPr>
          <p:cNvSpPr txBox="1">
            <a:spLocks/>
          </p:cNvSpPr>
          <p:nvPr/>
        </p:nvSpPr>
        <p:spPr>
          <a:xfrm>
            <a:off x="285750" y="747183"/>
            <a:ext cx="8246690" cy="288650"/>
          </a:xfrm>
          <a:prstGeom prst="rect">
            <a:avLst/>
          </a:prstGeom>
        </p:spPr>
        <p:txBody>
          <a:bodyPr/>
          <a:lstStyle/>
          <a:p>
            <a:pPr marL="342900" lvl="0" indent="-342900" eaLnBrk="0" hangingPunct="0">
              <a:spcBef>
                <a:spcPct val="20000"/>
              </a:spcBef>
              <a:defRPr/>
            </a:pPr>
            <a:r>
              <a:rPr kumimoji="0" lang="en-US" sz="1200" b="0" i="0" u="none" strike="noStrike" kern="1200" cap="none" spc="0" normalizeH="0" baseline="0" noProof="0" dirty="0">
                <a:ln>
                  <a:noFill/>
                </a:ln>
                <a:solidFill>
                  <a:schemeClr val="tx1"/>
                </a:solidFill>
                <a:effectLst/>
                <a:uLnTx/>
                <a:uFillTx/>
                <a:latin typeface="+mn-lt"/>
                <a:ea typeface="+mn-ea"/>
                <a:cs typeface="+mn-cs"/>
              </a:rPr>
              <a:t>B2</a:t>
            </a:r>
            <a:r>
              <a:rPr kumimoji="0" lang="et-EE" sz="1200" b="0" i="0" u="none" strike="noStrike" kern="1200" cap="none" spc="0" normalizeH="0" baseline="0" noProof="0" dirty="0">
                <a:ln>
                  <a:noFill/>
                </a:ln>
                <a:solidFill>
                  <a:schemeClr val="tx1"/>
                </a:solidFill>
                <a:effectLst/>
                <a:uLnTx/>
                <a:uFillTx/>
                <a:latin typeface="+mn-lt"/>
                <a:ea typeface="+mn-ea"/>
                <a:cs typeface="+mn-cs"/>
              </a:rPr>
              <a:t>. 	</a:t>
            </a:r>
            <a:r>
              <a:rPr lang="lv-LV" sz="1200" dirty="0">
                <a:latin typeface="+mn-lt"/>
              </a:rPr>
              <a:t> Lūdzu, apstipriniet, kuri no minētajiem apgalvojumiem atbilst Jums</a:t>
            </a:r>
            <a:r>
              <a:rPr lang="et-EE" sz="1200" dirty="0">
                <a:latin typeface="+mn-lt"/>
              </a:rPr>
              <a:t>?</a:t>
            </a:r>
            <a:r>
              <a:rPr lang="en-US" sz="1200" dirty="0">
                <a:latin typeface="+mn-lt"/>
              </a:rPr>
              <a:t> - </a:t>
            </a:r>
            <a:r>
              <a:rPr lang="lv-LV" sz="1200" b="1" dirty="0">
                <a:solidFill>
                  <a:srgbClr val="000099"/>
                </a:solidFill>
                <a:latin typeface="+mn-lt"/>
              </a:rPr>
              <a:t>Atrodoties mājās, manas mājokļa durvis ir aizslēgtas</a:t>
            </a:r>
            <a:endParaRPr kumimoji="0" lang="lv-LV" sz="1200" b="1" i="0" u="none" strike="noStrike" kern="1200" cap="none" spc="0" normalizeH="0" baseline="0" noProof="0" dirty="0">
              <a:ln>
                <a:noFill/>
              </a:ln>
              <a:solidFill>
                <a:srgbClr val="000099"/>
              </a:solidFill>
              <a:effectLst/>
              <a:uLnTx/>
              <a:uFillTx/>
              <a:latin typeface="+mn-lt"/>
              <a:ea typeface="+mn-ea"/>
              <a:cs typeface="+mn-cs"/>
            </a:endParaRPr>
          </a:p>
        </p:txBody>
      </p:sp>
      <p:graphicFrame>
        <p:nvGraphicFramePr>
          <p:cNvPr id="4" name="Chart 3">
            <a:extLst>
              <a:ext uri="{FF2B5EF4-FFF2-40B4-BE49-F238E27FC236}">
                <a16:creationId xmlns:a16="http://schemas.microsoft.com/office/drawing/2014/main" id="{74381451-3231-4C67-82E5-0AB06777F9AD}"/>
              </a:ext>
            </a:extLst>
          </p:cNvPr>
          <p:cNvGraphicFramePr/>
          <p:nvPr>
            <p:extLst>
              <p:ext uri="{D42A27DB-BD31-4B8C-83A1-F6EECF244321}">
                <p14:modId xmlns:p14="http://schemas.microsoft.com/office/powerpoint/2010/main" val="4255758775"/>
              </p:ext>
            </p:extLst>
          </p:nvPr>
        </p:nvGraphicFramePr>
        <p:xfrm>
          <a:off x="1578634" y="1035832"/>
          <a:ext cx="6650966" cy="5364968"/>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2EC758CC-3486-41C7-813D-FC43B65F7A34}"/>
              </a:ext>
            </a:extLst>
          </p:cNvPr>
          <p:cNvSpPr>
            <a:spLocks noChangeArrowheads="1"/>
          </p:cNvSpPr>
          <p:nvPr/>
        </p:nvSpPr>
        <p:spPr bwMode="auto">
          <a:xfrm>
            <a:off x="8433681" y="5503652"/>
            <a:ext cx="667187" cy="727935"/>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visi aptaujas dalībnieki, n=</a:t>
            </a:r>
            <a:r>
              <a:rPr lang="en-US" sz="1000" dirty="0">
                <a:solidFill>
                  <a:srgbClr val="333333"/>
                </a:solidFill>
                <a:latin typeface="+mj-lt"/>
              </a:rPr>
              <a:t> 1019</a:t>
            </a:r>
            <a:endParaRPr lang="lv-LV" sz="1000" b="0" dirty="0">
              <a:solidFill>
                <a:srgbClr val="333333"/>
              </a:solidFill>
              <a:latin typeface="+mj-lt"/>
            </a:endParaRPr>
          </a:p>
        </p:txBody>
      </p:sp>
      <p:sp>
        <p:nvSpPr>
          <p:cNvPr id="6" name="Slide Number Placeholder 2">
            <a:extLst>
              <a:ext uri="{FF2B5EF4-FFF2-40B4-BE49-F238E27FC236}">
                <a16:creationId xmlns:a16="http://schemas.microsoft.com/office/drawing/2014/main" id="{293B5E0E-E392-48B3-A8F4-4D8A3882EB48}"/>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62</a:t>
            </a:fld>
            <a:endParaRPr lang="en-AU" dirty="0"/>
          </a:p>
        </p:txBody>
      </p:sp>
    </p:spTree>
    <p:extLst>
      <p:ext uri="{BB962C8B-B14F-4D97-AF65-F5344CB8AC3E}">
        <p14:creationId xmlns:p14="http://schemas.microsoft.com/office/powerpoint/2010/main" val="7717354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F1D68-7C6C-4BE5-BD3F-CB44CFE9037C}"/>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000099"/>
                </a:solidFill>
                <a:latin typeface="+mj-lt"/>
                <a:ea typeface="+mj-ea"/>
                <a:cs typeface="+mj-cs"/>
              </a:rPr>
              <a:t>Iedzīvotāju rūpes par drošību</a:t>
            </a:r>
            <a:endParaRPr kumimoji="0" lang="lv-LV" sz="2000" b="0" i="0" u="none" strike="noStrike" kern="1200" cap="none" spc="0" normalizeH="0" baseline="0" noProof="0" dirty="0">
              <a:ln>
                <a:noFill/>
              </a:ln>
              <a:solidFill>
                <a:srgbClr val="000099"/>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1BD56540-D6D5-4B3E-B679-8CA1D05BD16C}"/>
              </a:ext>
            </a:extLst>
          </p:cNvPr>
          <p:cNvSpPr txBox="1">
            <a:spLocks/>
          </p:cNvSpPr>
          <p:nvPr/>
        </p:nvSpPr>
        <p:spPr>
          <a:xfrm>
            <a:off x="285750" y="747183"/>
            <a:ext cx="8246690" cy="288650"/>
          </a:xfrm>
          <a:prstGeom prst="rect">
            <a:avLst/>
          </a:prstGeom>
        </p:spPr>
        <p:txBody>
          <a:bodyPr/>
          <a:lstStyle/>
          <a:p>
            <a:pPr marL="342900" lvl="0" indent="-342900" eaLnBrk="0" hangingPunct="0">
              <a:spcBef>
                <a:spcPct val="20000"/>
              </a:spcBef>
              <a:defRPr/>
            </a:pPr>
            <a:r>
              <a:rPr kumimoji="0" lang="en-US" sz="1200" b="0" i="0" u="none" strike="noStrike" kern="1200" cap="none" spc="0" normalizeH="0" baseline="0" noProof="0" dirty="0">
                <a:ln>
                  <a:noFill/>
                </a:ln>
                <a:solidFill>
                  <a:schemeClr val="tx1"/>
                </a:solidFill>
                <a:effectLst/>
                <a:uLnTx/>
                <a:uFillTx/>
                <a:latin typeface="+mn-lt"/>
                <a:ea typeface="+mn-ea"/>
                <a:cs typeface="+mn-cs"/>
              </a:rPr>
              <a:t>B2</a:t>
            </a:r>
            <a:r>
              <a:rPr kumimoji="0" lang="et-EE" sz="1200" b="0" i="0" u="none" strike="noStrike" kern="1200" cap="none" spc="0" normalizeH="0" baseline="0" noProof="0" dirty="0">
                <a:ln>
                  <a:noFill/>
                </a:ln>
                <a:solidFill>
                  <a:schemeClr val="tx1"/>
                </a:solidFill>
                <a:effectLst/>
                <a:uLnTx/>
                <a:uFillTx/>
                <a:latin typeface="+mn-lt"/>
                <a:ea typeface="+mn-ea"/>
                <a:cs typeface="+mn-cs"/>
              </a:rPr>
              <a:t>. 	</a:t>
            </a:r>
            <a:r>
              <a:rPr lang="lv-LV" sz="1200" dirty="0">
                <a:latin typeface="+mn-lt"/>
              </a:rPr>
              <a:t> Lūdzu, apstipriniet, kuri no minētajiem apgalvojumiem atbilst Jums</a:t>
            </a:r>
            <a:r>
              <a:rPr lang="et-EE" sz="1200" dirty="0">
                <a:latin typeface="+mn-lt"/>
              </a:rPr>
              <a:t>?</a:t>
            </a:r>
            <a:r>
              <a:rPr lang="en-US" sz="1200" dirty="0">
                <a:latin typeface="+mn-lt"/>
              </a:rPr>
              <a:t> - </a:t>
            </a:r>
            <a:r>
              <a:rPr lang="lv-LV" sz="1200" b="1" dirty="0">
                <a:solidFill>
                  <a:srgbClr val="000099"/>
                </a:solidFill>
                <a:latin typeface="+mn-lt"/>
              </a:rPr>
              <a:t>Mans mājoklis ir apdrošināts</a:t>
            </a:r>
            <a:endParaRPr kumimoji="0" lang="lv-LV" sz="1200" b="1" i="0" u="none" strike="noStrike" kern="1200" cap="none" spc="0" normalizeH="0" baseline="0" noProof="0" dirty="0">
              <a:ln>
                <a:noFill/>
              </a:ln>
              <a:solidFill>
                <a:srgbClr val="000099"/>
              </a:solidFill>
              <a:effectLst/>
              <a:uLnTx/>
              <a:uFillTx/>
              <a:latin typeface="+mn-lt"/>
              <a:ea typeface="+mn-ea"/>
              <a:cs typeface="+mn-cs"/>
            </a:endParaRPr>
          </a:p>
        </p:txBody>
      </p:sp>
      <p:graphicFrame>
        <p:nvGraphicFramePr>
          <p:cNvPr id="4" name="Chart 3">
            <a:extLst>
              <a:ext uri="{FF2B5EF4-FFF2-40B4-BE49-F238E27FC236}">
                <a16:creationId xmlns:a16="http://schemas.microsoft.com/office/drawing/2014/main" id="{5F54AA34-75FE-4C2F-A035-30A72B69CA57}"/>
              </a:ext>
            </a:extLst>
          </p:cNvPr>
          <p:cNvGraphicFramePr/>
          <p:nvPr>
            <p:extLst>
              <p:ext uri="{D42A27DB-BD31-4B8C-83A1-F6EECF244321}">
                <p14:modId xmlns:p14="http://schemas.microsoft.com/office/powerpoint/2010/main" val="3790193350"/>
              </p:ext>
            </p:extLst>
          </p:nvPr>
        </p:nvGraphicFramePr>
        <p:xfrm>
          <a:off x="1578634" y="1035832"/>
          <a:ext cx="6650966" cy="5364968"/>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B6A5B55A-1451-4E2E-8A95-74CDBC371C65}"/>
              </a:ext>
            </a:extLst>
          </p:cNvPr>
          <p:cNvSpPr>
            <a:spLocks noChangeArrowheads="1"/>
          </p:cNvSpPr>
          <p:nvPr/>
        </p:nvSpPr>
        <p:spPr bwMode="auto">
          <a:xfrm>
            <a:off x="8433681" y="5503652"/>
            <a:ext cx="667187" cy="727935"/>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visi aptaujas dalībnieki, n=</a:t>
            </a:r>
            <a:r>
              <a:rPr lang="en-US" sz="1000" dirty="0">
                <a:solidFill>
                  <a:srgbClr val="333333"/>
                </a:solidFill>
                <a:latin typeface="+mj-lt"/>
              </a:rPr>
              <a:t> 1019</a:t>
            </a:r>
            <a:endParaRPr lang="lv-LV" sz="1000" b="0" dirty="0">
              <a:solidFill>
                <a:srgbClr val="333333"/>
              </a:solidFill>
              <a:latin typeface="+mj-lt"/>
            </a:endParaRPr>
          </a:p>
        </p:txBody>
      </p:sp>
      <p:sp>
        <p:nvSpPr>
          <p:cNvPr id="6" name="Slide Number Placeholder 2">
            <a:extLst>
              <a:ext uri="{FF2B5EF4-FFF2-40B4-BE49-F238E27FC236}">
                <a16:creationId xmlns:a16="http://schemas.microsoft.com/office/drawing/2014/main" id="{D91CCC6E-D904-4275-8918-73C0837211B3}"/>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63</a:t>
            </a:fld>
            <a:endParaRPr lang="en-AU" dirty="0"/>
          </a:p>
        </p:txBody>
      </p:sp>
    </p:spTree>
    <p:extLst>
      <p:ext uri="{BB962C8B-B14F-4D97-AF65-F5344CB8AC3E}">
        <p14:creationId xmlns:p14="http://schemas.microsoft.com/office/powerpoint/2010/main" val="14655873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D656B-281A-46D4-88D6-FCCC6928B2ED}"/>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000099"/>
                </a:solidFill>
                <a:latin typeface="+mj-lt"/>
                <a:ea typeface="+mj-ea"/>
                <a:cs typeface="+mj-cs"/>
              </a:rPr>
              <a:t>Iedzīvotāju rūpes par drošību</a:t>
            </a:r>
            <a:endParaRPr kumimoji="0" lang="lv-LV" sz="2000" b="0" i="0" u="none" strike="noStrike" kern="1200" cap="none" spc="0" normalizeH="0" baseline="0" noProof="0" dirty="0">
              <a:ln>
                <a:noFill/>
              </a:ln>
              <a:solidFill>
                <a:srgbClr val="000099"/>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977C5916-356F-4F73-95C5-C234912C28FB}"/>
              </a:ext>
            </a:extLst>
          </p:cNvPr>
          <p:cNvSpPr txBox="1">
            <a:spLocks/>
          </p:cNvSpPr>
          <p:nvPr/>
        </p:nvSpPr>
        <p:spPr>
          <a:xfrm>
            <a:off x="285750" y="747183"/>
            <a:ext cx="8246690" cy="288650"/>
          </a:xfrm>
          <a:prstGeom prst="rect">
            <a:avLst/>
          </a:prstGeom>
        </p:spPr>
        <p:txBody>
          <a:bodyPr/>
          <a:lstStyle/>
          <a:p>
            <a:pPr marL="342900" lvl="0" indent="-342900" eaLnBrk="0" hangingPunct="0">
              <a:spcBef>
                <a:spcPct val="20000"/>
              </a:spcBef>
              <a:defRPr/>
            </a:pPr>
            <a:r>
              <a:rPr kumimoji="0" lang="en-US" sz="1200" b="0" i="0" u="none" strike="noStrike" kern="1200" cap="none" spc="0" normalizeH="0" baseline="0" noProof="0" dirty="0">
                <a:ln>
                  <a:noFill/>
                </a:ln>
                <a:solidFill>
                  <a:schemeClr val="tx1"/>
                </a:solidFill>
                <a:effectLst/>
                <a:uLnTx/>
                <a:uFillTx/>
                <a:latin typeface="+mn-lt"/>
                <a:ea typeface="+mn-ea"/>
                <a:cs typeface="+mn-cs"/>
              </a:rPr>
              <a:t>B2</a:t>
            </a:r>
            <a:r>
              <a:rPr kumimoji="0" lang="et-EE" sz="1200" b="0" i="0" u="none" strike="noStrike" kern="1200" cap="none" spc="0" normalizeH="0" baseline="0" noProof="0" dirty="0">
                <a:ln>
                  <a:noFill/>
                </a:ln>
                <a:solidFill>
                  <a:schemeClr val="tx1"/>
                </a:solidFill>
                <a:effectLst/>
                <a:uLnTx/>
                <a:uFillTx/>
                <a:latin typeface="+mn-lt"/>
                <a:ea typeface="+mn-ea"/>
                <a:cs typeface="+mn-cs"/>
              </a:rPr>
              <a:t>. 	</a:t>
            </a:r>
            <a:r>
              <a:rPr lang="lv-LV" sz="1200" dirty="0">
                <a:latin typeface="+mn-lt"/>
              </a:rPr>
              <a:t> Lūdzu, apstipriniet, kuri no minētajiem apgalvojumiem atbilst Jums</a:t>
            </a:r>
            <a:r>
              <a:rPr lang="et-EE" sz="1200" dirty="0">
                <a:latin typeface="+mn-lt"/>
              </a:rPr>
              <a:t>?</a:t>
            </a:r>
            <a:r>
              <a:rPr lang="en-US" sz="1200" dirty="0">
                <a:latin typeface="+mn-lt"/>
              </a:rPr>
              <a:t> - </a:t>
            </a:r>
            <a:r>
              <a:rPr lang="lv-LV" sz="1200" b="1" dirty="0">
                <a:solidFill>
                  <a:srgbClr val="000099"/>
                </a:solidFill>
                <a:latin typeface="+mn-lt"/>
              </a:rPr>
              <a:t>Manā mājoklī ir pieejams ugunsdzēsības aparāts</a:t>
            </a:r>
            <a:endParaRPr kumimoji="0" lang="lv-LV" sz="1200" b="1" i="0" u="none" strike="noStrike" kern="1200" cap="none" spc="0" normalizeH="0" baseline="0" noProof="0" dirty="0">
              <a:ln>
                <a:noFill/>
              </a:ln>
              <a:solidFill>
                <a:srgbClr val="000099"/>
              </a:solidFill>
              <a:effectLst/>
              <a:uLnTx/>
              <a:uFillTx/>
              <a:latin typeface="+mn-lt"/>
              <a:ea typeface="+mn-ea"/>
              <a:cs typeface="+mn-cs"/>
            </a:endParaRPr>
          </a:p>
        </p:txBody>
      </p:sp>
      <p:graphicFrame>
        <p:nvGraphicFramePr>
          <p:cNvPr id="4" name="Chart 3">
            <a:extLst>
              <a:ext uri="{FF2B5EF4-FFF2-40B4-BE49-F238E27FC236}">
                <a16:creationId xmlns:a16="http://schemas.microsoft.com/office/drawing/2014/main" id="{67642A92-1513-49C6-9721-B027942BF7B5}"/>
              </a:ext>
            </a:extLst>
          </p:cNvPr>
          <p:cNvGraphicFramePr/>
          <p:nvPr>
            <p:extLst>
              <p:ext uri="{D42A27DB-BD31-4B8C-83A1-F6EECF244321}">
                <p14:modId xmlns:p14="http://schemas.microsoft.com/office/powerpoint/2010/main" val="1842411014"/>
              </p:ext>
            </p:extLst>
          </p:nvPr>
        </p:nvGraphicFramePr>
        <p:xfrm>
          <a:off x="1578634" y="1035832"/>
          <a:ext cx="6650966" cy="5364968"/>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42E22D14-31C3-4F8B-BEA0-F95F1533A5C6}"/>
              </a:ext>
            </a:extLst>
          </p:cNvPr>
          <p:cNvSpPr>
            <a:spLocks noChangeArrowheads="1"/>
          </p:cNvSpPr>
          <p:nvPr/>
        </p:nvSpPr>
        <p:spPr bwMode="auto">
          <a:xfrm>
            <a:off x="8433681" y="5503652"/>
            <a:ext cx="667187" cy="727935"/>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visi aptaujas dalībnieki, n=</a:t>
            </a:r>
            <a:r>
              <a:rPr lang="en-US" sz="1000" dirty="0">
                <a:solidFill>
                  <a:srgbClr val="333333"/>
                </a:solidFill>
                <a:latin typeface="+mj-lt"/>
              </a:rPr>
              <a:t> 1019</a:t>
            </a:r>
            <a:endParaRPr lang="lv-LV" sz="1000" b="0" dirty="0">
              <a:solidFill>
                <a:srgbClr val="333333"/>
              </a:solidFill>
              <a:latin typeface="+mj-lt"/>
            </a:endParaRPr>
          </a:p>
        </p:txBody>
      </p:sp>
      <p:sp>
        <p:nvSpPr>
          <p:cNvPr id="6" name="Slide Number Placeholder 2">
            <a:extLst>
              <a:ext uri="{FF2B5EF4-FFF2-40B4-BE49-F238E27FC236}">
                <a16:creationId xmlns:a16="http://schemas.microsoft.com/office/drawing/2014/main" id="{D6313F77-8266-40CD-A9E3-BA811553CB47}"/>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64</a:t>
            </a:fld>
            <a:endParaRPr lang="en-AU" dirty="0"/>
          </a:p>
        </p:txBody>
      </p:sp>
    </p:spTree>
    <p:extLst>
      <p:ext uri="{BB962C8B-B14F-4D97-AF65-F5344CB8AC3E}">
        <p14:creationId xmlns:p14="http://schemas.microsoft.com/office/powerpoint/2010/main" val="33911613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3C8F6-EEA5-4181-A15C-1C8CB0375FB9}"/>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000099"/>
                </a:solidFill>
                <a:latin typeface="+mj-lt"/>
                <a:ea typeface="+mj-ea"/>
                <a:cs typeface="+mj-cs"/>
              </a:rPr>
              <a:t>Iedzīvotāju rūpes par drošību</a:t>
            </a:r>
            <a:endParaRPr kumimoji="0" lang="lv-LV" sz="2000" b="0" i="0" u="none" strike="noStrike" kern="1200" cap="none" spc="0" normalizeH="0" baseline="0" noProof="0" dirty="0">
              <a:ln>
                <a:noFill/>
              </a:ln>
              <a:solidFill>
                <a:srgbClr val="000099"/>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AE872CA1-67BB-49B3-A989-43665537E309}"/>
              </a:ext>
            </a:extLst>
          </p:cNvPr>
          <p:cNvSpPr txBox="1">
            <a:spLocks/>
          </p:cNvSpPr>
          <p:nvPr/>
        </p:nvSpPr>
        <p:spPr>
          <a:xfrm>
            <a:off x="285750" y="747183"/>
            <a:ext cx="8246690" cy="288650"/>
          </a:xfrm>
          <a:prstGeom prst="rect">
            <a:avLst/>
          </a:prstGeom>
        </p:spPr>
        <p:txBody>
          <a:bodyPr/>
          <a:lstStyle/>
          <a:p>
            <a:pPr marL="342900" lvl="0" indent="-342900" eaLnBrk="0" hangingPunct="0">
              <a:spcBef>
                <a:spcPct val="20000"/>
              </a:spcBef>
              <a:defRPr/>
            </a:pPr>
            <a:r>
              <a:rPr kumimoji="0" lang="en-US" sz="1200" b="0" i="0" u="none" strike="noStrike" kern="1200" cap="none" spc="0" normalizeH="0" baseline="0" noProof="0" dirty="0">
                <a:ln>
                  <a:noFill/>
                </a:ln>
                <a:solidFill>
                  <a:schemeClr val="tx1"/>
                </a:solidFill>
                <a:effectLst/>
                <a:uLnTx/>
                <a:uFillTx/>
                <a:latin typeface="+mn-lt"/>
                <a:ea typeface="+mn-ea"/>
                <a:cs typeface="+mn-cs"/>
              </a:rPr>
              <a:t>B2</a:t>
            </a:r>
            <a:r>
              <a:rPr kumimoji="0" lang="et-EE" sz="1200" b="0" i="0" u="none" strike="noStrike" kern="1200" cap="none" spc="0" normalizeH="0" baseline="0" noProof="0" dirty="0">
                <a:ln>
                  <a:noFill/>
                </a:ln>
                <a:solidFill>
                  <a:schemeClr val="tx1"/>
                </a:solidFill>
                <a:effectLst/>
                <a:uLnTx/>
                <a:uFillTx/>
                <a:latin typeface="+mn-lt"/>
                <a:ea typeface="+mn-ea"/>
                <a:cs typeface="+mn-cs"/>
              </a:rPr>
              <a:t>. 	</a:t>
            </a:r>
            <a:r>
              <a:rPr lang="lv-LV" sz="1200" dirty="0">
                <a:latin typeface="+mn-lt"/>
              </a:rPr>
              <a:t> Lūdzu, apstipriniet, kuri no minētajiem apgalvojumiem atbilst Jums</a:t>
            </a:r>
            <a:r>
              <a:rPr lang="et-EE" sz="1200" dirty="0">
                <a:latin typeface="+mn-lt"/>
              </a:rPr>
              <a:t>?</a:t>
            </a:r>
            <a:r>
              <a:rPr lang="en-US" sz="1200" dirty="0">
                <a:latin typeface="+mn-lt"/>
              </a:rPr>
              <a:t> - </a:t>
            </a:r>
            <a:r>
              <a:rPr lang="lv-LV" sz="1200" b="1" dirty="0">
                <a:solidFill>
                  <a:srgbClr val="000099"/>
                </a:solidFill>
                <a:latin typeface="+mn-lt"/>
              </a:rPr>
              <a:t>Manā mājoklī  ir ierīkota apsardzes signalizācija</a:t>
            </a:r>
            <a:endParaRPr kumimoji="0" lang="lv-LV" sz="1200" b="1" i="0" u="none" strike="noStrike" kern="1200" cap="none" spc="0" normalizeH="0" baseline="0" noProof="0" dirty="0">
              <a:ln>
                <a:noFill/>
              </a:ln>
              <a:solidFill>
                <a:srgbClr val="000099"/>
              </a:solidFill>
              <a:effectLst/>
              <a:uLnTx/>
              <a:uFillTx/>
              <a:latin typeface="+mn-lt"/>
              <a:ea typeface="+mn-ea"/>
              <a:cs typeface="+mn-cs"/>
            </a:endParaRPr>
          </a:p>
        </p:txBody>
      </p:sp>
      <p:graphicFrame>
        <p:nvGraphicFramePr>
          <p:cNvPr id="4" name="Chart 3">
            <a:extLst>
              <a:ext uri="{FF2B5EF4-FFF2-40B4-BE49-F238E27FC236}">
                <a16:creationId xmlns:a16="http://schemas.microsoft.com/office/drawing/2014/main" id="{1770AF08-918A-41E0-B4AC-06DBBBC50D80}"/>
              </a:ext>
            </a:extLst>
          </p:cNvPr>
          <p:cNvGraphicFramePr/>
          <p:nvPr>
            <p:extLst>
              <p:ext uri="{D42A27DB-BD31-4B8C-83A1-F6EECF244321}">
                <p14:modId xmlns:p14="http://schemas.microsoft.com/office/powerpoint/2010/main" val="2233019046"/>
              </p:ext>
            </p:extLst>
          </p:nvPr>
        </p:nvGraphicFramePr>
        <p:xfrm>
          <a:off x="1578634" y="1035832"/>
          <a:ext cx="6650966" cy="5364968"/>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DCDECC46-6521-442C-9665-F553B8396626}"/>
              </a:ext>
            </a:extLst>
          </p:cNvPr>
          <p:cNvSpPr>
            <a:spLocks noChangeArrowheads="1"/>
          </p:cNvSpPr>
          <p:nvPr/>
        </p:nvSpPr>
        <p:spPr bwMode="auto">
          <a:xfrm>
            <a:off x="8433681" y="5503652"/>
            <a:ext cx="667187" cy="727935"/>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visi aptaujas dalībnieki, n=</a:t>
            </a:r>
            <a:r>
              <a:rPr lang="en-US" sz="1000" dirty="0">
                <a:solidFill>
                  <a:srgbClr val="333333"/>
                </a:solidFill>
                <a:latin typeface="+mj-lt"/>
              </a:rPr>
              <a:t> 1019</a:t>
            </a:r>
            <a:endParaRPr lang="lv-LV" sz="1000" b="0" dirty="0">
              <a:solidFill>
                <a:srgbClr val="333333"/>
              </a:solidFill>
              <a:latin typeface="+mj-lt"/>
            </a:endParaRPr>
          </a:p>
        </p:txBody>
      </p:sp>
      <p:sp>
        <p:nvSpPr>
          <p:cNvPr id="6" name="Slide Number Placeholder 2">
            <a:extLst>
              <a:ext uri="{FF2B5EF4-FFF2-40B4-BE49-F238E27FC236}">
                <a16:creationId xmlns:a16="http://schemas.microsoft.com/office/drawing/2014/main" id="{23973D5C-E5DC-4CDA-B3E5-F28A0410AE1B}"/>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65</a:t>
            </a:fld>
            <a:endParaRPr lang="en-AU" dirty="0"/>
          </a:p>
        </p:txBody>
      </p:sp>
    </p:spTree>
    <p:extLst>
      <p:ext uri="{BB962C8B-B14F-4D97-AF65-F5344CB8AC3E}">
        <p14:creationId xmlns:p14="http://schemas.microsoft.com/office/powerpoint/2010/main" val="14765362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BF553-4E3A-4DB9-BF2E-C746DAAEC574}"/>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000099"/>
                </a:solidFill>
                <a:latin typeface="+mj-lt"/>
                <a:ea typeface="+mj-ea"/>
                <a:cs typeface="+mj-cs"/>
              </a:rPr>
              <a:t>Iedzīvotāju rūpes par drošību</a:t>
            </a:r>
            <a:endParaRPr kumimoji="0" lang="lv-LV" sz="2000" b="0" i="0" u="none" strike="noStrike" kern="1200" cap="none" spc="0" normalizeH="0" baseline="0" noProof="0" dirty="0">
              <a:ln>
                <a:noFill/>
              </a:ln>
              <a:solidFill>
                <a:srgbClr val="000099"/>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0E99EE3B-1445-4316-A33E-FBD897F5DEF3}"/>
              </a:ext>
            </a:extLst>
          </p:cNvPr>
          <p:cNvSpPr txBox="1">
            <a:spLocks/>
          </p:cNvSpPr>
          <p:nvPr/>
        </p:nvSpPr>
        <p:spPr>
          <a:xfrm>
            <a:off x="285750" y="588970"/>
            <a:ext cx="8246690" cy="446863"/>
          </a:xfrm>
          <a:prstGeom prst="rect">
            <a:avLst/>
          </a:prstGeom>
        </p:spPr>
        <p:txBody>
          <a:bodyPr/>
          <a:lstStyle/>
          <a:p>
            <a:pPr marL="342900" lvl="0" indent="-342900" eaLnBrk="0" hangingPunct="0">
              <a:spcBef>
                <a:spcPct val="20000"/>
              </a:spcBef>
              <a:defRPr/>
            </a:pPr>
            <a:r>
              <a:rPr kumimoji="0" lang="en-US" sz="1200" b="0" i="0" u="none" strike="noStrike" kern="1200" cap="none" spc="0" normalizeH="0" baseline="0" noProof="0" dirty="0">
                <a:ln>
                  <a:noFill/>
                </a:ln>
                <a:solidFill>
                  <a:schemeClr val="tx1"/>
                </a:solidFill>
                <a:effectLst/>
                <a:uLnTx/>
                <a:uFillTx/>
                <a:latin typeface="+mn-lt"/>
                <a:ea typeface="+mn-ea"/>
                <a:cs typeface="+mn-cs"/>
              </a:rPr>
              <a:t>B2</a:t>
            </a:r>
            <a:r>
              <a:rPr kumimoji="0" lang="et-EE" sz="1200" b="0" i="0" u="none" strike="noStrike" kern="1200" cap="none" spc="0" normalizeH="0" baseline="0" noProof="0" dirty="0">
                <a:ln>
                  <a:noFill/>
                </a:ln>
                <a:solidFill>
                  <a:schemeClr val="tx1"/>
                </a:solidFill>
                <a:effectLst/>
                <a:uLnTx/>
                <a:uFillTx/>
                <a:latin typeface="+mn-lt"/>
                <a:ea typeface="+mn-ea"/>
                <a:cs typeface="+mn-cs"/>
              </a:rPr>
              <a:t>. 	</a:t>
            </a:r>
            <a:r>
              <a:rPr lang="lv-LV" sz="1200" dirty="0">
                <a:latin typeface="+mn-lt"/>
              </a:rPr>
              <a:t> Lūdzu, apstipriniet, kuri no minētajiem apgalvojumiem atbilst Jums</a:t>
            </a:r>
            <a:r>
              <a:rPr lang="et-EE" sz="1200" dirty="0">
                <a:latin typeface="+mn-lt"/>
              </a:rPr>
              <a:t>?</a:t>
            </a:r>
            <a:r>
              <a:rPr lang="en-US" sz="1200" dirty="0">
                <a:latin typeface="+mn-lt"/>
              </a:rPr>
              <a:t> – </a:t>
            </a:r>
            <a:endParaRPr lang="lv-LV" sz="1200" dirty="0">
              <a:latin typeface="+mn-lt"/>
            </a:endParaRPr>
          </a:p>
          <a:p>
            <a:pPr marL="342900" lvl="0" indent="-342900" algn="ctr" eaLnBrk="0" hangingPunct="0">
              <a:spcBef>
                <a:spcPct val="20000"/>
              </a:spcBef>
              <a:defRPr/>
            </a:pPr>
            <a:r>
              <a:rPr lang="lv-LV" sz="1200" b="1" dirty="0">
                <a:solidFill>
                  <a:srgbClr val="000099"/>
                </a:solidFill>
                <a:latin typeface="+mn-lt"/>
              </a:rPr>
              <a:t>Esmu iegādājies pašaizsardzības līdzekli - gāzes baloniņš, elektrošoks. u.c.</a:t>
            </a:r>
            <a:endParaRPr kumimoji="0" lang="lv-LV" sz="1200" b="1" i="0" u="none" strike="noStrike" kern="1200" cap="none" spc="0" normalizeH="0" baseline="0" noProof="0" dirty="0">
              <a:ln>
                <a:noFill/>
              </a:ln>
              <a:solidFill>
                <a:srgbClr val="000099"/>
              </a:solidFill>
              <a:effectLst/>
              <a:uLnTx/>
              <a:uFillTx/>
              <a:latin typeface="+mn-lt"/>
              <a:ea typeface="+mn-ea"/>
              <a:cs typeface="+mn-cs"/>
            </a:endParaRPr>
          </a:p>
        </p:txBody>
      </p:sp>
      <p:graphicFrame>
        <p:nvGraphicFramePr>
          <p:cNvPr id="4" name="Chart 3">
            <a:extLst>
              <a:ext uri="{FF2B5EF4-FFF2-40B4-BE49-F238E27FC236}">
                <a16:creationId xmlns:a16="http://schemas.microsoft.com/office/drawing/2014/main" id="{FD642947-8923-49B4-8923-0BFD4F5CE093}"/>
              </a:ext>
            </a:extLst>
          </p:cNvPr>
          <p:cNvGraphicFramePr/>
          <p:nvPr>
            <p:extLst>
              <p:ext uri="{D42A27DB-BD31-4B8C-83A1-F6EECF244321}">
                <p14:modId xmlns:p14="http://schemas.microsoft.com/office/powerpoint/2010/main" val="1070233385"/>
              </p:ext>
            </p:extLst>
          </p:nvPr>
        </p:nvGraphicFramePr>
        <p:xfrm>
          <a:off x="1578634" y="1147314"/>
          <a:ext cx="6650966" cy="5253486"/>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BF7C74AA-5471-487D-BCEA-712D724338A8}"/>
              </a:ext>
            </a:extLst>
          </p:cNvPr>
          <p:cNvSpPr>
            <a:spLocks noChangeArrowheads="1"/>
          </p:cNvSpPr>
          <p:nvPr/>
        </p:nvSpPr>
        <p:spPr bwMode="auto">
          <a:xfrm>
            <a:off x="8433681" y="5503652"/>
            <a:ext cx="667187" cy="727935"/>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visi aptaujas dalībnieki, n=</a:t>
            </a:r>
            <a:r>
              <a:rPr lang="en-US" sz="1000" dirty="0">
                <a:solidFill>
                  <a:srgbClr val="333333"/>
                </a:solidFill>
                <a:latin typeface="+mj-lt"/>
              </a:rPr>
              <a:t> 1019</a:t>
            </a:r>
            <a:endParaRPr lang="lv-LV" sz="1000" b="0" dirty="0">
              <a:solidFill>
                <a:srgbClr val="333333"/>
              </a:solidFill>
              <a:latin typeface="+mj-lt"/>
            </a:endParaRPr>
          </a:p>
        </p:txBody>
      </p:sp>
      <p:sp>
        <p:nvSpPr>
          <p:cNvPr id="6" name="Slide Number Placeholder 2">
            <a:extLst>
              <a:ext uri="{FF2B5EF4-FFF2-40B4-BE49-F238E27FC236}">
                <a16:creationId xmlns:a16="http://schemas.microsoft.com/office/drawing/2014/main" id="{C2FD34DE-605B-4DC2-A939-C026A63D3A7F}"/>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66</a:t>
            </a:fld>
            <a:endParaRPr lang="en-AU" dirty="0"/>
          </a:p>
        </p:txBody>
      </p:sp>
    </p:spTree>
    <p:extLst>
      <p:ext uri="{BB962C8B-B14F-4D97-AF65-F5344CB8AC3E}">
        <p14:creationId xmlns:p14="http://schemas.microsoft.com/office/powerpoint/2010/main" val="34302405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56F06F-4CD9-45DC-8D19-E851356D7335}"/>
              </a:ext>
            </a:extLst>
          </p:cNvPr>
          <p:cNvSpPr>
            <a:spLocks noChangeArrowheads="1"/>
          </p:cNvSpPr>
          <p:nvPr/>
        </p:nvSpPr>
        <p:spPr bwMode="auto">
          <a:xfrm>
            <a:off x="1653755" y="2570672"/>
            <a:ext cx="5836489" cy="1190445"/>
          </a:xfrm>
          <a:prstGeom prst="rect">
            <a:avLst/>
          </a:prstGeom>
          <a:noFill/>
          <a:ln w="9525">
            <a:noFill/>
            <a:miter lim="800000"/>
            <a:headEnd/>
            <a:tailEnd/>
          </a:ln>
          <a:effectLst/>
        </p:spPr>
        <p:txBody>
          <a:bodyPr/>
          <a:lstStyle/>
          <a:p>
            <a:pPr algn="ctr">
              <a:lnSpc>
                <a:spcPct val="130000"/>
              </a:lnSpc>
              <a:defRPr/>
            </a:pPr>
            <a:r>
              <a:rPr lang="lv-LV" sz="2400" dirty="0">
                <a:solidFill>
                  <a:srgbClr val="000099"/>
                </a:solidFill>
                <a:effectLst>
                  <a:outerShdw blurRad="38100" dist="38100" dir="2700000" algn="tl">
                    <a:srgbClr val="C0C0C0"/>
                  </a:outerShdw>
                </a:effectLst>
                <a:latin typeface="+mj-lt"/>
              </a:rPr>
              <a:t>3. Uzticēšanās</a:t>
            </a:r>
            <a:r>
              <a:rPr lang="en-US" sz="2400" dirty="0">
                <a:solidFill>
                  <a:srgbClr val="000099"/>
                </a:solidFill>
                <a:effectLst>
                  <a:outerShdw blurRad="38100" dist="38100" dir="2700000" algn="tl">
                    <a:srgbClr val="C0C0C0"/>
                  </a:outerShdw>
                </a:effectLst>
                <a:latin typeface="+mj-lt"/>
              </a:rPr>
              <a:t> </a:t>
            </a:r>
            <a:r>
              <a:rPr lang="lv-LV" sz="2400" dirty="0">
                <a:solidFill>
                  <a:srgbClr val="000099"/>
                </a:solidFill>
                <a:effectLst>
                  <a:outerShdw blurRad="38100" dist="38100" dir="2700000" algn="tl">
                    <a:srgbClr val="C0C0C0"/>
                  </a:outerShdw>
                </a:effectLst>
                <a:latin typeface="+mj-lt"/>
              </a:rPr>
              <a:t>drošības iestādēm, saskarsmes pieredze un darba vērtējums</a:t>
            </a:r>
            <a:endParaRPr lang="en-GB" sz="2400" dirty="0">
              <a:solidFill>
                <a:srgbClr val="000099"/>
              </a:solidFill>
              <a:effectLst>
                <a:outerShdw blurRad="38100" dist="38100" dir="2700000" algn="tl">
                  <a:srgbClr val="C0C0C0"/>
                </a:outerShdw>
              </a:effectLst>
              <a:latin typeface="+mj-lt"/>
            </a:endParaRPr>
          </a:p>
          <a:p>
            <a:pPr algn="ctr" fontAlgn="auto">
              <a:lnSpc>
                <a:spcPct val="130000"/>
              </a:lnSpc>
              <a:spcBef>
                <a:spcPts val="0"/>
              </a:spcBef>
              <a:spcAft>
                <a:spcPts val="0"/>
              </a:spcAft>
              <a:defRPr/>
            </a:pPr>
            <a:endParaRPr lang="en-GB" sz="2400" dirty="0">
              <a:solidFill>
                <a:srgbClr val="000099"/>
              </a:solidFill>
              <a:effectLst>
                <a:outerShdw blurRad="38100" dist="38100" dir="2700000" algn="tl">
                  <a:srgbClr val="C0C0C0"/>
                </a:outerShdw>
              </a:effectLst>
              <a:latin typeface="+mj-lt"/>
              <a:cs typeface="+mn-cs"/>
            </a:endParaRPr>
          </a:p>
        </p:txBody>
      </p:sp>
      <p:sp>
        <p:nvSpPr>
          <p:cNvPr id="3" name="Slide Number Placeholder 2">
            <a:extLst>
              <a:ext uri="{FF2B5EF4-FFF2-40B4-BE49-F238E27FC236}">
                <a16:creationId xmlns:a16="http://schemas.microsoft.com/office/drawing/2014/main" id="{D8D26C62-F1D7-436F-AB08-F8417283C782}"/>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67</a:t>
            </a:fld>
            <a:endParaRPr lang="en-AU" dirty="0"/>
          </a:p>
        </p:txBody>
      </p:sp>
    </p:spTree>
    <p:extLst>
      <p:ext uri="{BB962C8B-B14F-4D97-AF65-F5344CB8AC3E}">
        <p14:creationId xmlns:p14="http://schemas.microsoft.com/office/powerpoint/2010/main" val="596987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E28E6-FA10-4F5F-803C-CF64FED6E2D6}"/>
              </a:ext>
            </a:extLst>
          </p:cNvPr>
          <p:cNvSpPr txBox="1">
            <a:spLocks/>
          </p:cNvSpPr>
          <p:nvPr/>
        </p:nvSpPr>
        <p:spPr>
          <a:xfrm>
            <a:off x="285751" y="116975"/>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en-US" sz="2000" dirty="0" err="1">
                <a:solidFill>
                  <a:srgbClr val="000099"/>
                </a:solidFill>
                <a:latin typeface="+mj-lt"/>
                <a:ea typeface="+mj-ea"/>
                <a:cs typeface="+mj-cs"/>
              </a:rPr>
              <a:t>Valsts</a:t>
            </a:r>
            <a:r>
              <a:rPr lang="en-US" sz="2000" dirty="0">
                <a:solidFill>
                  <a:srgbClr val="000099"/>
                </a:solidFill>
                <a:latin typeface="+mj-lt"/>
                <a:ea typeface="+mj-ea"/>
                <a:cs typeface="+mj-cs"/>
              </a:rPr>
              <a:t> </a:t>
            </a:r>
            <a:r>
              <a:rPr lang="en-US" sz="2000" dirty="0" err="1">
                <a:solidFill>
                  <a:srgbClr val="000099"/>
                </a:solidFill>
                <a:latin typeface="+mj-lt"/>
                <a:ea typeface="+mj-ea"/>
                <a:cs typeface="+mj-cs"/>
              </a:rPr>
              <a:t>policija</a:t>
            </a:r>
            <a:endParaRPr kumimoji="0" lang="lv-LV" sz="2000" b="0" i="0" u="none" strike="noStrike" kern="1200" cap="none" spc="0" normalizeH="0" baseline="0" noProof="0" dirty="0">
              <a:ln>
                <a:noFill/>
              </a:ln>
              <a:solidFill>
                <a:srgbClr val="000099"/>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5FC57EC5-6759-4D4F-9C5D-0700D84D7AEC}"/>
              </a:ext>
            </a:extLst>
          </p:cNvPr>
          <p:cNvSpPr txBox="1">
            <a:spLocks/>
          </p:cNvSpPr>
          <p:nvPr/>
        </p:nvSpPr>
        <p:spPr>
          <a:xfrm>
            <a:off x="285750" y="566032"/>
            <a:ext cx="8246690" cy="710682"/>
          </a:xfrm>
          <a:prstGeom prst="rect">
            <a:avLst/>
          </a:prstGeom>
        </p:spPr>
        <p:txBody>
          <a:bodyPr/>
          <a:lstStyle/>
          <a:p>
            <a:pPr marL="342900" lvl="0" indent="-342900" eaLnBrk="0" hangingPunct="0">
              <a:spcBef>
                <a:spcPct val="20000"/>
              </a:spcBef>
              <a:defRPr/>
            </a:pPr>
            <a:r>
              <a:rPr kumimoji="0" lang="en-US" sz="1200" b="0" i="0" u="none" strike="noStrike" kern="1200" cap="none" spc="0" normalizeH="0" baseline="0" noProof="0" dirty="0">
                <a:ln>
                  <a:noFill/>
                </a:ln>
                <a:solidFill>
                  <a:schemeClr val="tx1"/>
                </a:solidFill>
                <a:effectLst/>
                <a:uLnTx/>
                <a:uFillTx/>
                <a:latin typeface="+mn-lt"/>
                <a:ea typeface="+mn-ea"/>
                <a:cs typeface="+mn-cs"/>
              </a:rPr>
              <a:t>C1</a:t>
            </a:r>
            <a:r>
              <a:rPr kumimoji="0" lang="et-EE" sz="1200" b="0" i="0" u="none" strike="noStrike" kern="1200" cap="none" spc="0" normalizeH="0" baseline="0" noProof="0" dirty="0">
                <a:ln>
                  <a:noFill/>
                </a:ln>
                <a:solidFill>
                  <a:schemeClr val="tx1"/>
                </a:solidFill>
                <a:effectLst/>
                <a:uLnTx/>
                <a:uFillTx/>
                <a:latin typeface="+mn-lt"/>
                <a:ea typeface="+mn-ea"/>
                <a:cs typeface="+mn-cs"/>
              </a:rPr>
              <a:t>. 	</a:t>
            </a:r>
            <a:r>
              <a:rPr lang="lv-LV" sz="1200" dirty="0">
                <a:latin typeface="+mn-lt"/>
              </a:rPr>
              <a:t>Lūdzu skalā no 1 līdz 10 novērtējiet, cik lielā mērā Jūs uzticaties </a:t>
            </a:r>
            <a:r>
              <a:rPr lang="en-US" sz="1200" dirty="0" err="1">
                <a:latin typeface="+mn-lt"/>
              </a:rPr>
              <a:t>Valsts</a:t>
            </a:r>
            <a:r>
              <a:rPr lang="en-US" sz="1200" dirty="0">
                <a:latin typeface="+mn-lt"/>
              </a:rPr>
              <a:t> </a:t>
            </a:r>
            <a:r>
              <a:rPr lang="en-US" sz="1200" dirty="0" err="1">
                <a:latin typeface="+mn-lt"/>
              </a:rPr>
              <a:t>policijai</a:t>
            </a:r>
            <a:r>
              <a:rPr lang="lv-LV" sz="1200" dirty="0">
                <a:latin typeface="+mn-lt"/>
              </a:rPr>
              <a:t>, kur “1” ir </a:t>
            </a:r>
            <a:r>
              <a:rPr lang="en-US" sz="1200" dirty="0">
                <a:latin typeface="+mn-lt"/>
              </a:rPr>
              <a:t>“</a:t>
            </a:r>
            <a:r>
              <a:rPr lang="lv-LV" sz="1200" dirty="0">
                <a:latin typeface="+mn-lt"/>
              </a:rPr>
              <a:t>nemaz neuzticos </a:t>
            </a:r>
            <a:r>
              <a:rPr lang="en-US" sz="1200" dirty="0">
                <a:latin typeface="+mn-lt"/>
              </a:rPr>
              <a:t>“ </a:t>
            </a:r>
            <a:r>
              <a:rPr lang="lv-LV" sz="1200" dirty="0">
                <a:latin typeface="+mn-lt"/>
              </a:rPr>
              <a:t>un “10” ir </a:t>
            </a:r>
            <a:r>
              <a:rPr lang="en-US" sz="1200" dirty="0">
                <a:latin typeface="+mn-lt"/>
              </a:rPr>
              <a:t>“</a:t>
            </a:r>
            <a:r>
              <a:rPr lang="lv-LV" sz="1200" dirty="0">
                <a:latin typeface="+mn-lt"/>
              </a:rPr>
              <a:t>ļoti uzticos</a:t>
            </a:r>
            <a:r>
              <a:rPr lang="en-US" sz="1200" dirty="0">
                <a:latin typeface="+mn-lt"/>
              </a:rPr>
              <a:t>”</a:t>
            </a:r>
            <a:r>
              <a:rPr lang="et-EE" sz="1200" dirty="0">
                <a:latin typeface="+mn-lt"/>
              </a:rPr>
              <a:t>?</a:t>
            </a:r>
            <a:endParaRPr kumimoji="0" lang="lv-LV" sz="1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tabLst/>
              <a:defRPr/>
            </a:pPr>
            <a:endParaRPr kumimoji="0" lang="lv-LV" sz="12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6" name="Chart 5">
            <a:extLst>
              <a:ext uri="{FF2B5EF4-FFF2-40B4-BE49-F238E27FC236}">
                <a16:creationId xmlns:a16="http://schemas.microsoft.com/office/drawing/2014/main" id="{FA6A61D5-0849-42D9-908B-D98F512D4995}"/>
              </a:ext>
            </a:extLst>
          </p:cNvPr>
          <p:cNvGraphicFramePr/>
          <p:nvPr>
            <p:extLst>
              <p:ext uri="{D42A27DB-BD31-4B8C-83A1-F6EECF244321}">
                <p14:modId xmlns:p14="http://schemas.microsoft.com/office/powerpoint/2010/main" val="515554510"/>
              </p:ext>
            </p:extLst>
          </p:nvPr>
        </p:nvGraphicFramePr>
        <p:xfrm>
          <a:off x="414638" y="724623"/>
          <a:ext cx="8177333" cy="2419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1BF10322-6153-4F14-9F32-ABF3A09EA04F}"/>
              </a:ext>
            </a:extLst>
          </p:cNvPr>
          <p:cNvGraphicFramePr/>
          <p:nvPr>
            <p:extLst>
              <p:ext uri="{D42A27DB-BD31-4B8C-83A1-F6EECF244321}">
                <p14:modId xmlns:p14="http://schemas.microsoft.com/office/powerpoint/2010/main" val="3529949354"/>
              </p:ext>
            </p:extLst>
          </p:nvPr>
        </p:nvGraphicFramePr>
        <p:xfrm>
          <a:off x="665216" y="3144332"/>
          <a:ext cx="5669530" cy="25663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Object 62">
            <a:extLst>
              <a:ext uri="{FF2B5EF4-FFF2-40B4-BE49-F238E27FC236}">
                <a16:creationId xmlns:a16="http://schemas.microsoft.com/office/drawing/2014/main" id="{FB0DF4C8-7C57-4587-81A1-F46AF5CD7D0B}"/>
              </a:ext>
            </a:extLst>
          </p:cNvPr>
          <p:cNvGraphicFramePr>
            <a:graphicFrameLocks noChangeAspect="1"/>
          </p:cNvGraphicFramePr>
          <p:nvPr>
            <p:extLst>
              <p:ext uri="{D42A27DB-BD31-4B8C-83A1-F6EECF244321}">
                <p14:modId xmlns:p14="http://schemas.microsoft.com/office/powerpoint/2010/main" val="3298194523"/>
              </p:ext>
            </p:extLst>
          </p:nvPr>
        </p:nvGraphicFramePr>
        <p:xfrm>
          <a:off x="6573326" y="3588589"/>
          <a:ext cx="1809258" cy="2122098"/>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4FED8BE7-534E-4E08-AE6C-CF92701BC159}"/>
              </a:ext>
            </a:extLst>
          </p:cNvPr>
          <p:cNvSpPr txBox="1"/>
          <p:nvPr/>
        </p:nvSpPr>
        <p:spPr>
          <a:xfrm>
            <a:off x="6390552" y="3122823"/>
            <a:ext cx="2088232" cy="553998"/>
          </a:xfrm>
          <a:prstGeom prst="rect">
            <a:avLst/>
          </a:prstGeom>
          <a:noFill/>
        </p:spPr>
        <p:txBody>
          <a:bodyPr wrap="square" rtlCol="0">
            <a:spAutoFit/>
          </a:bodyPr>
          <a:lstStyle/>
          <a:p>
            <a:pPr algn="ctr"/>
            <a:r>
              <a:rPr lang="lv-LV" sz="1000" b="1" u="sng" dirty="0"/>
              <a:t>Vidējais vērtējums 10 punktu skalā, </a:t>
            </a:r>
            <a:r>
              <a:rPr lang="lv-LV" sz="1000" b="1" dirty="0"/>
              <a:t>kur 1 nozīmē “nemaz neuzticas”, bet 10 nozīmē “ļoti uzticas”</a:t>
            </a:r>
            <a:endParaRPr lang="en-US" sz="800" b="1" dirty="0"/>
          </a:p>
        </p:txBody>
      </p:sp>
      <p:sp>
        <p:nvSpPr>
          <p:cNvPr id="11" name="Rectangle 10">
            <a:extLst>
              <a:ext uri="{FF2B5EF4-FFF2-40B4-BE49-F238E27FC236}">
                <a16:creationId xmlns:a16="http://schemas.microsoft.com/office/drawing/2014/main" id="{7CC6ECC9-EC8E-4755-B7ED-3CEED1D8F8FA}"/>
              </a:ext>
            </a:extLst>
          </p:cNvPr>
          <p:cNvSpPr>
            <a:spLocks noChangeArrowheads="1"/>
          </p:cNvSpPr>
          <p:nvPr/>
        </p:nvSpPr>
        <p:spPr bwMode="auto">
          <a:xfrm>
            <a:off x="5440301" y="5785359"/>
            <a:ext cx="2879725" cy="215900"/>
          </a:xfrm>
          <a:prstGeom prst="rect">
            <a:avLst/>
          </a:prstGeom>
          <a:noFill/>
          <a:ln w="9525">
            <a:noFill/>
            <a:round/>
            <a:headEnd/>
            <a:tailEnd/>
          </a:ln>
        </p:spPr>
        <p:txBody>
          <a:bodyPr lIns="0" tIns="0" rIns="0" bIns="0" anchor="b"/>
          <a:lstStyle/>
          <a:p>
            <a:pPr algn="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visi aptaujas dalībnieki, n=</a:t>
            </a:r>
            <a:r>
              <a:rPr lang="lv-LV" sz="1000" dirty="0">
                <a:solidFill>
                  <a:srgbClr val="333333"/>
                </a:solidFill>
                <a:latin typeface="+mj-lt"/>
              </a:rPr>
              <a:t>1019</a:t>
            </a:r>
            <a:endParaRPr lang="lv-LV" sz="1000" b="0" dirty="0">
              <a:solidFill>
                <a:srgbClr val="333333"/>
              </a:solidFill>
              <a:latin typeface="+mj-lt"/>
            </a:endParaRPr>
          </a:p>
        </p:txBody>
      </p:sp>
      <p:cxnSp>
        <p:nvCxnSpPr>
          <p:cNvPr id="10" name="Straight Connector 9">
            <a:extLst>
              <a:ext uri="{FF2B5EF4-FFF2-40B4-BE49-F238E27FC236}">
                <a16:creationId xmlns:a16="http://schemas.microsoft.com/office/drawing/2014/main" id="{1BFF49B3-0F5E-46D1-B316-8455B584EA2B}"/>
              </a:ext>
            </a:extLst>
          </p:cNvPr>
          <p:cNvCxnSpPr/>
          <p:nvPr/>
        </p:nvCxnSpPr>
        <p:spPr>
          <a:xfrm>
            <a:off x="247941" y="3033801"/>
            <a:ext cx="8715670"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12" name="Slide Number Placeholder 2">
            <a:extLst>
              <a:ext uri="{FF2B5EF4-FFF2-40B4-BE49-F238E27FC236}">
                <a16:creationId xmlns:a16="http://schemas.microsoft.com/office/drawing/2014/main" id="{077F7B59-FFFB-4678-AEA8-959DC32DF590}"/>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68</a:t>
            </a:fld>
            <a:endParaRPr lang="en-AU" dirty="0"/>
          </a:p>
        </p:txBody>
      </p:sp>
    </p:spTree>
    <p:extLst>
      <p:ext uri="{BB962C8B-B14F-4D97-AF65-F5344CB8AC3E}">
        <p14:creationId xmlns:p14="http://schemas.microsoft.com/office/powerpoint/2010/main" val="6219577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A645A-A540-4CC7-A3B8-A29C9E23E0B2}"/>
              </a:ext>
            </a:extLst>
          </p:cNvPr>
          <p:cNvSpPr txBox="1">
            <a:spLocks/>
          </p:cNvSpPr>
          <p:nvPr/>
        </p:nvSpPr>
        <p:spPr>
          <a:xfrm>
            <a:off x="190865" y="108349"/>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en-US" sz="2000" dirty="0" err="1">
                <a:solidFill>
                  <a:srgbClr val="000099"/>
                </a:solidFill>
                <a:latin typeface="+mj-lt"/>
                <a:ea typeface="+mj-ea"/>
                <a:cs typeface="+mj-cs"/>
              </a:rPr>
              <a:t>Valsts</a:t>
            </a:r>
            <a:r>
              <a:rPr lang="en-US" sz="2000" dirty="0">
                <a:solidFill>
                  <a:srgbClr val="000099"/>
                </a:solidFill>
                <a:latin typeface="+mj-lt"/>
                <a:ea typeface="+mj-ea"/>
                <a:cs typeface="+mj-cs"/>
              </a:rPr>
              <a:t> </a:t>
            </a:r>
            <a:r>
              <a:rPr lang="en-US" sz="2000" dirty="0" err="1">
                <a:solidFill>
                  <a:srgbClr val="000099"/>
                </a:solidFill>
                <a:latin typeface="+mj-lt"/>
                <a:ea typeface="+mj-ea"/>
                <a:cs typeface="+mj-cs"/>
              </a:rPr>
              <a:t>policija</a:t>
            </a:r>
            <a:endParaRPr kumimoji="0" lang="lv-LV" sz="2000" b="0" i="0" u="none" strike="noStrike" kern="1200" cap="none" spc="0" normalizeH="0" baseline="0" noProof="0" dirty="0">
              <a:ln>
                <a:noFill/>
              </a:ln>
              <a:solidFill>
                <a:srgbClr val="000099"/>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9B51D7EE-3FBF-4AFC-A08A-B1B1C0ABB291}"/>
              </a:ext>
            </a:extLst>
          </p:cNvPr>
          <p:cNvSpPr txBox="1">
            <a:spLocks/>
          </p:cNvSpPr>
          <p:nvPr/>
        </p:nvSpPr>
        <p:spPr>
          <a:xfrm>
            <a:off x="134844" y="528672"/>
            <a:ext cx="8754733" cy="313867"/>
          </a:xfrm>
          <a:prstGeom prst="rect">
            <a:avLst/>
          </a:prstGeom>
        </p:spPr>
        <p:txBody>
          <a:bodyPr/>
          <a:lstStyle/>
          <a:p>
            <a:pPr marL="342900" lvl="0" indent="-342900" eaLnBrk="0" hangingPunct="0">
              <a:spcBef>
                <a:spcPct val="20000"/>
              </a:spcBef>
              <a:defRPr/>
            </a:pPr>
            <a:r>
              <a:rPr kumimoji="0" lang="en-US" sz="1200" b="0" i="0" u="none" strike="noStrike" kern="1200" cap="none" spc="0" normalizeH="0" baseline="0" noProof="0" dirty="0">
                <a:ln>
                  <a:noFill/>
                </a:ln>
                <a:solidFill>
                  <a:schemeClr val="tx1"/>
                </a:solidFill>
                <a:effectLst/>
                <a:uLnTx/>
                <a:uFillTx/>
                <a:latin typeface="+mn-lt"/>
                <a:ea typeface="+mn-ea"/>
                <a:cs typeface="+mn-cs"/>
              </a:rPr>
              <a:t>C1</a:t>
            </a:r>
            <a:r>
              <a:rPr kumimoji="0" lang="et-EE" sz="1200" b="0" i="0" u="none" strike="noStrike" kern="1200" cap="none" spc="0" normalizeH="0" baseline="0" noProof="0" dirty="0">
                <a:ln>
                  <a:noFill/>
                </a:ln>
                <a:solidFill>
                  <a:schemeClr val="tx1"/>
                </a:solidFill>
                <a:effectLst/>
                <a:uLnTx/>
                <a:uFillTx/>
                <a:latin typeface="+mn-lt"/>
                <a:ea typeface="+mn-ea"/>
                <a:cs typeface="+mn-cs"/>
              </a:rPr>
              <a:t>. 	</a:t>
            </a:r>
            <a:r>
              <a:rPr lang="lv-LV" sz="1200" dirty="0">
                <a:latin typeface="+mn-lt"/>
              </a:rPr>
              <a:t>Lūdzu skalā no 1 līdz 10 novērtējiet, cik lielā mērā Jūs uzticaties </a:t>
            </a:r>
            <a:r>
              <a:rPr lang="en-US" sz="1200" dirty="0" err="1">
                <a:latin typeface="+mn-lt"/>
              </a:rPr>
              <a:t>Valsts</a:t>
            </a:r>
            <a:r>
              <a:rPr lang="en-US" sz="1200" dirty="0">
                <a:latin typeface="+mn-lt"/>
              </a:rPr>
              <a:t> </a:t>
            </a:r>
            <a:r>
              <a:rPr lang="en-US" sz="1200" dirty="0" err="1">
                <a:latin typeface="+mn-lt"/>
              </a:rPr>
              <a:t>policijai</a:t>
            </a:r>
            <a:r>
              <a:rPr lang="lv-LV" sz="1200" dirty="0">
                <a:latin typeface="+mn-lt"/>
              </a:rPr>
              <a:t>, kur “1” ir </a:t>
            </a:r>
            <a:r>
              <a:rPr lang="en-US" sz="1200" dirty="0">
                <a:latin typeface="+mn-lt"/>
              </a:rPr>
              <a:t>“</a:t>
            </a:r>
            <a:r>
              <a:rPr lang="lv-LV" sz="1200" dirty="0">
                <a:latin typeface="+mn-lt"/>
              </a:rPr>
              <a:t>nemaz neuzticos </a:t>
            </a:r>
            <a:r>
              <a:rPr lang="en-US" sz="1200" dirty="0">
                <a:latin typeface="+mn-lt"/>
              </a:rPr>
              <a:t>“ </a:t>
            </a:r>
            <a:r>
              <a:rPr lang="lv-LV" sz="1200" dirty="0">
                <a:latin typeface="+mn-lt"/>
              </a:rPr>
              <a:t>un “10” ir </a:t>
            </a:r>
            <a:r>
              <a:rPr lang="en-US" sz="1200" dirty="0">
                <a:latin typeface="+mn-lt"/>
              </a:rPr>
              <a:t>“</a:t>
            </a:r>
            <a:r>
              <a:rPr lang="lv-LV" sz="1200" dirty="0">
                <a:latin typeface="+mn-lt"/>
              </a:rPr>
              <a:t>ļoti uzticos</a:t>
            </a:r>
            <a:r>
              <a:rPr lang="en-US" sz="1200" dirty="0">
                <a:latin typeface="+mn-lt"/>
              </a:rPr>
              <a:t>”</a:t>
            </a:r>
            <a:r>
              <a:rPr lang="et-EE" sz="1200" dirty="0">
                <a:latin typeface="+mn-lt"/>
              </a:rPr>
              <a:t>?</a:t>
            </a:r>
            <a:endParaRPr kumimoji="0" lang="lv-LV" sz="1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tabLst/>
              <a:defRPr/>
            </a:pPr>
            <a:endParaRPr kumimoji="0" lang="lv-LV" sz="12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4" name="Chart 3">
            <a:extLst>
              <a:ext uri="{FF2B5EF4-FFF2-40B4-BE49-F238E27FC236}">
                <a16:creationId xmlns:a16="http://schemas.microsoft.com/office/drawing/2014/main" id="{9175C83B-8E40-4D0A-86E4-AA55D2B6830A}"/>
              </a:ext>
            </a:extLst>
          </p:cNvPr>
          <p:cNvGraphicFramePr/>
          <p:nvPr>
            <p:extLst>
              <p:ext uri="{D42A27DB-BD31-4B8C-83A1-F6EECF244321}">
                <p14:modId xmlns:p14="http://schemas.microsoft.com/office/powerpoint/2010/main" val="954983632"/>
              </p:ext>
            </p:extLst>
          </p:nvPr>
        </p:nvGraphicFramePr>
        <p:xfrm>
          <a:off x="1500995" y="842540"/>
          <a:ext cx="7454867" cy="555826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E9AB37E2-04D3-42FF-99FD-86ECD5ABF3BF}"/>
              </a:ext>
            </a:extLst>
          </p:cNvPr>
          <p:cNvSpPr>
            <a:spLocks noChangeArrowheads="1"/>
          </p:cNvSpPr>
          <p:nvPr/>
        </p:nvSpPr>
        <p:spPr bwMode="auto">
          <a:xfrm>
            <a:off x="298972" y="4511615"/>
            <a:ext cx="667187" cy="727935"/>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visi aptaujas dalībnieki, n=</a:t>
            </a:r>
            <a:r>
              <a:rPr lang="en-US" sz="1000" dirty="0">
                <a:solidFill>
                  <a:srgbClr val="333333"/>
                </a:solidFill>
                <a:latin typeface="+mj-lt"/>
              </a:rPr>
              <a:t> 1019</a:t>
            </a:r>
            <a:endParaRPr lang="lv-LV" sz="1000" b="0" dirty="0">
              <a:solidFill>
                <a:srgbClr val="333333"/>
              </a:solidFill>
              <a:latin typeface="+mj-lt"/>
            </a:endParaRPr>
          </a:p>
        </p:txBody>
      </p:sp>
      <p:sp>
        <p:nvSpPr>
          <p:cNvPr id="6" name="Slide Number Placeholder 2">
            <a:extLst>
              <a:ext uri="{FF2B5EF4-FFF2-40B4-BE49-F238E27FC236}">
                <a16:creationId xmlns:a16="http://schemas.microsoft.com/office/drawing/2014/main" id="{8023A324-7837-4CEB-BD25-EE29EBAE3EDB}"/>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69</a:t>
            </a:fld>
            <a:endParaRPr lang="en-AU" dirty="0"/>
          </a:p>
        </p:txBody>
      </p:sp>
    </p:spTree>
    <p:extLst>
      <p:ext uri="{BB962C8B-B14F-4D97-AF65-F5344CB8AC3E}">
        <p14:creationId xmlns:p14="http://schemas.microsoft.com/office/powerpoint/2010/main" val="403684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68D5C5-FB43-4B9C-A8FC-492ED919ADAF}"/>
              </a:ext>
            </a:extLst>
          </p:cNvPr>
          <p:cNvSpPr>
            <a:spLocks noChangeArrowheads="1"/>
          </p:cNvSpPr>
          <p:nvPr/>
        </p:nvSpPr>
        <p:spPr bwMode="auto">
          <a:xfrm>
            <a:off x="448573" y="370937"/>
            <a:ext cx="8272733" cy="5374256"/>
          </a:xfrm>
          <a:prstGeom prst="rect">
            <a:avLst/>
          </a:prstGeom>
          <a:noFill/>
          <a:ln w="9525">
            <a:noFill/>
            <a:miter lim="800000"/>
            <a:headEnd/>
            <a:tailEnd/>
          </a:ln>
        </p:spPr>
        <p:txBody>
          <a:bodyPr/>
          <a:lstStyle/>
          <a:p>
            <a:pPr marL="457200" indent="-457200">
              <a:lnSpc>
                <a:spcPct val="120000"/>
              </a:lnSpc>
              <a:spcBef>
                <a:spcPct val="60000"/>
              </a:spcBef>
              <a:buClr>
                <a:srgbClr val="CC3300"/>
              </a:buClr>
              <a:buFont typeface="Wingdings" pitchFamily="2" charset="2"/>
              <a:buChar char="v"/>
            </a:pPr>
            <a:r>
              <a:rPr lang="lv-LV" sz="1100" dirty="0">
                <a:solidFill>
                  <a:srgbClr val="000000"/>
                </a:solidFill>
                <a:latin typeface="Calibri" pitchFamily="34" charset="0"/>
              </a:rPr>
              <a:t>Saskaņā ar pētījuma rezultātiem:</a:t>
            </a:r>
          </a:p>
          <a:p>
            <a:pPr marL="914400" lvl="1" indent="-457200">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Līdzīgi kā 2021.g., arī šogad Latvijas sabiedrība kopumā jūtas droši, gan runājot par valsti kopumā, gan arī runājot par dzīvesvietas apkaimi. Dominējošā daļa (82%) aptaujāto Latvijas iedzīvotāju uzskata, ka Latvija ir droša valsts dzīvošanai, tomēr šogad šis viedoklis tika pausts retāk nekā iepriekšējā sabiedriskās domas aptaujā (-5% salīdzinājumā ar 2021.g.). Kritisku nostāju pārstāvēja 15% (+3% salīdzinājumā ar 2021.g.) respondentu. Gandrīz visi (vairāk nekā 90%) aptaujātie jūtas droši savā mājoklī, sabiedriskās vietās, pastaigājoties pa savu apkaimi diennakts gaišajā laikā, kā arī darba vietā. </a:t>
            </a:r>
            <a:endParaRPr lang="en-US" sz="1100" dirty="0">
              <a:solidFill>
                <a:srgbClr val="000000"/>
              </a:solidFill>
              <a:latin typeface="Calibri" pitchFamily="34" charset="0"/>
            </a:endParaRPr>
          </a:p>
          <a:p>
            <a:pPr marL="914400" lvl="1" indent="-457200">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Kā aktuālākā drošības problēma valstī visbiežāk tika nosaukta ārējo robežu drošība ar Krieviju un Baltkrieviju, tā satrauc vairāk nekā divas trešdaļas (70%) aptaujāto Latvijas iedzīvotāju. Ievērojami pieaugusi jautājuma aktualitāte (+28% salīdzinājumā ar 2021.g.), acīmredzot, tas skaidrojams ar Krievijas iebrukumu Ukrainā. </a:t>
            </a:r>
          </a:p>
          <a:p>
            <a:pPr marL="914400" lvl="1" indent="-457200">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Nākamās vietas aktuālāko drošības problēmu sarakstā ieņem:</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Korupcija (problēma ļoti vai drīzāk uztrauc 69% respondentu; -5% salīdzinājumā ar 2021.g.);</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Finanšu noziegumi (68%; -2% salīdzinājumā ar 2021.g.);</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Personas, kuras nelikumīgi mēģina šķērsot valsts robežu (67%);</a:t>
            </a:r>
          </a:p>
          <a:p>
            <a:pPr marL="1371600" lvl="2" indent="-457200">
              <a:lnSpc>
                <a:spcPct val="120000"/>
              </a:lnSpc>
              <a:spcBef>
                <a:spcPts val="600"/>
              </a:spcBef>
              <a:buClr>
                <a:srgbClr val="CC3300"/>
              </a:buClr>
              <a:buFont typeface="Wingdings" panose="05000000000000000000" pitchFamily="2" charset="2"/>
              <a:buChar char="ü"/>
            </a:pPr>
            <a:r>
              <a:rPr lang="lv-LV" sz="1100" dirty="0" err="1">
                <a:solidFill>
                  <a:srgbClr val="000000"/>
                </a:solidFill>
                <a:latin typeface="Calibri" pitchFamily="34" charset="0"/>
              </a:rPr>
              <a:t>Kibernoziedzība</a:t>
            </a:r>
            <a:r>
              <a:rPr lang="lv-LV" sz="1100" dirty="0">
                <a:solidFill>
                  <a:srgbClr val="000000"/>
                </a:solidFill>
                <a:latin typeface="Calibri" pitchFamily="34" charset="0"/>
              </a:rPr>
              <a:t> (uztrauc 66% respondentu);</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Civilā aizsardzība dabas un cilvēku izraisītu katastrofu gadījumos (65%; +11% salīdzinājumā ar 2021.g.);</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Organizētā noziedzība (64 %; -2% salīdzinājumā ar 2021.g.).</a:t>
            </a:r>
          </a:p>
          <a:p>
            <a:pPr marL="914400" lvl="1" indent="-457200">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Lielāko daļu pētījuma dalībnieku satrauc arī tādas drošības tēmas kā satiksmes drošība (uztrauc 59% respondentu; -4% salīdzinājumā ar 2021.g.), cilvēku tirdzniecība un ekspluatācija (51%; -6% salīdzinājumā ar 2021.g.), etniski konflikti (51%; +18% salīdzinājumā ar 2021.g.).</a:t>
            </a:r>
          </a:p>
          <a:p>
            <a:pPr marL="914400" lvl="1" indent="-457200">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Ievērojami mazinājusies Covid 19 pandēmijas aktualitāte sabiedrībā. Šogad pandēmija satrauc nedaudz vairāk par trešdaļu (38%) aptaujāto un tas ir gandrīz divkārt mazāk nekā 2021.g. pētījumā (-33% salīdzinājumā ar 2021.g.).</a:t>
            </a:r>
          </a:p>
        </p:txBody>
      </p:sp>
      <p:sp>
        <p:nvSpPr>
          <p:cNvPr id="3" name="Slide Number Placeholder 1">
            <a:extLst>
              <a:ext uri="{FF2B5EF4-FFF2-40B4-BE49-F238E27FC236}">
                <a16:creationId xmlns:a16="http://schemas.microsoft.com/office/drawing/2014/main" id="{DE9CB100-32F4-4CA9-9E66-D4536C5EE945}"/>
              </a:ext>
            </a:extLst>
          </p:cNvPr>
          <p:cNvSpPr txBox="1">
            <a:spLocks/>
          </p:cNvSpPr>
          <p:nvPr/>
        </p:nvSpPr>
        <p:spPr bwMode="auto">
          <a:xfrm>
            <a:off x="3394494" y="6342062"/>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450C229-4ED5-4082-B601-344CBB163E94}" type="slidenum">
              <a:rPr kumimoji="0" lang="lv-LV" sz="1200" b="0" i="0" u="none" kern="1200" cap="none" spc="0" normalizeH="0" baseline="0" noProof="0" smtClean="0">
                <a:ln>
                  <a:noFill/>
                </a:ln>
                <a:effectLst/>
                <a:uLnTx/>
                <a:uFillTx/>
                <a:latin typeface="+mn-lt"/>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7</a:t>
            </a:fld>
            <a:endParaRPr kumimoji="0" lang="lv-LV" sz="1200" b="0" i="0" u="non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23920270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52A648E-4A3A-4CD7-ADCF-3708B6A4D083}"/>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en-US" sz="2000" dirty="0" err="1">
                <a:solidFill>
                  <a:srgbClr val="000099"/>
                </a:solidFill>
                <a:latin typeface="+mj-lt"/>
                <a:ea typeface="+mj-ea"/>
                <a:cs typeface="+mj-cs"/>
              </a:rPr>
              <a:t>Valsts</a:t>
            </a:r>
            <a:r>
              <a:rPr lang="en-US" sz="2000" dirty="0">
                <a:solidFill>
                  <a:srgbClr val="000099"/>
                </a:solidFill>
                <a:latin typeface="+mj-lt"/>
                <a:ea typeface="+mj-ea"/>
                <a:cs typeface="+mj-cs"/>
              </a:rPr>
              <a:t> </a:t>
            </a:r>
            <a:r>
              <a:rPr lang="en-US" sz="2000" dirty="0" err="1">
                <a:solidFill>
                  <a:srgbClr val="000099"/>
                </a:solidFill>
                <a:latin typeface="+mj-lt"/>
                <a:ea typeface="+mj-ea"/>
                <a:cs typeface="+mj-cs"/>
              </a:rPr>
              <a:t>policija</a:t>
            </a:r>
            <a:endParaRPr kumimoji="0" lang="lv-LV" sz="2000" b="0" i="0" u="none" strike="noStrike" kern="1200" cap="none" spc="0" normalizeH="0" baseline="0" noProof="0" dirty="0">
              <a:ln>
                <a:noFill/>
              </a:ln>
              <a:solidFill>
                <a:srgbClr val="000099"/>
              </a:solidFill>
              <a:effectLst/>
              <a:uLnTx/>
              <a:uFillTx/>
              <a:latin typeface="+mj-lt"/>
              <a:ea typeface="+mj-ea"/>
              <a:cs typeface="+mj-cs"/>
            </a:endParaRPr>
          </a:p>
        </p:txBody>
      </p:sp>
      <p:sp>
        <p:nvSpPr>
          <p:cNvPr id="4" name="Text Placeholder 4">
            <a:extLst>
              <a:ext uri="{FF2B5EF4-FFF2-40B4-BE49-F238E27FC236}">
                <a16:creationId xmlns:a16="http://schemas.microsoft.com/office/drawing/2014/main" id="{BB4DAD94-B073-466C-BC68-143CAC84ED6D}"/>
              </a:ext>
            </a:extLst>
          </p:cNvPr>
          <p:cNvSpPr txBox="1">
            <a:spLocks/>
          </p:cNvSpPr>
          <p:nvPr/>
        </p:nvSpPr>
        <p:spPr>
          <a:xfrm>
            <a:off x="147729" y="678174"/>
            <a:ext cx="4890099" cy="710682"/>
          </a:xfrm>
          <a:prstGeom prst="rect">
            <a:avLst/>
          </a:prstGeom>
        </p:spPr>
        <p:txBody>
          <a:bodyPr/>
          <a:lstStyle/>
          <a:p>
            <a:pPr marL="342900" lvl="0" indent="-342900" eaLnBrk="0" hangingPunct="0">
              <a:spcBef>
                <a:spcPct val="20000"/>
              </a:spcBef>
              <a:defRPr/>
            </a:pPr>
            <a:r>
              <a:rPr kumimoji="0" lang="lv-LV" sz="1200" b="0" i="0" u="none" strike="noStrike" kern="1200" cap="none" spc="0" normalizeH="0" baseline="0" noProof="0" dirty="0">
                <a:ln>
                  <a:noFill/>
                </a:ln>
                <a:solidFill>
                  <a:schemeClr val="tx1"/>
                </a:solidFill>
                <a:effectLst/>
                <a:uLnTx/>
                <a:uFillTx/>
                <a:latin typeface="+mn-lt"/>
                <a:ea typeface="+mn-ea"/>
                <a:cs typeface="+mn-cs"/>
              </a:rPr>
              <a:t>C2</a:t>
            </a:r>
            <a:r>
              <a:rPr kumimoji="0" lang="et-EE" sz="1200" b="0" i="0" u="none" strike="noStrike" kern="1200" cap="none" spc="0" normalizeH="0" baseline="0" noProof="0" dirty="0">
                <a:ln>
                  <a:noFill/>
                </a:ln>
                <a:solidFill>
                  <a:schemeClr val="tx1"/>
                </a:solidFill>
                <a:effectLst/>
                <a:uLnTx/>
                <a:uFillTx/>
                <a:latin typeface="+mn-lt"/>
                <a:ea typeface="+mn-ea"/>
                <a:cs typeface="+mn-cs"/>
              </a:rPr>
              <a:t>. 	</a:t>
            </a:r>
            <a:r>
              <a:rPr lang="lv-LV" sz="1200" dirty="0">
                <a:latin typeface="+mn-lt"/>
              </a:rPr>
              <a:t>Vai Jūs vai kāds no Jūsu mājsaimniecības locekļiem pēdējo trīs gadu laikā ir cietis no noziedzīgā nodarījuma (piemēram, krāpšana, zādzība, miesas bojājumi, laupīšana, vardarbība, mantas tīša bojāšana u.c.)</a:t>
            </a:r>
            <a:r>
              <a:rPr lang="et-EE" sz="1200" dirty="0">
                <a:latin typeface="+mn-lt"/>
              </a:rPr>
              <a:t>?</a:t>
            </a:r>
            <a:endParaRPr kumimoji="0" lang="lv-LV"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Rectangle 5">
            <a:extLst>
              <a:ext uri="{FF2B5EF4-FFF2-40B4-BE49-F238E27FC236}">
                <a16:creationId xmlns:a16="http://schemas.microsoft.com/office/drawing/2014/main" id="{1CDB3C90-34DB-49E0-95FB-9A2FDD70B78B}"/>
              </a:ext>
            </a:extLst>
          </p:cNvPr>
          <p:cNvSpPr>
            <a:spLocks noChangeArrowheads="1"/>
          </p:cNvSpPr>
          <p:nvPr/>
        </p:nvSpPr>
        <p:spPr bwMode="auto">
          <a:xfrm>
            <a:off x="603497" y="3658414"/>
            <a:ext cx="1989281" cy="215900"/>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visi aptaujas dalībnieki, n=</a:t>
            </a:r>
            <a:r>
              <a:rPr lang="lv-LV" sz="1000" dirty="0">
                <a:solidFill>
                  <a:srgbClr val="333333"/>
                </a:solidFill>
                <a:latin typeface="+mj-lt"/>
              </a:rPr>
              <a:t>1019</a:t>
            </a:r>
            <a:endParaRPr lang="lv-LV" sz="1000" b="0" dirty="0">
              <a:solidFill>
                <a:srgbClr val="333333"/>
              </a:solidFill>
              <a:latin typeface="+mj-lt"/>
            </a:endParaRPr>
          </a:p>
        </p:txBody>
      </p:sp>
      <p:sp>
        <p:nvSpPr>
          <p:cNvPr id="8" name="Right Arrow 2">
            <a:extLst>
              <a:ext uri="{FF2B5EF4-FFF2-40B4-BE49-F238E27FC236}">
                <a16:creationId xmlns:a16="http://schemas.microsoft.com/office/drawing/2014/main" id="{43C7FB8A-D23A-4DD2-AA12-9B0A3BA224C0}"/>
              </a:ext>
            </a:extLst>
          </p:cNvPr>
          <p:cNvSpPr/>
          <p:nvPr/>
        </p:nvSpPr>
        <p:spPr>
          <a:xfrm>
            <a:off x="3373878" y="1880167"/>
            <a:ext cx="1506864" cy="237835"/>
          </a:xfrm>
          <a:prstGeom prst="rightArrow">
            <a:avLst/>
          </a:prstGeom>
          <a:solidFill>
            <a:srgbClr val="990033"/>
          </a:solidFill>
          <a:ln w="127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4">
            <a:extLst>
              <a:ext uri="{FF2B5EF4-FFF2-40B4-BE49-F238E27FC236}">
                <a16:creationId xmlns:a16="http://schemas.microsoft.com/office/drawing/2014/main" id="{0AD6B388-7DDC-462C-A2E5-ACD240C0899F}"/>
              </a:ext>
            </a:extLst>
          </p:cNvPr>
          <p:cNvSpPr txBox="1">
            <a:spLocks/>
          </p:cNvSpPr>
          <p:nvPr/>
        </p:nvSpPr>
        <p:spPr>
          <a:xfrm>
            <a:off x="5175849" y="675298"/>
            <a:ext cx="3706477" cy="396479"/>
          </a:xfrm>
          <a:prstGeom prst="rect">
            <a:avLst/>
          </a:prstGeom>
        </p:spPr>
        <p:txBody>
          <a:bodyPr/>
          <a:lstStyle/>
          <a:p>
            <a:pPr marL="342900" lvl="0" indent="-342900" eaLnBrk="0" hangingPunct="0">
              <a:spcBef>
                <a:spcPct val="20000"/>
              </a:spcBef>
              <a:defRPr/>
            </a:pPr>
            <a:r>
              <a:rPr kumimoji="0" lang="lv-LV" sz="1200" b="0" i="0" u="none" strike="noStrike" kern="1200" cap="none" spc="0" normalizeH="0" baseline="0" noProof="0" dirty="0">
                <a:ln>
                  <a:noFill/>
                </a:ln>
                <a:solidFill>
                  <a:schemeClr val="tx1"/>
                </a:solidFill>
                <a:effectLst/>
                <a:uLnTx/>
                <a:uFillTx/>
                <a:latin typeface="+mn-lt"/>
                <a:ea typeface="+mn-ea"/>
                <a:cs typeface="+mn-cs"/>
              </a:rPr>
              <a:t>C2a</a:t>
            </a:r>
            <a:r>
              <a:rPr kumimoji="0" lang="et-EE" sz="1200" b="0" i="0" u="none" strike="noStrike" kern="1200" cap="none" spc="0" normalizeH="0" baseline="0" noProof="0" dirty="0">
                <a:ln>
                  <a:noFill/>
                </a:ln>
                <a:solidFill>
                  <a:schemeClr val="tx1"/>
                </a:solidFill>
                <a:effectLst/>
                <a:uLnTx/>
                <a:uFillTx/>
                <a:latin typeface="+mn-lt"/>
                <a:ea typeface="+mn-ea"/>
                <a:cs typeface="+mn-cs"/>
              </a:rPr>
              <a:t>. 	</a:t>
            </a:r>
            <a:r>
              <a:rPr lang="lv-LV" sz="1200" dirty="0">
                <a:latin typeface="+mn-lt"/>
              </a:rPr>
              <a:t>Vai par notikušo vērsāties policijā</a:t>
            </a:r>
            <a:r>
              <a:rPr lang="et-EE" sz="1200" dirty="0">
                <a:latin typeface="+mn-lt"/>
              </a:rPr>
              <a:t>?</a:t>
            </a:r>
            <a:endParaRPr kumimoji="0" lang="lv-LV"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Rectangle 9">
            <a:extLst>
              <a:ext uri="{FF2B5EF4-FFF2-40B4-BE49-F238E27FC236}">
                <a16:creationId xmlns:a16="http://schemas.microsoft.com/office/drawing/2014/main" id="{ADB522D8-D30C-4685-9601-3689726C5B7B}"/>
              </a:ext>
            </a:extLst>
          </p:cNvPr>
          <p:cNvSpPr>
            <a:spLocks noChangeArrowheads="1"/>
          </p:cNvSpPr>
          <p:nvPr/>
        </p:nvSpPr>
        <p:spPr bwMode="auto">
          <a:xfrm>
            <a:off x="6142553" y="3321050"/>
            <a:ext cx="2879725" cy="445314"/>
          </a:xfrm>
          <a:prstGeom prst="rect">
            <a:avLst/>
          </a:prstGeom>
          <a:noFill/>
          <a:ln w="9525">
            <a:noFill/>
            <a:round/>
            <a:headEnd/>
            <a:tailEnd/>
          </a:ln>
        </p:spPr>
        <p:txBody>
          <a:bodyPr lIns="0" tIns="0" rIns="0" bIns="0" anchor="ctr"/>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respondenti, kuri pēdējo trīs gadu laikā ir cietuši no noziedzīgā nodarījuma ; n=148</a:t>
            </a:r>
          </a:p>
        </p:txBody>
      </p:sp>
      <p:sp>
        <p:nvSpPr>
          <p:cNvPr id="11" name="Right Arrow 2">
            <a:extLst>
              <a:ext uri="{FF2B5EF4-FFF2-40B4-BE49-F238E27FC236}">
                <a16:creationId xmlns:a16="http://schemas.microsoft.com/office/drawing/2014/main" id="{8F66A52C-E5DD-4C12-A018-362BF16D1125}"/>
              </a:ext>
            </a:extLst>
          </p:cNvPr>
          <p:cNvSpPr/>
          <p:nvPr/>
        </p:nvSpPr>
        <p:spPr>
          <a:xfrm rot="8969171">
            <a:off x="5076201" y="3407369"/>
            <a:ext cx="1115667" cy="237835"/>
          </a:xfrm>
          <a:prstGeom prst="rightArrow">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4">
            <a:extLst>
              <a:ext uri="{FF2B5EF4-FFF2-40B4-BE49-F238E27FC236}">
                <a16:creationId xmlns:a16="http://schemas.microsoft.com/office/drawing/2014/main" id="{E21FB011-28D1-425F-90D0-B64EAB192FF6}"/>
              </a:ext>
            </a:extLst>
          </p:cNvPr>
          <p:cNvSpPr txBox="1">
            <a:spLocks/>
          </p:cNvSpPr>
          <p:nvPr/>
        </p:nvSpPr>
        <p:spPr>
          <a:xfrm>
            <a:off x="3948023" y="3977814"/>
            <a:ext cx="3706477" cy="288080"/>
          </a:xfrm>
          <a:prstGeom prst="rect">
            <a:avLst/>
          </a:prstGeom>
        </p:spPr>
        <p:txBody>
          <a:bodyPr/>
          <a:lstStyle/>
          <a:p>
            <a:pPr marL="342900" lvl="0" indent="-342900" eaLnBrk="0" hangingPunct="0">
              <a:spcBef>
                <a:spcPct val="20000"/>
              </a:spcBef>
              <a:defRPr/>
            </a:pPr>
            <a:r>
              <a:rPr kumimoji="0" lang="lv-LV" sz="1200" b="0" i="0" u="none" strike="noStrike" kern="1200" cap="none" spc="0" normalizeH="0" baseline="0" noProof="0" dirty="0">
                <a:ln>
                  <a:noFill/>
                </a:ln>
                <a:solidFill>
                  <a:schemeClr val="tx1"/>
                </a:solidFill>
                <a:effectLst/>
                <a:uLnTx/>
                <a:uFillTx/>
                <a:latin typeface="+mn-lt"/>
                <a:ea typeface="+mn-ea"/>
                <a:cs typeface="+mn-cs"/>
              </a:rPr>
              <a:t>C4</a:t>
            </a:r>
            <a:r>
              <a:rPr kumimoji="0" lang="et-EE" sz="1200" b="0" i="0" u="none" strike="noStrike" kern="1200" cap="none" spc="0" normalizeH="0" baseline="0" noProof="0" dirty="0">
                <a:ln>
                  <a:noFill/>
                </a:ln>
                <a:solidFill>
                  <a:schemeClr val="tx1"/>
                </a:solidFill>
                <a:effectLst/>
                <a:uLnTx/>
                <a:uFillTx/>
                <a:latin typeface="+mn-lt"/>
                <a:ea typeface="+mn-ea"/>
                <a:cs typeface="+mn-cs"/>
              </a:rPr>
              <a:t>. 	</a:t>
            </a:r>
            <a:r>
              <a:rPr lang="lv-LV" sz="1200" dirty="0">
                <a:latin typeface="+mn-lt"/>
              </a:rPr>
              <a:t>Lūdzu, norādiet, kādēļ nevērsāties policijā</a:t>
            </a:r>
            <a:r>
              <a:rPr lang="et-EE" sz="1200" dirty="0">
                <a:latin typeface="+mn-lt"/>
              </a:rPr>
              <a:t>?</a:t>
            </a:r>
            <a:endParaRPr kumimoji="0" lang="lv-LV" sz="12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13" name="Chart 12">
            <a:extLst>
              <a:ext uri="{FF2B5EF4-FFF2-40B4-BE49-F238E27FC236}">
                <a16:creationId xmlns:a16="http://schemas.microsoft.com/office/drawing/2014/main" id="{ACE7CBF0-A083-403D-BE50-86D15E43822D}"/>
              </a:ext>
            </a:extLst>
          </p:cNvPr>
          <p:cNvGraphicFramePr/>
          <p:nvPr>
            <p:extLst>
              <p:ext uri="{D42A27DB-BD31-4B8C-83A1-F6EECF244321}">
                <p14:modId xmlns:p14="http://schemas.microsoft.com/office/powerpoint/2010/main" val="664408814"/>
              </p:ext>
            </p:extLst>
          </p:nvPr>
        </p:nvGraphicFramePr>
        <p:xfrm>
          <a:off x="3700731" y="4265894"/>
          <a:ext cx="4166345" cy="2097076"/>
        </p:xfrm>
        <a:graphic>
          <a:graphicData uri="http://schemas.openxmlformats.org/drawingml/2006/chart">
            <c:chart xmlns:c="http://schemas.openxmlformats.org/drawingml/2006/chart" xmlns:r="http://schemas.openxmlformats.org/officeDocument/2006/relationships" r:id="rId2"/>
          </a:graphicData>
        </a:graphic>
      </p:graphicFrame>
      <p:sp>
        <p:nvSpPr>
          <p:cNvPr id="14" name="Rectangle 13">
            <a:extLst>
              <a:ext uri="{FF2B5EF4-FFF2-40B4-BE49-F238E27FC236}">
                <a16:creationId xmlns:a16="http://schemas.microsoft.com/office/drawing/2014/main" id="{DCD30789-6354-4930-A462-3803C0D1F1EF}"/>
              </a:ext>
            </a:extLst>
          </p:cNvPr>
          <p:cNvSpPr>
            <a:spLocks noChangeArrowheads="1"/>
          </p:cNvSpPr>
          <p:nvPr/>
        </p:nvSpPr>
        <p:spPr bwMode="auto">
          <a:xfrm>
            <a:off x="6754065" y="5766886"/>
            <a:ext cx="2268213" cy="546819"/>
          </a:xfrm>
          <a:prstGeom prst="rect">
            <a:avLst/>
          </a:prstGeom>
          <a:noFill/>
          <a:ln w="9525">
            <a:noFill/>
            <a:round/>
            <a:headEnd/>
            <a:tailEnd/>
          </a:ln>
        </p:spPr>
        <p:txBody>
          <a:bodyPr lIns="0" tIns="0" rIns="0" bIns="0" anchor="ctr"/>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respondenti, kuri pēdējo trīs gadu laikā ir cietuši no noziedzīgā nodarījuma, bet nav par to vērsušies policijā; n=35</a:t>
            </a:r>
          </a:p>
        </p:txBody>
      </p:sp>
      <p:graphicFrame>
        <p:nvGraphicFramePr>
          <p:cNvPr id="15" name="Chart 14">
            <a:extLst>
              <a:ext uri="{FF2B5EF4-FFF2-40B4-BE49-F238E27FC236}">
                <a16:creationId xmlns:a16="http://schemas.microsoft.com/office/drawing/2014/main" id="{F81D3439-79EA-47B3-A1CE-272E531AB31E}"/>
              </a:ext>
            </a:extLst>
          </p:cNvPr>
          <p:cNvGraphicFramePr/>
          <p:nvPr>
            <p:extLst>
              <p:ext uri="{D42A27DB-BD31-4B8C-83A1-F6EECF244321}">
                <p14:modId xmlns:p14="http://schemas.microsoft.com/office/powerpoint/2010/main" val="647514198"/>
              </p:ext>
            </p:extLst>
          </p:nvPr>
        </p:nvGraphicFramePr>
        <p:xfrm>
          <a:off x="394584" y="1523536"/>
          <a:ext cx="3306147" cy="196819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2B2EA541-DFC4-4F5F-BA72-D727A3634FE6}"/>
              </a:ext>
            </a:extLst>
          </p:cNvPr>
          <p:cNvSpPr txBox="1"/>
          <p:nvPr/>
        </p:nvSpPr>
        <p:spPr>
          <a:xfrm>
            <a:off x="1602492" y="1340568"/>
            <a:ext cx="2336231" cy="261610"/>
          </a:xfrm>
          <a:prstGeom prst="rect">
            <a:avLst/>
          </a:prstGeom>
          <a:noFill/>
        </p:spPr>
        <p:txBody>
          <a:bodyPr wrap="square" rtlCol="0">
            <a:spAutoFit/>
          </a:bodyPr>
          <a:lstStyle/>
          <a:p>
            <a:pPr algn="ctr"/>
            <a:r>
              <a:rPr lang="lv-LV" sz="1100" b="1" dirty="0">
                <a:solidFill>
                  <a:srgbClr val="000099"/>
                </a:solidFill>
              </a:rPr>
              <a:t>Jā, ir cietis no noziedzīga nodarījuma</a:t>
            </a:r>
            <a:endParaRPr lang="en-US" sz="1000" b="1" dirty="0">
              <a:solidFill>
                <a:srgbClr val="000099"/>
              </a:solidFill>
            </a:endParaRPr>
          </a:p>
        </p:txBody>
      </p:sp>
      <p:graphicFrame>
        <p:nvGraphicFramePr>
          <p:cNvPr id="17" name="Chart 16">
            <a:extLst>
              <a:ext uri="{FF2B5EF4-FFF2-40B4-BE49-F238E27FC236}">
                <a16:creationId xmlns:a16="http://schemas.microsoft.com/office/drawing/2014/main" id="{F44BCA07-8D7B-4DA0-9BA4-41064E9B8458}"/>
              </a:ext>
            </a:extLst>
          </p:cNvPr>
          <p:cNvGraphicFramePr/>
          <p:nvPr>
            <p:extLst>
              <p:ext uri="{D42A27DB-BD31-4B8C-83A1-F6EECF244321}">
                <p14:modId xmlns:p14="http://schemas.microsoft.com/office/powerpoint/2010/main" val="3161162946"/>
              </p:ext>
            </p:extLst>
          </p:nvPr>
        </p:nvGraphicFramePr>
        <p:xfrm>
          <a:off x="5155494" y="1217386"/>
          <a:ext cx="3610603" cy="1960542"/>
        </p:xfrm>
        <a:graphic>
          <a:graphicData uri="http://schemas.openxmlformats.org/drawingml/2006/chart">
            <c:chart xmlns:c="http://schemas.openxmlformats.org/drawingml/2006/chart" xmlns:r="http://schemas.openxmlformats.org/officeDocument/2006/relationships" r:id="rId4"/>
          </a:graphicData>
        </a:graphic>
      </p:graphicFrame>
      <p:sp>
        <p:nvSpPr>
          <p:cNvPr id="18" name="Slide Number Placeholder 2">
            <a:extLst>
              <a:ext uri="{FF2B5EF4-FFF2-40B4-BE49-F238E27FC236}">
                <a16:creationId xmlns:a16="http://schemas.microsoft.com/office/drawing/2014/main" id="{C3B80D6E-BEDF-4462-83A7-505CF74A921E}"/>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70</a:t>
            </a:fld>
            <a:endParaRPr lang="en-AU" dirty="0"/>
          </a:p>
        </p:txBody>
      </p:sp>
    </p:spTree>
    <p:extLst>
      <p:ext uri="{BB962C8B-B14F-4D97-AF65-F5344CB8AC3E}">
        <p14:creationId xmlns:p14="http://schemas.microsoft.com/office/powerpoint/2010/main" val="40072602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E0DFA50B-D532-4C85-888E-B8EC1E7B6F38}"/>
              </a:ext>
            </a:extLst>
          </p:cNvPr>
          <p:cNvGraphicFramePr/>
          <p:nvPr>
            <p:extLst>
              <p:ext uri="{D42A27DB-BD31-4B8C-83A1-F6EECF244321}">
                <p14:modId xmlns:p14="http://schemas.microsoft.com/office/powerpoint/2010/main" val="1071880894"/>
              </p:ext>
            </p:extLst>
          </p:nvPr>
        </p:nvGraphicFramePr>
        <p:xfrm>
          <a:off x="1578634" y="1061049"/>
          <a:ext cx="6650966" cy="5339751"/>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C503530B-8B87-4102-B6E8-CF82BD1BB184}"/>
              </a:ext>
            </a:extLst>
          </p:cNvPr>
          <p:cNvSpPr>
            <a:spLocks noChangeArrowheads="1"/>
          </p:cNvSpPr>
          <p:nvPr/>
        </p:nvSpPr>
        <p:spPr bwMode="auto">
          <a:xfrm>
            <a:off x="8433681" y="5503652"/>
            <a:ext cx="667187" cy="727935"/>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visi aptaujas dalībnieki, n=</a:t>
            </a:r>
            <a:r>
              <a:rPr lang="en-US" sz="1000" dirty="0">
                <a:solidFill>
                  <a:srgbClr val="333333"/>
                </a:solidFill>
                <a:latin typeface="+mj-lt"/>
              </a:rPr>
              <a:t> 1019</a:t>
            </a:r>
            <a:endParaRPr lang="lv-LV" sz="1000" b="0" dirty="0">
              <a:solidFill>
                <a:srgbClr val="333333"/>
              </a:solidFill>
              <a:latin typeface="+mj-lt"/>
            </a:endParaRPr>
          </a:p>
        </p:txBody>
      </p:sp>
      <p:sp>
        <p:nvSpPr>
          <p:cNvPr id="5" name="Title 1">
            <a:extLst>
              <a:ext uri="{FF2B5EF4-FFF2-40B4-BE49-F238E27FC236}">
                <a16:creationId xmlns:a16="http://schemas.microsoft.com/office/drawing/2014/main" id="{5428C145-8C17-432C-A1F1-C034C73E4D02}"/>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en-US" sz="2000" dirty="0" err="1">
                <a:solidFill>
                  <a:srgbClr val="000099"/>
                </a:solidFill>
                <a:latin typeface="+mj-lt"/>
                <a:ea typeface="+mj-ea"/>
                <a:cs typeface="+mj-cs"/>
              </a:rPr>
              <a:t>Valsts</a:t>
            </a:r>
            <a:r>
              <a:rPr lang="en-US" sz="2000" dirty="0">
                <a:solidFill>
                  <a:srgbClr val="000099"/>
                </a:solidFill>
                <a:latin typeface="+mj-lt"/>
                <a:ea typeface="+mj-ea"/>
                <a:cs typeface="+mj-cs"/>
              </a:rPr>
              <a:t> </a:t>
            </a:r>
            <a:r>
              <a:rPr lang="en-US" sz="2000" dirty="0" err="1">
                <a:solidFill>
                  <a:srgbClr val="000099"/>
                </a:solidFill>
                <a:latin typeface="+mj-lt"/>
                <a:ea typeface="+mj-ea"/>
                <a:cs typeface="+mj-cs"/>
              </a:rPr>
              <a:t>policija</a:t>
            </a:r>
            <a:endParaRPr kumimoji="0" lang="lv-LV" sz="2000" b="0" i="0" u="none" strike="noStrike" kern="1200" cap="none" spc="0" normalizeH="0" baseline="0" noProof="0" dirty="0">
              <a:ln>
                <a:noFill/>
              </a:ln>
              <a:solidFill>
                <a:srgbClr val="000099"/>
              </a:solidFill>
              <a:effectLst/>
              <a:uLnTx/>
              <a:uFillTx/>
              <a:latin typeface="+mj-lt"/>
              <a:ea typeface="+mj-ea"/>
              <a:cs typeface="+mj-cs"/>
            </a:endParaRPr>
          </a:p>
        </p:txBody>
      </p:sp>
      <p:sp>
        <p:nvSpPr>
          <p:cNvPr id="6" name="Text Placeholder 4">
            <a:extLst>
              <a:ext uri="{FF2B5EF4-FFF2-40B4-BE49-F238E27FC236}">
                <a16:creationId xmlns:a16="http://schemas.microsoft.com/office/drawing/2014/main" id="{4C14FF2F-E5D8-42B3-93B8-CBF425D88ECE}"/>
              </a:ext>
            </a:extLst>
          </p:cNvPr>
          <p:cNvSpPr txBox="1">
            <a:spLocks/>
          </p:cNvSpPr>
          <p:nvPr/>
        </p:nvSpPr>
        <p:spPr>
          <a:xfrm>
            <a:off x="147729" y="517585"/>
            <a:ext cx="8875501" cy="446117"/>
          </a:xfrm>
          <a:prstGeom prst="rect">
            <a:avLst/>
          </a:prstGeom>
        </p:spPr>
        <p:txBody>
          <a:bodyPr/>
          <a:lstStyle/>
          <a:p>
            <a:pPr marL="342900" lvl="0" indent="-342900" eaLnBrk="0" hangingPunct="0">
              <a:spcBef>
                <a:spcPct val="20000"/>
              </a:spcBef>
              <a:defRPr/>
            </a:pPr>
            <a:r>
              <a:rPr kumimoji="0" lang="lv-LV" sz="1200" b="0" i="0" u="none" strike="noStrike" kern="1200" cap="none" spc="0" normalizeH="0" baseline="0" noProof="0" dirty="0">
                <a:ln>
                  <a:noFill/>
                </a:ln>
                <a:solidFill>
                  <a:schemeClr val="tx1"/>
                </a:solidFill>
                <a:effectLst/>
                <a:uLnTx/>
                <a:uFillTx/>
                <a:latin typeface="+mn-lt"/>
                <a:ea typeface="+mn-ea"/>
                <a:cs typeface="+mn-cs"/>
              </a:rPr>
              <a:t>C2</a:t>
            </a:r>
            <a:r>
              <a:rPr kumimoji="0" lang="et-EE" sz="1200" b="0" i="0" u="none" strike="noStrike" kern="1200" cap="none" spc="0" normalizeH="0" baseline="0" noProof="0" dirty="0">
                <a:ln>
                  <a:noFill/>
                </a:ln>
                <a:solidFill>
                  <a:schemeClr val="tx1"/>
                </a:solidFill>
                <a:effectLst/>
                <a:uLnTx/>
                <a:uFillTx/>
                <a:latin typeface="+mn-lt"/>
                <a:ea typeface="+mn-ea"/>
                <a:cs typeface="+mn-cs"/>
              </a:rPr>
              <a:t>. 	</a:t>
            </a:r>
            <a:r>
              <a:rPr lang="lv-LV" sz="1200" dirty="0">
                <a:latin typeface="+mn-lt"/>
              </a:rPr>
              <a:t>Vai Jūs vai kāds no Jūsu mājsaimniecības locekļiem pēdējo trīs gadu laikā ir cietis no noziedzīgā nodarījuma (piemēram, krāpšana, zādzība, miesas bojājumi, laupīšana, vardarbība, mantas tīša bojāšana u.c.)</a:t>
            </a:r>
            <a:r>
              <a:rPr lang="et-EE" sz="1200" dirty="0">
                <a:latin typeface="+mn-lt"/>
              </a:rPr>
              <a:t>? – </a:t>
            </a:r>
            <a:r>
              <a:rPr lang="et-EE" sz="1200" b="1" dirty="0">
                <a:latin typeface="+mn-lt"/>
              </a:rPr>
              <a:t>Jā, ir cietis</a:t>
            </a:r>
            <a:endParaRPr kumimoji="0" lang="lv-LV" sz="1200" b="1" i="0" u="none" strike="noStrike" kern="1200" cap="none" spc="0" normalizeH="0" baseline="0" noProof="0" dirty="0">
              <a:ln>
                <a:noFill/>
              </a:ln>
              <a:solidFill>
                <a:schemeClr val="tx1"/>
              </a:solidFill>
              <a:effectLst/>
              <a:uLnTx/>
              <a:uFillTx/>
              <a:latin typeface="+mn-lt"/>
              <a:ea typeface="+mn-ea"/>
              <a:cs typeface="+mn-cs"/>
            </a:endParaRPr>
          </a:p>
        </p:txBody>
      </p:sp>
      <p:sp>
        <p:nvSpPr>
          <p:cNvPr id="7" name="Slide Number Placeholder 2">
            <a:extLst>
              <a:ext uri="{FF2B5EF4-FFF2-40B4-BE49-F238E27FC236}">
                <a16:creationId xmlns:a16="http://schemas.microsoft.com/office/drawing/2014/main" id="{C35762DF-1373-439C-8703-68D78C32344A}"/>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71</a:t>
            </a:fld>
            <a:endParaRPr lang="en-AU" dirty="0"/>
          </a:p>
        </p:txBody>
      </p:sp>
    </p:spTree>
    <p:extLst>
      <p:ext uri="{BB962C8B-B14F-4D97-AF65-F5344CB8AC3E}">
        <p14:creationId xmlns:p14="http://schemas.microsoft.com/office/powerpoint/2010/main" val="3236622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A2BB0-6E5D-4CDD-8A7D-6AC5060B1AB4}"/>
              </a:ext>
            </a:extLst>
          </p:cNvPr>
          <p:cNvSpPr txBox="1">
            <a:spLocks/>
          </p:cNvSpPr>
          <p:nvPr/>
        </p:nvSpPr>
        <p:spPr>
          <a:xfrm>
            <a:off x="285751" y="82471"/>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en-US" sz="2000" dirty="0" err="1">
                <a:solidFill>
                  <a:srgbClr val="000099"/>
                </a:solidFill>
                <a:latin typeface="+mj-lt"/>
                <a:ea typeface="+mj-ea"/>
                <a:cs typeface="+mj-cs"/>
              </a:rPr>
              <a:t>Valsts</a:t>
            </a:r>
            <a:r>
              <a:rPr lang="en-US" sz="2000" dirty="0">
                <a:solidFill>
                  <a:srgbClr val="000099"/>
                </a:solidFill>
                <a:latin typeface="+mj-lt"/>
                <a:ea typeface="+mj-ea"/>
                <a:cs typeface="+mj-cs"/>
              </a:rPr>
              <a:t> </a:t>
            </a:r>
            <a:r>
              <a:rPr lang="en-US" sz="2000" dirty="0" err="1">
                <a:solidFill>
                  <a:srgbClr val="000099"/>
                </a:solidFill>
                <a:latin typeface="+mj-lt"/>
                <a:ea typeface="+mj-ea"/>
                <a:cs typeface="+mj-cs"/>
              </a:rPr>
              <a:t>policija</a:t>
            </a:r>
            <a:endParaRPr kumimoji="0" lang="lv-LV" sz="2000" b="0" i="0" u="none" strike="noStrike" kern="1200" cap="none" spc="0" normalizeH="0" baseline="0" noProof="0" dirty="0">
              <a:ln>
                <a:noFill/>
              </a:ln>
              <a:solidFill>
                <a:srgbClr val="000099"/>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F4AFBE96-BA24-4C1A-B009-547B37A7A363}"/>
              </a:ext>
            </a:extLst>
          </p:cNvPr>
          <p:cNvSpPr txBox="1">
            <a:spLocks/>
          </p:cNvSpPr>
          <p:nvPr/>
        </p:nvSpPr>
        <p:spPr>
          <a:xfrm>
            <a:off x="285750" y="522901"/>
            <a:ext cx="8246690" cy="345844"/>
          </a:xfrm>
          <a:prstGeom prst="rect">
            <a:avLst/>
          </a:prstGeom>
        </p:spPr>
        <p:txBody>
          <a:bodyPr/>
          <a:lstStyle/>
          <a:p>
            <a:pPr marL="342900" lvl="0" indent="-342900" eaLnBrk="0" hangingPunct="0">
              <a:spcBef>
                <a:spcPct val="20000"/>
              </a:spcBef>
              <a:defRPr/>
            </a:pPr>
            <a:r>
              <a:rPr kumimoji="0" lang="en-US" sz="1200" b="0" i="0" u="none" strike="noStrike" kern="1200" cap="none" spc="0" normalizeH="0" baseline="0" noProof="0" dirty="0">
                <a:ln>
                  <a:noFill/>
                </a:ln>
                <a:solidFill>
                  <a:schemeClr val="tx1"/>
                </a:solidFill>
                <a:effectLst/>
                <a:uLnTx/>
                <a:uFillTx/>
                <a:latin typeface="+mn-lt"/>
                <a:ea typeface="+mn-ea"/>
                <a:cs typeface="+mn-cs"/>
              </a:rPr>
              <a:t>C</a:t>
            </a:r>
            <a:r>
              <a:rPr kumimoji="0" lang="lv-LV" sz="1200" b="0" i="0" u="none" strike="noStrike" kern="1200" cap="none" spc="0" normalizeH="0" baseline="0" noProof="0" dirty="0">
                <a:ln>
                  <a:noFill/>
                </a:ln>
                <a:solidFill>
                  <a:schemeClr val="tx1"/>
                </a:solidFill>
                <a:effectLst/>
                <a:uLnTx/>
                <a:uFillTx/>
                <a:latin typeface="+mn-lt"/>
                <a:ea typeface="+mn-ea"/>
                <a:cs typeface="+mn-cs"/>
              </a:rPr>
              <a:t>2b</a:t>
            </a:r>
            <a:r>
              <a:rPr kumimoji="0" lang="et-EE" sz="1200" b="0" i="0" u="none" strike="noStrike" kern="1200" cap="none" spc="0" normalizeH="0" baseline="0" noProof="0" dirty="0">
                <a:ln>
                  <a:noFill/>
                </a:ln>
                <a:solidFill>
                  <a:schemeClr val="tx1"/>
                </a:solidFill>
                <a:effectLst/>
                <a:uLnTx/>
                <a:uFillTx/>
                <a:latin typeface="+mn-lt"/>
                <a:ea typeface="+mn-ea"/>
                <a:cs typeface="+mn-cs"/>
              </a:rPr>
              <a:t>. 	</a:t>
            </a:r>
            <a:r>
              <a:rPr lang="lv-LV" sz="1200" dirty="0">
                <a:latin typeface="+mn-lt"/>
              </a:rPr>
              <a:t>Lūdzu, skalā no 1 līdz 10 novērtējiet policijas darbu konkrētajā/-</a:t>
            </a:r>
            <a:r>
              <a:rPr lang="lv-LV" sz="1200" dirty="0" err="1">
                <a:latin typeface="+mn-lt"/>
              </a:rPr>
              <a:t>os</a:t>
            </a:r>
            <a:r>
              <a:rPr lang="lv-LV" sz="1200" dirty="0">
                <a:latin typeface="+mn-lt"/>
              </a:rPr>
              <a:t> gadījumā/-</a:t>
            </a:r>
            <a:r>
              <a:rPr lang="lv-LV" sz="1200" dirty="0" err="1">
                <a:latin typeface="+mn-lt"/>
              </a:rPr>
              <a:t>os</a:t>
            </a:r>
            <a:r>
              <a:rPr lang="lv-LV" sz="1200" dirty="0">
                <a:latin typeface="+mn-lt"/>
              </a:rPr>
              <a:t>, kur “1” ir ļoti slikti un “10” izcili </a:t>
            </a:r>
            <a:r>
              <a:rPr lang="et-EE" sz="1200" dirty="0">
                <a:latin typeface="+mn-lt"/>
              </a:rPr>
              <a:t>?</a:t>
            </a:r>
            <a:endParaRPr kumimoji="0" lang="lv-LV" sz="1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tabLst/>
              <a:defRPr/>
            </a:pPr>
            <a:endParaRPr kumimoji="0" lang="lv-LV" sz="12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4" name="Chart 3">
            <a:extLst>
              <a:ext uri="{FF2B5EF4-FFF2-40B4-BE49-F238E27FC236}">
                <a16:creationId xmlns:a16="http://schemas.microsoft.com/office/drawing/2014/main" id="{32F1956B-EBC2-4517-A83E-B7F9E001264C}"/>
              </a:ext>
            </a:extLst>
          </p:cNvPr>
          <p:cNvGraphicFramePr/>
          <p:nvPr>
            <p:extLst>
              <p:ext uri="{D42A27DB-BD31-4B8C-83A1-F6EECF244321}">
                <p14:modId xmlns:p14="http://schemas.microsoft.com/office/powerpoint/2010/main" val="2736768565"/>
              </p:ext>
            </p:extLst>
          </p:nvPr>
        </p:nvGraphicFramePr>
        <p:xfrm>
          <a:off x="414638" y="629732"/>
          <a:ext cx="8177333" cy="2419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6C06F630-9C0C-42D5-9D80-746776A4278F}"/>
              </a:ext>
            </a:extLst>
          </p:cNvPr>
          <p:cNvGraphicFramePr/>
          <p:nvPr>
            <p:extLst>
              <p:ext uri="{D42A27DB-BD31-4B8C-83A1-F6EECF244321}">
                <p14:modId xmlns:p14="http://schemas.microsoft.com/office/powerpoint/2010/main" val="178458845"/>
              </p:ext>
            </p:extLst>
          </p:nvPr>
        </p:nvGraphicFramePr>
        <p:xfrm>
          <a:off x="302910" y="3279673"/>
          <a:ext cx="5669530" cy="23477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Object 62">
            <a:extLst>
              <a:ext uri="{FF2B5EF4-FFF2-40B4-BE49-F238E27FC236}">
                <a16:creationId xmlns:a16="http://schemas.microsoft.com/office/drawing/2014/main" id="{557048A7-29CF-4737-8895-4BCF802720EA}"/>
              </a:ext>
            </a:extLst>
          </p:cNvPr>
          <p:cNvGraphicFramePr>
            <a:graphicFrameLocks noChangeAspect="1"/>
          </p:cNvGraphicFramePr>
          <p:nvPr>
            <p:extLst>
              <p:ext uri="{D42A27DB-BD31-4B8C-83A1-F6EECF244321}">
                <p14:modId xmlns:p14="http://schemas.microsoft.com/office/powerpoint/2010/main" val="2422332961"/>
              </p:ext>
            </p:extLst>
          </p:nvPr>
        </p:nvGraphicFramePr>
        <p:xfrm>
          <a:off x="6211020" y="3646779"/>
          <a:ext cx="1809258" cy="1980593"/>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B2422AE5-A150-4024-9DA1-C23BDA277047}"/>
              </a:ext>
            </a:extLst>
          </p:cNvPr>
          <p:cNvSpPr txBox="1"/>
          <p:nvPr/>
        </p:nvSpPr>
        <p:spPr>
          <a:xfrm>
            <a:off x="6012160" y="3092782"/>
            <a:ext cx="2088232" cy="553998"/>
          </a:xfrm>
          <a:prstGeom prst="rect">
            <a:avLst/>
          </a:prstGeom>
          <a:noFill/>
        </p:spPr>
        <p:txBody>
          <a:bodyPr wrap="square" rtlCol="0">
            <a:spAutoFit/>
          </a:bodyPr>
          <a:lstStyle/>
          <a:p>
            <a:pPr algn="ctr"/>
            <a:r>
              <a:rPr lang="lv-LV" sz="1000" b="1" u="sng" dirty="0"/>
              <a:t>Vidējais vērtējums 10 punktu skalā, </a:t>
            </a:r>
            <a:r>
              <a:rPr lang="lv-LV" sz="1000" b="1" dirty="0"/>
              <a:t>kur 1 nozīmē “nemaz neuzticas”, bet 10 nozīmē “ļoti uzticas”</a:t>
            </a:r>
            <a:endParaRPr lang="en-US" sz="800" b="1" dirty="0"/>
          </a:p>
        </p:txBody>
      </p:sp>
      <p:sp>
        <p:nvSpPr>
          <p:cNvPr id="9" name="Rectangle 8">
            <a:extLst>
              <a:ext uri="{FF2B5EF4-FFF2-40B4-BE49-F238E27FC236}">
                <a16:creationId xmlns:a16="http://schemas.microsoft.com/office/drawing/2014/main" id="{1A48E143-9702-48A6-AA21-45DC83839024}"/>
              </a:ext>
            </a:extLst>
          </p:cNvPr>
          <p:cNvSpPr>
            <a:spLocks noChangeArrowheads="1"/>
          </p:cNvSpPr>
          <p:nvPr/>
        </p:nvSpPr>
        <p:spPr bwMode="auto">
          <a:xfrm>
            <a:off x="5200363" y="5772095"/>
            <a:ext cx="3830572" cy="242427"/>
          </a:xfrm>
          <a:prstGeom prst="rect">
            <a:avLst/>
          </a:prstGeom>
          <a:noFill/>
          <a:ln w="9525">
            <a:noFill/>
            <a:round/>
            <a:headEnd/>
            <a:tailEnd/>
          </a:ln>
        </p:spPr>
        <p:txBody>
          <a:bodyPr lIns="0" tIns="0" rIns="0" bIns="0" anchor="ctr"/>
          <a:lstStyle/>
          <a:p>
            <a:pPr algn="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respondenti, kuri pēdējo trīs gadu laikā ir vērsušies policijā; n=</a:t>
            </a:r>
            <a:r>
              <a:rPr lang="en-US" sz="1000" b="0" dirty="0">
                <a:solidFill>
                  <a:srgbClr val="333333"/>
                </a:solidFill>
                <a:latin typeface="+mj-lt"/>
              </a:rPr>
              <a:t>113</a:t>
            </a:r>
            <a:endParaRPr lang="lv-LV" sz="1000" b="0" dirty="0">
              <a:solidFill>
                <a:srgbClr val="333333"/>
              </a:solidFill>
              <a:latin typeface="+mj-lt"/>
            </a:endParaRPr>
          </a:p>
        </p:txBody>
      </p:sp>
      <p:cxnSp>
        <p:nvCxnSpPr>
          <p:cNvPr id="10" name="Straight Connector 9">
            <a:extLst>
              <a:ext uri="{FF2B5EF4-FFF2-40B4-BE49-F238E27FC236}">
                <a16:creationId xmlns:a16="http://schemas.microsoft.com/office/drawing/2014/main" id="{685FA306-11F8-467B-80D2-856670ADA594}"/>
              </a:ext>
            </a:extLst>
          </p:cNvPr>
          <p:cNvCxnSpPr/>
          <p:nvPr/>
        </p:nvCxnSpPr>
        <p:spPr>
          <a:xfrm>
            <a:off x="247941" y="3033801"/>
            <a:ext cx="8715670"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11" name="Slide Number Placeholder 2">
            <a:extLst>
              <a:ext uri="{FF2B5EF4-FFF2-40B4-BE49-F238E27FC236}">
                <a16:creationId xmlns:a16="http://schemas.microsoft.com/office/drawing/2014/main" id="{C5FE19D5-4C10-4DDF-85BC-DDF7D8A1E9F9}"/>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72</a:t>
            </a:fld>
            <a:endParaRPr lang="en-AU" dirty="0"/>
          </a:p>
        </p:txBody>
      </p:sp>
    </p:spTree>
    <p:extLst>
      <p:ext uri="{BB962C8B-B14F-4D97-AF65-F5344CB8AC3E}">
        <p14:creationId xmlns:p14="http://schemas.microsoft.com/office/powerpoint/2010/main" val="23611747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6ADC5-1EE7-4FE5-AC3A-AA3E5BD10F0E}"/>
              </a:ext>
            </a:extLst>
          </p:cNvPr>
          <p:cNvSpPr txBox="1">
            <a:spLocks/>
          </p:cNvSpPr>
          <p:nvPr/>
        </p:nvSpPr>
        <p:spPr>
          <a:xfrm>
            <a:off x="285751" y="65219"/>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en-US" sz="2000" dirty="0" err="1">
                <a:solidFill>
                  <a:srgbClr val="000099"/>
                </a:solidFill>
                <a:latin typeface="+mj-lt"/>
                <a:ea typeface="+mj-ea"/>
                <a:cs typeface="+mj-cs"/>
              </a:rPr>
              <a:t>Valsts</a:t>
            </a:r>
            <a:r>
              <a:rPr lang="en-US" sz="2000" dirty="0">
                <a:solidFill>
                  <a:srgbClr val="000099"/>
                </a:solidFill>
                <a:latin typeface="+mj-lt"/>
                <a:ea typeface="+mj-ea"/>
                <a:cs typeface="+mj-cs"/>
              </a:rPr>
              <a:t> </a:t>
            </a:r>
            <a:r>
              <a:rPr lang="lv-LV" sz="2000" dirty="0">
                <a:solidFill>
                  <a:srgbClr val="000099"/>
                </a:solidFill>
                <a:latin typeface="+mj-lt"/>
                <a:ea typeface="+mj-ea"/>
                <a:cs typeface="+mj-cs"/>
              </a:rPr>
              <a:t>ugunsdzēsības un glābšanas dienests</a:t>
            </a:r>
            <a:endParaRPr kumimoji="0" lang="lv-LV" sz="2000" b="0" i="0" u="none" strike="noStrike" kern="1200" cap="none" spc="0" normalizeH="0" baseline="0" noProof="0" dirty="0">
              <a:ln>
                <a:noFill/>
              </a:ln>
              <a:solidFill>
                <a:srgbClr val="000099"/>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0319E4F8-415F-4C20-9EC5-81BFE86CD08A}"/>
              </a:ext>
            </a:extLst>
          </p:cNvPr>
          <p:cNvSpPr txBox="1">
            <a:spLocks/>
          </p:cNvSpPr>
          <p:nvPr/>
        </p:nvSpPr>
        <p:spPr>
          <a:xfrm>
            <a:off x="285750" y="410754"/>
            <a:ext cx="8246690" cy="710682"/>
          </a:xfrm>
          <a:prstGeom prst="rect">
            <a:avLst/>
          </a:prstGeom>
        </p:spPr>
        <p:txBody>
          <a:bodyPr/>
          <a:lstStyle/>
          <a:p>
            <a:pPr marL="342900" lvl="0" indent="-342900" eaLnBrk="0" hangingPunct="0">
              <a:spcBef>
                <a:spcPct val="20000"/>
              </a:spcBef>
              <a:defRPr/>
            </a:pPr>
            <a:r>
              <a:rPr kumimoji="0" lang="en-US" sz="1200" b="0" i="0" u="none" strike="noStrike" kern="1200" cap="none" spc="0" normalizeH="0" baseline="0" noProof="0" dirty="0">
                <a:ln>
                  <a:noFill/>
                </a:ln>
                <a:solidFill>
                  <a:schemeClr val="tx1"/>
                </a:solidFill>
                <a:effectLst/>
                <a:uLnTx/>
                <a:uFillTx/>
                <a:latin typeface="+mn-lt"/>
                <a:ea typeface="+mn-ea"/>
                <a:cs typeface="+mn-cs"/>
              </a:rPr>
              <a:t>C1</a:t>
            </a:r>
            <a:r>
              <a:rPr kumimoji="0" lang="et-EE" sz="1200" b="0" i="0" u="none" strike="noStrike" kern="1200" cap="none" spc="0" normalizeH="0" baseline="0" noProof="0" dirty="0">
                <a:ln>
                  <a:noFill/>
                </a:ln>
                <a:solidFill>
                  <a:schemeClr val="tx1"/>
                </a:solidFill>
                <a:effectLst/>
                <a:uLnTx/>
                <a:uFillTx/>
                <a:latin typeface="+mn-lt"/>
                <a:ea typeface="+mn-ea"/>
                <a:cs typeface="+mn-cs"/>
              </a:rPr>
              <a:t>. 	</a:t>
            </a:r>
            <a:r>
              <a:rPr lang="lv-LV" sz="1200" dirty="0">
                <a:latin typeface="+mn-lt"/>
              </a:rPr>
              <a:t>Lūdzu skalā no 1 līdz 10 novērtējiet, cik lielā mērā Jūs uzticaties </a:t>
            </a:r>
            <a:r>
              <a:rPr lang="en-US" sz="1200" dirty="0" err="1">
                <a:latin typeface="+mn-lt"/>
              </a:rPr>
              <a:t>Valsts</a:t>
            </a:r>
            <a:r>
              <a:rPr lang="en-US" sz="1200" dirty="0">
                <a:latin typeface="+mn-lt"/>
              </a:rPr>
              <a:t> </a:t>
            </a:r>
            <a:r>
              <a:rPr lang="lv-LV" sz="1200" dirty="0">
                <a:latin typeface="+mn-lt"/>
              </a:rPr>
              <a:t>ugunsdzēsības un glābšanas dienestam, kur “1” ir </a:t>
            </a:r>
            <a:r>
              <a:rPr lang="en-US" sz="1200" dirty="0">
                <a:latin typeface="+mn-lt"/>
              </a:rPr>
              <a:t>“</a:t>
            </a:r>
            <a:r>
              <a:rPr lang="lv-LV" sz="1200" dirty="0">
                <a:latin typeface="+mn-lt"/>
              </a:rPr>
              <a:t>nemaz neuzticos </a:t>
            </a:r>
            <a:r>
              <a:rPr lang="en-US" sz="1200" dirty="0">
                <a:latin typeface="+mn-lt"/>
              </a:rPr>
              <a:t>“ </a:t>
            </a:r>
            <a:r>
              <a:rPr lang="lv-LV" sz="1200" dirty="0">
                <a:latin typeface="+mn-lt"/>
              </a:rPr>
              <a:t>un “10” ir </a:t>
            </a:r>
            <a:r>
              <a:rPr lang="en-US" sz="1200" dirty="0">
                <a:latin typeface="+mn-lt"/>
              </a:rPr>
              <a:t>“</a:t>
            </a:r>
            <a:r>
              <a:rPr lang="lv-LV" sz="1200" dirty="0">
                <a:latin typeface="+mn-lt"/>
              </a:rPr>
              <a:t>ļoti uzticos</a:t>
            </a:r>
            <a:r>
              <a:rPr lang="en-US" sz="1200" dirty="0">
                <a:latin typeface="+mn-lt"/>
              </a:rPr>
              <a:t>”</a:t>
            </a:r>
            <a:r>
              <a:rPr lang="et-EE" sz="1200" dirty="0">
                <a:latin typeface="+mn-lt"/>
              </a:rPr>
              <a:t>?</a:t>
            </a:r>
            <a:endParaRPr kumimoji="0" lang="lv-LV" sz="1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tabLst/>
              <a:defRPr/>
            </a:pPr>
            <a:endParaRPr kumimoji="0" lang="lv-LV" sz="12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4" name="Chart 3">
            <a:extLst>
              <a:ext uri="{FF2B5EF4-FFF2-40B4-BE49-F238E27FC236}">
                <a16:creationId xmlns:a16="http://schemas.microsoft.com/office/drawing/2014/main" id="{D8442347-D6B5-4C92-A6E0-C3C6C65E55A8}"/>
              </a:ext>
            </a:extLst>
          </p:cNvPr>
          <p:cNvGraphicFramePr/>
          <p:nvPr>
            <p:extLst>
              <p:ext uri="{D42A27DB-BD31-4B8C-83A1-F6EECF244321}">
                <p14:modId xmlns:p14="http://schemas.microsoft.com/office/powerpoint/2010/main" val="3735128146"/>
              </p:ext>
            </p:extLst>
          </p:nvPr>
        </p:nvGraphicFramePr>
        <p:xfrm>
          <a:off x="414638" y="621112"/>
          <a:ext cx="8177333" cy="2419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FA90689E-E26F-4CFA-BE05-3FDA1CD6EF28}"/>
              </a:ext>
            </a:extLst>
          </p:cNvPr>
          <p:cNvGraphicFramePr/>
          <p:nvPr>
            <p:extLst>
              <p:ext uri="{D42A27DB-BD31-4B8C-83A1-F6EECF244321}">
                <p14:modId xmlns:p14="http://schemas.microsoft.com/office/powerpoint/2010/main" val="3742706375"/>
              </p:ext>
            </p:extLst>
          </p:nvPr>
        </p:nvGraphicFramePr>
        <p:xfrm>
          <a:off x="302910" y="3236544"/>
          <a:ext cx="5669530" cy="24197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Object 62">
            <a:extLst>
              <a:ext uri="{FF2B5EF4-FFF2-40B4-BE49-F238E27FC236}">
                <a16:creationId xmlns:a16="http://schemas.microsoft.com/office/drawing/2014/main" id="{FA94A4E4-51AE-46FA-BC37-762C109668D3}"/>
              </a:ext>
            </a:extLst>
          </p:cNvPr>
          <p:cNvGraphicFramePr>
            <a:graphicFrameLocks noChangeAspect="1"/>
          </p:cNvGraphicFramePr>
          <p:nvPr>
            <p:extLst>
              <p:ext uri="{D42A27DB-BD31-4B8C-83A1-F6EECF244321}">
                <p14:modId xmlns:p14="http://schemas.microsoft.com/office/powerpoint/2010/main" val="371713396"/>
              </p:ext>
            </p:extLst>
          </p:nvPr>
        </p:nvGraphicFramePr>
        <p:xfrm>
          <a:off x="6211020" y="3822844"/>
          <a:ext cx="1809258" cy="1833408"/>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7EFBB9DF-AD7E-4D4B-8739-33447A70874B}"/>
              </a:ext>
            </a:extLst>
          </p:cNvPr>
          <p:cNvSpPr txBox="1"/>
          <p:nvPr/>
        </p:nvSpPr>
        <p:spPr>
          <a:xfrm>
            <a:off x="6012160" y="3023774"/>
            <a:ext cx="2088232" cy="553998"/>
          </a:xfrm>
          <a:prstGeom prst="rect">
            <a:avLst/>
          </a:prstGeom>
          <a:noFill/>
        </p:spPr>
        <p:txBody>
          <a:bodyPr wrap="square" rtlCol="0">
            <a:spAutoFit/>
          </a:bodyPr>
          <a:lstStyle/>
          <a:p>
            <a:pPr algn="ctr"/>
            <a:r>
              <a:rPr lang="lv-LV" sz="1000" b="1" u="sng" dirty="0"/>
              <a:t>Vidējais vērtējums 10 punktu skalā, </a:t>
            </a:r>
            <a:r>
              <a:rPr lang="lv-LV" sz="1000" b="1" dirty="0"/>
              <a:t>kur 1 nozīmē “nemaz neuzticas”, bet 10 nozīmē “ļoti uzticas”</a:t>
            </a:r>
            <a:endParaRPr lang="en-US" sz="800" b="1" dirty="0"/>
          </a:p>
        </p:txBody>
      </p:sp>
      <p:sp>
        <p:nvSpPr>
          <p:cNvPr id="8" name="Rectangle 7">
            <a:extLst>
              <a:ext uri="{FF2B5EF4-FFF2-40B4-BE49-F238E27FC236}">
                <a16:creationId xmlns:a16="http://schemas.microsoft.com/office/drawing/2014/main" id="{18123DF5-FA06-48DA-9AAC-F12E2C62F3B7}"/>
              </a:ext>
            </a:extLst>
          </p:cNvPr>
          <p:cNvSpPr>
            <a:spLocks noChangeArrowheads="1"/>
          </p:cNvSpPr>
          <p:nvPr/>
        </p:nvSpPr>
        <p:spPr bwMode="auto">
          <a:xfrm>
            <a:off x="5710687" y="5785359"/>
            <a:ext cx="2281538" cy="215900"/>
          </a:xfrm>
          <a:prstGeom prst="rect">
            <a:avLst/>
          </a:prstGeom>
          <a:noFill/>
          <a:ln w="9525">
            <a:noFill/>
            <a:round/>
            <a:headEnd/>
            <a:tailEnd/>
          </a:ln>
        </p:spPr>
        <p:txBody>
          <a:bodyPr lIns="0" tIns="0" rIns="0" bIns="0" anchor="b"/>
          <a:lstStyle/>
          <a:p>
            <a:pPr algn="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visi aptaujas dalībnieki, n=</a:t>
            </a:r>
            <a:r>
              <a:rPr lang="lv-LV" sz="1000" dirty="0">
                <a:solidFill>
                  <a:srgbClr val="333333"/>
                </a:solidFill>
                <a:latin typeface="+mj-lt"/>
              </a:rPr>
              <a:t>10</a:t>
            </a:r>
            <a:r>
              <a:rPr lang="en-US" sz="1000" dirty="0">
                <a:solidFill>
                  <a:srgbClr val="333333"/>
                </a:solidFill>
                <a:latin typeface="+mj-lt"/>
              </a:rPr>
              <a:t>19</a:t>
            </a:r>
            <a:endParaRPr lang="lv-LV" sz="1000" b="0" dirty="0">
              <a:solidFill>
                <a:srgbClr val="333333"/>
              </a:solidFill>
              <a:latin typeface="+mj-lt"/>
            </a:endParaRPr>
          </a:p>
        </p:txBody>
      </p:sp>
      <p:cxnSp>
        <p:nvCxnSpPr>
          <p:cNvPr id="9" name="Straight Connector 8">
            <a:extLst>
              <a:ext uri="{FF2B5EF4-FFF2-40B4-BE49-F238E27FC236}">
                <a16:creationId xmlns:a16="http://schemas.microsoft.com/office/drawing/2014/main" id="{A2265BA5-5B13-480F-9625-5349DC8DD040}"/>
              </a:ext>
            </a:extLst>
          </p:cNvPr>
          <p:cNvCxnSpPr/>
          <p:nvPr/>
        </p:nvCxnSpPr>
        <p:spPr>
          <a:xfrm>
            <a:off x="247941" y="2964793"/>
            <a:ext cx="8715670"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10" name="Slide Number Placeholder 2">
            <a:extLst>
              <a:ext uri="{FF2B5EF4-FFF2-40B4-BE49-F238E27FC236}">
                <a16:creationId xmlns:a16="http://schemas.microsoft.com/office/drawing/2014/main" id="{923F3F48-775B-41E0-8555-7215A7BF09AE}"/>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73</a:t>
            </a:fld>
            <a:endParaRPr lang="en-AU" dirty="0"/>
          </a:p>
        </p:txBody>
      </p:sp>
    </p:spTree>
    <p:extLst>
      <p:ext uri="{BB962C8B-B14F-4D97-AF65-F5344CB8AC3E}">
        <p14:creationId xmlns:p14="http://schemas.microsoft.com/office/powerpoint/2010/main" val="21094910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C3571-A3D6-4A79-8E34-12E8E7F0ADE8}"/>
              </a:ext>
            </a:extLst>
          </p:cNvPr>
          <p:cNvSpPr txBox="1">
            <a:spLocks/>
          </p:cNvSpPr>
          <p:nvPr/>
        </p:nvSpPr>
        <p:spPr>
          <a:xfrm>
            <a:off x="190865" y="5659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en-US" sz="2000" dirty="0" err="1">
                <a:solidFill>
                  <a:srgbClr val="000099"/>
                </a:solidFill>
                <a:latin typeface="+mj-lt"/>
                <a:ea typeface="+mj-ea"/>
                <a:cs typeface="+mj-cs"/>
              </a:rPr>
              <a:t>Valsts</a:t>
            </a:r>
            <a:r>
              <a:rPr lang="en-US" sz="2000" dirty="0">
                <a:solidFill>
                  <a:srgbClr val="000099"/>
                </a:solidFill>
                <a:latin typeface="+mj-lt"/>
                <a:ea typeface="+mj-ea"/>
                <a:cs typeface="+mj-cs"/>
              </a:rPr>
              <a:t> </a:t>
            </a:r>
            <a:r>
              <a:rPr lang="lv-LV" sz="2000" dirty="0">
                <a:solidFill>
                  <a:srgbClr val="000099"/>
                </a:solidFill>
                <a:latin typeface="+mj-lt"/>
                <a:ea typeface="+mj-ea"/>
                <a:cs typeface="+mj-cs"/>
              </a:rPr>
              <a:t>ugunsdzēsības un glābšanas dienests</a:t>
            </a:r>
            <a:endParaRPr kumimoji="0" lang="lv-LV" sz="2000" b="0" i="0" u="none" strike="noStrike" kern="1200" cap="none" spc="0" normalizeH="0" baseline="0" noProof="0" dirty="0">
              <a:ln>
                <a:noFill/>
              </a:ln>
              <a:solidFill>
                <a:srgbClr val="000099"/>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AE99C37B-B2AD-4450-B302-691F1B93AD5D}"/>
              </a:ext>
            </a:extLst>
          </p:cNvPr>
          <p:cNvSpPr txBox="1">
            <a:spLocks/>
          </p:cNvSpPr>
          <p:nvPr/>
        </p:nvSpPr>
        <p:spPr>
          <a:xfrm>
            <a:off x="134844" y="396422"/>
            <a:ext cx="8754733" cy="446117"/>
          </a:xfrm>
          <a:prstGeom prst="rect">
            <a:avLst/>
          </a:prstGeom>
        </p:spPr>
        <p:txBody>
          <a:bodyPr/>
          <a:lstStyle/>
          <a:p>
            <a:pPr marL="342900" lvl="0" indent="-342900" eaLnBrk="0" hangingPunct="0">
              <a:spcBef>
                <a:spcPct val="20000"/>
              </a:spcBef>
              <a:defRPr/>
            </a:pPr>
            <a:r>
              <a:rPr kumimoji="0" lang="en-US" sz="1200" b="0" i="0" u="none" strike="noStrike" kern="1200" cap="none" spc="0" normalizeH="0" baseline="0" noProof="0" dirty="0">
                <a:ln>
                  <a:noFill/>
                </a:ln>
                <a:solidFill>
                  <a:schemeClr val="tx1"/>
                </a:solidFill>
                <a:effectLst/>
                <a:uLnTx/>
                <a:uFillTx/>
                <a:latin typeface="+mn-lt"/>
                <a:ea typeface="+mn-ea"/>
                <a:cs typeface="+mn-cs"/>
              </a:rPr>
              <a:t>C1</a:t>
            </a:r>
            <a:r>
              <a:rPr kumimoji="0" lang="et-EE" sz="1200" b="0" i="0" u="none" strike="noStrike" kern="1200" cap="none" spc="0" normalizeH="0" baseline="0" noProof="0" dirty="0">
                <a:ln>
                  <a:noFill/>
                </a:ln>
                <a:solidFill>
                  <a:schemeClr val="tx1"/>
                </a:solidFill>
                <a:effectLst/>
                <a:uLnTx/>
                <a:uFillTx/>
                <a:latin typeface="+mn-lt"/>
                <a:ea typeface="+mn-ea"/>
                <a:cs typeface="+mn-cs"/>
              </a:rPr>
              <a:t>. 	</a:t>
            </a:r>
            <a:r>
              <a:rPr lang="lv-LV" sz="1200" dirty="0">
                <a:latin typeface="+mn-lt"/>
              </a:rPr>
              <a:t> Lūdzu skalā no 1 līdz 10 novērtējiet, cik lielā mērā Jūs uzticaties </a:t>
            </a:r>
            <a:r>
              <a:rPr lang="en-US" sz="1200" dirty="0" err="1">
                <a:latin typeface="+mn-lt"/>
              </a:rPr>
              <a:t>Valsts</a:t>
            </a:r>
            <a:r>
              <a:rPr lang="en-US" sz="1200" dirty="0">
                <a:latin typeface="+mn-lt"/>
              </a:rPr>
              <a:t> </a:t>
            </a:r>
            <a:r>
              <a:rPr lang="lv-LV" sz="1200" dirty="0">
                <a:latin typeface="+mn-lt"/>
              </a:rPr>
              <a:t>ugunsdzēsības un glābšanas dienestam, kur “1” ir </a:t>
            </a:r>
            <a:r>
              <a:rPr lang="en-US" sz="1200" dirty="0">
                <a:latin typeface="+mn-lt"/>
              </a:rPr>
              <a:t>“</a:t>
            </a:r>
            <a:r>
              <a:rPr lang="lv-LV" sz="1200" dirty="0">
                <a:latin typeface="+mn-lt"/>
              </a:rPr>
              <a:t>nemaz neuzticos </a:t>
            </a:r>
            <a:r>
              <a:rPr lang="en-US" sz="1200" dirty="0">
                <a:latin typeface="+mn-lt"/>
              </a:rPr>
              <a:t>“ </a:t>
            </a:r>
            <a:r>
              <a:rPr lang="lv-LV" sz="1200" dirty="0">
                <a:latin typeface="+mn-lt"/>
              </a:rPr>
              <a:t>un “10” ir </a:t>
            </a:r>
            <a:r>
              <a:rPr lang="en-US" sz="1200" dirty="0">
                <a:latin typeface="+mn-lt"/>
              </a:rPr>
              <a:t>“</a:t>
            </a:r>
            <a:r>
              <a:rPr lang="lv-LV" sz="1200" dirty="0">
                <a:latin typeface="+mn-lt"/>
              </a:rPr>
              <a:t>ļoti uzticos</a:t>
            </a:r>
            <a:r>
              <a:rPr lang="en-US" sz="1200" dirty="0">
                <a:latin typeface="+mn-lt"/>
              </a:rPr>
              <a:t>”</a:t>
            </a:r>
            <a:r>
              <a:rPr lang="et-EE" sz="1200" dirty="0">
                <a:latin typeface="+mn-lt"/>
              </a:rPr>
              <a:t>?</a:t>
            </a:r>
            <a:endParaRPr kumimoji="0" lang="lv-LV" sz="12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4" name="Chart 3">
            <a:extLst>
              <a:ext uri="{FF2B5EF4-FFF2-40B4-BE49-F238E27FC236}">
                <a16:creationId xmlns:a16="http://schemas.microsoft.com/office/drawing/2014/main" id="{4F43EFE4-7417-4645-8FDD-04462D62E2C0}"/>
              </a:ext>
            </a:extLst>
          </p:cNvPr>
          <p:cNvGraphicFramePr/>
          <p:nvPr>
            <p:extLst>
              <p:ext uri="{D42A27DB-BD31-4B8C-83A1-F6EECF244321}">
                <p14:modId xmlns:p14="http://schemas.microsoft.com/office/powerpoint/2010/main" val="1901208506"/>
              </p:ext>
            </p:extLst>
          </p:nvPr>
        </p:nvGraphicFramePr>
        <p:xfrm>
          <a:off x="1500995" y="859792"/>
          <a:ext cx="7454867" cy="555826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687A3FEF-3BB5-4BEF-AE51-D79829A7EC65}"/>
              </a:ext>
            </a:extLst>
          </p:cNvPr>
          <p:cNvSpPr>
            <a:spLocks noChangeArrowheads="1"/>
          </p:cNvSpPr>
          <p:nvPr/>
        </p:nvSpPr>
        <p:spPr bwMode="auto">
          <a:xfrm>
            <a:off x="298972" y="4511615"/>
            <a:ext cx="667187" cy="727935"/>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visi aptaujas dalībnieki, n=</a:t>
            </a:r>
            <a:r>
              <a:rPr lang="en-US" sz="1000" dirty="0">
                <a:solidFill>
                  <a:srgbClr val="333333"/>
                </a:solidFill>
                <a:latin typeface="+mj-lt"/>
              </a:rPr>
              <a:t> 1019</a:t>
            </a:r>
            <a:endParaRPr lang="lv-LV" sz="1000" b="0" dirty="0">
              <a:solidFill>
                <a:srgbClr val="333333"/>
              </a:solidFill>
              <a:latin typeface="+mj-lt"/>
            </a:endParaRPr>
          </a:p>
        </p:txBody>
      </p:sp>
      <p:sp>
        <p:nvSpPr>
          <p:cNvPr id="6" name="Slide Number Placeholder 2">
            <a:extLst>
              <a:ext uri="{FF2B5EF4-FFF2-40B4-BE49-F238E27FC236}">
                <a16:creationId xmlns:a16="http://schemas.microsoft.com/office/drawing/2014/main" id="{E90EF228-DA6D-49ED-ABC1-FAB2EF851535}"/>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74</a:t>
            </a:fld>
            <a:endParaRPr lang="en-AU" dirty="0"/>
          </a:p>
        </p:txBody>
      </p:sp>
    </p:spTree>
    <p:extLst>
      <p:ext uri="{BB962C8B-B14F-4D97-AF65-F5344CB8AC3E}">
        <p14:creationId xmlns:p14="http://schemas.microsoft.com/office/powerpoint/2010/main" val="13632256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9DAB315-C9F7-408E-91C9-9F42307D0C36}"/>
              </a:ext>
            </a:extLst>
          </p:cNvPr>
          <p:cNvSpPr txBox="1">
            <a:spLocks/>
          </p:cNvSpPr>
          <p:nvPr/>
        </p:nvSpPr>
        <p:spPr>
          <a:xfrm>
            <a:off x="127489" y="142853"/>
            <a:ext cx="4620357"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en-US" sz="2000" dirty="0" err="1">
                <a:solidFill>
                  <a:srgbClr val="000099"/>
                </a:solidFill>
                <a:latin typeface="+mj-lt"/>
                <a:ea typeface="+mj-ea"/>
                <a:cs typeface="+mj-cs"/>
              </a:rPr>
              <a:t>Valsts</a:t>
            </a:r>
            <a:r>
              <a:rPr lang="en-US" sz="2000" dirty="0">
                <a:solidFill>
                  <a:srgbClr val="000099"/>
                </a:solidFill>
                <a:latin typeface="+mj-lt"/>
                <a:ea typeface="+mj-ea"/>
                <a:cs typeface="+mj-cs"/>
              </a:rPr>
              <a:t> </a:t>
            </a:r>
            <a:r>
              <a:rPr lang="lv-LV" sz="2000" dirty="0">
                <a:solidFill>
                  <a:srgbClr val="000099"/>
                </a:solidFill>
                <a:latin typeface="+mj-lt"/>
                <a:ea typeface="+mj-ea"/>
                <a:cs typeface="+mj-cs"/>
              </a:rPr>
              <a:t>ugunsdzēsības un glābšanas dienests</a:t>
            </a:r>
            <a:endParaRPr kumimoji="0" lang="lv-LV" sz="2000" b="0" i="0" u="none" strike="noStrike" kern="1200" cap="none" spc="0" normalizeH="0" baseline="0" noProof="0" dirty="0">
              <a:ln>
                <a:noFill/>
              </a:ln>
              <a:solidFill>
                <a:srgbClr val="000099"/>
              </a:solidFill>
              <a:effectLst/>
              <a:uLnTx/>
              <a:uFillTx/>
              <a:latin typeface="+mj-lt"/>
              <a:ea typeface="+mj-ea"/>
              <a:cs typeface="+mj-cs"/>
            </a:endParaRPr>
          </a:p>
        </p:txBody>
      </p:sp>
      <p:sp>
        <p:nvSpPr>
          <p:cNvPr id="10" name="Text Placeholder 4">
            <a:extLst>
              <a:ext uri="{FF2B5EF4-FFF2-40B4-BE49-F238E27FC236}">
                <a16:creationId xmlns:a16="http://schemas.microsoft.com/office/drawing/2014/main" id="{5C23017E-94D9-4741-97B8-5B47B589558C}"/>
              </a:ext>
            </a:extLst>
          </p:cNvPr>
          <p:cNvSpPr txBox="1">
            <a:spLocks/>
          </p:cNvSpPr>
          <p:nvPr/>
        </p:nvSpPr>
        <p:spPr>
          <a:xfrm>
            <a:off x="249989" y="3622932"/>
            <a:ext cx="1164744" cy="1873632"/>
          </a:xfrm>
          <a:prstGeom prst="rect">
            <a:avLst/>
          </a:prstGeom>
        </p:spPr>
        <p:txBody>
          <a:bodyPr/>
          <a:lstStyle/>
          <a:p>
            <a:pPr lvl="0" eaLnBrk="0" hangingPunct="0">
              <a:spcBef>
                <a:spcPct val="20000"/>
              </a:spcBef>
              <a:defRPr/>
            </a:pPr>
            <a:r>
              <a:rPr kumimoji="0" lang="en-US" sz="1100" b="0" i="0" u="none" strike="noStrike" kern="1200" cap="none" spc="0" normalizeH="0" baseline="0" noProof="0" dirty="0">
                <a:ln>
                  <a:noFill/>
                </a:ln>
                <a:solidFill>
                  <a:schemeClr val="tx1"/>
                </a:solidFill>
                <a:effectLst/>
                <a:uLnTx/>
                <a:uFillTx/>
                <a:latin typeface="+mn-lt"/>
                <a:ea typeface="+mn-ea"/>
                <a:cs typeface="+mn-cs"/>
              </a:rPr>
              <a:t>C</a:t>
            </a:r>
            <a:r>
              <a:rPr kumimoji="0" lang="lv-LV" sz="1100" b="0" i="0" u="none" strike="noStrike" kern="1200" cap="none" spc="0" normalizeH="0" baseline="0" noProof="0" dirty="0">
                <a:ln>
                  <a:noFill/>
                </a:ln>
                <a:solidFill>
                  <a:schemeClr val="tx1"/>
                </a:solidFill>
                <a:effectLst/>
                <a:uLnTx/>
                <a:uFillTx/>
                <a:latin typeface="+mn-lt"/>
                <a:ea typeface="+mn-ea"/>
                <a:cs typeface="+mn-cs"/>
              </a:rPr>
              <a:t>3b</a:t>
            </a:r>
            <a:r>
              <a:rPr kumimoji="0" lang="et-EE" sz="1100" b="0" i="0" u="none" strike="noStrike" kern="1200" cap="none" spc="0" normalizeH="0" baseline="0" noProof="0" dirty="0">
                <a:ln>
                  <a:noFill/>
                </a:ln>
                <a:solidFill>
                  <a:schemeClr val="tx1"/>
                </a:solidFill>
                <a:effectLst/>
                <a:uLnTx/>
                <a:uFillTx/>
                <a:latin typeface="+mn-lt"/>
                <a:ea typeface="+mn-ea"/>
                <a:cs typeface="+mn-cs"/>
              </a:rPr>
              <a:t>. </a:t>
            </a:r>
            <a:r>
              <a:rPr lang="lv-LV" sz="1100" dirty="0">
                <a:latin typeface="+mn-lt"/>
              </a:rPr>
              <a:t>Lūdzu skalā no 1 līdz 10 novērtējiet Valsts ugunsdzēsības un glābšanas dienesta darbu konkrētajā/-</a:t>
            </a:r>
            <a:r>
              <a:rPr lang="lv-LV" sz="1100" dirty="0" err="1">
                <a:latin typeface="+mn-lt"/>
              </a:rPr>
              <a:t>os</a:t>
            </a:r>
            <a:r>
              <a:rPr lang="lv-LV" sz="1100" dirty="0">
                <a:latin typeface="+mn-lt"/>
              </a:rPr>
              <a:t> gadījumā/-</a:t>
            </a:r>
            <a:r>
              <a:rPr lang="lv-LV" sz="1100" dirty="0" err="1">
                <a:latin typeface="+mn-lt"/>
              </a:rPr>
              <a:t>os</a:t>
            </a:r>
            <a:r>
              <a:rPr lang="lv-LV" sz="1100" dirty="0">
                <a:latin typeface="+mn-lt"/>
              </a:rPr>
              <a:t>, kur “1” ir «ļoti slikti» un “10” ir  «izcili»</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15" name="Chart 14">
            <a:extLst>
              <a:ext uri="{FF2B5EF4-FFF2-40B4-BE49-F238E27FC236}">
                <a16:creationId xmlns:a16="http://schemas.microsoft.com/office/drawing/2014/main" id="{D35E5998-DB53-4790-A940-0546A3DE06E1}"/>
              </a:ext>
            </a:extLst>
          </p:cNvPr>
          <p:cNvGraphicFramePr/>
          <p:nvPr>
            <p:extLst>
              <p:ext uri="{D42A27DB-BD31-4B8C-83A1-F6EECF244321}">
                <p14:modId xmlns:p14="http://schemas.microsoft.com/office/powerpoint/2010/main" val="2897535863"/>
              </p:ext>
            </p:extLst>
          </p:nvPr>
        </p:nvGraphicFramePr>
        <p:xfrm>
          <a:off x="1345722" y="3574023"/>
          <a:ext cx="3306147" cy="207645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Object 62">
            <a:extLst>
              <a:ext uri="{FF2B5EF4-FFF2-40B4-BE49-F238E27FC236}">
                <a16:creationId xmlns:a16="http://schemas.microsoft.com/office/drawing/2014/main" id="{4C3589E1-3AD0-426A-A93E-7F34691CE1BB}"/>
              </a:ext>
            </a:extLst>
          </p:cNvPr>
          <p:cNvGraphicFramePr>
            <a:graphicFrameLocks noChangeAspect="1"/>
          </p:cNvGraphicFramePr>
          <p:nvPr>
            <p:extLst>
              <p:ext uri="{D42A27DB-BD31-4B8C-83A1-F6EECF244321}">
                <p14:modId xmlns:p14="http://schemas.microsoft.com/office/powerpoint/2010/main" val="2080992087"/>
              </p:ext>
            </p:extLst>
          </p:nvPr>
        </p:nvGraphicFramePr>
        <p:xfrm>
          <a:off x="4718149" y="3779954"/>
          <a:ext cx="1809258" cy="1873632"/>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63AA27EF-F349-49F7-B34A-CE4AE8E7B732}"/>
              </a:ext>
            </a:extLst>
          </p:cNvPr>
          <p:cNvSpPr txBox="1"/>
          <p:nvPr/>
        </p:nvSpPr>
        <p:spPr>
          <a:xfrm>
            <a:off x="4484785" y="3351574"/>
            <a:ext cx="2088232" cy="553998"/>
          </a:xfrm>
          <a:prstGeom prst="rect">
            <a:avLst/>
          </a:prstGeom>
          <a:noFill/>
        </p:spPr>
        <p:txBody>
          <a:bodyPr wrap="square" rtlCol="0">
            <a:spAutoFit/>
          </a:bodyPr>
          <a:lstStyle/>
          <a:p>
            <a:pPr algn="ctr"/>
            <a:r>
              <a:rPr lang="lv-LV" sz="1000" b="1" u="sng" dirty="0"/>
              <a:t>Vidējais vērtējums 10 punktu skalā, </a:t>
            </a:r>
            <a:r>
              <a:rPr lang="lv-LV" sz="1000" b="1" dirty="0"/>
              <a:t>kur 1 nozīmē “ļoti slikti”, bet 10 nozīmē “izcili”</a:t>
            </a:r>
            <a:endParaRPr lang="en-US" sz="800" b="1" dirty="0"/>
          </a:p>
        </p:txBody>
      </p:sp>
      <p:sp>
        <p:nvSpPr>
          <p:cNvPr id="18" name="Rectangle 17">
            <a:extLst>
              <a:ext uri="{FF2B5EF4-FFF2-40B4-BE49-F238E27FC236}">
                <a16:creationId xmlns:a16="http://schemas.microsoft.com/office/drawing/2014/main" id="{62EEB0A1-3F4D-42A4-BDD0-4231EB53E03D}"/>
              </a:ext>
            </a:extLst>
          </p:cNvPr>
          <p:cNvSpPr>
            <a:spLocks noChangeArrowheads="1"/>
          </p:cNvSpPr>
          <p:nvPr/>
        </p:nvSpPr>
        <p:spPr bwMode="auto">
          <a:xfrm>
            <a:off x="1811215" y="5705962"/>
            <a:ext cx="2760785" cy="416359"/>
          </a:xfrm>
          <a:prstGeom prst="rect">
            <a:avLst/>
          </a:prstGeom>
          <a:noFill/>
          <a:ln w="9525">
            <a:noFill/>
            <a:round/>
            <a:headEnd/>
            <a:tailEnd/>
          </a:ln>
        </p:spPr>
        <p:txBody>
          <a:bodyPr lIns="0" tIns="0" rIns="0" bIns="0" anchor="ctr"/>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respondenti, kuri pēdējo trīs gadu laikā ir </a:t>
            </a:r>
            <a:r>
              <a:rPr lang="lv-LV" sz="1000" dirty="0">
                <a:solidFill>
                  <a:srgbClr val="333333"/>
                </a:solidFill>
                <a:latin typeface="+mj-lt"/>
              </a:rPr>
              <a:t>piedzīvojuši ugunsgrēku savā dzīvesvietā, ko dzēsis Valsts ugunsdzēsības un glābšanas dienests</a:t>
            </a:r>
            <a:r>
              <a:rPr lang="lv-LV" sz="1000" b="0" dirty="0">
                <a:solidFill>
                  <a:srgbClr val="333333"/>
                </a:solidFill>
                <a:latin typeface="+mj-lt"/>
              </a:rPr>
              <a:t>; n=</a:t>
            </a:r>
            <a:r>
              <a:rPr lang="en-US" sz="1000" b="0" dirty="0">
                <a:solidFill>
                  <a:srgbClr val="333333"/>
                </a:solidFill>
                <a:latin typeface="+mj-lt"/>
              </a:rPr>
              <a:t>39</a:t>
            </a:r>
            <a:endParaRPr lang="lv-LV" sz="1000" b="0" dirty="0">
              <a:solidFill>
                <a:srgbClr val="333333"/>
              </a:solidFill>
              <a:latin typeface="+mj-lt"/>
            </a:endParaRPr>
          </a:p>
        </p:txBody>
      </p:sp>
      <p:sp>
        <p:nvSpPr>
          <p:cNvPr id="20" name="Text Placeholder 4">
            <a:extLst>
              <a:ext uri="{FF2B5EF4-FFF2-40B4-BE49-F238E27FC236}">
                <a16:creationId xmlns:a16="http://schemas.microsoft.com/office/drawing/2014/main" id="{C7899B14-1C04-4DA5-B735-5B5C6E809118}"/>
              </a:ext>
            </a:extLst>
          </p:cNvPr>
          <p:cNvSpPr txBox="1">
            <a:spLocks/>
          </p:cNvSpPr>
          <p:nvPr/>
        </p:nvSpPr>
        <p:spPr>
          <a:xfrm>
            <a:off x="147729" y="600535"/>
            <a:ext cx="4890099" cy="710682"/>
          </a:xfrm>
          <a:prstGeom prst="rect">
            <a:avLst/>
          </a:prstGeom>
        </p:spPr>
        <p:txBody>
          <a:bodyPr/>
          <a:lstStyle/>
          <a:p>
            <a:pPr marL="342900" lvl="0" indent="-342900" eaLnBrk="0" hangingPunct="0">
              <a:spcBef>
                <a:spcPct val="20000"/>
              </a:spcBef>
              <a:defRPr/>
            </a:pPr>
            <a:r>
              <a:rPr kumimoji="0" lang="lv-LV" sz="1200" b="0" i="0" u="none" strike="noStrike" kern="1200" cap="none" spc="0" normalizeH="0" baseline="0" noProof="0" dirty="0">
                <a:ln>
                  <a:noFill/>
                </a:ln>
                <a:solidFill>
                  <a:schemeClr val="tx1"/>
                </a:solidFill>
                <a:effectLst/>
                <a:uLnTx/>
                <a:uFillTx/>
                <a:latin typeface="+mn-lt"/>
                <a:ea typeface="+mn-ea"/>
                <a:cs typeface="+mn-cs"/>
              </a:rPr>
              <a:t>C3</a:t>
            </a:r>
            <a:r>
              <a:rPr kumimoji="0" lang="et-EE" sz="1200" b="0" i="0" u="none" strike="noStrike" kern="1200" cap="none" spc="0" normalizeH="0" baseline="0" noProof="0" dirty="0">
                <a:ln>
                  <a:noFill/>
                </a:ln>
                <a:solidFill>
                  <a:schemeClr val="tx1"/>
                </a:solidFill>
                <a:effectLst/>
                <a:uLnTx/>
                <a:uFillTx/>
                <a:latin typeface="+mn-lt"/>
                <a:ea typeface="+mn-ea"/>
                <a:cs typeface="+mn-cs"/>
              </a:rPr>
              <a:t>. 	</a:t>
            </a:r>
            <a:r>
              <a:rPr lang="lv-LV" sz="1200" dirty="0">
                <a:latin typeface="+mn-lt"/>
              </a:rPr>
              <a:t>Vai pēdējo trīs gadu laikā Jūs esat piedzīvojis ugunsgrēku savā dzīvesvietā</a:t>
            </a:r>
            <a:r>
              <a:rPr lang="et-EE" sz="1200" dirty="0">
                <a:latin typeface="+mn-lt"/>
              </a:rPr>
              <a:t>?</a:t>
            </a:r>
            <a:endParaRPr kumimoji="0" lang="lv-LV"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22" name="Rectangle 21">
            <a:extLst>
              <a:ext uri="{FF2B5EF4-FFF2-40B4-BE49-F238E27FC236}">
                <a16:creationId xmlns:a16="http://schemas.microsoft.com/office/drawing/2014/main" id="{773144BC-4AC6-4082-A1CE-CFAD8175F0C1}"/>
              </a:ext>
            </a:extLst>
          </p:cNvPr>
          <p:cNvSpPr>
            <a:spLocks noChangeArrowheads="1"/>
          </p:cNvSpPr>
          <p:nvPr/>
        </p:nvSpPr>
        <p:spPr bwMode="auto">
          <a:xfrm>
            <a:off x="1983182" y="2795082"/>
            <a:ext cx="1989281" cy="215900"/>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visi aptaujas dalībnieki, n=</a:t>
            </a:r>
            <a:r>
              <a:rPr lang="en-US" sz="1000" dirty="0">
                <a:solidFill>
                  <a:srgbClr val="333333"/>
                </a:solidFill>
                <a:latin typeface="+mj-lt"/>
              </a:rPr>
              <a:t>1019</a:t>
            </a:r>
            <a:endParaRPr lang="lv-LV" sz="1000" b="0" dirty="0">
              <a:solidFill>
                <a:srgbClr val="333333"/>
              </a:solidFill>
              <a:latin typeface="+mj-lt"/>
            </a:endParaRPr>
          </a:p>
        </p:txBody>
      </p:sp>
      <p:sp>
        <p:nvSpPr>
          <p:cNvPr id="24" name="Right Arrow 2">
            <a:extLst>
              <a:ext uri="{FF2B5EF4-FFF2-40B4-BE49-F238E27FC236}">
                <a16:creationId xmlns:a16="http://schemas.microsoft.com/office/drawing/2014/main" id="{9AC82022-45DF-44FB-AF21-43D7D5A90046}"/>
              </a:ext>
            </a:extLst>
          </p:cNvPr>
          <p:cNvSpPr/>
          <p:nvPr/>
        </p:nvSpPr>
        <p:spPr>
          <a:xfrm rot="20998325">
            <a:off x="2336283" y="1481598"/>
            <a:ext cx="2512470" cy="271731"/>
          </a:xfrm>
          <a:prstGeom prst="rightArrow">
            <a:avLst/>
          </a:prstGeom>
          <a:solidFill>
            <a:srgbClr val="990033"/>
          </a:solidFill>
          <a:ln w="127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4">
            <a:extLst>
              <a:ext uri="{FF2B5EF4-FFF2-40B4-BE49-F238E27FC236}">
                <a16:creationId xmlns:a16="http://schemas.microsoft.com/office/drawing/2014/main" id="{11C87F4C-E6F6-424C-B80C-8927DB478A33}"/>
              </a:ext>
            </a:extLst>
          </p:cNvPr>
          <p:cNvSpPr txBox="1">
            <a:spLocks/>
          </p:cNvSpPr>
          <p:nvPr/>
        </p:nvSpPr>
        <p:spPr>
          <a:xfrm>
            <a:off x="4804912" y="78587"/>
            <a:ext cx="4111918" cy="349378"/>
          </a:xfrm>
          <a:prstGeom prst="rect">
            <a:avLst/>
          </a:prstGeom>
        </p:spPr>
        <p:txBody>
          <a:bodyPr/>
          <a:lstStyle/>
          <a:p>
            <a:pPr marL="342900" lvl="0" indent="-342900" algn="r" eaLnBrk="0" hangingPunct="0">
              <a:spcBef>
                <a:spcPct val="20000"/>
              </a:spcBef>
              <a:defRPr/>
            </a:pPr>
            <a:r>
              <a:rPr kumimoji="0" lang="lv-LV" sz="1200" b="0" i="0" u="none" strike="noStrike" kern="1200" cap="none" spc="0" normalizeH="0" baseline="0" noProof="0" dirty="0">
                <a:ln>
                  <a:noFill/>
                </a:ln>
                <a:solidFill>
                  <a:schemeClr val="tx1"/>
                </a:solidFill>
                <a:effectLst/>
                <a:uLnTx/>
                <a:uFillTx/>
                <a:latin typeface="+mn-lt"/>
                <a:ea typeface="+mn-ea"/>
                <a:cs typeface="+mn-cs"/>
              </a:rPr>
              <a:t>C3a</a:t>
            </a:r>
            <a:r>
              <a:rPr kumimoji="0" lang="et-EE" sz="1200" b="0" i="0" u="none" strike="noStrike" kern="1200" cap="none" spc="0" normalizeH="0" baseline="0" noProof="0" dirty="0">
                <a:ln>
                  <a:noFill/>
                </a:ln>
                <a:solidFill>
                  <a:schemeClr val="tx1"/>
                </a:solidFill>
                <a:effectLst/>
                <a:uLnTx/>
                <a:uFillTx/>
                <a:latin typeface="+mn-lt"/>
                <a:ea typeface="+mn-ea"/>
                <a:cs typeface="+mn-cs"/>
              </a:rPr>
              <a:t>. 	</a:t>
            </a:r>
            <a:r>
              <a:rPr lang="lv-LV" sz="1200" dirty="0">
                <a:latin typeface="+mn-lt"/>
              </a:rPr>
              <a:t>Vai izsaucāt Valsts ugunsdzēsības un glābšanas dienestu</a:t>
            </a:r>
            <a:r>
              <a:rPr lang="et-EE" sz="1200" dirty="0">
                <a:latin typeface="+mn-lt"/>
              </a:rPr>
              <a:t>?</a:t>
            </a:r>
            <a:endParaRPr kumimoji="0" lang="lv-LV"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26" name="Rectangle 25">
            <a:extLst>
              <a:ext uri="{FF2B5EF4-FFF2-40B4-BE49-F238E27FC236}">
                <a16:creationId xmlns:a16="http://schemas.microsoft.com/office/drawing/2014/main" id="{A4231783-90B7-4283-9DD6-82576B0DA6EF}"/>
              </a:ext>
            </a:extLst>
          </p:cNvPr>
          <p:cNvSpPr>
            <a:spLocks noChangeArrowheads="1"/>
          </p:cNvSpPr>
          <p:nvPr/>
        </p:nvSpPr>
        <p:spPr bwMode="auto">
          <a:xfrm>
            <a:off x="5289328" y="2319052"/>
            <a:ext cx="3068588" cy="349379"/>
          </a:xfrm>
          <a:prstGeom prst="rect">
            <a:avLst/>
          </a:prstGeom>
          <a:noFill/>
          <a:ln w="9525">
            <a:noFill/>
            <a:round/>
            <a:headEnd/>
            <a:tailEnd/>
          </a:ln>
        </p:spPr>
        <p:txBody>
          <a:bodyPr lIns="0" tIns="0" rIns="0" bIns="0" anchor="ctr"/>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respondenti, kuri pēdējo trīs gadu laikā ir </a:t>
            </a:r>
            <a:r>
              <a:rPr lang="lv-LV" sz="1000" dirty="0">
                <a:solidFill>
                  <a:srgbClr val="333333"/>
                </a:solidFill>
                <a:latin typeface="+mj-lt"/>
              </a:rPr>
              <a:t>piedzīvojuši ugunsgrēku savā dzīvesvietā</a:t>
            </a:r>
            <a:r>
              <a:rPr lang="lv-LV" sz="1000" b="0" dirty="0">
                <a:solidFill>
                  <a:srgbClr val="333333"/>
                </a:solidFill>
                <a:latin typeface="+mj-lt"/>
              </a:rPr>
              <a:t> ; n=</a:t>
            </a:r>
            <a:r>
              <a:rPr lang="en-US" sz="1000" b="0" dirty="0">
                <a:solidFill>
                  <a:srgbClr val="333333"/>
                </a:solidFill>
                <a:latin typeface="+mj-lt"/>
              </a:rPr>
              <a:t>42</a:t>
            </a:r>
            <a:endParaRPr lang="lv-LV" sz="1000" b="0" dirty="0">
              <a:solidFill>
                <a:srgbClr val="333333"/>
              </a:solidFill>
              <a:latin typeface="+mj-lt"/>
            </a:endParaRPr>
          </a:p>
        </p:txBody>
      </p:sp>
      <p:graphicFrame>
        <p:nvGraphicFramePr>
          <p:cNvPr id="19" name="Chart 18">
            <a:extLst>
              <a:ext uri="{FF2B5EF4-FFF2-40B4-BE49-F238E27FC236}">
                <a16:creationId xmlns:a16="http://schemas.microsoft.com/office/drawing/2014/main" id="{BE6DF25D-D50D-4F65-969E-55E6AE45CEE4}"/>
              </a:ext>
            </a:extLst>
          </p:cNvPr>
          <p:cNvGraphicFramePr/>
          <p:nvPr>
            <p:extLst>
              <p:ext uri="{D42A27DB-BD31-4B8C-83A1-F6EECF244321}">
                <p14:modId xmlns:p14="http://schemas.microsoft.com/office/powerpoint/2010/main" val="1070784340"/>
              </p:ext>
            </p:extLst>
          </p:nvPr>
        </p:nvGraphicFramePr>
        <p:xfrm>
          <a:off x="394584" y="1402772"/>
          <a:ext cx="3306147" cy="1764487"/>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Box 26">
            <a:extLst>
              <a:ext uri="{FF2B5EF4-FFF2-40B4-BE49-F238E27FC236}">
                <a16:creationId xmlns:a16="http://schemas.microsoft.com/office/drawing/2014/main" id="{6B535DAE-28B4-4816-8F53-3CFA883853C1}"/>
              </a:ext>
            </a:extLst>
          </p:cNvPr>
          <p:cNvSpPr txBox="1"/>
          <p:nvPr/>
        </p:nvSpPr>
        <p:spPr>
          <a:xfrm>
            <a:off x="925910" y="1029226"/>
            <a:ext cx="2903646" cy="261610"/>
          </a:xfrm>
          <a:prstGeom prst="rect">
            <a:avLst/>
          </a:prstGeom>
          <a:noFill/>
        </p:spPr>
        <p:txBody>
          <a:bodyPr wrap="square" rtlCol="0">
            <a:spAutoFit/>
          </a:bodyPr>
          <a:lstStyle/>
          <a:p>
            <a:pPr algn="ctr"/>
            <a:r>
              <a:rPr lang="lv-LV" sz="1100" b="1" dirty="0">
                <a:solidFill>
                  <a:srgbClr val="000099"/>
                </a:solidFill>
              </a:rPr>
              <a:t>Jā, ir piedzīvojis ugunsgrēku savā dzīvesvietā</a:t>
            </a:r>
            <a:endParaRPr lang="en-US" sz="1000" b="1" dirty="0">
              <a:solidFill>
                <a:srgbClr val="000099"/>
              </a:solidFill>
            </a:endParaRPr>
          </a:p>
        </p:txBody>
      </p:sp>
      <p:graphicFrame>
        <p:nvGraphicFramePr>
          <p:cNvPr id="28" name="Chart 27">
            <a:extLst>
              <a:ext uri="{FF2B5EF4-FFF2-40B4-BE49-F238E27FC236}">
                <a16:creationId xmlns:a16="http://schemas.microsoft.com/office/drawing/2014/main" id="{F0A6AC60-2A19-4D9B-8C10-36E9EA4098AF}"/>
              </a:ext>
            </a:extLst>
          </p:cNvPr>
          <p:cNvGraphicFramePr/>
          <p:nvPr>
            <p:extLst>
              <p:ext uri="{D42A27DB-BD31-4B8C-83A1-F6EECF244321}">
                <p14:modId xmlns:p14="http://schemas.microsoft.com/office/powerpoint/2010/main" val="1557842838"/>
              </p:ext>
            </p:extLst>
          </p:nvPr>
        </p:nvGraphicFramePr>
        <p:xfrm>
          <a:off x="4804914" y="353265"/>
          <a:ext cx="3961184" cy="1960542"/>
        </p:xfrm>
        <a:graphic>
          <a:graphicData uri="http://schemas.openxmlformats.org/drawingml/2006/chart">
            <c:chart xmlns:c="http://schemas.openxmlformats.org/drawingml/2006/chart" xmlns:r="http://schemas.openxmlformats.org/officeDocument/2006/relationships" r:id="rId5"/>
          </a:graphicData>
        </a:graphic>
      </p:graphicFrame>
      <p:cxnSp>
        <p:nvCxnSpPr>
          <p:cNvPr id="29" name="Straight Connector 28">
            <a:extLst>
              <a:ext uri="{FF2B5EF4-FFF2-40B4-BE49-F238E27FC236}">
                <a16:creationId xmlns:a16="http://schemas.microsoft.com/office/drawing/2014/main" id="{89D2920A-31FE-41F6-9C2A-1B48F2C9D6B5}"/>
              </a:ext>
            </a:extLst>
          </p:cNvPr>
          <p:cNvCxnSpPr>
            <a:cxnSpLocks/>
          </p:cNvCxnSpPr>
          <p:nvPr/>
        </p:nvCxnSpPr>
        <p:spPr>
          <a:xfrm>
            <a:off x="247941" y="3187265"/>
            <a:ext cx="6228858" cy="15411"/>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30" name="Text Placeholder 4">
            <a:extLst>
              <a:ext uri="{FF2B5EF4-FFF2-40B4-BE49-F238E27FC236}">
                <a16:creationId xmlns:a16="http://schemas.microsoft.com/office/drawing/2014/main" id="{6670C06A-00DF-410A-89A4-338DFD732663}"/>
              </a:ext>
            </a:extLst>
          </p:cNvPr>
          <p:cNvSpPr txBox="1">
            <a:spLocks/>
          </p:cNvSpPr>
          <p:nvPr/>
        </p:nvSpPr>
        <p:spPr>
          <a:xfrm>
            <a:off x="6535658" y="2729139"/>
            <a:ext cx="2541696" cy="989101"/>
          </a:xfrm>
          <a:prstGeom prst="rect">
            <a:avLst/>
          </a:prstGeom>
        </p:spPr>
        <p:txBody>
          <a:bodyPr/>
          <a:lstStyle/>
          <a:p>
            <a:pPr marL="342900" lvl="0" indent="-342900" eaLnBrk="0" hangingPunct="0">
              <a:spcBef>
                <a:spcPct val="20000"/>
              </a:spcBef>
              <a:defRPr/>
            </a:pPr>
            <a:r>
              <a:rPr kumimoji="0" lang="lv-LV" sz="1200" b="0" i="0" u="none" strike="noStrike" kern="1200" cap="none" spc="0" normalizeH="0" baseline="0" noProof="0" dirty="0">
                <a:ln>
                  <a:noFill/>
                </a:ln>
                <a:solidFill>
                  <a:schemeClr val="tx1"/>
                </a:solidFill>
                <a:effectLst/>
                <a:uLnTx/>
                <a:uFillTx/>
                <a:latin typeface="+mn-lt"/>
                <a:ea typeface="+mn-ea"/>
                <a:cs typeface="+mn-cs"/>
              </a:rPr>
              <a:t>C4</a:t>
            </a:r>
            <a:r>
              <a:rPr kumimoji="0" lang="et-EE" sz="1200" b="0" i="0" u="none" strike="noStrike" kern="1200" cap="none" spc="0" normalizeH="0" baseline="0" noProof="0" dirty="0">
                <a:ln>
                  <a:noFill/>
                </a:ln>
                <a:solidFill>
                  <a:schemeClr val="tx1"/>
                </a:solidFill>
                <a:effectLst/>
                <a:uLnTx/>
                <a:uFillTx/>
                <a:latin typeface="+mn-lt"/>
                <a:ea typeface="+mn-ea"/>
                <a:cs typeface="+mn-cs"/>
              </a:rPr>
              <a:t>. 	</a:t>
            </a:r>
            <a:r>
              <a:rPr lang="lv-LV" sz="1200" dirty="0">
                <a:latin typeface="+mn-lt"/>
              </a:rPr>
              <a:t>Vai pēdējo trīs gadu laikā Jūs vai Jūsu mājsaimniecības locekļi ir personīgi piedzīvojuši negadījumu (izņemot ugunsgrēku), kura risināšanai nepieciešama glābēju palīdzība</a:t>
            </a:r>
            <a:r>
              <a:rPr lang="et-EE" sz="1200" dirty="0">
                <a:latin typeface="+mn-lt"/>
              </a:rPr>
              <a:t>?</a:t>
            </a:r>
            <a:endParaRPr kumimoji="0" lang="lv-LV"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31" name="Rectangle 30">
            <a:extLst>
              <a:ext uri="{FF2B5EF4-FFF2-40B4-BE49-F238E27FC236}">
                <a16:creationId xmlns:a16="http://schemas.microsoft.com/office/drawing/2014/main" id="{208CD575-41CA-4871-B599-730DAAF663E6}"/>
              </a:ext>
            </a:extLst>
          </p:cNvPr>
          <p:cNvSpPr>
            <a:spLocks noChangeArrowheads="1"/>
          </p:cNvSpPr>
          <p:nvPr/>
        </p:nvSpPr>
        <p:spPr bwMode="auto">
          <a:xfrm>
            <a:off x="7196220" y="6122321"/>
            <a:ext cx="1989281" cy="215900"/>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visi aptaujas dalībnieki, n=</a:t>
            </a:r>
            <a:r>
              <a:rPr lang="lv-LV" sz="1000" dirty="0">
                <a:solidFill>
                  <a:srgbClr val="333333"/>
                </a:solidFill>
                <a:latin typeface="+mj-lt"/>
              </a:rPr>
              <a:t>10</a:t>
            </a:r>
            <a:r>
              <a:rPr lang="en-US" sz="1000" dirty="0">
                <a:solidFill>
                  <a:srgbClr val="333333"/>
                </a:solidFill>
                <a:latin typeface="+mj-lt"/>
              </a:rPr>
              <a:t>19</a:t>
            </a:r>
            <a:endParaRPr lang="lv-LV" sz="1000" b="0" dirty="0">
              <a:solidFill>
                <a:srgbClr val="333333"/>
              </a:solidFill>
              <a:latin typeface="+mj-lt"/>
            </a:endParaRPr>
          </a:p>
        </p:txBody>
      </p:sp>
      <p:graphicFrame>
        <p:nvGraphicFramePr>
          <p:cNvPr id="32" name="Chart 31">
            <a:extLst>
              <a:ext uri="{FF2B5EF4-FFF2-40B4-BE49-F238E27FC236}">
                <a16:creationId xmlns:a16="http://schemas.microsoft.com/office/drawing/2014/main" id="{06F9C6B0-932E-407F-88B5-EF543E3A5BA4}"/>
              </a:ext>
            </a:extLst>
          </p:cNvPr>
          <p:cNvGraphicFramePr/>
          <p:nvPr>
            <p:extLst>
              <p:ext uri="{D42A27DB-BD31-4B8C-83A1-F6EECF244321}">
                <p14:modId xmlns:p14="http://schemas.microsoft.com/office/powerpoint/2010/main" val="226716120"/>
              </p:ext>
            </p:extLst>
          </p:nvPr>
        </p:nvGraphicFramePr>
        <p:xfrm>
          <a:off x="6537788" y="4480082"/>
          <a:ext cx="3306147" cy="1764487"/>
        </p:xfrm>
        <a:graphic>
          <a:graphicData uri="http://schemas.openxmlformats.org/drawingml/2006/chart">
            <c:chart xmlns:c="http://schemas.openxmlformats.org/drawingml/2006/chart" xmlns:r="http://schemas.openxmlformats.org/officeDocument/2006/relationships" r:id="rId6"/>
          </a:graphicData>
        </a:graphic>
      </p:graphicFrame>
      <p:sp>
        <p:nvSpPr>
          <p:cNvPr id="33" name="TextBox 32">
            <a:extLst>
              <a:ext uri="{FF2B5EF4-FFF2-40B4-BE49-F238E27FC236}">
                <a16:creationId xmlns:a16="http://schemas.microsoft.com/office/drawing/2014/main" id="{EE576209-B505-4837-B609-DA2D1FCAFECD}"/>
              </a:ext>
            </a:extLst>
          </p:cNvPr>
          <p:cNvSpPr txBox="1"/>
          <p:nvPr/>
        </p:nvSpPr>
        <p:spPr>
          <a:xfrm>
            <a:off x="6616922" y="3896780"/>
            <a:ext cx="2447950" cy="600164"/>
          </a:xfrm>
          <a:prstGeom prst="rect">
            <a:avLst/>
          </a:prstGeom>
          <a:noFill/>
        </p:spPr>
        <p:txBody>
          <a:bodyPr wrap="square" rtlCol="0">
            <a:spAutoFit/>
          </a:bodyPr>
          <a:lstStyle/>
          <a:p>
            <a:pPr algn="ctr"/>
            <a:r>
              <a:rPr lang="lv-LV" sz="1100" b="1" dirty="0">
                <a:solidFill>
                  <a:srgbClr val="000099"/>
                </a:solidFill>
              </a:rPr>
              <a:t>Jā, ir piedzīvojuši negadījumu</a:t>
            </a:r>
            <a:r>
              <a:rPr lang="en-US" sz="1100" b="1" dirty="0">
                <a:solidFill>
                  <a:srgbClr val="000099"/>
                </a:solidFill>
              </a:rPr>
              <a:t> </a:t>
            </a:r>
            <a:r>
              <a:rPr lang="lv-LV" sz="1100" b="1" dirty="0">
                <a:solidFill>
                  <a:srgbClr val="000099"/>
                </a:solidFill>
              </a:rPr>
              <a:t>(izņemot ugunsgrēku), kura risināšanai nepieciešama glābēju palīdzība</a:t>
            </a:r>
            <a:endParaRPr lang="en-US" sz="1000" b="1" dirty="0">
              <a:solidFill>
                <a:srgbClr val="000099"/>
              </a:solidFill>
            </a:endParaRPr>
          </a:p>
        </p:txBody>
      </p:sp>
      <p:cxnSp>
        <p:nvCxnSpPr>
          <p:cNvPr id="34" name="Straight Connector 33">
            <a:extLst>
              <a:ext uri="{FF2B5EF4-FFF2-40B4-BE49-F238E27FC236}">
                <a16:creationId xmlns:a16="http://schemas.microsoft.com/office/drawing/2014/main" id="{C5F5185C-765F-445A-A6A4-EFD25144B563}"/>
              </a:ext>
            </a:extLst>
          </p:cNvPr>
          <p:cNvCxnSpPr>
            <a:cxnSpLocks/>
          </p:cNvCxnSpPr>
          <p:nvPr/>
        </p:nvCxnSpPr>
        <p:spPr>
          <a:xfrm>
            <a:off x="6476799" y="2665586"/>
            <a:ext cx="36187" cy="3735214"/>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A8B0A1C-BFF7-4879-8CB9-4214A8EAD03D}"/>
              </a:ext>
            </a:extLst>
          </p:cNvPr>
          <p:cNvCxnSpPr>
            <a:cxnSpLocks/>
          </p:cNvCxnSpPr>
          <p:nvPr/>
        </p:nvCxnSpPr>
        <p:spPr>
          <a:xfrm>
            <a:off x="6476799" y="2665586"/>
            <a:ext cx="2579278" cy="2845"/>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23" name="Slide Number Placeholder 2">
            <a:extLst>
              <a:ext uri="{FF2B5EF4-FFF2-40B4-BE49-F238E27FC236}">
                <a16:creationId xmlns:a16="http://schemas.microsoft.com/office/drawing/2014/main" id="{E0CDF92D-F497-4B7F-A914-51A0E8433B27}"/>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75</a:t>
            </a:fld>
            <a:endParaRPr lang="en-AU" dirty="0"/>
          </a:p>
        </p:txBody>
      </p:sp>
    </p:spTree>
    <p:extLst>
      <p:ext uri="{BB962C8B-B14F-4D97-AF65-F5344CB8AC3E}">
        <p14:creationId xmlns:p14="http://schemas.microsoft.com/office/powerpoint/2010/main" val="15181864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47306-7D36-4AA0-B4A2-58F38CB9ADE9}"/>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en-US" sz="2000" dirty="0" err="1">
                <a:solidFill>
                  <a:srgbClr val="000099"/>
                </a:solidFill>
                <a:latin typeface="+mj-lt"/>
                <a:ea typeface="+mj-ea"/>
                <a:cs typeface="+mj-cs"/>
              </a:rPr>
              <a:t>Valsts</a:t>
            </a:r>
            <a:r>
              <a:rPr lang="en-US" sz="2000" dirty="0">
                <a:solidFill>
                  <a:srgbClr val="000099"/>
                </a:solidFill>
                <a:latin typeface="+mj-lt"/>
                <a:ea typeface="+mj-ea"/>
                <a:cs typeface="+mj-cs"/>
              </a:rPr>
              <a:t> </a:t>
            </a:r>
            <a:r>
              <a:rPr lang="lv-LV" sz="2000" dirty="0">
                <a:solidFill>
                  <a:srgbClr val="000099"/>
                </a:solidFill>
                <a:latin typeface="+mj-lt"/>
                <a:ea typeface="+mj-ea"/>
                <a:cs typeface="+mj-cs"/>
              </a:rPr>
              <a:t>robežsardze</a:t>
            </a:r>
            <a:endParaRPr kumimoji="0" lang="lv-LV" sz="2000" b="0" i="0" u="none" strike="noStrike" kern="1200" cap="none" spc="0" normalizeH="0" baseline="0" noProof="0" dirty="0">
              <a:ln>
                <a:noFill/>
              </a:ln>
              <a:solidFill>
                <a:srgbClr val="000099"/>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F3304F1E-AA57-4FD6-8B10-F6A1264CF466}"/>
              </a:ext>
            </a:extLst>
          </p:cNvPr>
          <p:cNvSpPr txBox="1">
            <a:spLocks/>
          </p:cNvSpPr>
          <p:nvPr/>
        </p:nvSpPr>
        <p:spPr>
          <a:xfrm>
            <a:off x="277124" y="497018"/>
            <a:ext cx="8246690" cy="710682"/>
          </a:xfrm>
          <a:prstGeom prst="rect">
            <a:avLst/>
          </a:prstGeom>
        </p:spPr>
        <p:txBody>
          <a:bodyPr/>
          <a:lstStyle/>
          <a:p>
            <a:pPr marL="342900" lvl="0" indent="-342900" eaLnBrk="0" hangingPunct="0">
              <a:spcBef>
                <a:spcPct val="20000"/>
              </a:spcBef>
              <a:defRPr/>
            </a:pPr>
            <a:r>
              <a:rPr kumimoji="0" lang="en-US" sz="1200" b="0" i="0" u="none" strike="noStrike" kern="1200" cap="none" spc="0" normalizeH="0" baseline="0" noProof="0" dirty="0">
                <a:ln>
                  <a:noFill/>
                </a:ln>
                <a:solidFill>
                  <a:schemeClr val="tx1"/>
                </a:solidFill>
                <a:effectLst/>
                <a:uLnTx/>
                <a:uFillTx/>
                <a:latin typeface="+mn-lt"/>
                <a:ea typeface="+mn-ea"/>
                <a:cs typeface="+mn-cs"/>
              </a:rPr>
              <a:t>C1</a:t>
            </a:r>
            <a:r>
              <a:rPr kumimoji="0" lang="et-EE" sz="1200" b="0" i="0" u="none" strike="noStrike" kern="1200" cap="none" spc="0" normalizeH="0" baseline="0" noProof="0" dirty="0">
                <a:ln>
                  <a:noFill/>
                </a:ln>
                <a:solidFill>
                  <a:schemeClr val="tx1"/>
                </a:solidFill>
                <a:effectLst/>
                <a:uLnTx/>
                <a:uFillTx/>
                <a:latin typeface="+mn-lt"/>
                <a:ea typeface="+mn-ea"/>
                <a:cs typeface="+mn-cs"/>
              </a:rPr>
              <a:t>. 	</a:t>
            </a:r>
            <a:r>
              <a:rPr lang="lv-LV" sz="1200" dirty="0">
                <a:latin typeface="+mn-lt"/>
              </a:rPr>
              <a:t>Lūdzu skalā no 1 līdz 10 novērtējiet, cik lielā mērā Jūs uzticaties </a:t>
            </a:r>
            <a:r>
              <a:rPr lang="en-US" sz="1200" dirty="0" err="1">
                <a:latin typeface="+mn-lt"/>
              </a:rPr>
              <a:t>Valsts</a:t>
            </a:r>
            <a:r>
              <a:rPr lang="en-US" sz="1200" dirty="0">
                <a:latin typeface="+mn-lt"/>
              </a:rPr>
              <a:t> </a:t>
            </a:r>
            <a:r>
              <a:rPr lang="lv-LV" sz="1200" dirty="0">
                <a:latin typeface="+mn-lt"/>
              </a:rPr>
              <a:t>robežsardzei, kur “1” ir </a:t>
            </a:r>
            <a:r>
              <a:rPr lang="en-US" sz="1200" dirty="0">
                <a:latin typeface="+mn-lt"/>
              </a:rPr>
              <a:t>“</a:t>
            </a:r>
            <a:r>
              <a:rPr lang="lv-LV" sz="1200" dirty="0">
                <a:latin typeface="+mn-lt"/>
              </a:rPr>
              <a:t>nemaz neuzticos </a:t>
            </a:r>
            <a:r>
              <a:rPr lang="en-US" sz="1200" dirty="0">
                <a:latin typeface="+mn-lt"/>
              </a:rPr>
              <a:t>“ </a:t>
            </a:r>
            <a:r>
              <a:rPr lang="lv-LV" sz="1200" dirty="0">
                <a:latin typeface="+mn-lt"/>
              </a:rPr>
              <a:t>un “10” ir </a:t>
            </a:r>
            <a:r>
              <a:rPr lang="en-US" sz="1200" dirty="0">
                <a:latin typeface="+mn-lt"/>
              </a:rPr>
              <a:t>“</a:t>
            </a:r>
            <a:r>
              <a:rPr lang="lv-LV" sz="1200" dirty="0">
                <a:latin typeface="+mn-lt"/>
              </a:rPr>
              <a:t>ļoti uzticos</a:t>
            </a:r>
            <a:r>
              <a:rPr lang="en-US" sz="1200" dirty="0">
                <a:latin typeface="+mn-lt"/>
              </a:rPr>
              <a:t>”</a:t>
            </a:r>
            <a:r>
              <a:rPr lang="et-EE" sz="1200" dirty="0">
                <a:latin typeface="+mn-lt"/>
              </a:rPr>
              <a:t>?</a:t>
            </a:r>
            <a:endParaRPr kumimoji="0" lang="lv-LV" sz="1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tabLst/>
              <a:defRPr/>
            </a:pPr>
            <a:endParaRPr kumimoji="0" lang="lv-LV" sz="12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4" name="Chart 3">
            <a:extLst>
              <a:ext uri="{FF2B5EF4-FFF2-40B4-BE49-F238E27FC236}">
                <a16:creationId xmlns:a16="http://schemas.microsoft.com/office/drawing/2014/main" id="{48B79599-FD10-41E7-845D-210C525B9EDD}"/>
              </a:ext>
            </a:extLst>
          </p:cNvPr>
          <p:cNvGraphicFramePr/>
          <p:nvPr>
            <p:extLst>
              <p:ext uri="{D42A27DB-BD31-4B8C-83A1-F6EECF244321}">
                <p14:modId xmlns:p14="http://schemas.microsoft.com/office/powerpoint/2010/main" val="1632755575"/>
              </p:ext>
            </p:extLst>
          </p:nvPr>
        </p:nvGraphicFramePr>
        <p:xfrm>
          <a:off x="414638" y="810884"/>
          <a:ext cx="8177333" cy="2419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7AE360A4-8588-449F-B6A5-67022DF904C9}"/>
              </a:ext>
            </a:extLst>
          </p:cNvPr>
          <p:cNvGraphicFramePr/>
          <p:nvPr>
            <p:extLst>
              <p:ext uri="{D42A27DB-BD31-4B8C-83A1-F6EECF244321}">
                <p14:modId xmlns:p14="http://schemas.microsoft.com/office/powerpoint/2010/main" val="1703740142"/>
              </p:ext>
            </p:extLst>
          </p:nvPr>
        </p:nvGraphicFramePr>
        <p:xfrm>
          <a:off x="302910" y="3314487"/>
          <a:ext cx="5669530" cy="23848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Object 62">
            <a:extLst>
              <a:ext uri="{FF2B5EF4-FFF2-40B4-BE49-F238E27FC236}">
                <a16:creationId xmlns:a16="http://schemas.microsoft.com/office/drawing/2014/main" id="{99C3B7A7-E673-4608-8F87-824B08E31181}"/>
              </a:ext>
            </a:extLst>
          </p:cNvPr>
          <p:cNvGraphicFramePr>
            <a:graphicFrameLocks noChangeAspect="1"/>
          </p:cNvGraphicFramePr>
          <p:nvPr>
            <p:extLst>
              <p:ext uri="{D42A27DB-BD31-4B8C-83A1-F6EECF244321}">
                <p14:modId xmlns:p14="http://schemas.microsoft.com/office/powerpoint/2010/main" val="526702624"/>
              </p:ext>
            </p:extLst>
          </p:nvPr>
        </p:nvGraphicFramePr>
        <p:xfrm>
          <a:off x="6211020" y="4026051"/>
          <a:ext cx="1809258" cy="167033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A7303E8F-F3EB-4790-A0AC-B3513FAD8E3F}"/>
              </a:ext>
            </a:extLst>
          </p:cNvPr>
          <p:cNvSpPr txBox="1"/>
          <p:nvPr/>
        </p:nvSpPr>
        <p:spPr>
          <a:xfrm>
            <a:off x="6012160" y="3403329"/>
            <a:ext cx="2088232" cy="553998"/>
          </a:xfrm>
          <a:prstGeom prst="rect">
            <a:avLst/>
          </a:prstGeom>
          <a:noFill/>
        </p:spPr>
        <p:txBody>
          <a:bodyPr wrap="square" rtlCol="0">
            <a:spAutoFit/>
          </a:bodyPr>
          <a:lstStyle/>
          <a:p>
            <a:pPr algn="ctr"/>
            <a:r>
              <a:rPr lang="lv-LV" sz="1000" b="1" u="sng" dirty="0"/>
              <a:t>Vidējais vērtējums 10 punktu skalā, </a:t>
            </a:r>
            <a:r>
              <a:rPr lang="lv-LV" sz="1000" b="1" dirty="0"/>
              <a:t>kur 1 nozīmē “nemaz neuzticas”, bet 10 nozīmē “ļoti uzticas”</a:t>
            </a:r>
            <a:endParaRPr lang="en-US" sz="800" b="1" dirty="0"/>
          </a:p>
        </p:txBody>
      </p:sp>
      <p:sp>
        <p:nvSpPr>
          <p:cNvPr id="8" name="Rectangle 7">
            <a:extLst>
              <a:ext uri="{FF2B5EF4-FFF2-40B4-BE49-F238E27FC236}">
                <a16:creationId xmlns:a16="http://schemas.microsoft.com/office/drawing/2014/main" id="{12486B6D-0E68-4FE1-8AA5-A9E5610316E7}"/>
              </a:ext>
            </a:extLst>
          </p:cNvPr>
          <p:cNvSpPr>
            <a:spLocks noChangeArrowheads="1"/>
          </p:cNvSpPr>
          <p:nvPr/>
        </p:nvSpPr>
        <p:spPr bwMode="auto">
          <a:xfrm>
            <a:off x="5112501" y="5785359"/>
            <a:ext cx="2879725" cy="215900"/>
          </a:xfrm>
          <a:prstGeom prst="rect">
            <a:avLst/>
          </a:prstGeom>
          <a:noFill/>
          <a:ln w="9525">
            <a:noFill/>
            <a:round/>
            <a:headEnd/>
            <a:tailEnd/>
          </a:ln>
        </p:spPr>
        <p:txBody>
          <a:bodyPr lIns="0" tIns="0" rIns="0" bIns="0" anchor="b"/>
          <a:lstStyle/>
          <a:p>
            <a:pPr algn="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visi aptaujas dalībnieki, n=</a:t>
            </a:r>
            <a:r>
              <a:rPr lang="lv-LV" sz="1000" dirty="0">
                <a:solidFill>
                  <a:srgbClr val="333333"/>
                </a:solidFill>
                <a:latin typeface="+mj-lt"/>
              </a:rPr>
              <a:t>10</a:t>
            </a:r>
            <a:r>
              <a:rPr lang="en-US" sz="1000" dirty="0">
                <a:solidFill>
                  <a:srgbClr val="333333"/>
                </a:solidFill>
                <a:latin typeface="+mj-lt"/>
              </a:rPr>
              <a:t>19</a:t>
            </a:r>
            <a:endParaRPr lang="lv-LV" sz="1000" b="0" dirty="0">
              <a:solidFill>
                <a:srgbClr val="333333"/>
              </a:solidFill>
              <a:latin typeface="+mj-lt"/>
            </a:endParaRPr>
          </a:p>
        </p:txBody>
      </p:sp>
      <p:cxnSp>
        <p:nvCxnSpPr>
          <p:cNvPr id="9" name="Straight Connector 8">
            <a:extLst>
              <a:ext uri="{FF2B5EF4-FFF2-40B4-BE49-F238E27FC236}">
                <a16:creationId xmlns:a16="http://schemas.microsoft.com/office/drawing/2014/main" id="{CED40ECD-FCF3-46BA-AD56-502B3E9A4B35}"/>
              </a:ext>
            </a:extLst>
          </p:cNvPr>
          <p:cNvCxnSpPr>
            <a:cxnSpLocks/>
          </p:cNvCxnSpPr>
          <p:nvPr/>
        </p:nvCxnSpPr>
        <p:spPr>
          <a:xfrm>
            <a:off x="247941" y="3273524"/>
            <a:ext cx="8766663"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10" name="Slide Number Placeholder 2">
            <a:extLst>
              <a:ext uri="{FF2B5EF4-FFF2-40B4-BE49-F238E27FC236}">
                <a16:creationId xmlns:a16="http://schemas.microsoft.com/office/drawing/2014/main" id="{786D94C4-D330-4F89-8FAC-047FD1632DE7}"/>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76</a:t>
            </a:fld>
            <a:endParaRPr lang="en-AU" dirty="0"/>
          </a:p>
        </p:txBody>
      </p:sp>
    </p:spTree>
    <p:extLst>
      <p:ext uri="{BB962C8B-B14F-4D97-AF65-F5344CB8AC3E}">
        <p14:creationId xmlns:p14="http://schemas.microsoft.com/office/powerpoint/2010/main" val="36074293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8C6EC-E2CD-454E-A04C-C897D1F12D83}"/>
              </a:ext>
            </a:extLst>
          </p:cNvPr>
          <p:cNvSpPr txBox="1">
            <a:spLocks/>
          </p:cNvSpPr>
          <p:nvPr/>
        </p:nvSpPr>
        <p:spPr>
          <a:xfrm>
            <a:off x="190865" y="108349"/>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en-US" sz="2000" dirty="0" err="1">
                <a:solidFill>
                  <a:srgbClr val="000099"/>
                </a:solidFill>
                <a:latin typeface="+mj-lt"/>
                <a:ea typeface="+mj-ea"/>
                <a:cs typeface="+mj-cs"/>
              </a:rPr>
              <a:t>Valsts</a:t>
            </a:r>
            <a:r>
              <a:rPr lang="en-US" sz="2000" dirty="0">
                <a:solidFill>
                  <a:srgbClr val="000099"/>
                </a:solidFill>
                <a:latin typeface="+mj-lt"/>
                <a:ea typeface="+mj-ea"/>
                <a:cs typeface="+mj-cs"/>
              </a:rPr>
              <a:t> </a:t>
            </a:r>
            <a:r>
              <a:rPr lang="lv-LV" sz="2000" dirty="0">
                <a:solidFill>
                  <a:srgbClr val="000099"/>
                </a:solidFill>
                <a:latin typeface="+mj-lt"/>
                <a:ea typeface="+mj-ea"/>
                <a:cs typeface="+mj-cs"/>
              </a:rPr>
              <a:t>robežsardze</a:t>
            </a:r>
            <a:endParaRPr kumimoji="0" lang="lv-LV" sz="2000" b="0" i="0" u="none" strike="noStrike" kern="1200" cap="none" spc="0" normalizeH="0" baseline="0" noProof="0" dirty="0">
              <a:ln>
                <a:noFill/>
              </a:ln>
              <a:solidFill>
                <a:srgbClr val="000099"/>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837573E7-2FC1-42C6-A7DE-79454CD10871}"/>
              </a:ext>
            </a:extLst>
          </p:cNvPr>
          <p:cNvSpPr txBox="1">
            <a:spLocks/>
          </p:cNvSpPr>
          <p:nvPr/>
        </p:nvSpPr>
        <p:spPr>
          <a:xfrm>
            <a:off x="134844" y="528672"/>
            <a:ext cx="8948771" cy="313867"/>
          </a:xfrm>
          <a:prstGeom prst="rect">
            <a:avLst/>
          </a:prstGeom>
        </p:spPr>
        <p:txBody>
          <a:bodyPr/>
          <a:lstStyle/>
          <a:p>
            <a:pPr marL="342900" lvl="0" indent="-342900" eaLnBrk="0" hangingPunct="0">
              <a:spcBef>
                <a:spcPct val="20000"/>
              </a:spcBef>
              <a:defRPr/>
            </a:pPr>
            <a:r>
              <a:rPr kumimoji="0" lang="en-US" sz="1200" b="0" i="0" u="none" strike="noStrike" kern="1200" cap="none" spc="0" normalizeH="0" baseline="0" noProof="0" dirty="0">
                <a:ln>
                  <a:noFill/>
                </a:ln>
                <a:solidFill>
                  <a:schemeClr val="tx1"/>
                </a:solidFill>
                <a:effectLst/>
                <a:uLnTx/>
                <a:uFillTx/>
                <a:latin typeface="+mn-lt"/>
                <a:ea typeface="+mn-ea"/>
                <a:cs typeface="+mn-cs"/>
              </a:rPr>
              <a:t>C1</a:t>
            </a:r>
            <a:r>
              <a:rPr kumimoji="0" lang="et-EE" sz="1200" b="0" i="0" u="none" strike="noStrike" kern="1200" cap="none" spc="0" normalizeH="0" baseline="0" noProof="0" dirty="0">
                <a:ln>
                  <a:noFill/>
                </a:ln>
                <a:solidFill>
                  <a:schemeClr val="tx1"/>
                </a:solidFill>
                <a:effectLst/>
                <a:uLnTx/>
                <a:uFillTx/>
                <a:latin typeface="+mn-lt"/>
                <a:ea typeface="+mn-ea"/>
                <a:cs typeface="+mn-cs"/>
              </a:rPr>
              <a:t>. 	</a:t>
            </a:r>
            <a:r>
              <a:rPr lang="lv-LV" sz="1200" dirty="0">
                <a:latin typeface="+mn-lt"/>
              </a:rPr>
              <a:t>Lūdzu skalā no 1 līdz 10 novērtējiet, cik lielā mērā Jūs uzticaties </a:t>
            </a:r>
            <a:r>
              <a:rPr lang="en-US" sz="1200" dirty="0" err="1">
                <a:latin typeface="+mn-lt"/>
              </a:rPr>
              <a:t>Valsts</a:t>
            </a:r>
            <a:r>
              <a:rPr lang="en-US" sz="1200" dirty="0">
                <a:latin typeface="+mn-lt"/>
              </a:rPr>
              <a:t> </a:t>
            </a:r>
            <a:r>
              <a:rPr lang="lv-LV" sz="1200" dirty="0">
                <a:latin typeface="+mn-lt"/>
              </a:rPr>
              <a:t>robežsardzei, kur “1” ir </a:t>
            </a:r>
            <a:r>
              <a:rPr lang="en-US" sz="1200" dirty="0">
                <a:latin typeface="+mn-lt"/>
              </a:rPr>
              <a:t>“</a:t>
            </a:r>
            <a:r>
              <a:rPr lang="lv-LV" sz="1200" dirty="0">
                <a:latin typeface="+mn-lt"/>
              </a:rPr>
              <a:t>nemaz neuzticos </a:t>
            </a:r>
            <a:r>
              <a:rPr lang="en-US" sz="1200" dirty="0">
                <a:latin typeface="+mn-lt"/>
              </a:rPr>
              <a:t>“ </a:t>
            </a:r>
            <a:r>
              <a:rPr lang="lv-LV" sz="1200" dirty="0">
                <a:latin typeface="+mn-lt"/>
              </a:rPr>
              <a:t>un “10” ir </a:t>
            </a:r>
            <a:r>
              <a:rPr lang="en-US" sz="1200" dirty="0">
                <a:latin typeface="+mn-lt"/>
              </a:rPr>
              <a:t>“</a:t>
            </a:r>
            <a:r>
              <a:rPr lang="lv-LV" sz="1200" dirty="0">
                <a:latin typeface="+mn-lt"/>
              </a:rPr>
              <a:t>ļoti uzticos</a:t>
            </a:r>
            <a:r>
              <a:rPr lang="en-US" sz="1200" dirty="0">
                <a:latin typeface="+mn-lt"/>
              </a:rPr>
              <a:t>”</a:t>
            </a:r>
            <a:r>
              <a:rPr lang="et-EE" sz="1200" dirty="0">
                <a:latin typeface="+mn-lt"/>
              </a:rPr>
              <a:t>?</a:t>
            </a:r>
            <a:endParaRPr kumimoji="0" lang="lv-LV" sz="1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tabLst/>
              <a:defRPr/>
            </a:pPr>
            <a:endParaRPr kumimoji="0" lang="lv-LV" sz="12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4" name="Chart 3">
            <a:extLst>
              <a:ext uri="{FF2B5EF4-FFF2-40B4-BE49-F238E27FC236}">
                <a16:creationId xmlns:a16="http://schemas.microsoft.com/office/drawing/2014/main" id="{5106E035-04CE-4AF1-98B2-E13658596B7F}"/>
              </a:ext>
            </a:extLst>
          </p:cNvPr>
          <p:cNvGraphicFramePr/>
          <p:nvPr>
            <p:extLst>
              <p:ext uri="{D42A27DB-BD31-4B8C-83A1-F6EECF244321}">
                <p14:modId xmlns:p14="http://schemas.microsoft.com/office/powerpoint/2010/main" val="3588909804"/>
              </p:ext>
            </p:extLst>
          </p:nvPr>
        </p:nvGraphicFramePr>
        <p:xfrm>
          <a:off x="1500995" y="842540"/>
          <a:ext cx="7454867" cy="555826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DEDD5806-BE1E-4521-8B55-C83C685BD3F0}"/>
              </a:ext>
            </a:extLst>
          </p:cNvPr>
          <p:cNvSpPr>
            <a:spLocks noChangeArrowheads="1"/>
          </p:cNvSpPr>
          <p:nvPr/>
        </p:nvSpPr>
        <p:spPr bwMode="auto">
          <a:xfrm>
            <a:off x="298972" y="4511615"/>
            <a:ext cx="667187" cy="727935"/>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visi aptaujas dalībnieki, n=</a:t>
            </a:r>
            <a:r>
              <a:rPr lang="en-US" sz="1000" dirty="0">
                <a:solidFill>
                  <a:srgbClr val="333333"/>
                </a:solidFill>
                <a:latin typeface="+mj-lt"/>
              </a:rPr>
              <a:t> 1019</a:t>
            </a:r>
            <a:endParaRPr lang="lv-LV" sz="1000" b="0" dirty="0">
              <a:solidFill>
                <a:srgbClr val="333333"/>
              </a:solidFill>
              <a:latin typeface="+mj-lt"/>
            </a:endParaRPr>
          </a:p>
        </p:txBody>
      </p:sp>
      <p:sp>
        <p:nvSpPr>
          <p:cNvPr id="6" name="Slide Number Placeholder 2">
            <a:extLst>
              <a:ext uri="{FF2B5EF4-FFF2-40B4-BE49-F238E27FC236}">
                <a16:creationId xmlns:a16="http://schemas.microsoft.com/office/drawing/2014/main" id="{53F31355-D003-4C2A-A61A-AA04A016FBC4}"/>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77</a:t>
            </a:fld>
            <a:endParaRPr lang="en-AU" dirty="0"/>
          </a:p>
        </p:txBody>
      </p:sp>
    </p:spTree>
    <p:extLst>
      <p:ext uri="{BB962C8B-B14F-4D97-AF65-F5344CB8AC3E}">
        <p14:creationId xmlns:p14="http://schemas.microsoft.com/office/powerpoint/2010/main" val="422754292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D03C1-FF4D-4E13-89DD-962461A7BCDE}"/>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en-US" sz="2000" dirty="0" err="1">
                <a:solidFill>
                  <a:srgbClr val="000099"/>
                </a:solidFill>
                <a:latin typeface="+mj-lt"/>
                <a:ea typeface="+mj-ea"/>
                <a:cs typeface="+mj-cs"/>
              </a:rPr>
              <a:t>Valsts</a:t>
            </a:r>
            <a:r>
              <a:rPr lang="en-US" sz="2000" dirty="0">
                <a:solidFill>
                  <a:srgbClr val="000099"/>
                </a:solidFill>
                <a:latin typeface="+mj-lt"/>
                <a:ea typeface="+mj-ea"/>
                <a:cs typeface="+mj-cs"/>
              </a:rPr>
              <a:t> </a:t>
            </a:r>
            <a:r>
              <a:rPr lang="lv-LV" sz="2000" dirty="0">
                <a:solidFill>
                  <a:srgbClr val="000099"/>
                </a:solidFill>
                <a:latin typeface="+mj-lt"/>
                <a:ea typeface="+mj-ea"/>
                <a:cs typeface="+mj-cs"/>
              </a:rPr>
              <a:t>robežsardze</a:t>
            </a:r>
            <a:endParaRPr kumimoji="0" lang="lv-LV" sz="2000" b="0" i="0" u="none" strike="noStrike" kern="1200" cap="none" spc="0" normalizeH="0" baseline="0" noProof="0" dirty="0">
              <a:ln>
                <a:noFill/>
              </a:ln>
              <a:solidFill>
                <a:srgbClr val="000099"/>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FF6A4011-B5D4-45DE-AC65-76B608E10B9E}"/>
              </a:ext>
            </a:extLst>
          </p:cNvPr>
          <p:cNvSpPr txBox="1">
            <a:spLocks/>
          </p:cNvSpPr>
          <p:nvPr/>
        </p:nvSpPr>
        <p:spPr>
          <a:xfrm>
            <a:off x="4132053" y="652296"/>
            <a:ext cx="4723022" cy="474816"/>
          </a:xfrm>
          <a:prstGeom prst="rect">
            <a:avLst/>
          </a:prstGeom>
        </p:spPr>
        <p:txBody>
          <a:bodyPr/>
          <a:lstStyle/>
          <a:p>
            <a:pPr marL="342900" lvl="0" indent="-342900" eaLnBrk="0" hangingPunct="0">
              <a:spcBef>
                <a:spcPct val="20000"/>
              </a:spcBef>
              <a:defRPr/>
            </a:pPr>
            <a:r>
              <a:rPr kumimoji="0" lang="en-US" sz="1200" b="0" i="0" u="none" strike="noStrike" kern="1200" cap="none" spc="0" normalizeH="0" baseline="0" noProof="0" dirty="0">
                <a:ln>
                  <a:noFill/>
                </a:ln>
                <a:solidFill>
                  <a:schemeClr val="tx1"/>
                </a:solidFill>
                <a:effectLst/>
                <a:uLnTx/>
                <a:uFillTx/>
                <a:latin typeface="+mn-lt"/>
                <a:ea typeface="+mn-ea"/>
                <a:cs typeface="+mn-cs"/>
              </a:rPr>
              <a:t>C5a</a:t>
            </a:r>
            <a:r>
              <a:rPr kumimoji="0" lang="et-EE" sz="1200" b="0" i="0" u="none" strike="noStrike" kern="1200" cap="none" spc="0" normalizeH="0" baseline="0" noProof="0" dirty="0">
                <a:ln>
                  <a:noFill/>
                </a:ln>
                <a:solidFill>
                  <a:schemeClr val="tx1"/>
                </a:solidFill>
                <a:effectLst/>
                <a:uLnTx/>
                <a:uFillTx/>
                <a:latin typeface="+mn-lt"/>
                <a:ea typeface="+mn-ea"/>
                <a:cs typeface="+mn-cs"/>
              </a:rPr>
              <a:t>. 	</a:t>
            </a:r>
            <a:r>
              <a:rPr lang="lv-LV" sz="1200" dirty="0">
                <a:latin typeface="+mn-lt"/>
              </a:rPr>
              <a:t>Lūdzu skalā no 1 līdz 10 novērtējiet Valsts robežsardzes darbu konkrētajā/-</a:t>
            </a:r>
            <a:r>
              <a:rPr lang="lv-LV" sz="1200" dirty="0" err="1">
                <a:latin typeface="+mn-lt"/>
              </a:rPr>
              <a:t>os</a:t>
            </a:r>
            <a:r>
              <a:rPr lang="lv-LV" sz="1200" dirty="0"/>
              <a:t> </a:t>
            </a:r>
            <a:r>
              <a:rPr lang="lv-LV" sz="1200" dirty="0">
                <a:latin typeface="+mn-lt"/>
              </a:rPr>
              <a:t>gadījumā/-</a:t>
            </a:r>
            <a:r>
              <a:rPr lang="lv-LV" sz="1200" dirty="0" err="1">
                <a:latin typeface="+mn-lt"/>
              </a:rPr>
              <a:t>os</a:t>
            </a:r>
            <a:r>
              <a:rPr lang="lv-LV" sz="1200" dirty="0">
                <a:latin typeface="+mn-lt"/>
              </a:rPr>
              <a:t>, kur “1” ir ļoti slikti un “10” izcili</a:t>
            </a:r>
            <a:r>
              <a:rPr lang="et-EE" sz="1200" dirty="0">
                <a:latin typeface="+mn-lt"/>
              </a:rPr>
              <a:t>?</a:t>
            </a:r>
            <a:endParaRPr kumimoji="0" lang="lv-LV" sz="1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tabLst/>
              <a:defRPr/>
            </a:pPr>
            <a:endParaRPr kumimoji="0" lang="lv-LV" sz="12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4" name="Chart 3">
            <a:extLst>
              <a:ext uri="{FF2B5EF4-FFF2-40B4-BE49-F238E27FC236}">
                <a16:creationId xmlns:a16="http://schemas.microsoft.com/office/drawing/2014/main" id="{99FF2550-5FEB-49D9-8BF0-EE2A99237C85}"/>
              </a:ext>
            </a:extLst>
          </p:cNvPr>
          <p:cNvGraphicFramePr/>
          <p:nvPr>
            <p:extLst>
              <p:ext uri="{D42A27DB-BD31-4B8C-83A1-F6EECF244321}">
                <p14:modId xmlns:p14="http://schemas.microsoft.com/office/powerpoint/2010/main" val="1460213852"/>
              </p:ext>
            </p:extLst>
          </p:nvPr>
        </p:nvGraphicFramePr>
        <p:xfrm>
          <a:off x="3470047" y="1009291"/>
          <a:ext cx="5520905" cy="2419709"/>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4">
            <a:extLst>
              <a:ext uri="{FF2B5EF4-FFF2-40B4-BE49-F238E27FC236}">
                <a16:creationId xmlns:a16="http://schemas.microsoft.com/office/drawing/2014/main" id="{D3D286EE-758C-4B27-92E4-A6DF0F8566F5}"/>
              </a:ext>
            </a:extLst>
          </p:cNvPr>
          <p:cNvSpPr txBox="1">
            <a:spLocks/>
          </p:cNvSpPr>
          <p:nvPr/>
        </p:nvSpPr>
        <p:spPr>
          <a:xfrm>
            <a:off x="26956" y="588970"/>
            <a:ext cx="3811799" cy="1277846"/>
          </a:xfrm>
          <a:prstGeom prst="rect">
            <a:avLst/>
          </a:prstGeom>
        </p:spPr>
        <p:txBody>
          <a:bodyPr/>
          <a:lstStyle/>
          <a:p>
            <a:pPr marL="342900" lvl="0" indent="-342900" eaLnBrk="0" hangingPunct="0">
              <a:spcBef>
                <a:spcPct val="20000"/>
              </a:spcBef>
              <a:defRPr/>
            </a:pPr>
            <a:r>
              <a:rPr kumimoji="0" lang="lv-LV" sz="1200" b="0" i="0" u="none" strike="noStrike" kern="1200" cap="none" spc="0" normalizeH="0" baseline="0" noProof="0" dirty="0">
                <a:ln>
                  <a:noFill/>
                </a:ln>
                <a:solidFill>
                  <a:schemeClr val="tx1"/>
                </a:solidFill>
                <a:effectLst/>
                <a:uLnTx/>
                <a:uFillTx/>
                <a:latin typeface="+mn-lt"/>
                <a:ea typeface="+mn-ea"/>
                <a:cs typeface="+mn-cs"/>
              </a:rPr>
              <a:t>C</a:t>
            </a:r>
            <a:r>
              <a:rPr kumimoji="0" lang="en-US" sz="1200" b="0" i="0" u="none" strike="noStrike" kern="1200" cap="none" spc="0" normalizeH="0" baseline="0" noProof="0" dirty="0">
                <a:ln>
                  <a:noFill/>
                </a:ln>
                <a:solidFill>
                  <a:schemeClr val="tx1"/>
                </a:solidFill>
                <a:effectLst/>
                <a:uLnTx/>
                <a:uFillTx/>
                <a:latin typeface="+mn-lt"/>
                <a:ea typeface="+mn-ea"/>
                <a:cs typeface="+mn-cs"/>
              </a:rPr>
              <a:t>5</a:t>
            </a:r>
            <a:r>
              <a:rPr kumimoji="0" lang="et-EE" sz="1200" b="0" i="0" u="none" strike="noStrike" kern="1200" cap="none" spc="0" normalizeH="0" baseline="0" noProof="0" dirty="0">
                <a:ln>
                  <a:noFill/>
                </a:ln>
                <a:solidFill>
                  <a:schemeClr val="tx1"/>
                </a:solidFill>
                <a:effectLst/>
                <a:uLnTx/>
                <a:uFillTx/>
                <a:latin typeface="+mn-lt"/>
                <a:ea typeface="+mn-ea"/>
                <a:cs typeface="+mn-cs"/>
              </a:rPr>
              <a:t>. 	</a:t>
            </a:r>
            <a:r>
              <a:rPr lang="lv-LV" sz="1200" dirty="0">
                <a:latin typeface="+mn-lt"/>
              </a:rPr>
              <a:t>Vai pēdējo trīs gadu laikā Jūs esat </a:t>
            </a:r>
            <a:r>
              <a:rPr lang="lv-LV" sz="1200" dirty="0" err="1">
                <a:latin typeface="+mn-lt"/>
              </a:rPr>
              <a:t>saskāries</a:t>
            </a:r>
            <a:r>
              <a:rPr lang="lv-LV" sz="1200" dirty="0">
                <a:latin typeface="+mn-lt"/>
              </a:rPr>
              <a:t> ar Latvijas Valsts robežsardzi (piem., šķērsojot valsts robežu, atrodoties pierobežā vai pierobežas joslā, autoceļu, dzelzceļu </a:t>
            </a:r>
            <a:r>
              <a:rPr lang="lv-LV" sz="1200" dirty="0" err="1">
                <a:latin typeface="+mn-lt"/>
              </a:rPr>
              <a:t>robežšķērsošanas</a:t>
            </a:r>
            <a:r>
              <a:rPr lang="lv-LV" sz="1200" dirty="0">
                <a:latin typeface="+mn-lt"/>
              </a:rPr>
              <a:t> vietās, lidostās, ostās vai imigrācijas (pasu) kontroles laikā)</a:t>
            </a:r>
            <a:r>
              <a:rPr lang="et-EE" sz="1200" dirty="0">
                <a:latin typeface="+mn-lt"/>
              </a:rPr>
              <a:t>?</a:t>
            </a:r>
            <a:endParaRPr kumimoji="0" lang="lv-LV" sz="12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12" name="Chart 11">
            <a:extLst>
              <a:ext uri="{FF2B5EF4-FFF2-40B4-BE49-F238E27FC236}">
                <a16:creationId xmlns:a16="http://schemas.microsoft.com/office/drawing/2014/main" id="{F2E51A84-B56F-4155-8504-78E3720516EE}"/>
              </a:ext>
            </a:extLst>
          </p:cNvPr>
          <p:cNvGraphicFramePr/>
          <p:nvPr>
            <p:extLst>
              <p:ext uri="{D42A27DB-BD31-4B8C-83A1-F6EECF244321}">
                <p14:modId xmlns:p14="http://schemas.microsoft.com/office/powerpoint/2010/main" val="1521214902"/>
              </p:ext>
            </p:extLst>
          </p:nvPr>
        </p:nvGraphicFramePr>
        <p:xfrm>
          <a:off x="1742535" y="3631557"/>
          <a:ext cx="5196053" cy="20764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Object 62">
            <a:extLst>
              <a:ext uri="{FF2B5EF4-FFF2-40B4-BE49-F238E27FC236}">
                <a16:creationId xmlns:a16="http://schemas.microsoft.com/office/drawing/2014/main" id="{4A8E0E06-7222-4B35-BC1A-15C09780A86D}"/>
              </a:ext>
            </a:extLst>
          </p:cNvPr>
          <p:cNvGraphicFramePr>
            <a:graphicFrameLocks noChangeAspect="1"/>
          </p:cNvGraphicFramePr>
          <p:nvPr>
            <p:extLst>
              <p:ext uri="{D42A27DB-BD31-4B8C-83A1-F6EECF244321}">
                <p14:modId xmlns:p14="http://schemas.microsoft.com/office/powerpoint/2010/main" val="15435259"/>
              </p:ext>
            </p:extLst>
          </p:nvPr>
        </p:nvGraphicFramePr>
        <p:xfrm>
          <a:off x="7030522" y="3950898"/>
          <a:ext cx="1809258" cy="1755064"/>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59D54ECC-6F37-47C4-BFAF-1676E37D1AA0}"/>
              </a:ext>
            </a:extLst>
          </p:cNvPr>
          <p:cNvSpPr txBox="1"/>
          <p:nvPr/>
        </p:nvSpPr>
        <p:spPr>
          <a:xfrm>
            <a:off x="6750776" y="3350291"/>
            <a:ext cx="2088232" cy="553998"/>
          </a:xfrm>
          <a:prstGeom prst="rect">
            <a:avLst/>
          </a:prstGeom>
          <a:noFill/>
        </p:spPr>
        <p:txBody>
          <a:bodyPr wrap="square" rtlCol="0">
            <a:spAutoFit/>
          </a:bodyPr>
          <a:lstStyle/>
          <a:p>
            <a:pPr algn="ctr"/>
            <a:r>
              <a:rPr lang="lv-LV" sz="1000" b="1" u="sng" dirty="0"/>
              <a:t>Vidējais vērtējums 10 punktu skalā, </a:t>
            </a:r>
            <a:r>
              <a:rPr lang="lv-LV" sz="1000" b="1" dirty="0"/>
              <a:t>kur 1 nozīmē “ļoti slikti”, bet 10 nozīmē “izcili”</a:t>
            </a:r>
            <a:endParaRPr lang="en-US" sz="800" b="1" dirty="0"/>
          </a:p>
        </p:txBody>
      </p:sp>
      <p:sp>
        <p:nvSpPr>
          <p:cNvPr id="15" name="Rectangle 14">
            <a:extLst>
              <a:ext uri="{FF2B5EF4-FFF2-40B4-BE49-F238E27FC236}">
                <a16:creationId xmlns:a16="http://schemas.microsoft.com/office/drawing/2014/main" id="{A354ADA8-BAE9-4643-BD99-5BC49BBA6231}"/>
              </a:ext>
            </a:extLst>
          </p:cNvPr>
          <p:cNvSpPr>
            <a:spLocks noChangeArrowheads="1"/>
          </p:cNvSpPr>
          <p:nvPr/>
        </p:nvSpPr>
        <p:spPr bwMode="auto">
          <a:xfrm>
            <a:off x="2205412" y="5705962"/>
            <a:ext cx="5127494" cy="242427"/>
          </a:xfrm>
          <a:prstGeom prst="rect">
            <a:avLst/>
          </a:prstGeom>
          <a:noFill/>
          <a:ln w="9525">
            <a:noFill/>
            <a:round/>
            <a:headEnd/>
            <a:tailEnd/>
          </a:ln>
        </p:spPr>
        <p:txBody>
          <a:bodyPr lIns="0" tIns="0" rIns="0" bIns="0" anchor="ctr"/>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respondenti, kuri pēdējo trīs gadu laikā ir </a:t>
            </a:r>
            <a:r>
              <a:rPr lang="lv-LV" sz="1000" dirty="0" err="1">
                <a:solidFill>
                  <a:srgbClr val="333333"/>
                </a:solidFill>
                <a:latin typeface="+mj-lt"/>
              </a:rPr>
              <a:t>saskārušies</a:t>
            </a:r>
            <a:r>
              <a:rPr lang="lv-LV" sz="1000" dirty="0">
                <a:solidFill>
                  <a:srgbClr val="333333"/>
                </a:solidFill>
                <a:latin typeface="+mj-lt"/>
              </a:rPr>
              <a:t> ar Valsts robežsardzi</a:t>
            </a:r>
            <a:r>
              <a:rPr lang="lv-LV" sz="1000" b="0" dirty="0">
                <a:solidFill>
                  <a:srgbClr val="333333"/>
                </a:solidFill>
                <a:latin typeface="+mj-lt"/>
              </a:rPr>
              <a:t>; n=346</a:t>
            </a:r>
          </a:p>
        </p:txBody>
      </p:sp>
      <p:sp>
        <p:nvSpPr>
          <p:cNvPr id="16" name="Rectangle 15">
            <a:extLst>
              <a:ext uri="{FF2B5EF4-FFF2-40B4-BE49-F238E27FC236}">
                <a16:creationId xmlns:a16="http://schemas.microsoft.com/office/drawing/2014/main" id="{42B2BD5B-DB0A-4809-B1CB-A825624F05C0}"/>
              </a:ext>
            </a:extLst>
          </p:cNvPr>
          <p:cNvSpPr>
            <a:spLocks noChangeArrowheads="1"/>
          </p:cNvSpPr>
          <p:nvPr/>
        </p:nvSpPr>
        <p:spPr bwMode="auto">
          <a:xfrm>
            <a:off x="906546" y="3304896"/>
            <a:ext cx="2052618" cy="318127"/>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visi aptaujas dalībnieki, n=</a:t>
            </a:r>
            <a:r>
              <a:rPr lang="en-US" sz="1000" dirty="0">
                <a:solidFill>
                  <a:srgbClr val="333333"/>
                </a:solidFill>
                <a:latin typeface="+mj-lt"/>
              </a:rPr>
              <a:t>1019</a:t>
            </a:r>
            <a:endParaRPr lang="lv-LV" sz="1000" b="0" dirty="0">
              <a:solidFill>
                <a:srgbClr val="333333"/>
              </a:solidFill>
              <a:latin typeface="+mj-lt"/>
            </a:endParaRPr>
          </a:p>
        </p:txBody>
      </p:sp>
      <p:graphicFrame>
        <p:nvGraphicFramePr>
          <p:cNvPr id="17" name="Chart 16">
            <a:extLst>
              <a:ext uri="{FF2B5EF4-FFF2-40B4-BE49-F238E27FC236}">
                <a16:creationId xmlns:a16="http://schemas.microsoft.com/office/drawing/2014/main" id="{17D16B8F-7B93-425C-8D69-D2E946D6A565}"/>
              </a:ext>
            </a:extLst>
          </p:cNvPr>
          <p:cNvGraphicFramePr/>
          <p:nvPr>
            <p:extLst>
              <p:ext uri="{D42A27DB-BD31-4B8C-83A1-F6EECF244321}">
                <p14:modId xmlns:p14="http://schemas.microsoft.com/office/powerpoint/2010/main" val="244127794"/>
              </p:ext>
            </p:extLst>
          </p:nvPr>
        </p:nvGraphicFramePr>
        <p:xfrm>
          <a:off x="204807" y="1721946"/>
          <a:ext cx="3306147" cy="1764487"/>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Box 17">
            <a:extLst>
              <a:ext uri="{FF2B5EF4-FFF2-40B4-BE49-F238E27FC236}">
                <a16:creationId xmlns:a16="http://schemas.microsoft.com/office/drawing/2014/main" id="{B87403DE-00D8-4DB1-AA45-8802A0467BF1}"/>
              </a:ext>
            </a:extLst>
          </p:cNvPr>
          <p:cNvSpPr txBox="1"/>
          <p:nvPr/>
        </p:nvSpPr>
        <p:spPr>
          <a:xfrm>
            <a:off x="680631" y="1557803"/>
            <a:ext cx="2903646" cy="261610"/>
          </a:xfrm>
          <a:prstGeom prst="rect">
            <a:avLst/>
          </a:prstGeom>
          <a:noFill/>
        </p:spPr>
        <p:txBody>
          <a:bodyPr wrap="square" rtlCol="0">
            <a:spAutoFit/>
          </a:bodyPr>
          <a:lstStyle/>
          <a:p>
            <a:pPr algn="ctr"/>
            <a:r>
              <a:rPr lang="lv-LV" sz="1100" b="1" dirty="0">
                <a:solidFill>
                  <a:srgbClr val="000099"/>
                </a:solidFill>
              </a:rPr>
              <a:t>Jā, ir </a:t>
            </a:r>
            <a:r>
              <a:rPr lang="lv-LV" sz="1100" b="1" dirty="0" err="1">
                <a:solidFill>
                  <a:srgbClr val="000099"/>
                </a:solidFill>
              </a:rPr>
              <a:t>saskāries</a:t>
            </a:r>
            <a:r>
              <a:rPr lang="lv-LV" sz="1100" b="1" dirty="0">
                <a:solidFill>
                  <a:srgbClr val="000099"/>
                </a:solidFill>
              </a:rPr>
              <a:t> ar Latvijas Valsts robežsardzi </a:t>
            </a:r>
            <a:endParaRPr lang="en-US" sz="1000" b="1" dirty="0">
              <a:solidFill>
                <a:srgbClr val="000099"/>
              </a:solidFill>
            </a:endParaRPr>
          </a:p>
        </p:txBody>
      </p:sp>
      <p:sp>
        <p:nvSpPr>
          <p:cNvPr id="19" name="Right Arrow 2">
            <a:extLst>
              <a:ext uri="{FF2B5EF4-FFF2-40B4-BE49-F238E27FC236}">
                <a16:creationId xmlns:a16="http://schemas.microsoft.com/office/drawing/2014/main" id="{D5CA7DFF-7DAE-452B-B3AC-3E394747899B}"/>
              </a:ext>
            </a:extLst>
          </p:cNvPr>
          <p:cNvSpPr/>
          <p:nvPr/>
        </p:nvSpPr>
        <p:spPr>
          <a:xfrm>
            <a:off x="2977779" y="2075098"/>
            <a:ext cx="984536" cy="237835"/>
          </a:xfrm>
          <a:prstGeom prst="rightArrow">
            <a:avLst/>
          </a:prstGeom>
          <a:solidFill>
            <a:srgbClr val="990033"/>
          </a:solidFill>
          <a:ln w="127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Slide Number Placeholder 2">
            <a:extLst>
              <a:ext uri="{FF2B5EF4-FFF2-40B4-BE49-F238E27FC236}">
                <a16:creationId xmlns:a16="http://schemas.microsoft.com/office/drawing/2014/main" id="{8D1FCC78-40DC-47CB-9D24-212D455BE982}"/>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78</a:t>
            </a:fld>
            <a:endParaRPr lang="en-AU" dirty="0"/>
          </a:p>
        </p:txBody>
      </p:sp>
    </p:spTree>
    <p:extLst>
      <p:ext uri="{BB962C8B-B14F-4D97-AF65-F5344CB8AC3E}">
        <p14:creationId xmlns:p14="http://schemas.microsoft.com/office/powerpoint/2010/main" val="17502091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347BDA67-D9DC-4C98-8490-318E9CE63A2D}"/>
              </a:ext>
            </a:extLst>
          </p:cNvPr>
          <p:cNvGraphicFramePr/>
          <p:nvPr>
            <p:extLst>
              <p:ext uri="{D42A27DB-BD31-4B8C-83A1-F6EECF244321}">
                <p14:modId xmlns:p14="http://schemas.microsoft.com/office/powerpoint/2010/main" val="3986808452"/>
              </p:ext>
            </p:extLst>
          </p:nvPr>
        </p:nvGraphicFramePr>
        <p:xfrm>
          <a:off x="1578634" y="1061049"/>
          <a:ext cx="6650966" cy="5339751"/>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94321742-730C-4845-9F15-CDCB873799BD}"/>
              </a:ext>
            </a:extLst>
          </p:cNvPr>
          <p:cNvSpPr>
            <a:spLocks noChangeArrowheads="1"/>
          </p:cNvSpPr>
          <p:nvPr/>
        </p:nvSpPr>
        <p:spPr bwMode="auto">
          <a:xfrm>
            <a:off x="8433681" y="5503652"/>
            <a:ext cx="667187" cy="727935"/>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visi aptaujas dalībnieki, n=</a:t>
            </a:r>
            <a:r>
              <a:rPr lang="lv-LV" sz="1000" dirty="0">
                <a:solidFill>
                  <a:srgbClr val="333333"/>
                </a:solidFill>
                <a:latin typeface="+mj-lt"/>
              </a:rPr>
              <a:t>10</a:t>
            </a:r>
            <a:r>
              <a:rPr lang="en-US" sz="1000" dirty="0">
                <a:solidFill>
                  <a:srgbClr val="333333"/>
                </a:solidFill>
                <a:latin typeface="+mj-lt"/>
              </a:rPr>
              <a:t>19</a:t>
            </a:r>
            <a:endParaRPr lang="lv-LV" sz="1000" b="0" dirty="0">
              <a:solidFill>
                <a:srgbClr val="333333"/>
              </a:solidFill>
              <a:latin typeface="+mj-lt"/>
            </a:endParaRPr>
          </a:p>
        </p:txBody>
      </p:sp>
      <p:sp>
        <p:nvSpPr>
          <p:cNvPr id="4" name="Title 1">
            <a:extLst>
              <a:ext uri="{FF2B5EF4-FFF2-40B4-BE49-F238E27FC236}">
                <a16:creationId xmlns:a16="http://schemas.microsoft.com/office/drawing/2014/main" id="{818A2FD0-D0CA-4C4B-AE9F-9A5D539E3A44}"/>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en-US" sz="2000" dirty="0" err="1">
                <a:solidFill>
                  <a:srgbClr val="000099"/>
                </a:solidFill>
                <a:latin typeface="+mj-lt"/>
                <a:ea typeface="+mj-ea"/>
                <a:cs typeface="+mj-cs"/>
              </a:rPr>
              <a:t>Valsts</a:t>
            </a:r>
            <a:r>
              <a:rPr lang="en-US" sz="2000" dirty="0">
                <a:solidFill>
                  <a:srgbClr val="000099"/>
                </a:solidFill>
                <a:latin typeface="+mj-lt"/>
                <a:ea typeface="+mj-ea"/>
                <a:cs typeface="+mj-cs"/>
              </a:rPr>
              <a:t> </a:t>
            </a:r>
            <a:r>
              <a:rPr lang="lv-LV" sz="2000" dirty="0">
                <a:solidFill>
                  <a:srgbClr val="000099"/>
                </a:solidFill>
                <a:latin typeface="+mj-lt"/>
                <a:ea typeface="+mj-ea"/>
                <a:cs typeface="+mj-cs"/>
              </a:rPr>
              <a:t>robežsardze</a:t>
            </a:r>
            <a:endParaRPr kumimoji="0" lang="lv-LV" sz="2000" b="0" i="0" u="none" strike="noStrike" kern="1200" cap="none" spc="0" normalizeH="0" baseline="0" noProof="0" dirty="0">
              <a:ln>
                <a:noFill/>
              </a:ln>
              <a:solidFill>
                <a:srgbClr val="000099"/>
              </a:solidFill>
              <a:effectLst/>
              <a:uLnTx/>
              <a:uFillTx/>
              <a:latin typeface="+mj-lt"/>
              <a:ea typeface="+mj-ea"/>
              <a:cs typeface="+mj-cs"/>
            </a:endParaRPr>
          </a:p>
        </p:txBody>
      </p:sp>
      <p:sp>
        <p:nvSpPr>
          <p:cNvPr id="5" name="Text Placeholder 4">
            <a:extLst>
              <a:ext uri="{FF2B5EF4-FFF2-40B4-BE49-F238E27FC236}">
                <a16:creationId xmlns:a16="http://schemas.microsoft.com/office/drawing/2014/main" id="{56D4A22C-D275-49E6-B6ED-73A3C5017392}"/>
              </a:ext>
            </a:extLst>
          </p:cNvPr>
          <p:cNvSpPr txBox="1">
            <a:spLocks/>
          </p:cNvSpPr>
          <p:nvPr/>
        </p:nvSpPr>
        <p:spPr>
          <a:xfrm>
            <a:off x="147729" y="517585"/>
            <a:ext cx="8875501" cy="446117"/>
          </a:xfrm>
          <a:prstGeom prst="rect">
            <a:avLst/>
          </a:prstGeom>
        </p:spPr>
        <p:txBody>
          <a:bodyPr/>
          <a:lstStyle/>
          <a:p>
            <a:pPr marL="342900" lvl="0" indent="-342900" eaLnBrk="0" hangingPunct="0">
              <a:spcBef>
                <a:spcPct val="20000"/>
              </a:spcBef>
              <a:defRPr/>
            </a:pPr>
            <a:r>
              <a:rPr kumimoji="0" lang="lv-LV" sz="1200" b="0" i="0" u="none" strike="noStrike" kern="1200" cap="none" spc="0" normalizeH="0" baseline="0" noProof="0" dirty="0">
                <a:ln>
                  <a:noFill/>
                </a:ln>
                <a:solidFill>
                  <a:schemeClr val="tx1"/>
                </a:solidFill>
                <a:effectLst/>
                <a:uLnTx/>
                <a:uFillTx/>
                <a:latin typeface="+mn-lt"/>
                <a:ea typeface="+mn-ea"/>
                <a:cs typeface="+mn-cs"/>
              </a:rPr>
              <a:t>C2</a:t>
            </a:r>
            <a:r>
              <a:rPr kumimoji="0" lang="et-EE" sz="1200" b="0" i="0" u="none" strike="noStrike" kern="1200" cap="none" spc="0" normalizeH="0" baseline="0" noProof="0" dirty="0">
                <a:ln>
                  <a:noFill/>
                </a:ln>
                <a:solidFill>
                  <a:schemeClr val="tx1"/>
                </a:solidFill>
                <a:effectLst/>
                <a:uLnTx/>
                <a:uFillTx/>
                <a:latin typeface="+mn-lt"/>
                <a:ea typeface="+mn-ea"/>
                <a:cs typeface="+mn-cs"/>
              </a:rPr>
              <a:t>. 	</a:t>
            </a:r>
            <a:r>
              <a:rPr lang="lv-LV" sz="1200" dirty="0">
                <a:latin typeface="+mn-lt"/>
              </a:rPr>
              <a:t>Vai pēdējo trīs gadu laikā Jūs esat </a:t>
            </a:r>
            <a:r>
              <a:rPr lang="lv-LV" sz="1200" dirty="0" err="1">
                <a:latin typeface="+mn-lt"/>
              </a:rPr>
              <a:t>saskāries</a:t>
            </a:r>
            <a:r>
              <a:rPr lang="lv-LV" sz="1200" dirty="0">
                <a:latin typeface="+mn-lt"/>
              </a:rPr>
              <a:t> ar Latvijas Valsts robežsardzi (piem., šķērsojot valsts robežu, atrodoties pierobežā vai pierobežas joslā, autoceļu, dzelzceļu </a:t>
            </a:r>
            <a:r>
              <a:rPr lang="lv-LV" sz="1200" dirty="0" err="1">
                <a:latin typeface="+mn-lt"/>
              </a:rPr>
              <a:t>robežšķērsošanas</a:t>
            </a:r>
            <a:r>
              <a:rPr lang="lv-LV" sz="1200" dirty="0">
                <a:latin typeface="+mn-lt"/>
              </a:rPr>
              <a:t> vietās, lidostās, ostās vai imigrācijas (pasu) kontroles laikā)</a:t>
            </a:r>
            <a:r>
              <a:rPr lang="et-EE" sz="1200" dirty="0">
                <a:latin typeface="+mn-lt"/>
              </a:rPr>
              <a:t>? – </a:t>
            </a:r>
            <a:r>
              <a:rPr lang="et-EE" sz="1200" b="1" dirty="0">
                <a:latin typeface="+mn-lt"/>
              </a:rPr>
              <a:t>Jā, ir saskāries</a:t>
            </a:r>
            <a:endParaRPr kumimoji="0" lang="lv-LV" sz="1200" b="1" i="0" u="none" strike="noStrike" kern="1200" cap="none" spc="0" normalizeH="0" baseline="0" noProof="0" dirty="0">
              <a:ln>
                <a:noFill/>
              </a:ln>
              <a:solidFill>
                <a:schemeClr val="tx1"/>
              </a:solidFill>
              <a:effectLst/>
              <a:uLnTx/>
              <a:uFillTx/>
              <a:latin typeface="+mn-lt"/>
              <a:ea typeface="+mn-ea"/>
              <a:cs typeface="+mn-cs"/>
            </a:endParaRPr>
          </a:p>
        </p:txBody>
      </p:sp>
      <p:sp>
        <p:nvSpPr>
          <p:cNvPr id="6" name="Slide Number Placeholder 2">
            <a:extLst>
              <a:ext uri="{FF2B5EF4-FFF2-40B4-BE49-F238E27FC236}">
                <a16:creationId xmlns:a16="http://schemas.microsoft.com/office/drawing/2014/main" id="{00FA1F72-02A1-4478-BDAE-8B241C7B2AF4}"/>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79</a:t>
            </a:fld>
            <a:endParaRPr lang="en-AU" dirty="0"/>
          </a:p>
        </p:txBody>
      </p:sp>
    </p:spTree>
    <p:extLst>
      <p:ext uri="{BB962C8B-B14F-4D97-AF65-F5344CB8AC3E}">
        <p14:creationId xmlns:p14="http://schemas.microsoft.com/office/powerpoint/2010/main" val="1077107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7E03057-9C20-456C-92F5-7C57842FB23F}"/>
              </a:ext>
            </a:extLst>
          </p:cNvPr>
          <p:cNvSpPr>
            <a:spLocks noChangeArrowheads="1"/>
          </p:cNvSpPr>
          <p:nvPr/>
        </p:nvSpPr>
        <p:spPr bwMode="auto">
          <a:xfrm>
            <a:off x="448573" y="310551"/>
            <a:ext cx="8246854" cy="5607170"/>
          </a:xfrm>
          <a:prstGeom prst="rect">
            <a:avLst/>
          </a:prstGeom>
          <a:noFill/>
          <a:ln w="9525">
            <a:noFill/>
            <a:miter lim="800000"/>
            <a:headEnd/>
            <a:tailEnd/>
          </a:ln>
        </p:spPr>
        <p:txBody>
          <a:bodyPr/>
          <a:lstStyle/>
          <a:p>
            <a:pPr marL="914400" lvl="1" indent="-457200">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Kā aktuālākās drošības problēmas mājokļa apkaimē visbiežāk tika nosauktas:</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Zādzības (45%; -7% salīdzinājumā ar 2021.g.);</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Iereibušas personas (45%; -5% salīdzinājumā ar 2021.g.);</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Narkotiku lietotāji (42%; -6% salīdzinājumā ar 2021.g.);</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Narkotiku tirdzniecība (40%; -11% salīdzinājumā ar 2021.g.);</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Huligānisms (39%; -7% salīdzinājumā ar 2021.g.);</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Laupīšanas (38%; -3% salīdzinājumā ar 2021.g.).</a:t>
            </a:r>
          </a:p>
          <a:p>
            <a:pPr marL="914400" lvl="1" indent="-457200">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Latvijas sabiedrību satrauc bērnu drošības jautājumi – visas respondentu vērtējumam piedāvātās bērnu drošības problēmas satrauc vairāk nekā divas trešdaļas aptaujāto Latvijas iedzīvotāju. Aktuālākās bērnu drošības problēmas ir:</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Dzimumnoziegumi (problēma ļoti vai drīzāk uztrauc 83% aptaujas dalībnieku);</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Vardarbība pret bērniem no bērnu puses (83%);</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Vardarbība pret bērniem (80%);</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Alkohola, narkotiku, e-cigarešu lietošana (minēja 78%-79% aptaujāto Latvijas iedzīvotāju);</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Interneta noziegumi (77%);</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Ceļu satiksmes drošība (problēma uztrauc 76% respondentu).</a:t>
            </a:r>
          </a:p>
          <a:p>
            <a:pPr marL="914400" lvl="1" indent="-457200">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Latvijas sabiedrība nav gatava iespējamiem ārkārtas gadījumiem un nestandarta situācijām un pozitīvas tendences šajā jautājumā nav vērojamas. Tikai katrs ceturtais (24%; -4% salīdzinājumā ar 2021.g.) aptaujas dalībnieks atzina, ka viņiem mājās ir sagatavota rezerve, kā sērkociņi, sveces, kabatas lukturi, šķiltavas, radio ar rezerves baterijām, gāzes (spirta) plītiņa, medicīniskā aptieciņa un nepieciešamās zāles, pārtikas un dzeramā ūdens rezerves, skaidra nauda. Biežāk (31% gadījumu; +6% salīdzinājumā ar 2021.g.) tika saņemta noraidoša atbilde. Visbiežāk (46% gadījumu) aptaujātie Latvijas iedzīvotāji atbildēja, ka ārkārtas vai nestandarta situācijām ir gatava daļēji. Pētījuma rezultātu analīze respondentu grupās, kas izveidotas pēc dažādām sociāli demogrāfiskajām pazīmēm, neatklāj kādas būtiskas rezultātu atšķirības vai tendences.</a:t>
            </a:r>
            <a:endParaRPr lang="en-US" sz="1100" dirty="0">
              <a:solidFill>
                <a:srgbClr val="000000"/>
              </a:solidFill>
              <a:latin typeface="Calibri" pitchFamily="34" charset="0"/>
            </a:endParaRPr>
          </a:p>
        </p:txBody>
      </p:sp>
    </p:spTree>
    <p:extLst>
      <p:ext uri="{BB962C8B-B14F-4D97-AF65-F5344CB8AC3E}">
        <p14:creationId xmlns:p14="http://schemas.microsoft.com/office/powerpoint/2010/main" val="184420544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4C665-A042-4713-BE5D-27827DF34007}"/>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000099"/>
                </a:solidFill>
                <a:latin typeface="+mj-lt"/>
                <a:ea typeface="+mj-ea"/>
                <a:cs typeface="+mj-cs"/>
              </a:rPr>
              <a:t>Pilsonības un migrācijas lietu pārvalde</a:t>
            </a:r>
            <a:endParaRPr kumimoji="0" lang="lv-LV" sz="2000" b="0" i="0" u="none" strike="noStrike" kern="1200" cap="none" spc="0" normalizeH="0" baseline="0" noProof="0" dirty="0">
              <a:ln>
                <a:noFill/>
              </a:ln>
              <a:solidFill>
                <a:srgbClr val="000099"/>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52FDF2EB-E795-4B96-A51E-75EA5C798137}"/>
              </a:ext>
            </a:extLst>
          </p:cNvPr>
          <p:cNvSpPr txBox="1">
            <a:spLocks/>
          </p:cNvSpPr>
          <p:nvPr/>
        </p:nvSpPr>
        <p:spPr>
          <a:xfrm>
            <a:off x="285750" y="522898"/>
            <a:ext cx="8246690" cy="710682"/>
          </a:xfrm>
          <a:prstGeom prst="rect">
            <a:avLst/>
          </a:prstGeom>
        </p:spPr>
        <p:txBody>
          <a:bodyPr/>
          <a:lstStyle/>
          <a:p>
            <a:pPr marL="342900" lvl="0" indent="-342900" eaLnBrk="0" hangingPunct="0">
              <a:spcBef>
                <a:spcPct val="20000"/>
              </a:spcBef>
              <a:defRPr/>
            </a:pPr>
            <a:r>
              <a:rPr kumimoji="0" lang="en-US" sz="1200" b="0" i="0" u="none" strike="noStrike" kern="1200" cap="none" spc="0" normalizeH="0" baseline="0" noProof="0" dirty="0">
                <a:ln>
                  <a:noFill/>
                </a:ln>
                <a:solidFill>
                  <a:schemeClr val="tx1"/>
                </a:solidFill>
                <a:effectLst/>
                <a:uLnTx/>
                <a:uFillTx/>
                <a:latin typeface="+mn-lt"/>
                <a:ea typeface="+mn-ea"/>
                <a:cs typeface="+mn-cs"/>
              </a:rPr>
              <a:t>C1</a:t>
            </a:r>
            <a:r>
              <a:rPr kumimoji="0" lang="et-EE" sz="1200" b="0" i="0" u="none" strike="noStrike" kern="1200" cap="none" spc="0" normalizeH="0" baseline="0" noProof="0" dirty="0">
                <a:ln>
                  <a:noFill/>
                </a:ln>
                <a:solidFill>
                  <a:schemeClr val="tx1"/>
                </a:solidFill>
                <a:effectLst/>
                <a:uLnTx/>
                <a:uFillTx/>
                <a:latin typeface="+mn-lt"/>
                <a:ea typeface="+mn-ea"/>
                <a:cs typeface="+mn-cs"/>
              </a:rPr>
              <a:t>. 	</a:t>
            </a:r>
            <a:r>
              <a:rPr lang="lv-LV" sz="1200" dirty="0">
                <a:latin typeface="+mn-lt"/>
              </a:rPr>
              <a:t>Lūdzu skalā no 1 līdz 10 novērtējiet, cik lielā mērā Jūs uzticaties </a:t>
            </a:r>
            <a:r>
              <a:rPr lang="en-US" sz="1200" dirty="0" err="1">
                <a:latin typeface="+mn-lt"/>
              </a:rPr>
              <a:t>Pilsonības</a:t>
            </a:r>
            <a:r>
              <a:rPr lang="en-US" sz="1200" dirty="0">
                <a:latin typeface="+mn-lt"/>
              </a:rPr>
              <a:t> un </a:t>
            </a:r>
            <a:r>
              <a:rPr lang="en-US" sz="1200" dirty="0" err="1">
                <a:latin typeface="+mn-lt"/>
              </a:rPr>
              <a:t>migrācijas</a:t>
            </a:r>
            <a:r>
              <a:rPr lang="en-US" sz="1200" dirty="0">
                <a:latin typeface="+mn-lt"/>
              </a:rPr>
              <a:t> </a:t>
            </a:r>
            <a:r>
              <a:rPr lang="en-US" sz="1200" dirty="0" err="1">
                <a:latin typeface="+mn-lt"/>
              </a:rPr>
              <a:t>lietu</a:t>
            </a:r>
            <a:r>
              <a:rPr lang="en-US" sz="1200" dirty="0">
                <a:latin typeface="+mn-lt"/>
              </a:rPr>
              <a:t> </a:t>
            </a:r>
            <a:r>
              <a:rPr lang="en-US" sz="1200" dirty="0" err="1">
                <a:latin typeface="+mn-lt"/>
              </a:rPr>
              <a:t>pārvalde</a:t>
            </a:r>
            <a:r>
              <a:rPr lang="lv-LV" sz="1200" dirty="0"/>
              <a:t>i</a:t>
            </a:r>
            <a:r>
              <a:rPr lang="lv-LV" sz="1200" dirty="0">
                <a:latin typeface="+mn-lt"/>
              </a:rPr>
              <a:t>, kur “1” ir </a:t>
            </a:r>
            <a:r>
              <a:rPr lang="en-US" sz="1200" dirty="0">
                <a:latin typeface="+mn-lt"/>
              </a:rPr>
              <a:t>“</a:t>
            </a:r>
            <a:r>
              <a:rPr lang="lv-LV" sz="1200" dirty="0">
                <a:latin typeface="+mn-lt"/>
              </a:rPr>
              <a:t>nemaz neuzticos </a:t>
            </a:r>
            <a:r>
              <a:rPr lang="en-US" sz="1200" dirty="0">
                <a:latin typeface="+mn-lt"/>
              </a:rPr>
              <a:t>“ </a:t>
            </a:r>
            <a:r>
              <a:rPr lang="lv-LV" sz="1200" dirty="0">
                <a:latin typeface="+mn-lt"/>
              </a:rPr>
              <a:t>un “10” ir </a:t>
            </a:r>
            <a:r>
              <a:rPr lang="en-US" sz="1200" dirty="0">
                <a:latin typeface="+mn-lt"/>
              </a:rPr>
              <a:t>“</a:t>
            </a:r>
            <a:r>
              <a:rPr lang="lv-LV" sz="1200" dirty="0">
                <a:latin typeface="+mn-lt"/>
              </a:rPr>
              <a:t>ļoti uzticos</a:t>
            </a:r>
            <a:r>
              <a:rPr lang="en-US" sz="1200" dirty="0">
                <a:latin typeface="+mn-lt"/>
              </a:rPr>
              <a:t>”</a:t>
            </a:r>
            <a:r>
              <a:rPr lang="et-EE" sz="1200" dirty="0">
                <a:latin typeface="+mn-lt"/>
              </a:rPr>
              <a:t>?</a:t>
            </a:r>
            <a:endParaRPr kumimoji="0" lang="lv-LV" sz="1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tabLst/>
              <a:defRPr/>
            </a:pPr>
            <a:endParaRPr kumimoji="0" lang="lv-LV" sz="12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4" name="Chart 3">
            <a:extLst>
              <a:ext uri="{FF2B5EF4-FFF2-40B4-BE49-F238E27FC236}">
                <a16:creationId xmlns:a16="http://schemas.microsoft.com/office/drawing/2014/main" id="{567B6755-4F58-40FF-B4B4-1394487DCFD4}"/>
              </a:ext>
            </a:extLst>
          </p:cNvPr>
          <p:cNvGraphicFramePr/>
          <p:nvPr>
            <p:extLst>
              <p:ext uri="{D42A27DB-BD31-4B8C-83A1-F6EECF244321}">
                <p14:modId xmlns:p14="http://schemas.microsoft.com/office/powerpoint/2010/main" val="1043220494"/>
              </p:ext>
            </p:extLst>
          </p:nvPr>
        </p:nvGraphicFramePr>
        <p:xfrm>
          <a:off x="414638" y="569347"/>
          <a:ext cx="8177333" cy="2419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F26DF20D-D224-40FA-8011-C06C66597CCD}"/>
              </a:ext>
            </a:extLst>
          </p:cNvPr>
          <p:cNvGraphicFramePr/>
          <p:nvPr>
            <p:extLst>
              <p:ext uri="{D42A27DB-BD31-4B8C-83A1-F6EECF244321}">
                <p14:modId xmlns:p14="http://schemas.microsoft.com/office/powerpoint/2010/main" val="2296149433"/>
              </p:ext>
            </p:extLst>
          </p:nvPr>
        </p:nvGraphicFramePr>
        <p:xfrm>
          <a:off x="302910" y="3429000"/>
          <a:ext cx="5669530" cy="22703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Object 62">
            <a:extLst>
              <a:ext uri="{FF2B5EF4-FFF2-40B4-BE49-F238E27FC236}">
                <a16:creationId xmlns:a16="http://schemas.microsoft.com/office/drawing/2014/main" id="{5EAA091A-8CB8-420F-9868-4F6F1E0F5B07}"/>
              </a:ext>
            </a:extLst>
          </p:cNvPr>
          <p:cNvGraphicFramePr>
            <a:graphicFrameLocks noChangeAspect="1"/>
          </p:cNvGraphicFramePr>
          <p:nvPr>
            <p:extLst>
              <p:ext uri="{D42A27DB-BD31-4B8C-83A1-F6EECF244321}">
                <p14:modId xmlns:p14="http://schemas.microsoft.com/office/powerpoint/2010/main" val="3106753476"/>
              </p:ext>
            </p:extLst>
          </p:nvPr>
        </p:nvGraphicFramePr>
        <p:xfrm>
          <a:off x="6081626" y="3968151"/>
          <a:ext cx="1809258" cy="1722604"/>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36BF6F30-D587-4AC2-84EC-EB69F31422E4}"/>
              </a:ext>
            </a:extLst>
          </p:cNvPr>
          <p:cNvSpPr txBox="1"/>
          <p:nvPr/>
        </p:nvSpPr>
        <p:spPr>
          <a:xfrm>
            <a:off x="5802652" y="3201604"/>
            <a:ext cx="2088232" cy="553998"/>
          </a:xfrm>
          <a:prstGeom prst="rect">
            <a:avLst/>
          </a:prstGeom>
          <a:noFill/>
        </p:spPr>
        <p:txBody>
          <a:bodyPr wrap="square" rtlCol="0">
            <a:spAutoFit/>
          </a:bodyPr>
          <a:lstStyle/>
          <a:p>
            <a:pPr algn="ctr"/>
            <a:r>
              <a:rPr lang="lv-LV" sz="1000" b="1" u="sng" dirty="0"/>
              <a:t>Vidējais vērtējums 10 punktu skalā, </a:t>
            </a:r>
            <a:r>
              <a:rPr lang="lv-LV" sz="1000" b="1" dirty="0"/>
              <a:t>kur 1 nozīmē “nemaz neuzticas”, bet 10 nozīmē “ļoti uzticas”</a:t>
            </a:r>
            <a:endParaRPr lang="en-US" sz="800" b="1" dirty="0"/>
          </a:p>
        </p:txBody>
      </p:sp>
      <p:sp>
        <p:nvSpPr>
          <p:cNvPr id="8" name="Rectangle 7">
            <a:extLst>
              <a:ext uri="{FF2B5EF4-FFF2-40B4-BE49-F238E27FC236}">
                <a16:creationId xmlns:a16="http://schemas.microsoft.com/office/drawing/2014/main" id="{92637FEE-D153-4173-922C-B7EB2A269075}"/>
              </a:ext>
            </a:extLst>
          </p:cNvPr>
          <p:cNvSpPr>
            <a:spLocks noChangeArrowheads="1"/>
          </p:cNvSpPr>
          <p:nvPr/>
        </p:nvSpPr>
        <p:spPr bwMode="auto">
          <a:xfrm>
            <a:off x="2740243" y="5754139"/>
            <a:ext cx="2879725" cy="215900"/>
          </a:xfrm>
          <a:prstGeom prst="rect">
            <a:avLst/>
          </a:prstGeom>
          <a:noFill/>
          <a:ln w="9525">
            <a:noFill/>
            <a:round/>
            <a:headEnd/>
            <a:tailEnd/>
          </a:ln>
        </p:spPr>
        <p:txBody>
          <a:bodyPr lIns="0" tIns="0" rIns="0" bIns="0" anchor="b"/>
          <a:lstStyle/>
          <a:p>
            <a:pPr algn="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visi aptaujas dalībnieki, n=</a:t>
            </a:r>
            <a:r>
              <a:rPr lang="lv-LV" sz="1000" dirty="0">
                <a:solidFill>
                  <a:srgbClr val="333333"/>
                </a:solidFill>
                <a:latin typeface="+mj-lt"/>
              </a:rPr>
              <a:t>1019</a:t>
            </a:r>
            <a:endParaRPr lang="lv-LV" sz="1000" b="0" dirty="0">
              <a:solidFill>
                <a:srgbClr val="333333"/>
              </a:solidFill>
              <a:latin typeface="+mj-lt"/>
            </a:endParaRPr>
          </a:p>
        </p:txBody>
      </p:sp>
      <p:sp>
        <p:nvSpPr>
          <p:cNvPr id="9" name="Slide Number Placeholder 2">
            <a:extLst>
              <a:ext uri="{FF2B5EF4-FFF2-40B4-BE49-F238E27FC236}">
                <a16:creationId xmlns:a16="http://schemas.microsoft.com/office/drawing/2014/main" id="{6A6E4290-3AF8-41DD-8A8E-0853905F9D46}"/>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80</a:t>
            </a:fld>
            <a:endParaRPr lang="en-AU" dirty="0"/>
          </a:p>
        </p:txBody>
      </p:sp>
    </p:spTree>
    <p:extLst>
      <p:ext uri="{BB962C8B-B14F-4D97-AF65-F5344CB8AC3E}">
        <p14:creationId xmlns:p14="http://schemas.microsoft.com/office/powerpoint/2010/main" val="14777802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B5603076-50BB-477A-9343-97A37C377B97}"/>
              </a:ext>
            </a:extLst>
          </p:cNvPr>
          <p:cNvGraphicFramePr/>
          <p:nvPr>
            <p:extLst>
              <p:ext uri="{D42A27DB-BD31-4B8C-83A1-F6EECF244321}">
                <p14:modId xmlns:p14="http://schemas.microsoft.com/office/powerpoint/2010/main" val="4026017413"/>
              </p:ext>
            </p:extLst>
          </p:nvPr>
        </p:nvGraphicFramePr>
        <p:xfrm>
          <a:off x="1500995" y="842540"/>
          <a:ext cx="7454867" cy="555826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188B2200-FE3E-4533-A914-942B6354200D}"/>
              </a:ext>
            </a:extLst>
          </p:cNvPr>
          <p:cNvSpPr>
            <a:spLocks noChangeArrowheads="1"/>
          </p:cNvSpPr>
          <p:nvPr/>
        </p:nvSpPr>
        <p:spPr bwMode="auto">
          <a:xfrm>
            <a:off x="298972" y="4511615"/>
            <a:ext cx="667187" cy="727935"/>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visi aptaujas dalībnieki, n=</a:t>
            </a:r>
            <a:r>
              <a:rPr lang="en-US" sz="1000" dirty="0">
                <a:solidFill>
                  <a:srgbClr val="333333"/>
                </a:solidFill>
                <a:latin typeface="+mj-lt"/>
              </a:rPr>
              <a:t> 1019</a:t>
            </a:r>
            <a:endParaRPr lang="lv-LV" sz="1000" b="0" dirty="0">
              <a:solidFill>
                <a:srgbClr val="333333"/>
              </a:solidFill>
              <a:latin typeface="+mj-lt"/>
            </a:endParaRPr>
          </a:p>
        </p:txBody>
      </p:sp>
      <p:sp>
        <p:nvSpPr>
          <p:cNvPr id="4" name="Title 1">
            <a:extLst>
              <a:ext uri="{FF2B5EF4-FFF2-40B4-BE49-F238E27FC236}">
                <a16:creationId xmlns:a16="http://schemas.microsoft.com/office/drawing/2014/main" id="{E3FE3E8A-37D9-48A9-8427-B6E501AC1AE3}"/>
              </a:ext>
            </a:extLst>
          </p:cNvPr>
          <p:cNvSpPr txBox="1">
            <a:spLocks/>
          </p:cNvSpPr>
          <p:nvPr/>
        </p:nvSpPr>
        <p:spPr>
          <a:xfrm>
            <a:off x="285751" y="65219"/>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000099"/>
                </a:solidFill>
                <a:latin typeface="+mj-lt"/>
                <a:ea typeface="+mj-ea"/>
                <a:cs typeface="+mj-cs"/>
              </a:rPr>
              <a:t>Pilsonības un migrācijas lietu pārvalde</a:t>
            </a:r>
            <a:endParaRPr kumimoji="0" lang="lv-LV" sz="2000" b="0" i="0" u="none" strike="noStrike" kern="1200" cap="none" spc="0" normalizeH="0" baseline="0" noProof="0" dirty="0">
              <a:ln>
                <a:noFill/>
              </a:ln>
              <a:solidFill>
                <a:srgbClr val="000099"/>
              </a:solidFill>
              <a:effectLst/>
              <a:uLnTx/>
              <a:uFillTx/>
              <a:latin typeface="+mj-lt"/>
              <a:ea typeface="+mj-ea"/>
              <a:cs typeface="+mj-cs"/>
            </a:endParaRPr>
          </a:p>
        </p:txBody>
      </p:sp>
      <p:sp>
        <p:nvSpPr>
          <p:cNvPr id="5" name="Text Placeholder 4">
            <a:extLst>
              <a:ext uri="{FF2B5EF4-FFF2-40B4-BE49-F238E27FC236}">
                <a16:creationId xmlns:a16="http://schemas.microsoft.com/office/drawing/2014/main" id="{6BC309D5-5666-448D-AD72-2E58DE43977C}"/>
              </a:ext>
            </a:extLst>
          </p:cNvPr>
          <p:cNvSpPr txBox="1">
            <a:spLocks/>
          </p:cNvSpPr>
          <p:nvPr/>
        </p:nvSpPr>
        <p:spPr>
          <a:xfrm>
            <a:off x="69011" y="436639"/>
            <a:ext cx="8886851" cy="446117"/>
          </a:xfrm>
          <a:prstGeom prst="rect">
            <a:avLst/>
          </a:prstGeom>
        </p:spPr>
        <p:txBody>
          <a:bodyPr/>
          <a:lstStyle/>
          <a:p>
            <a:pPr marL="342900" lvl="0" indent="-342900" eaLnBrk="0" hangingPunct="0">
              <a:spcBef>
                <a:spcPct val="20000"/>
              </a:spcBef>
              <a:defRPr/>
            </a:pPr>
            <a:r>
              <a:rPr kumimoji="0" lang="en-US" sz="1200" b="0" i="0" u="none" strike="noStrike" kern="1200" cap="none" spc="0" normalizeH="0" baseline="0" noProof="0" dirty="0">
                <a:ln>
                  <a:noFill/>
                </a:ln>
                <a:solidFill>
                  <a:schemeClr val="tx1"/>
                </a:solidFill>
                <a:effectLst/>
                <a:uLnTx/>
                <a:uFillTx/>
                <a:latin typeface="+mn-lt"/>
                <a:ea typeface="+mn-ea"/>
                <a:cs typeface="+mn-cs"/>
              </a:rPr>
              <a:t>C1</a:t>
            </a:r>
            <a:r>
              <a:rPr kumimoji="0" lang="et-EE" sz="1200" b="0" i="0" u="none" strike="noStrike" kern="1200" cap="none" spc="0" normalizeH="0" baseline="0" noProof="0" dirty="0">
                <a:ln>
                  <a:noFill/>
                </a:ln>
                <a:solidFill>
                  <a:schemeClr val="tx1"/>
                </a:solidFill>
                <a:effectLst/>
                <a:uLnTx/>
                <a:uFillTx/>
                <a:latin typeface="+mn-lt"/>
                <a:ea typeface="+mn-ea"/>
                <a:cs typeface="+mn-cs"/>
              </a:rPr>
              <a:t>. 	</a:t>
            </a:r>
            <a:r>
              <a:rPr lang="lv-LV" sz="1200" dirty="0">
                <a:latin typeface="+mn-lt"/>
              </a:rPr>
              <a:t>Lūdzu skalā no 1 līdz 10 novērtējiet, cik lielā mērā Jūs uzticaties </a:t>
            </a:r>
            <a:r>
              <a:rPr lang="en-US" sz="1200" dirty="0" err="1">
                <a:latin typeface="+mn-lt"/>
              </a:rPr>
              <a:t>Pilsonības</a:t>
            </a:r>
            <a:r>
              <a:rPr lang="en-US" sz="1200" dirty="0">
                <a:latin typeface="+mn-lt"/>
              </a:rPr>
              <a:t> un </a:t>
            </a:r>
            <a:r>
              <a:rPr lang="en-US" sz="1200" dirty="0" err="1">
                <a:latin typeface="+mn-lt"/>
              </a:rPr>
              <a:t>migrācijas</a:t>
            </a:r>
            <a:r>
              <a:rPr lang="en-US" sz="1200" dirty="0">
                <a:latin typeface="+mn-lt"/>
              </a:rPr>
              <a:t> </a:t>
            </a:r>
            <a:r>
              <a:rPr lang="en-US" sz="1200" dirty="0" err="1">
                <a:latin typeface="+mn-lt"/>
              </a:rPr>
              <a:t>lietu</a:t>
            </a:r>
            <a:r>
              <a:rPr lang="en-US" sz="1200" dirty="0">
                <a:latin typeface="+mn-lt"/>
              </a:rPr>
              <a:t> </a:t>
            </a:r>
            <a:r>
              <a:rPr lang="en-US" sz="1200" dirty="0" err="1">
                <a:latin typeface="+mn-lt"/>
              </a:rPr>
              <a:t>pārvalde</a:t>
            </a:r>
            <a:r>
              <a:rPr lang="lv-LV" sz="1200" dirty="0"/>
              <a:t>i</a:t>
            </a:r>
            <a:r>
              <a:rPr lang="lv-LV" sz="1200" dirty="0">
                <a:latin typeface="+mn-lt"/>
              </a:rPr>
              <a:t>, kur “1” ir </a:t>
            </a:r>
            <a:r>
              <a:rPr lang="en-US" sz="1200" dirty="0">
                <a:latin typeface="+mn-lt"/>
              </a:rPr>
              <a:t>“</a:t>
            </a:r>
            <a:r>
              <a:rPr lang="lv-LV" sz="1200" dirty="0">
                <a:latin typeface="+mn-lt"/>
              </a:rPr>
              <a:t>nemaz neuzticos </a:t>
            </a:r>
            <a:r>
              <a:rPr lang="en-US" sz="1200" dirty="0">
                <a:latin typeface="+mn-lt"/>
              </a:rPr>
              <a:t>“ </a:t>
            </a:r>
            <a:r>
              <a:rPr lang="lv-LV" sz="1200" dirty="0">
                <a:latin typeface="+mn-lt"/>
              </a:rPr>
              <a:t>un “10” ir </a:t>
            </a:r>
            <a:r>
              <a:rPr lang="en-US" sz="1200" dirty="0">
                <a:latin typeface="+mn-lt"/>
              </a:rPr>
              <a:t>“</a:t>
            </a:r>
            <a:r>
              <a:rPr lang="lv-LV" sz="1200" dirty="0">
                <a:latin typeface="+mn-lt"/>
              </a:rPr>
              <a:t>ļoti uzticos</a:t>
            </a:r>
            <a:r>
              <a:rPr lang="en-US" sz="1200" dirty="0">
                <a:latin typeface="+mn-lt"/>
              </a:rPr>
              <a:t>”</a:t>
            </a:r>
            <a:r>
              <a:rPr lang="et-EE" sz="1200" dirty="0">
                <a:latin typeface="+mn-lt"/>
              </a:rPr>
              <a:t>?</a:t>
            </a:r>
            <a:endParaRPr kumimoji="0" lang="lv-LV" sz="1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tabLst/>
              <a:defRPr/>
            </a:pPr>
            <a:endParaRPr kumimoji="0" lang="lv-LV"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Slide Number Placeholder 2">
            <a:extLst>
              <a:ext uri="{FF2B5EF4-FFF2-40B4-BE49-F238E27FC236}">
                <a16:creationId xmlns:a16="http://schemas.microsoft.com/office/drawing/2014/main" id="{E6E769F1-6D53-4481-9F73-6551AD72E9F6}"/>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81</a:t>
            </a:fld>
            <a:endParaRPr lang="en-AU" dirty="0"/>
          </a:p>
        </p:txBody>
      </p:sp>
    </p:spTree>
    <p:extLst>
      <p:ext uri="{BB962C8B-B14F-4D97-AF65-F5344CB8AC3E}">
        <p14:creationId xmlns:p14="http://schemas.microsoft.com/office/powerpoint/2010/main" val="167150750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E919A-C27D-4CA9-9C2D-DA0D43537173}"/>
              </a:ext>
            </a:extLst>
          </p:cNvPr>
          <p:cNvSpPr txBox="1">
            <a:spLocks/>
          </p:cNvSpPr>
          <p:nvPr/>
        </p:nvSpPr>
        <p:spPr>
          <a:xfrm>
            <a:off x="259873" y="5659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000099"/>
                </a:solidFill>
                <a:latin typeface="+mj-lt"/>
                <a:ea typeface="+mj-ea"/>
                <a:cs typeface="+mj-cs"/>
              </a:rPr>
              <a:t>Pilsonības un migrācijas lietu pārvalde</a:t>
            </a:r>
            <a:endParaRPr kumimoji="0" lang="lv-LV" sz="2000" b="0" i="0" u="none" strike="noStrike" kern="1200" cap="none" spc="0" normalizeH="0" baseline="0" noProof="0" dirty="0">
              <a:ln>
                <a:noFill/>
              </a:ln>
              <a:solidFill>
                <a:srgbClr val="000099"/>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D7CEF77A-7D37-43C8-83D4-D598949F94E1}"/>
              </a:ext>
            </a:extLst>
          </p:cNvPr>
          <p:cNvSpPr txBox="1">
            <a:spLocks/>
          </p:cNvSpPr>
          <p:nvPr/>
        </p:nvSpPr>
        <p:spPr>
          <a:xfrm>
            <a:off x="3752490" y="505643"/>
            <a:ext cx="4779949" cy="693429"/>
          </a:xfrm>
          <a:prstGeom prst="rect">
            <a:avLst/>
          </a:prstGeom>
        </p:spPr>
        <p:txBody>
          <a:bodyPr/>
          <a:lstStyle/>
          <a:p>
            <a:pPr marL="342900" lvl="0" indent="-342900" eaLnBrk="0" hangingPunct="0">
              <a:spcBef>
                <a:spcPct val="20000"/>
              </a:spcBef>
              <a:defRPr/>
            </a:pPr>
            <a:r>
              <a:rPr kumimoji="0" lang="en-US" sz="1200" b="0" i="0" u="none" strike="noStrike" kern="1200" cap="none" spc="0" normalizeH="0" baseline="0" noProof="0" dirty="0">
                <a:ln>
                  <a:noFill/>
                </a:ln>
                <a:solidFill>
                  <a:schemeClr val="tx1"/>
                </a:solidFill>
                <a:effectLst/>
                <a:uLnTx/>
                <a:uFillTx/>
                <a:latin typeface="+mn-lt"/>
                <a:ea typeface="+mn-ea"/>
                <a:cs typeface="+mn-cs"/>
              </a:rPr>
              <a:t>C6a</a:t>
            </a:r>
            <a:r>
              <a:rPr kumimoji="0" lang="et-EE" sz="1200" b="0" i="0" u="none" strike="noStrike" kern="1200" cap="none" spc="0" normalizeH="0" baseline="0" noProof="0" dirty="0">
                <a:ln>
                  <a:noFill/>
                </a:ln>
                <a:solidFill>
                  <a:schemeClr val="tx1"/>
                </a:solidFill>
                <a:effectLst/>
                <a:uLnTx/>
                <a:uFillTx/>
                <a:latin typeface="+mn-lt"/>
                <a:ea typeface="+mn-ea"/>
                <a:cs typeface="+mn-cs"/>
              </a:rPr>
              <a:t>. 	</a:t>
            </a:r>
            <a:r>
              <a:rPr lang="lv-LV" sz="1200" dirty="0">
                <a:latin typeface="+mn-lt"/>
              </a:rPr>
              <a:t>Lūdzu skalā no 1 līdz 10 novērtējiet Pilsonības un migrācijas lietu pārvaldes darbu konkrētajā/-</a:t>
            </a:r>
            <a:r>
              <a:rPr lang="lv-LV" sz="1200" dirty="0" err="1">
                <a:latin typeface="+mn-lt"/>
              </a:rPr>
              <a:t>os</a:t>
            </a:r>
            <a:r>
              <a:rPr lang="lv-LV" sz="1200" dirty="0">
                <a:latin typeface="+mn-lt"/>
              </a:rPr>
              <a:t> gadījumā/-</a:t>
            </a:r>
            <a:r>
              <a:rPr lang="lv-LV" sz="1200" dirty="0" err="1">
                <a:latin typeface="+mn-lt"/>
              </a:rPr>
              <a:t>os</a:t>
            </a:r>
            <a:r>
              <a:rPr lang="lv-LV" sz="1200" dirty="0">
                <a:latin typeface="+mn-lt"/>
              </a:rPr>
              <a:t>, kur “1” ir ļoti slikti un “10” izcili</a:t>
            </a:r>
            <a:r>
              <a:rPr lang="en-US" sz="1200" dirty="0">
                <a:latin typeface="+mn-lt"/>
              </a:rPr>
              <a:t>?</a:t>
            </a:r>
            <a:endParaRPr kumimoji="0" lang="lv-LV" sz="12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4" name="Chart 3">
            <a:extLst>
              <a:ext uri="{FF2B5EF4-FFF2-40B4-BE49-F238E27FC236}">
                <a16:creationId xmlns:a16="http://schemas.microsoft.com/office/drawing/2014/main" id="{0671403A-1CB3-4CDD-87E3-88DED17019E6}"/>
              </a:ext>
            </a:extLst>
          </p:cNvPr>
          <p:cNvGraphicFramePr/>
          <p:nvPr>
            <p:extLst>
              <p:ext uri="{D42A27DB-BD31-4B8C-83A1-F6EECF244321}">
                <p14:modId xmlns:p14="http://schemas.microsoft.com/office/powerpoint/2010/main" val="1057474230"/>
              </p:ext>
            </p:extLst>
          </p:nvPr>
        </p:nvGraphicFramePr>
        <p:xfrm>
          <a:off x="3528204" y="1009291"/>
          <a:ext cx="5520905" cy="241970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4">
            <a:extLst>
              <a:ext uri="{FF2B5EF4-FFF2-40B4-BE49-F238E27FC236}">
                <a16:creationId xmlns:a16="http://schemas.microsoft.com/office/drawing/2014/main" id="{095D961B-58D1-4935-911B-85FA16FEB6D9}"/>
              </a:ext>
            </a:extLst>
          </p:cNvPr>
          <p:cNvSpPr txBox="1">
            <a:spLocks/>
          </p:cNvSpPr>
          <p:nvPr/>
        </p:nvSpPr>
        <p:spPr>
          <a:xfrm>
            <a:off x="147729" y="450949"/>
            <a:ext cx="3436548" cy="1277846"/>
          </a:xfrm>
          <a:prstGeom prst="rect">
            <a:avLst/>
          </a:prstGeom>
        </p:spPr>
        <p:txBody>
          <a:bodyPr/>
          <a:lstStyle/>
          <a:p>
            <a:pPr marL="342900" lvl="0" indent="-342900" eaLnBrk="0" hangingPunct="0">
              <a:spcBef>
                <a:spcPct val="20000"/>
              </a:spcBef>
              <a:defRPr/>
            </a:pPr>
            <a:r>
              <a:rPr kumimoji="0" lang="lv-LV" sz="1200" b="0" i="0" u="none" strike="noStrike" kern="1200" cap="none" spc="0" normalizeH="0" baseline="0" noProof="0" dirty="0">
                <a:ln>
                  <a:noFill/>
                </a:ln>
                <a:solidFill>
                  <a:schemeClr val="tx1"/>
                </a:solidFill>
                <a:effectLst/>
                <a:uLnTx/>
                <a:uFillTx/>
                <a:latin typeface="+mn-lt"/>
                <a:ea typeface="+mn-ea"/>
                <a:cs typeface="+mn-cs"/>
              </a:rPr>
              <a:t>C</a:t>
            </a:r>
            <a:r>
              <a:rPr kumimoji="0" lang="en-US" sz="1200" b="0" i="0" u="none" strike="noStrike" kern="1200" cap="none" spc="0" normalizeH="0" baseline="0" noProof="0" dirty="0">
                <a:ln>
                  <a:noFill/>
                </a:ln>
                <a:solidFill>
                  <a:schemeClr val="tx1"/>
                </a:solidFill>
                <a:effectLst/>
                <a:uLnTx/>
                <a:uFillTx/>
                <a:latin typeface="+mn-lt"/>
                <a:ea typeface="+mn-ea"/>
                <a:cs typeface="+mn-cs"/>
              </a:rPr>
              <a:t>6</a:t>
            </a:r>
            <a:r>
              <a:rPr kumimoji="0" lang="et-EE" sz="1200" b="0" i="0" u="none" strike="noStrike" kern="1200" cap="none" spc="0" normalizeH="0" baseline="0" noProof="0" dirty="0">
                <a:ln>
                  <a:noFill/>
                </a:ln>
                <a:solidFill>
                  <a:schemeClr val="tx1"/>
                </a:solidFill>
                <a:effectLst/>
                <a:uLnTx/>
                <a:uFillTx/>
                <a:latin typeface="+mn-lt"/>
                <a:ea typeface="+mn-ea"/>
                <a:cs typeface="+mn-cs"/>
              </a:rPr>
              <a:t>. 	</a:t>
            </a:r>
            <a:r>
              <a:rPr lang="lv-LV" sz="1200" dirty="0">
                <a:latin typeface="+mn-lt"/>
              </a:rPr>
              <a:t>Vai pēdējo trīs gadu laikā esat izmantojis Pilsonības un migrācijas lietu pārvaldes sniegtos pakalpojumus (piemēram, saņēmis pasi vai e-ID, kārtojis uzturēšanās atļauju, elektroniski deklarējis dzīvesvietu u.c.)</a:t>
            </a:r>
            <a:r>
              <a:rPr lang="et-EE" sz="1200" dirty="0">
                <a:latin typeface="+mn-lt"/>
              </a:rPr>
              <a:t>?</a:t>
            </a:r>
            <a:endParaRPr kumimoji="0" lang="lv-LV"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Right Arrow 2">
            <a:extLst>
              <a:ext uri="{FF2B5EF4-FFF2-40B4-BE49-F238E27FC236}">
                <a16:creationId xmlns:a16="http://schemas.microsoft.com/office/drawing/2014/main" id="{7EBF58C0-0638-4C45-A25B-BE8C5FC6AC3B}"/>
              </a:ext>
            </a:extLst>
          </p:cNvPr>
          <p:cNvSpPr/>
          <p:nvPr/>
        </p:nvSpPr>
        <p:spPr>
          <a:xfrm>
            <a:off x="3528204" y="2051956"/>
            <a:ext cx="724619" cy="237835"/>
          </a:xfrm>
          <a:prstGeom prst="rightArrow">
            <a:avLst/>
          </a:prstGeom>
          <a:solidFill>
            <a:srgbClr val="990033"/>
          </a:solidFill>
          <a:ln w="127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Chart 7">
            <a:extLst>
              <a:ext uri="{FF2B5EF4-FFF2-40B4-BE49-F238E27FC236}">
                <a16:creationId xmlns:a16="http://schemas.microsoft.com/office/drawing/2014/main" id="{8712F414-EE65-4881-87BF-E396A1096662}"/>
              </a:ext>
            </a:extLst>
          </p:cNvPr>
          <p:cNvGraphicFramePr/>
          <p:nvPr>
            <p:extLst>
              <p:ext uri="{D42A27DB-BD31-4B8C-83A1-F6EECF244321}">
                <p14:modId xmlns:p14="http://schemas.microsoft.com/office/powerpoint/2010/main" val="4107995633"/>
              </p:ext>
            </p:extLst>
          </p:nvPr>
        </p:nvGraphicFramePr>
        <p:xfrm>
          <a:off x="1742535" y="3631557"/>
          <a:ext cx="5196053" cy="20764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Object 62">
            <a:extLst>
              <a:ext uri="{FF2B5EF4-FFF2-40B4-BE49-F238E27FC236}">
                <a16:creationId xmlns:a16="http://schemas.microsoft.com/office/drawing/2014/main" id="{57FB083A-9F57-4730-8443-A12EC34DBC18}"/>
              </a:ext>
            </a:extLst>
          </p:cNvPr>
          <p:cNvGraphicFramePr>
            <a:graphicFrameLocks noChangeAspect="1"/>
          </p:cNvGraphicFramePr>
          <p:nvPr>
            <p:extLst>
              <p:ext uri="{D42A27DB-BD31-4B8C-83A1-F6EECF244321}">
                <p14:modId xmlns:p14="http://schemas.microsoft.com/office/powerpoint/2010/main" val="3396940767"/>
              </p:ext>
            </p:extLst>
          </p:nvPr>
        </p:nvGraphicFramePr>
        <p:xfrm>
          <a:off x="7056401" y="3932648"/>
          <a:ext cx="1809258" cy="1775362"/>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6E6DF8B4-8FC1-4EFB-81CD-35041F5FF38F}"/>
              </a:ext>
            </a:extLst>
          </p:cNvPr>
          <p:cNvSpPr txBox="1"/>
          <p:nvPr/>
        </p:nvSpPr>
        <p:spPr>
          <a:xfrm>
            <a:off x="6829184" y="3378650"/>
            <a:ext cx="2088232" cy="553998"/>
          </a:xfrm>
          <a:prstGeom prst="rect">
            <a:avLst/>
          </a:prstGeom>
          <a:noFill/>
        </p:spPr>
        <p:txBody>
          <a:bodyPr wrap="square" rtlCol="0">
            <a:spAutoFit/>
          </a:bodyPr>
          <a:lstStyle/>
          <a:p>
            <a:pPr algn="ctr"/>
            <a:r>
              <a:rPr lang="lv-LV" sz="1000" b="1" u="sng" dirty="0"/>
              <a:t>Vidējais vērtējums 10 punktu skalā, </a:t>
            </a:r>
            <a:r>
              <a:rPr lang="lv-LV" sz="1000" b="1" dirty="0"/>
              <a:t>kur 1 nozīmē “ļoti slikti”, bet 10 nozīmē “izcili”</a:t>
            </a:r>
            <a:endParaRPr lang="en-US" sz="800" b="1" dirty="0"/>
          </a:p>
        </p:txBody>
      </p:sp>
      <p:sp>
        <p:nvSpPr>
          <p:cNvPr id="11" name="Rectangle 10">
            <a:extLst>
              <a:ext uri="{FF2B5EF4-FFF2-40B4-BE49-F238E27FC236}">
                <a16:creationId xmlns:a16="http://schemas.microsoft.com/office/drawing/2014/main" id="{FC766E7E-9A4F-4CF3-893F-CA2BF4F95FCE}"/>
              </a:ext>
            </a:extLst>
          </p:cNvPr>
          <p:cNvSpPr>
            <a:spLocks noChangeArrowheads="1"/>
          </p:cNvSpPr>
          <p:nvPr/>
        </p:nvSpPr>
        <p:spPr bwMode="auto">
          <a:xfrm>
            <a:off x="2205411" y="5973378"/>
            <a:ext cx="6170837" cy="242427"/>
          </a:xfrm>
          <a:prstGeom prst="rect">
            <a:avLst/>
          </a:prstGeom>
          <a:noFill/>
          <a:ln w="9525">
            <a:noFill/>
            <a:round/>
            <a:headEnd/>
            <a:tailEnd/>
          </a:ln>
        </p:spPr>
        <p:txBody>
          <a:bodyPr lIns="0" tIns="0" rIns="0" bIns="0" anchor="ctr"/>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respondenti, kuri pēdējo trīs gadu laikā ir </a:t>
            </a:r>
            <a:r>
              <a:rPr lang="lv-LV" sz="1000" dirty="0" err="1">
                <a:solidFill>
                  <a:srgbClr val="333333"/>
                </a:solidFill>
                <a:latin typeface="+mj-lt"/>
              </a:rPr>
              <a:t>saskārušies</a:t>
            </a:r>
            <a:r>
              <a:rPr lang="lv-LV" sz="1000" dirty="0">
                <a:solidFill>
                  <a:srgbClr val="333333"/>
                </a:solidFill>
                <a:latin typeface="+mj-lt"/>
              </a:rPr>
              <a:t> ar Pilsonības un migrācijas lietu pārvalde </a:t>
            </a:r>
            <a:r>
              <a:rPr lang="lv-LV" sz="1000" b="0" dirty="0">
                <a:solidFill>
                  <a:srgbClr val="333333"/>
                </a:solidFill>
                <a:latin typeface="+mj-lt"/>
              </a:rPr>
              <a:t>; n=448</a:t>
            </a:r>
          </a:p>
        </p:txBody>
      </p:sp>
      <p:sp>
        <p:nvSpPr>
          <p:cNvPr id="12" name="Rectangle 11">
            <a:extLst>
              <a:ext uri="{FF2B5EF4-FFF2-40B4-BE49-F238E27FC236}">
                <a16:creationId xmlns:a16="http://schemas.microsoft.com/office/drawing/2014/main" id="{F5F9A07D-9B3F-4C6C-B601-457AE07705BF}"/>
              </a:ext>
            </a:extLst>
          </p:cNvPr>
          <p:cNvSpPr>
            <a:spLocks noChangeArrowheads="1"/>
          </p:cNvSpPr>
          <p:nvPr/>
        </p:nvSpPr>
        <p:spPr bwMode="auto">
          <a:xfrm>
            <a:off x="747894" y="3362537"/>
            <a:ext cx="1989281" cy="215900"/>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visi aptaujas dalībnieki, n=</a:t>
            </a:r>
            <a:r>
              <a:rPr lang="lv-LV" sz="1000" dirty="0">
                <a:solidFill>
                  <a:srgbClr val="333333"/>
                </a:solidFill>
                <a:latin typeface="+mj-lt"/>
              </a:rPr>
              <a:t>1019</a:t>
            </a:r>
            <a:endParaRPr lang="lv-LV" sz="1000" b="0" dirty="0">
              <a:solidFill>
                <a:srgbClr val="333333"/>
              </a:solidFill>
              <a:latin typeface="+mj-lt"/>
            </a:endParaRPr>
          </a:p>
        </p:txBody>
      </p:sp>
      <p:graphicFrame>
        <p:nvGraphicFramePr>
          <p:cNvPr id="13" name="Chart 12">
            <a:extLst>
              <a:ext uri="{FF2B5EF4-FFF2-40B4-BE49-F238E27FC236}">
                <a16:creationId xmlns:a16="http://schemas.microsoft.com/office/drawing/2014/main" id="{90B70238-351F-470B-8E6E-3E1E63CFE458}"/>
              </a:ext>
            </a:extLst>
          </p:cNvPr>
          <p:cNvGraphicFramePr/>
          <p:nvPr>
            <p:extLst>
              <p:ext uri="{D42A27DB-BD31-4B8C-83A1-F6EECF244321}">
                <p14:modId xmlns:p14="http://schemas.microsoft.com/office/powerpoint/2010/main" val="4035080580"/>
              </p:ext>
            </p:extLst>
          </p:nvPr>
        </p:nvGraphicFramePr>
        <p:xfrm>
          <a:off x="204807" y="1721946"/>
          <a:ext cx="3306147" cy="17644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5DF7D653-109E-4107-A9C2-E3363FF9047F}"/>
              </a:ext>
            </a:extLst>
          </p:cNvPr>
          <p:cNvSpPr txBox="1"/>
          <p:nvPr/>
        </p:nvSpPr>
        <p:spPr>
          <a:xfrm>
            <a:off x="456345" y="1405224"/>
            <a:ext cx="2903646" cy="430887"/>
          </a:xfrm>
          <a:prstGeom prst="rect">
            <a:avLst/>
          </a:prstGeom>
          <a:noFill/>
        </p:spPr>
        <p:txBody>
          <a:bodyPr wrap="square" rtlCol="0">
            <a:spAutoFit/>
          </a:bodyPr>
          <a:lstStyle/>
          <a:p>
            <a:pPr algn="ctr"/>
            <a:r>
              <a:rPr lang="lv-LV" sz="1100" b="1" dirty="0">
                <a:solidFill>
                  <a:srgbClr val="000099"/>
                </a:solidFill>
              </a:rPr>
              <a:t>Jā, ir izmantojis Pilsonības un migrācijas lietu pārvaldes sniegtos pakalpojumus </a:t>
            </a:r>
            <a:endParaRPr lang="en-US" sz="1000" b="1" dirty="0">
              <a:solidFill>
                <a:srgbClr val="000099"/>
              </a:solidFill>
            </a:endParaRPr>
          </a:p>
        </p:txBody>
      </p:sp>
      <p:sp>
        <p:nvSpPr>
          <p:cNvPr id="15" name="Slide Number Placeholder 2">
            <a:extLst>
              <a:ext uri="{FF2B5EF4-FFF2-40B4-BE49-F238E27FC236}">
                <a16:creationId xmlns:a16="http://schemas.microsoft.com/office/drawing/2014/main" id="{43BCDD04-0D3E-43C0-BF9C-0EBE983B37C7}"/>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82</a:t>
            </a:fld>
            <a:endParaRPr lang="en-AU" dirty="0"/>
          </a:p>
        </p:txBody>
      </p:sp>
    </p:spTree>
    <p:extLst>
      <p:ext uri="{BB962C8B-B14F-4D97-AF65-F5344CB8AC3E}">
        <p14:creationId xmlns:p14="http://schemas.microsoft.com/office/powerpoint/2010/main" val="139764084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8D5FB26C-D62C-42E2-9D89-2FFBE659222F}"/>
              </a:ext>
            </a:extLst>
          </p:cNvPr>
          <p:cNvGraphicFramePr/>
          <p:nvPr>
            <p:extLst>
              <p:ext uri="{D42A27DB-BD31-4B8C-83A1-F6EECF244321}">
                <p14:modId xmlns:p14="http://schemas.microsoft.com/office/powerpoint/2010/main" val="3522241329"/>
              </p:ext>
            </p:extLst>
          </p:nvPr>
        </p:nvGraphicFramePr>
        <p:xfrm>
          <a:off x="1578634" y="1061049"/>
          <a:ext cx="6650966" cy="5339751"/>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1CEDD216-E2C2-4712-BD19-9EAC5513671C}"/>
              </a:ext>
            </a:extLst>
          </p:cNvPr>
          <p:cNvSpPr>
            <a:spLocks noChangeArrowheads="1"/>
          </p:cNvSpPr>
          <p:nvPr/>
        </p:nvSpPr>
        <p:spPr bwMode="auto">
          <a:xfrm>
            <a:off x="8433681" y="5503652"/>
            <a:ext cx="667187" cy="727935"/>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visi aptaujas dalībnieki, n=</a:t>
            </a:r>
            <a:r>
              <a:rPr lang="en-US" sz="1000" dirty="0">
                <a:solidFill>
                  <a:srgbClr val="333333"/>
                </a:solidFill>
                <a:latin typeface="+mj-lt"/>
              </a:rPr>
              <a:t> 1019</a:t>
            </a:r>
            <a:endParaRPr lang="lv-LV" sz="1000" b="0" dirty="0">
              <a:solidFill>
                <a:srgbClr val="333333"/>
              </a:solidFill>
              <a:latin typeface="+mj-lt"/>
            </a:endParaRPr>
          </a:p>
        </p:txBody>
      </p:sp>
      <p:sp>
        <p:nvSpPr>
          <p:cNvPr id="4" name="Title 1">
            <a:extLst>
              <a:ext uri="{FF2B5EF4-FFF2-40B4-BE49-F238E27FC236}">
                <a16:creationId xmlns:a16="http://schemas.microsoft.com/office/drawing/2014/main" id="{C7C22650-2685-4475-9EB0-4A0CB4FB1928}"/>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000099"/>
                </a:solidFill>
                <a:latin typeface="+mj-lt"/>
                <a:ea typeface="+mj-ea"/>
                <a:cs typeface="+mj-cs"/>
              </a:rPr>
              <a:t>Pilsonības un migrācijas lietu pārvalde</a:t>
            </a:r>
            <a:endParaRPr kumimoji="0" lang="lv-LV" sz="2000" b="0" i="0" u="none" strike="noStrike" kern="1200" cap="none" spc="0" normalizeH="0" baseline="0" noProof="0" dirty="0">
              <a:ln>
                <a:noFill/>
              </a:ln>
              <a:solidFill>
                <a:srgbClr val="000099"/>
              </a:solidFill>
              <a:effectLst/>
              <a:uLnTx/>
              <a:uFillTx/>
              <a:latin typeface="+mj-lt"/>
              <a:ea typeface="+mj-ea"/>
              <a:cs typeface="+mj-cs"/>
            </a:endParaRPr>
          </a:p>
        </p:txBody>
      </p:sp>
      <p:sp>
        <p:nvSpPr>
          <p:cNvPr id="5" name="Text Placeholder 4">
            <a:extLst>
              <a:ext uri="{FF2B5EF4-FFF2-40B4-BE49-F238E27FC236}">
                <a16:creationId xmlns:a16="http://schemas.microsoft.com/office/drawing/2014/main" id="{B814DA73-867C-4F55-A262-B6FD349702E4}"/>
              </a:ext>
            </a:extLst>
          </p:cNvPr>
          <p:cNvSpPr txBox="1">
            <a:spLocks/>
          </p:cNvSpPr>
          <p:nvPr/>
        </p:nvSpPr>
        <p:spPr>
          <a:xfrm>
            <a:off x="147729" y="517585"/>
            <a:ext cx="8875501" cy="446117"/>
          </a:xfrm>
          <a:prstGeom prst="rect">
            <a:avLst/>
          </a:prstGeom>
        </p:spPr>
        <p:txBody>
          <a:bodyPr/>
          <a:lstStyle/>
          <a:p>
            <a:pPr marL="342900" lvl="0" indent="-342900" eaLnBrk="0" hangingPunct="0">
              <a:spcBef>
                <a:spcPct val="20000"/>
              </a:spcBef>
              <a:defRPr/>
            </a:pPr>
            <a:r>
              <a:rPr kumimoji="0" lang="lv-LV" sz="1200" b="0" i="0" u="none" strike="noStrike" kern="1200" cap="none" spc="0" normalizeH="0" baseline="0" noProof="0" dirty="0">
                <a:ln>
                  <a:noFill/>
                </a:ln>
                <a:solidFill>
                  <a:schemeClr val="tx1"/>
                </a:solidFill>
                <a:effectLst/>
                <a:uLnTx/>
                <a:uFillTx/>
                <a:latin typeface="+mn-lt"/>
                <a:ea typeface="+mn-ea"/>
                <a:cs typeface="+mn-cs"/>
              </a:rPr>
              <a:t>C2</a:t>
            </a:r>
            <a:r>
              <a:rPr kumimoji="0" lang="et-EE" sz="1200" b="0" i="0" u="none" strike="noStrike" kern="1200" cap="none" spc="0" normalizeH="0" baseline="0" noProof="0" dirty="0">
                <a:ln>
                  <a:noFill/>
                </a:ln>
                <a:solidFill>
                  <a:schemeClr val="tx1"/>
                </a:solidFill>
                <a:effectLst/>
                <a:uLnTx/>
                <a:uFillTx/>
                <a:latin typeface="+mn-lt"/>
                <a:ea typeface="+mn-ea"/>
                <a:cs typeface="+mn-cs"/>
              </a:rPr>
              <a:t>. 	</a:t>
            </a:r>
            <a:r>
              <a:rPr lang="lv-LV" sz="1200" dirty="0">
                <a:latin typeface="+mn-lt"/>
              </a:rPr>
              <a:t> Vai pēdējo trīs gadu laikā esat izmantojis Pilsonības un migrācijas lietu pārvaldes sniegtos pakalpojumus (piemēram, saņēmis pasi vai e-ID, kārtojis uzturēšanās atļauju, elektroniski deklarējis dzīvesvietu u.c.)</a:t>
            </a:r>
            <a:r>
              <a:rPr lang="et-EE" sz="1200" dirty="0">
                <a:latin typeface="+mn-lt"/>
              </a:rPr>
              <a:t>? – </a:t>
            </a:r>
            <a:r>
              <a:rPr lang="et-EE" sz="1200" b="1" dirty="0">
                <a:latin typeface="+mn-lt"/>
              </a:rPr>
              <a:t>Jā, ir izmantojis</a:t>
            </a:r>
            <a:endParaRPr kumimoji="0" lang="lv-LV" sz="1200" b="1" i="0" u="none" strike="noStrike" kern="1200" cap="none" spc="0" normalizeH="0" baseline="0" noProof="0" dirty="0">
              <a:ln>
                <a:noFill/>
              </a:ln>
              <a:solidFill>
                <a:schemeClr val="tx1"/>
              </a:solidFill>
              <a:effectLst/>
              <a:uLnTx/>
              <a:uFillTx/>
              <a:latin typeface="+mn-lt"/>
              <a:ea typeface="+mn-ea"/>
              <a:cs typeface="+mn-cs"/>
            </a:endParaRPr>
          </a:p>
        </p:txBody>
      </p:sp>
      <p:sp>
        <p:nvSpPr>
          <p:cNvPr id="6" name="Slide Number Placeholder 2">
            <a:extLst>
              <a:ext uri="{FF2B5EF4-FFF2-40B4-BE49-F238E27FC236}">
                <a16:creationId xmlns:a16="http://schemas.microsoft.com/office/drawing/2014/main" id="{3176EABB-361C-4B52-979C-971596A0F580}"/>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83</a:t>
            </a:fld>
            <a:endParaRPr lang="en-AU" dirty="0"/>
          </a:p>
        </p:txBody>
      </p:sp>
    </p:spTree>
    <p:extLst>
      <p:ext uri="{BB962C8B-B14F-4D97-AF65-F5344CB8AC3E}">
        <p14:creationId xmlns:p14="http://schemas.microsoft.com/office/powerpoint/2010/main" val="142492187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E265B-D0CC-4A7D-A29C-6A1B4DB62536}"/>
              </a:ext>
            </a:extLst>
          </p:cNvPr>
          <p:cNvSpPr txBox="1">
            <a:spLocks/>
          </p:cNvSpPr>
          <p:nvPr/>
        </p:nvSpPr>
        <p:spPr>
          <a:xfrm>
            <a:off x="285751" y="5659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000099"/>
                </a:solidFill>
                <a:latin typeface="+mj-lt"/>
                <a:ea typeface="+mj-ea"/>
                <a:cs typeface="+mj-cs"/>
              </a:rPr>
              <a:t>Nelikumību pieredze saskarē ar drošības iestāžu darbiniekiem</a:t>
            </a:r>
            <a:endParaRPr kumimoji="0" lang="lv-LV" sz="2000" b="0" i="0" u="none" strike="noStrike" kern="1200" cap="none" spc="0" normalizeH="0" baseline="0" noProof="0" dirty="0">
              <a:ln>
                <a:noFill/>
              </a:ln>
              <a:solidFill>
                <a:srgbClr val="000099"/>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254CF842-952A-471F-A1A2-4BD5EB71A859}"/>
              </a:ext>
            </a:extLst>
          </p:cNvPr>
          <p:cNvSpPr txBox="1">
            <a:spLocks/>
          </p:cNvSpPr>
          <p:nvPr/>
        </p:nvSpPr>
        <p:spPr>
          <a:xfrm>
            <a:off x="147729" y="462516"/>
            <a:ext cx="4890099" cy="710682"/>
          </a:xfrm>
          <a:prstGeom prst="rect">
            <a:avLst/>
          </a:prstGeom>
        </p:spPr>
        <p:txBody>
          <a:bodyPr/>
          <a:lstStyle/>
          <a:p>
            <a:pPr marL="342900" lvl="0" indent="-342900" eaLnBrk="0" hangingPunct="0">
              <a:spcBef>
                <a:spcPct val="20000"/>
              </a:spcBef>
              <a:defRPr/>
            </a:pPr>
            <a:r>
              <a:rPr kumimoji="0" lang="lv-LV" sz="1100" b="0" i="0" u="none" strike="noStrike" kern="1200" cap="none" spc="0" normalizeH="0" baseline="0" noProof="0" dirty="0">
                <a:ln>
                  <a:noFill/>
                </a:ln>
                <a:solidFill>
                  <a:schemeClr val="tx1"/>
                </a:solidFill>
                <a:effectLst/>
                <a:uLnTx/>
                <a:uFillTx/>
                <a:latin typeface="+mn-lt"/>
                <a:ea typeface="+mn-ea"/>
                <a:cs typeface="+mn-cs"/>
              </a:rPr>
              <a:t>C7</a:t>
            </a:r>
            <a:r>
              <a:rPr kumimoji="0" lang="et-EE" sz="1100" b="0" i="0" u="none" strike="noStrike" kern="1200" cap="none" spc="0" normalizeH="0" baseline="0" noProof="0" dirty="0">
                <a:ln>
                  <a:noFill/>
                </a:ln>
                <a:solidFill>
                  <a:schemeClr val="tx1"/>
                </a:solidFill>
                <a:effectLst/>
                <a:uLnTx/>
                <a:uFillTx/>
                <a:latin typeface="+mn-lt"/>
                <a:ea typeface="+mn-ea"/>
                <a:cs typeface="+mn-cs"/>
              </a:rPr>
              <a:t>. 	</a:t>
            </a:r>
            <a:r>
              <a:rPr lang="lv-LV" sz="1100" dirty="0">
                <a:latin typeface="+mn-lt"/>
              </a:rPr>
              <a:t>Vai pēdējo trīs gadu laikā Jūs vai citi Jūsu mājsaimniecības locekļi esat piedzīvojuši, Jūsuprāt, kādu nelikumīgu rīcību no personas, kura strādā kādā no šīm iestādēm: Valsts policija, Pilsonības un migrācijas lietu pārvalde, Valsts ugunsdzēsības un glābšanas dienests, Valsts robežsardze, </a:t>
            </a:r>
            <a:r>
              <a:rPr lang="lv-LV" sz="1100" dirty="0" err="1">
                <a:latin typeface="+mn-lt"/>
              </a:rPr>
              <a:t>Iekšlietu</a:t>
            </a:r>
            <a:r>
              <a:rPr lang="lv-LV" sz="1100" dirty="0">
                <a:latin typeface="+mn-lt"/>
              </a:rPr>
              <a:t> ministrijas Informācijas centrs, Nodrošinājuma valsts aģentūra</a:t>
            </a:r>
            <a:r>
              <a:rPr lang="et-EE" sz="1100" dirty="0">
                <a:latin typeface="+mn-lt"/>
              </a:rPr>
              <a:t>?</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ctangle 4">
            <a:extLst>
              <a:ext uri="{FF2B5EF4-FFF2-40B4-BE49-F238E27FC236}">
                <a16:creationId xmlns:a16="http://schemas.microsoft.com/office/drawing/2014/main" id="{EBE9A6AC-8431-4462-926C-B8ACA425C945}"/>
              </a:ext>
            </a:extLst>
          </p:cNvPr>
          <p:cNvSpPr>
            <a:spLocks noChangeArrowheads="1"/>
          </p:cNvSpPr>
          <p:nvPr/>
        </p:nvSpPr>
        <p:spPr bwMode="auto">
          <a:xfrm>
            <a:off x="1006815" y="3292450"/>
            <a:ext cx="1399956" cy="215900"/>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visi aptaujas dalībnieki, n=</a:t>
            </a:r>
            <a:r>
              <a:rPr lang="lv-LV" sz="1000" dirty="0">
                <a:solidFill>
                  <a:srgbClr val="333333"/>
                </a:solidFill>
                <a:latin typeface="+mj-lt"/>
              </a:rPr>
              <a:t>1019</a:t>
            </a:r>
            <a:endParaRPr lang="lv-LV" sz="1000" b="0" dirty="0">
              <a:solidFill>
                <a:srgbClr val="333333"/>
              </a:solidFill>
              <a:latin typeface="+mj-lt"/>
            </a:endParaRPr>
          </a:p>
        </p:txBody>
      </p:sp>
      <p:sp>
        <p:nvSpPr>
          <p:cNvPr id="8" name="Text Placeholder 4">
            <a:extLst>
              <a:ext uri="{FF2B5EF4-FFF2-40B4-BE49-F238E27FC236}">
                <a16:creationId xmlns:a16="http://schemas.microsoft.com/office/drawing/2014/main" id="{CBD88D29-5B4A-4B41-BD1F-3F788A0EE6FB}"/>
              </a:ext>
            </a:extLst>
          </p:cNvPr>
          <p:cNvSpPr txBox="1">
            <a:spLocks/>
          </p:cNvSpPr>
          <p:nvPr/>
        </p:nvSpPr>
        <p:spPr>
          <a:xfrm>
            <a:off x="5289794" y="602685"/>
            <a:ext cx="3706477" cy="288080"/>
          </a:xfrm>
          <a:prstGeom prst="rect">
            <a:avLst/>
          </a:prstGeom>
        </p:spPr>
        <p:txBody>
          <a:bodyPr/>
          <a:lstStyle/>
          <a:p>
            <a:pPr marL="342900" lvl="0" indent="-342900" eaLnBrk="0" hangingPunct="0">
              <a:spcBef>
                <a:spcPct val="20000"/>
              </a:spcBef>
              <a:defRPr/>
            </a:pPr>
            <a:r>
              <a:rPr kumimoji="0" lang="lv-LV" sz="1200" b="0" i="0" u="none" strike="noStrike" kern="1200" cap="none" spc="0" normalizeH="0" baseline="0" noProof="0" dirty="0">
                <a:ln>
                  <a:noFill/>
                </a:ln>
                <a:solidFill>
                  <a:schemeClr val="tx1"/>
                </a:solidFill>
                <a:effectLst/>
                <a:uLnTx/>
                <a:uFillTx/>
                <a:latin typeface="+mn-lt"/>
                <a:ea typeface="+mn-ea"/>
                <a:cs typeface="+mn-cs"/>
              </a:rPr>
              <a:t>C7</a:t>
            </a:r>
            <a:r>
              <a:rPr kumimoji="0" lang="en-US" sz="1200" b="0" i="0" u="none" strike="noStrike" kern="1200" cap="none" spc="0" normalizeH="0" baseline="0" noProof="0" dirty="0">
                <a:ln>
                  <a:noFill/>
                </a:ln>
                <a:solidFill>
                  <a:schemeClr val="tx1"/>
                </a:solidFill>
                <a:effectLst/>
                <a:uLnTx/>
                <a:uFillTx/>
                <a:latin typeface="+mn-lt"/>
                <a:ea typeface="+mn-ea"/>
                <a:cs typeface="+mn-cs"/>
              </a:rPr>
              <a:t>b</a:t>
            </a:r>
            <a:r>
              <a:rPr kumimoji="0" lang="et-EE" sz="1200" b="0" i="0" u="none" strike="noStrike" kern="1200" cap="none" spc="0" normalizeH="0" baseline="0" noProof="0" dirty="0">
                <a:ln>
                  <a:noFill/>
                </a:ln>
                <a:solidFill>
                  <a:schemeClr val="tx1"/>
                </a:solidFill>
                <a:effectLst/>
                <a:uLnTx/>
                <a:uFillTx/>
                <a:latin typeface="+mn-lt"/>
                <a:ea typeface="+mn-ea"/>
                <a:cs typeface="+mn-cs"/>
              </a:rPr>
              <a:t>. 	</a:t>
            </a:r>
            <a:r>
              <a:rPr lang="lv-LV" sz="1200" dirty="0">
                <a:latin typeface="+mn-lt"/>
              </a:rPr>
              <a:t>Vai ziņojāt par pārkāpumu</a:t>
            </a:r>
            <a:r>
              <a:rPr lang="et-EE" sz="1200" dirty="0">
                <a:latin typeface="+mn-lt"/>
              </a:rPr>
              <a:t>?</a:t>
            </a:r>
            <a:endParaRPr kumimoji="0" lang="lv-LV"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Rectangle 8">
            <a:extLst>
              <a:ext uri="{FF2B5EF4-FFF2-40B4-BE49-F238E27FC236}">
                <a16:creationId xmlns:a16="http://schemas.microsoft.com/office/drawing/2014/main" id="{2551B5BE-8636-416E-B86A-51AFF834AE65}"/>
              </a:ext>
            </a:extLst>
          </p:cNvPr>
          <p:cNvSpPr>
            <a:spLocks noChangeArrowheads="1"/>
          </p:cNvSpPr>
          <p:nvPr/>
        </p:nvSpPr>
        <p:spPr bwMode="auto">
          <a:xfrm>
            <a:off x="5037828" y="2879845"/>
            <a:ext cx="2164279" cy="728919"/>
          </a:xfrm>
          <a:prstGeom prst="rect">
            <a:avLst/>
          </a:prstGeom>
          <a:noFill/>
          <a:ln w="9525">
            <a:noFill/>
            <a:round/>
            <a:headEnd/>
            <a:tailEnd/>
          </a:ln>
        </p:spPr>
        <p:txBody>
          <a:bodyPr lIns="0" tIns="0" rIns="0" bIns="0" anchor="ctr"/>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respondenti, kuri (vai citi viņu mājsaimniecības locekļi) pēdējo trīs gadu laikā ir piedzīvojuši nelikumīgu rīcību no minētajām iestādēm; n=</a:t>
            </a:r>
            <a:r>
              <a:rPr lang="lv-LV" sz="1000" dirty="0">
                <a:solidFill>
                  <a:srgbClr val="333333"/>
                </a:solidFill>
                <a:latin typeface="+mj-lt"/>
              </a:rPr>
              <a:t>41</a:t>
            </a:r>
            <a:endParaRPr lang="lv-LV" sz="1000" b="0" dirty="0">
              <a:solidFill>
                <a:srgbClr val="333333"/>
              </a:solidFill>
              <a:latin typeface="+mj-lt"/>
            </a:endParaRPr>
          </a:p>
        </p:txBody>
      </p:sp>
      <p:sp>
        <p:nvSpPr>
          <p:cNvPr id="10" name="Right Arrow 2">
            <a:extLst>
              <a:ext uri="{FF2B5EF4-FFF2-40B4-BE49-F238E27FC236}">
                <a16:creationId xmlns:a16="http://schemas.microsoft.com/office/drawing/2014/main" id="{8050EA09-AC58-4FDF-8DDC-E3824F4D2506}"/>
              </a:ext>
            </a:extLst>
          </p:cNvPr>
          <p:cNvSpPr/>
          <p:nvPr/>
        </p:nvSpPr>
        <p:spPr>
          <a:xfrm rot="7525175">
            <a:off x="7254958" y="3233954"/>
            <a:ext cx="1432519" cy="237835"/>
          </a:xfrm>
          <a:prstGeom prst="rightArrow">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4">
            <a:extLst>
              <a:ext uri="{FF2B5EF4-FFF2-40B4-BE49-F238E27FC236}">
                <a16:creationId xmlns:a16="http://schemas.microsoft.com/office/drawing/2014/main" id="{303E8F38-9E00-4685-914C-4A9FF811BDBD}"/>
              </a:ext>
            </a:extLst>
          </p:cNvPr>
          <p:cNvSpPr txBox="1">
            <a:spLocks/>
          </p:cNvSpPr>
          <p:nvPr/>
        </p:nvSpPr>
        <p:spPr>
          <a:xfrm>
            <a:off x="3948023" y="3650020"/>
            <a:ext cx="3706477" cy="288080"/>
          </a:xfrm>
          <a:prstGeom prst="rect">
            <a:avLst/>
          </a:prstGeom>
        </p:spPr>
        <p:txBody>
          <a:bodyPr/>
          <a:lstStyle/>
          <a:p>
            <a:pPr marL="342900" lvl="0" indent="-342900" eaLnBrk="0" hangingPunct="0">
              <a:spcBef>
                <a:spcPct val="20000"/>
              </a:spcBef>
              <a:defRPr/>
            </a:pPr>
            <a:r>
              <a:rPr kumimoji="0" lang="lv-LV" sz="1200" b="0" i="0" u="none" strike="noStrike" kern="1200" cap="none" spc="0" normalizeH="0" baseline="0" noProof="0" dirty="0">
                <a:ln>
                  <a:noFill/>
                </a:ln>
                <a:solidFill>
                  <a:schemeClr val="tx1"/>
                </a:solidFill>
                <a:effectLst/>
                <a:uLnTx/>
                <a:uFillTx/>
                <a:latin typeface="+mn-lt"/>
                <a:ea typeface="+mn-ea"/>
                <a:cs typeface="+mn-cs"/>
              </a:rPr>
              <a:t>C7</a:t>
            </a:r>
            <a:r>
              <a:rPr kumimoji="0" lang="en-US" sz="1200" b="0" i="0" u="none" strike="noStrike" kern="1200" cap="none" spc="0" normalizeH="0" baseline="0" noProof="0" dirty="0">
                <a:ln>
                  <a:noFill/>
                </a:ln>
                <a:solidFill>
                  <a:schemeClr val="tx1"/>
                </a:solidFill>
                <a:effectLst/>
                <a:uLnTx/>
                <a:uFillTx/>
                <a:latin typeface="+mn-lt"/>
                <a:ea typeface="+mn-ea"/>
                <a:cs typeface="+mn-cs"/>
              </a:rPr>
              <a:t>c</a:t>
            </a:r>
            <a:r>
              <a:rPr kumimoji="0" lang="et-EE" sz="1200" b="0" i="0" u="none" strike="noStrike" kern="1200" cap="none" spc="0" normalizeH="0" baseline="0" noProof="0" dirty="0">
                <a:ln>
                  <a:noFill/>
                </a:ln>
                <a:solidFill>
                  <a:schemeClr val="tx1"/>
                </a:solidFill>
                <a:effectLst/>
                <a:uLnTx/>
                <a:uFillTx/>
                <a:latin typeface="+mn-lt"/>
                <a:ea typeface="+mn-ea"/>
                <a:cs typeface="+mn-cs"/>
              </a:rPr>
              <a:t>. 	</a:t>
            </a:r>
            <a:r>
              <a:rPr lang="lv-LV" sz="1200" dirty="0">
                <a:latin typeface="+mn-lt"/>
              </a:rPr>
              <a:t>Kādēļ neziņojāt par pārkāpumu</a:t>
            </a:r>
            <a:r>
              <a:rPr lang="et-EE" sz="1200" dirty="0">
                <a:latin typeface="+mn-lt"/>
              </a:rPr>
              <a:t>?</a:t>
            </a:r>
            <a:endParaRPr kumimoji="0" lang="lv-LV" sz="12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12" name="Chart 11">
            <a:extLst>
              <a:ext uri="{FF2B5EF4-FFF2-40B4-BE49-F238E27FC236}">
                <a16:creationId xmlns:a16="http://schemas.microsoft.com/office/drawing/2014/main" id="{80F35A54-08C4-41EE-88A8-28A18DD81A2F}"/>
              </a:ext>
            </a:extLst>
          </p:cNvPr>
          <p:cNvGraphicFramePr/>
          <p:nvPr>
            <p:extLst>
              <p:ext uri="{D42A27DB-BD31-4B8C-83A1-F6EECF244321}">
                <p14:modId xmlns:p14="http://schemas.microsoft.com/office/powerpoint/2010/main" val="2436676666"/>
              </p:ext>
            </p:extLst>
          </p:nvPr>
        </p:nvGraphicFramePr>
        <p:xfrm>
          <a:off x="4056601" y="3930891"/>
          <a:ext cx="4811355" cy="2495790"/>
        </p:xfrm>
        <a:graphic>
          <a:graphicData uri="http://schemas.openxmlformats.org/drawingml/2006/chart">
            <c:chart xmlns:c="http://schemas.openxmlformats.org/drawingml/2006/chart" xmlns:r="http://schemas.openxmlformats.org/officeDocument/2006/relationships" r:id="rId2"/>
          </a:graphicData>
        </a:graphic>
      </p:graphicFrame>
      <p:sp>
        <p:nvSpPr>
          <p:cNvPr id="13" name="Rectangle 12">
            <a:extLst>
              <a:ext uri="{FF2B5EF4-FFF2-40B4-BE49-F238E27FC236}">
                <a16:creationId xmlns:a16="http://schemas.microsoft.com/office/drawing/2014/main" id="{0DF35340-46F5-4B17-83BB-4DFD27D3CE9C}"/>
              </a:ext>
            </a:extLst>
          </p:cNvPr>
          <p:cNvSpPr>
            <a:spLocks noChangeArrowheads="1"/>
          </p:cNvSpPr>
          <p:nvPr/>
        </p:nvSpPr>
        <p:spPr bwMode="auto">
          <a:xfrm>
            <a:off x="6911136" y="5236419"/>
            <a:ext cx="2164279" cy="1077930"/>
          </a:xfrm>
          <a:prstGeom prst="rect">
            <a:avLst/>
          </a:prstGeom>
          <a:noFill/>
          <a:ln w="9525">
            <a:noFill/>
            <a:round/>
            <a:headEnd/>
            <a:tailEnd/>
          </a:ln>
        </p:spPr>
        <p:txBody>
          <a:bodyPr lIns="0" tIns="0" rIns="0" bIns="0" anchor="ctr"/>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respondenti, kuri (vai citi viņu mājsaimniecības locekļi) pēdējo trīs gadu laikā ir piedzīvojuši nelikumīgu rīcību no minētajām iestādēm, bet par pārkāpumu neziņoja; n=</a:t>
            </a:r>
            <a:r>
              <a:rPr lang="en-US" sz="1000" b="0" dirty="0">
                <a:solidFill>
                  <a:srgbClr val="333333"/>
                </a:solidFill>
                <a:latin typeface="+mj-lt"/>
              </a:rPr>
              <a:t>21</a:t>
            </a:r>
            <a:endParaRPr lang="lv-LV" sz="1000" b="0" dirty="0">
              <a:solidFill>
                <a:srgbClr val="333333"/>
              </a:solidFill>
              <a:latin typeface="+mj-lt"/>
            </a:endParaRPr>
          </a:p>
        </p:txBody>
      </p:sp>
      <p:graphicFrame>
        <p:nvGraphicFramePr>
          <p:cNvPr id="15" name="Chart 14">
            <a:extLst>
              <a:ext uri="{FF2B5EF4-FFF2-40B4-BE49-F238E27FC236}">
                <a16:creationId xmlns:a16="http://schemas.microsoft.com/office/drawing/2014/main" id="{3A2F5074-2E7D-4C3C-BEBD-E3A15F722EA0}"/>
              </a:ext>
            </a:extLst>
          </p:cNvPr>
          <p:cNvGraphicFramePr/>
          <p:nvPr>
            <p:extLst>
              <p:ext uri="{D42A27DB-BD31-4B8C-83A1-F6EECF244321}">
                <p14:modId xmlns:p14="http://schemas.microsoft.com/office/powerpoint/2010/main" val="2543457872"/>
              </p:ext>
            </p:extLst>
          </p:nvPr>
        </p:nvGraphicFramePr>
        <p:xfrm>
          <a:off x="348382" y="1513436"/>
          <a:ext cx="3306147" cy="1764487"/>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6A77F24D-1729-48DF-8F4F-DA7525CC5FAE}"/>
              </a:ext>
            </a:extLst>
          </p:cNvPr>
          <p:cNvSpPr txBox="1"/>
          <p:nvPr/>
        </p:nvSpPr>
        <p:spPr>
          <a:xfrm>
            <a:off x="930718" y="1344813"/>
            <a:ext cx="2903646" cy="261610"/>
          </a:xfrm>
          <a:prstGeom prst="rect">
            <a:avLst/>
          </a:prstGeom>
          <a:noFill/>
        </p:spPr>
        <p:txBody>
          <a:bodyPr wrap="square" rtlCol="0">
            <a:spAutoFit/>
          </a:bodyPr>
          <a:lstStyle/>
          <a:p>
            <a:pPr algn="ctr"/>
            <a:r>
              <a:rPr lang="lv-LV" sz="1100" b="1" dirty="0">
                <a:solidFill>
                  <a:srgbClr val="000099"/>
                </a:solidFill>
              </a:rPr>
              <a:t>Jā, ir piedzīvojuši kādu nelikumīgu rīcību</a:t>
            </a:r>
            <a:endParaRPr lang="en-US" sz="1000" b="1" dirty="0">
              <a:solidFill>
                <a:srgbClr val="000099"/>
              </a:solidFill>
            </a:endParaRPr>
          </a:p>
        </p:txBody>
      </p:sp>
      <p:sp>
        <p:nvSpPr>
          <p:cNvPr id="17" name="Right Arrow 2">
            <a:extLst>
              <a:ext uri="{FF2B5EF4-FFF2-40B4-BE49-F238E27FC236}">
                <a16:creationId xmlns:a16="http://schemas.microsoft.com/office/drawing/2014/main" id="{18F18A02-28D7-4441-A709-5F758E47AED1}"/>
              </a:ext>
            </a:extLst>
          </p:cNvPr>
          <p:cNvSpPr/>
          <p:nvPr/>
        </p:nvSpPr>
        <p:spPr>
          <a:xfrm>
            <a:off x="2406770" y="1778874"/>
            <a:ext cx="2308003" cy="237835"/>
          </a:xfrm>
          <a:prstGeom prst="rightArrow">
            <a:avLst/>
          </a:prstGeom>
          <a:solidFill>
            <a:srgbClr val="990033"/>
          </a:solidFill>
          <a:ln w="127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8" name="Chart 17">
            <a:extLst>
              <a:ext uri="{FF2B5EF4-FFF2-40B4-BE49-F238E27FC236}">
                <a16:creationId xmlns:a16="http://schemas.microsoft.com/office/drawing/2014/main" id="{82B9FB8B-34CF-462D-BB66-EC13A17CAA56}"/>
              </a:ext>
            </a:extLst>
          </p:cNvPr>
          <p:cNvGraphicFramePr/>
          <p:nvPr>
            <p:extLst>
              <p:ext uri="{D42A27DB-BD31-4B8C-83A1-F6EECF244321}">
                <p14:modId xmlns:p14="http://schemas.microsoft.com/office/powerpoint/2010/main" val="690853642"/>
              </p:ext>
            </p:extLst>
          </p:nvPr>
        </p:nvGraphicFramePr>
        <p:xfrm>
          <a:off x="5155494" y="1018982"/>
          <a:ext cx="3610603" cy="1960542"/>
        </p:xfrm>
        <a:graphic>
          <a:graphicData uri="http://schemas.openxmlformats.org/drawingml/2006/chart">
            <c:chart xmlns:c="http://schemas.openxmlformats.org/drawingml/2006/chart" xmlns:r="http://schemas.openxmlformats.org/officeDocument/2006/relationships" r:id="rId4"/>
          </a:graphicData>
        </a:graphic>
      </p:graphicFrame>
      <p:sp>
        <p:nvSpPr>
          <p:cNvPr id="19" name="Right Arrow 2">
            <a:extLst>
              <a:ext uri="{FF2B5EF4-FFF2-40B4-BE49-F238E27FC236}">
                <a16:creationId xmlns:a16="http://schemas.microsoft.com/office/drawing/2014/main" id="{DADC6BA4-B3A4-406F-829B-8C5A263E419F}"/>
              </a:ext>
            </a:extLst>
          </p:cNvPr>
          <p:cNvSpPr/>
          <p:nvPr/>
        </p:nvSpPr>
        <p:spPr>
          <a:xfrm rot="5400000">
            <a:off x="2140502" y="2937158"/>
            <a:ext cx="904549" cy="237835"/>
          </a:xfrm>
          <a:prstGeom prst="rightArrow">
            <a:avLst/>
          </a:prstGeom>
          <a:solidFill>
            <a:srgbClr val="990033"/>
          </a:solidFill>
          <a:ln w="127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4">
            <a:extLst>
              <a:ext uri="{FF2B5EF4-FFF2-40B4-BE49-F238E27FC236}">
                <a16:creationId xmlns:a16="http://schemas.microsoft.com/office/drawing/2014/main" id="{AF9E45A1-DF3E-4B7C-BBC4-2C19B08F9768}"/>
              </a:ext>
            </a:extLst>
          </p:cNvPr>
          <p:cNvSpPr txBox="1">
            <a:spLocks/>
          </p:cNvSpPr>
          <p:nvPr/>
        </p:nvSpPr>
        <p:spPr>
          <a:xfrm>
            <a:off x="185234" y="3633677"/>
            <a:ext cx="3173606" cy="288080"/>
          </a:xfrm>
          <a:prstGeom prst="rect">
            <a:avLst/>
          </a:prstGeom>
        </p:spPr>
        <p:txBody>
          <a:bodyPr/>
          <a:lstStyle/>
          <a:p>
            <a:pPr marL="342900" lvl="0" indent="-342900" eaLnBrk="0" hangingPunct="0">
              <a:spcBef>
                <a:spcPct val="20000"/>
              </a:spcBef>
              <a:defRPr/>
            </a:pPr>
            <a:r>
              <a:rPr kumimoji="0" lang="lv-LV" sz="1200" b="0" i="0" u="none" strike="noStrike" kern="1200" cap="none" spc="0" normalizeH="0" baseline="0" noProof="0" dirty="0">
                <a:ln>
                  <a:noFill/>
                </a:ln>
                <a:solidFill>
                  <a:schemeClr val="tx1"/>
                </a:solidFill>
                <a:effectLst/>
                <a:uLnTx/>
                <a:uFillTx/>
                <a:latin typeface="+mn-lt"/>
                <a:ea typeface="+mn-ea"/>
                <a:cs typeface="+mn-cs"/>
              </a:rPr>
              <a:t>C7a</a:t>
            </a:r>
            <a:r>
              <a:rPr kumimoji="0" lang="et-EE" sz="1200" b="0" i="0" u="none" strike="noStrike" kern="1200" cap="none" spc="0" normalizeH="0" baseline="0" noProof="0" dirty="0">
                <a:ln>
                  <a:noFill/>
                </a:ln>
                <a:solidFill>
                  <a:schemeClr val="tx1"/>
                </a:solidFill>
                <a:effectLst/>
                <a:uLnTx/>
                <a:uFillTx/>
                <a:latin typeface="+mn-lt"/>
                <a:ea typeface="+mn-ea"/>
                <a:cs typeface="+mn-cs"/>
              </a:rPr>
              <a:t>. 	</a:t>
            </a:r>
            <a:r>
              <a:rPr lang="pt-BR" sz="1200" dirty="0">
                <a:latin typeface="+mn-lt"/>
              </a:rPr>
              <a:t>Vai pārkāpums bija saistīts ar vardarbību</a:t>
            </a:r>
            <a:r>
              <a:rPr lang="et-EE" sz="1200" dirty="0">
                <a:latin typeface="+mn-lt"/>
              </a:rPr>
              <a:t>?</a:t>
            </a:r>
            <a:endParaRPr kumimoji="0" lang="lv-LV" sz="12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21" name="Chart 20">
            <a:extLst>
              <a:ext uri="{FF2B5EF4-FFF2-40B4-BE49-F238E27FC236}">
                <a16:creationId xmlns:a16="http://schemas.microsoft.com/office/drawing/2014/main" id="{62935C81-70DF-4008-BFED-203670ADDC90}"/>
              </a:ext>
            </a:extLst>
          </p:cNvPr>
          <p:cNvGraphicFramePr/>
          <p:nvPr>
            <p:extLst>
              <p:ext uri="{D42A27DB-BD31-4B8C-83A1-F6EECF244321}">
                <p14:modId xmlns:p14="http://schemas.microsoft.com/office/powerpoint/2010/main" val="3869708011"/>
              </p:ext>
            </p:extLst>
          </p:nvPr>
        </p:nvGraphicFramePr>
        <p:xfrm>
          <a:off x="332910" y="3846874"/>
          <a:ext cx="2923990" cy="2159777"/>
        </p:xfrm>
        <a:graphic>
          <a:graphicData uri="http://schemas.openxmlformats.org/drawingml/2006/chart">
            <c:chart xmlns:c="http://schemas.openxmlformats.org/drawingml/2006/chart" xmlns:r="http://schemas.openxmlformats.org/officeDocument/2006/relationships" r:id="rId5"/>
          </a:graphicData>
        </a:graphic>
      </p:graphicFrame>
      <p:sp>
        <p:nvSpPr>
          <p:cNvPr id="22" name="Rectangle 21">
            <a:extLst>
              <a:ext uri="{FF2B5EF4-FFF2-40B4-BE49-F238E27FC236}">
                <a16:creationId xmlns:a16="http://schemas.microsoft.com/office/drawing/2014/main" id="{7BB8A991-E199-478C-A87E-9EC3A03DA8E5}"/>
              </a:ext>
            </a:extLst>
          </p:cNvPr>
          <p:cNvSpPr>
            <a:spLocks noChangeArrowheads="1"/>
          </p:cNvSpPr>
          <p:nvPr/>
        </p:nvSpPr>
        <p:spPr bwMode="auto">
          <a:xfrm>
            <a:off x="1783744" y="5818129"/>
            <a:ext cx="2164279" cy="728919"/>
          </a:xfrm>
          <a:prstGeom prst="rect">
            <a:avLst/>
          </a:prstGeom>
          <a:noFill/>
          <a:ln w="9525">
            <a:noFill/>
            <a:round/>
            <a:headEnd/>
            <a:tailEnd/>
          </a:ln>
        </p:spPr>
        <p:txBody>
          <a:bodyPr lIns="0" tIns="0" rIns="0" bIns="0" anchor="ctr"/>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respondenti, kuri (vai citi viņu mājsaimniecības locekļi) pēdējo trīs gadu laikā ir piedzīvojuši nelikumīgu rīcību no minētajām iestādēm; n=</a:t>
            </a:r>
            <a:r>
              <a:rPr lang="lv-LV" sz="1000" dirty="0">
                <a:solidFill>
                  <a:srgbClr val="333333"/>
                </a:solidFill>
                <a:latin typeface="+mj-lt"/>
              </a:rPr>
              <a:t>41</a:t>
            </a:r>
            <a:endParaRPr lang="lv-LV" sz="1000" b="0" dirty="0">
              <a:solidFill>
                <a:srgbClr val="333333"/>
              </a:solidFill>
              <a:latin typeface="+mj-lt"/>
            </a:endParaRPr>
          </a:p>
        </p:txBody>
      </p:sp>
      <p:sp>
        <p:nvSpPr>
          <p:cNvPr id="23" name="Slide Number Placeholder 2">
            <a:extLst>
              <a:ext uri="{FF2B5EF4-FFF2-40B4-BE49-F238E27FC236}">
                <a16:creationId xmlns:a16="http://schemas.microsoft.com/office/drawing/2014/main" id="{B763696A-9A04-44D4-995E-1DEFBA492C52}"/>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84</a:t>
            </a:fld>
            <a:endParaRPr lang="en-AU" dirty="0"/>
          </a:p>
        </p:txBody>
      </p:sp>
    </p:spTree>
    <p:extLst>
      <p:ext uri="{BB962C8B-B14F-4D97-AF65-F5344CB8AC3E}">
        <p14:creationId xmlns:p14="http://schemas.microsoft.com/office/powerpoint/2010/main" val="84172888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18B9B220-F47F-4E94-B5B3-C2A2FCBFB9F7}"/>
              </a:ext>
            </a:extLst>
          </p:cNvPr>
          <p:cNvGraphicFramePr/>
          <p:nvPr>
            <p:extLst>
              <p:ext uri="{D42A27DB-BD31-4B8C-83A1-F6EECF244321}">
                <p14:modId xmlns:p14="http://schemas.microsoft.com/office/powerpoint/2010/main" val="1077433"/>
              </p:ext>
            </p:extLst>
          </p:nvPr>
        </p:nvGraphicFramePr>
        <p:xfrm>
          <a:off x="348382" y="2419199"/>
          <a:ext cx="3306147" cy="1764487"/>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9886CD2E-CADB-43E1-91A3-36A06A184BB1}"/>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000099"/>
                </a:solidFill>
                <a:latin typeface="+mj-lt"/>
                <a:ea typeface="+mj-ea"/>
                <a:cs typeface="+mj-cs"/>
              </a:rPr>
              <a:t>Nelikumību pieredze saskarē ar drošības iestāžu darbiniekiem</a:t>
            </a:r>
            <a:endParaRPr kumimoji="0" lang="lv-LV" sz="2000" b="0" i="0" u="none" strike="noStrike" kern="1200" cap="none" spc="0" normalizeH="0" baseline="0" noProof="0" dirty="0">
              <a:ln>
                <a:noFill/>
              </a:ln>
              <a:solidFill>
                <a:srgbClr val="000099"/>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74BD217F-804C-44C4-97D1-2D3012BE31C4}"/>
              </a:ext>
            </a:extLst>
          </p:cNvPr>
          <p:cNvSpPr txBox="1">
            <a:spLocks/>
          </p:cNvSpPr>
          <p:nvPr/>
        </p:nvSpPr>
        <p:spPr>
          <a:xfrm>
            <a:off x="147730" y="678174"/>
            <a:ext cx="4122346" cy="710682"/>
          </a:xfrm>
          <a:prstGeom prst="rect">
            <a:avLst/>
          </a:prstGeom>
        </p:spPr>
        <p:txBody>
          <a:bodyPr/>
          <a:lstStyle/>
          <a:p>
            <a:pPr marL="342900" lvl="0" indent="-342900" eaLnBrk="0" hangingPunct="0">
              <a:spcBef>
                <a:spcPct val="20000"/>
              </a:spcBef>
              <a:defRPr/>
            </a:pPr>
            <a:r>
              <a:rPr kumimoji="0" lang="lv-LV" sz="1200" b="0" i="0" u="none" strike="noStrike" kern="1200" cap="none" spc="0" normalizeH="0" baseline="0" noProof="0" dirty="0">
                <a:ln>
                  <a:noFill/>
                </a:ln>
                <a:solidFill>
                  <a:schemeClr val="tx1"/>
                </a:solidFill>
                <a:effectLst/>
                <a:uLnTx/>
                <a:uFillTx/>
                <a:latin typeface="+mn-lt"/>
                <a:ea typeface="+mn-ea"/>
                <a:cs typeface="+mn-cs"/>
              </a:rPr>
              <a:t>C8</a:t>
            </a:r>
            <a:r>
              <a:rPr kumimoji="0" lang="et-EE" sz="1200" b="0" i="0" u="none" strike="noStrike" kern="1200" cap="none" spc="0" normalizeH="0" baseline="0" noProof="0" dirty="0">
                <a:ln>
                  <a:noFill/>
                </a:ln>
                <a:solidFill>
                  <a:schemeClr val="tx1"/>
                </a:solidFill>
                <a:effectLst/>
                <a:uLnTx/>
                <a:uFillTx/>
                <a:latin typeface="+mn-lt"/>
                <a:ea typeface="+mn-ea"/>
                <a:cs typeface="+mn-cs"/>
              </a:rPr>
              <a:t>. 	</a:t>
            </a:r>
            <a:r>
              <a:rPr lang="lv-LV" sz="1200" dirty="0">
                <a:latin typeface="+mn-lt"/>
              </a:rPr>
              <a:t>Vai pēdējo trīs gadu laikā Jūs vai citi Jūsu mājsaimniecības locekļi esat piedzīvojuši, Jūsuprāt, kādu nelikumīgu rīcību, kas saistīta ar vardarbību, no personas, kura notikuma brīdī pilda dienesta pienākumus kādā no šīm iestādēm: Pašvaldības policija, Ostas policija, Ieslodzījumu vietu pārvalde</a:t>
            </a:r>
            <a:r>
              <a:rPr lang="et-EE" sz="1200" dirty="0">
                <a:latin typeface="+mn-lt"/>
              </a:rPr>
              <a:t>?</a:t>
            </a:r>
            <a:endParaRPr kumimoji="0" lang="lv-LV"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Right Arrow 2">
            <a:extLst>
              <a:ext uri="{FF2B5EF4-FFF2-40B4-BE49-F238E27FC236}">
                <a16:creationId xmlns:a16="http://schemas.microsoft.com/office/drawing/2014/main" id="{80752E93-C2D9-4FC0-A889-42744FF14006}"/>
              </a:ext>
            </a:extLst>
          </p:cNvPr>
          <p:cNvSpPr/>
          <p:nvPr/>
        </p:nvSpPr>
        <p:spPr>
          <a:xfrm rot="19754877">
            <a:off x="2366140" y="2315246"/>
            <a:ext cx="2549533" cy="237835"/>
          </a:xfrm>
          <a:prstGeom prst="rightArrow">
            <a:avLst/>
          </a:prstGeom>
          <a:solidFill>
            <a:srgbClr val="990033"/>
          </a:solidFill>
          <a:ln w="127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4">
            <a:extLst>
              <a:ext uri="{FF2B5EF4-FFF2-40B4-BE49-F238E27FC236}">
                <a16:creationId xmlns:a16="http://schemas.microsoft.com/office/drawing/2014/main" id="{1292F45A-A458-4FB9-98FD-9754E5F3BF29}"/>
              </a:ext>
            </a:extLst>
          </p:cNvPr>
          <p:cNvSpPr txBox="1">
            <a:spLocks/>
          </p:cNvSpPr>
          <p:nvPr/>
        </p:nvSpPr>
        <p:spPr>
          <a:xfrm>
            <a:off x="4893822" y="640795"/>
            <a:ext cx="3955807" cy="1093112"/>
          </a:xfrm>
          <a:prstGeom prst="rect">
            <a:avLst/>
          </a:prstGeom>
        </p:spPr>
        <p:txBody>
          <a:bodyPr/>
          <a:lstStyle/>
          <a:p>
            <a:pPr lvl="0" eaLnBrk="0" hangingPunct="0">
              <a:spcBef>
                <a:spcPct val="20000"/>
              </a:spcBef>
              <a:defRPr/>
            </a:pPr>
            <a:r>
              <a:rPr kumimoji="0" lang="lv-LV" sz="1200" b="0" i="0" u="none" strike="noStrike" kern="1200" cap="none" spc="0" normalizeH="0" baseline="0" noProof="0" dirty="0">
                <a:ln>
                  <a:noFill/>
                </a:ln>
                <a:solidFill>
                  <a:schemeClr val="tx1"/>
                </a:solidFill>
                <a:effectLst/>
                <a:uLnTx/>
                <a:uFillTx/>
                <a:latin typeface="+mn-lt"/>
                <a:ea typeface="+mn-ea"/>
                <a:cs typeface="+mn-cs"/>
              </a:rPr>
              <a:t>Tie respondenti (kopskaitā </a:t>
            </a:r>
            <a:r>
              <a:rPr kumimoji="0" lang="en-US" sz="1200" b="0" i="0" u="none" strike="noStrike" kern="1200" cap="none" spc="0" normalizeH="0" baseline="0" noProof="0" dirty="0">
                <a:ln>
                  <a:noFill/>
                </a:ln>
                <a:solidFill>
                  <a:schemeClr val="tx1"/>
                </a:solidFill>
                <a:effectLst/>
                <a:uLnTx/>
                <a:uFillTx/>
                <a:latin typeface="+mn-lt"/>
                <a:ea typeface="+mn-ea"/>
                <a:cs typeface="+mn-cs"/>
              </a:rPr>
              <a:t>11</a:t>
            </a:r>
            <a:r>
              <a:rPr kumimoji="0" lang="lv-LV" sz="1200" b="0" i="0" u="none" strike="noStrike" kern="1200" cap="none" spc="0" normalizeH="0" baseline="0" noProof="0" dirty="0">
                <a:ln>
                  <a:noFill/>
                </a:ln>
                <a:solidFill>
                  <a:schemeClr val="tx1"/>
                </a:solidFill>
                <a:effectLst/>
                <a:uLnTx/>
                <a:uFillTx/>
                <a:latin typeface="+mn-lt"/>
                <a:ea typeface="+mn-ea"/>
                <a:cs typeface="+mn-cs"/>
              </a:rPr>
              <a:t> jeb 1% no visiem aptaujas dalībniekiem), </a:t>
            </a:r>
            <a:r>
              <a:rPr lang="lv-LV" sz="1200" b="0" dirty="0">
                <a:solidFill>
                  <a:srgbClr val="333333"/>
                </a:solidFill>
                <a:latin typeface="+mj-lt"/>
              </a:rPr>
              <a:t>kuri paši vai citi viņu mājsaimniecības locekļi pēdējo trīs gadu laikā ir piedzīvojuši nelikumīgu rīcību no minētajām iestādēm, tika lūgti atbildēt uz jautājumu:</a:t>
            </a:r>
            <a:endParaRPr kumimoji="0" lang="lv-LV" sz="1200" b="0" i="0" u="none" strike="noStrike" kern="1200" cap="none" spc="0" normalizeH="0" baseline="0" noProof="0" dirty="0">
              <a:ln>
                <a:noFill/>
              </a:ln>
              <a:solidFill>
                <a:schemeClr val="tx1"/>
              </a:solidFill>
              <a:effectLst/>
              <a:uLnTx/>
              <a:uFillTx/>
              <a:latin typeface="+mn-lt"/>
              <a:ea typeface="+mn-ea"/>
              <a:cs typeface="+mn-cs"/>
            </a:endParaRPr>
          </a:p>
          <a:p>
            <a:pPr marL="342900" lvl="0" indent="-342900" eaLnBrk="0" hangingPunct="0">
              <a:spcBef>
                <a:spcPct val="20000"/>
              </a:spcBef>
              <a:defRPr/>
            </a:pPr>
            <a:r>
              <a:rPr kumimoji="0" lang="lv-LV" sz="1200" b="0" i="0" u="none" strike="noStrike" kern="1200" cap="none" spc="0" normalizeH="0" baseline="0" noProof="0" dirty="0">
                <a:ln>
                  <a:noFill/>
                </a:ln>
                <a:solidFill>
                  <a:schemeClr val="tx1"/>
                </a:solidFill>
                <a:effectLst/>
                <a:uLnTx/>
                <a:uFillTx/>
                <a:latin typeface="+mn-lt"/>
                <a:ea typeface="+mn-ea"/>
                <a:cs typeface="+mn-cs"/>
              </a:rPr>
              <a:t>C8a</a:t>
            </a:r>
            <a:r>
              <a:rPr kumimoji="0" lang="et-EE" sz="1200" b="0" i="0" u="none" strike="noStrike" kern="1200" cap="none" spc="0" normalizeH="0" baseline="0" noProof="0" dirty="0">
                <a:ln>
                  <a:noFill/>
                </a:ln>
                <a:solidFill>
                  <a:schemeClr val="tx1"/>
                </a:solidFill>
                <a:effectLst/>
                <a:uLnTx/>
                <a:uFillTx/>
                <a:latin typeface="+mn-lt"/>
                <a:ea typeface="+mn-ea"/>
                <a:cs typeface="+mn-cs"/>
              </a:rPr>
              <a:t>. 	</a:t>
            </a:r>
            <a:r>
              <a:rPr lang="lv-LV" sz="1200" dirty="0">
                <a:latin typeface="+mn-lt"/>
              </a:rPr>
              <a:t>Vai ziņojāt par pārkāpumu</a:t>
            </a:r>
            <a:r>
              <a:rPr lang="et-EE" sz="1200" dirty="0">
                <a:latin typeface="+mn-lt"/>
              </a:rPr>
              <a:t>?</a:t>
            </a:r>
            <a:endParaRPr kumimoji="0" lang="lv-LV"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Right Arrow 2">
            <a:extLst>
              <a:ext uri="{FF2B5EF4-FFF2-40B4-BE49-F238E27FC236}">
                <a16:creationId xmlns:a16="http://schemas.microsoft.com/office/drawing/2014/main" id="{20AEE834-4F8D-4444-9736-F8FE45440979}"/>
              </a:ext>
            </a:extLst>
          </p:cNvPr>
          <p:cNvSpPr/>
          <p:nvPr/>
        </p:nvSpPr>
        <p:spPr>
          <a:xfrm rot="5400000">
            <a:off x="5500029" y="2390126"/>
            <a:ext cx="364629" cy="237835"/>
          </a:xfrm>
          <a:prstGeom prst="rightArrow">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8076A755-B611-487E-B616-C5A150885322}"/>
              </a:ext>
            </a:extLst>
          </p:cNvPr>
          <p:cNvSpPr txBox="1"/>
          <p:nvPr/>
        </p:nvSpPr>
        <p:spPr>
          <a:xfrm>
            <a:off x="5300992" y="1781463"/>
            <a:ext cx="3019245" cy="482183"/>
          </a:xfrm>
          <a:prstGeom prst="rect">
            <a:avLst/>
          </a:prstGeom>
          <a:solidFill>
            <a:schemeClr val="accent2">
              <a:lumMod val="20000"/>
              <a:lumOff val="80000"/>
            </a:schemeClr>
          </a:solidFill>
        </p:spPr>
        <p:txBody>
          <a:bodyPr wrap="square" rtlCol="0">
            <a:spAutoFit/>
          </a:bodyPr>
          <a:lstStyle/>
          <a:p>
            <a:pPr marL="171450" indent="-171450">
              <a:spcBef>
                <a:spcPts val="400"/>
              </a:spcBef>
              <a:buFontTx/>
              <a:buChar char="-"/>
            </a:pPr>
            <a:r>
              <a:rPr lang="en-US" sz="1100" dirty="0">
                <a:latin typeface="+mj-lt"/>
              </a:rPr>
              <a:t>7</a:t>
            </a:r>
            <a:r>
              <a:rPr lang="lv-LV" sz="1100" dirty="0">
                <a:latin typeface="+mj-lt"/>
              </a:rPr>
              <a:t> respondenti (</a:t>
            </a:r>
            <a:r>
              <a:rPr lang="en-US" sz="1100" dirty="0">
                <a:latin typeface="+mj-lt"/>
              </a:rPr>
              <a:t>62</a:t>
            </a:r>
            <a:r>
              <a:rPr lang="lv-LV" sz="1100" dirty="0">
                <a:latin typeface="+mj-lt"/>
              </a:rPr>
              <a:t>%) </a:t>
            </a:r>
            <a:r>
              <a:rPr lang="lv-LV" sz="1100" u="sng" dirty="0">
                <a:latin typeface="+mj-lt"/>
              </a:rPr>
              <a:t>ziņoja</a:t>
            </a:r>
            <a:r>
              <a:rPr lang="lv-LV" sz="1100" dirty="0">
                <a:latin typeface="+mj-lt"/>
              </a:rPr>
              <a:t> par pārkāpumu;</a:t>
            </a:r>
          </a:p>
          <a:p>
            <a:pPr marL="171450" indent="-171450">
              <a:spcBef>
                <a:spcPts val="400"/>
              </a:spcBef>
              <a:buFontTx/>
              <a:buChar char="-"/>
            </a:pPr>
            <a:r>
              <a:rPr lang="en-US" sz="1100" dirty="0">
                <a:latin typeface="+mj-lt"/>
              </a:rPr>
              <a:t>4</a:t>
            </a:r>
            <a:r>
              <a:rPr lang="lv-LV" sz="1100" dirty="0">
                <a:latin typeface="+mj-lt"/>
              </a:rPr>
              <a:t> respondenti (</a:t>
            </a:r>
            <a:r>
              <a:rPr lang="en-US" sz="1100" dirty="0">
                <a:latin typeface="+mj-lt"/>
              </a:rPr>
              <a:t>38</a:t>
            </a:r>
            <a:r>
              <a:rPr lang="lv-LV" sz="1100" dirty="0">
                <a:latin typeface="+mj-lt"/>
              </a:rPr>
              <a:t>%) </a:t>
            </a:r>
            <a:r>
              <a:rPr lang="lv-LV" sz="1100" u="sng" dirty="0">
                <a:latin typeface="+mj-lt"/>
              </a:rPr>
              <a:t>neziņoja</a:t>
            </a:r>
            <a:r>
              <a:rPr lang="lv-LV" sz="1100" dirty="0">
                <a:latin typeface="+mj-lt"/>
              </a:rPr>
              <a:t> par pārkāpumu.</a:t>
            </a:r>
          </a:p>
        </p:txBody>
      </p:sp>
      <p:sp>
        <p:nvSpPr>
          <p:cNvPr id="16" name="Text Placeholder 4">
            <a:extLst>
              <a:ext uri="{FF2B5EF4-FFF2-40B4-BE49-F238E27FC236}">
                <a16:creationId xmlns:a16="http://schemas.microsoft.com/office/drawing/2014/main" id="{70790924-091D-40C9-9832-404CFD8A9176}"/>
              </a:ext>
            </a:extLst>
          </p:cNvPr>
          <p:cNvSpPr txBox="1">
            <a:spLocks/>
          </p:cNvSpPr>
          <p:nvPr/>
        </p:nvSpPr>
        <p:spPr>
          <a:xfrm>
            <a:off x="4899576" y="2803147"/>
            <a:ext cx="3955807" cy="1093112"/>
          </a:xfrm>
          <a:prstGeom prst="rect">
            <a:avLst/>
          </a:prstGeom>
        </p:spPr>
        <p:txBody>
          <a:bodyPr/>
          <a:lstStyle/>
          <a:p>
            <a:pPr lvl="0" eaLnBrk="0" hangingPunct="0">
              <a:spcBef>
                <a:spcPct val="20000"/>
              </a:spcBef>
              <a:defRPr/>
            </a:pPr>
            <a:r>
              <a:rPr kumimoji="0" lang="lv-LV" sz="1200" b="0" i="0" u="none" strike="noStrike" kern="1200" cap="none" spc="0" normalizeH="0" baseline="0" noProof="0" dirty="0">
                <a:ln>
                  <a:noFill/>
                </a:ln>
                <a:solidFill>
                  <a:schemeClr val="tx1"/>
                </a:solidFill>
                <a:effectLst/>
                <a:uLnTx/>
                <a:uFillTx/>
                <a:latin typeface="+mn-lt"/>
                <a:ea typeface="+mn-ea"/>
                <a:cs typeface="+mn-cs"/>
              </a:rPr>
              <a:t>Tie </a:t>
            </a:r>
            <a:r>
              <a:rPr kumimoji="0" lang="en-US" sz="1200" b="0" i="0" u="none" strike="noStrike" kern="1200" cap="none" spc="0" normalizeH="0" baseline="0" noProof="0" dirty="0">
                <a:ln>
                  <a:noFill/>
                </a:ln>
                <a:solidFill>
                  <a:schemeClr val="tx1"/>
                </a:solidFill>
                <a:effectLst/>
                <a:uLnTx/>
                <a:uFillTx/>
                <a:latin typeface="+mn-lt"/>
                <a:ea typeface="+mn-ea"/>
                <a:cs typeface="+mn-cs"/>
              </a:rPr>
              <a:t>4</a:t>
            </a:r>
            <a:r>
              <a:rPr kumimoji="0" lang="lv-LV" sz="1200" b="0" i="0" u="none" strike="noStrike" kern="1200" cap="none" spc="0" normalizeH="0" baseline="0" noProof="0" dirty="0">
                <a:ln>
                  <a:noFill/>
                </a:ln>
                <a:solidFill>
                  <a:schemeClr val="tx1"/>
                </a:solidFill>
                <a:effectLst/>
                <a:uLnTx/>
                <a:uFillTx/>
                <a:latin typeface="+mn-lt"/>
                <a:ea typeface="+mn-ea"/>
                <a:cs typeface="+mn-cs"/>
              </a:rPr>
              <a:t> respondenti, </a:t>
            </a:r>
            <a:r>
              <a:rPr lang="lv-LV" sz="1200" b="0" dirty="0">
                <a:solidFill>
                  <a:srgbClr val="333333"/>
                </a:solidFill>
                <a:latin typeface="+mj-lt"/>
              </a:rPr>
              <a:t>kuri (vai citi viņu mājsaimniecības locekļi) pēdējo trīs gadu laikā ir piedzīvojuši nelikumīgu rīcību no minētajām iestādēm, bet par pārkāpumu neziņoja, tika lūgti precizēt:</a:t>
            </a:r>
            <a:endParaRPr kumimoji="0" lang="lv-LV" sz="1200" b="0" i="0" u="none" strike="noStrike" kern="1200" cap="none" spc="0" normalizeH="0" baseline="0" noProof="0" dirty="0">
              <a:ln>
                <a:noFill/>
              </a:ln>
              <a:solidFill>
                <a:schemeClr val="tx1"/>
              </a:solidFill>
              <a:effectLst/>
              <a:uLnTx/>
              <a:uFillTx/>
              <a:latin typeface="+mn-lt"/>
              <a:ea typeface="+mn-ea"/>
              <a:cs typeface="+mn-cs"/>
            </a:endParaRPr>
          </a:p>
          <a:p>
            <a:pPr marL="342900" lvl="0" indent="-342900" eaLnBrk="0" hangingPunct="0">
              <a:spcBef>
                <a:spcPct val="20000"/>
              </a:spcBef>
              <a:defRPr/>
            </a:pPr>
            <a:r>
              <a:rPr kumimoji="0" lang="lv-LV" sz="1200" b="0" i="0" u="none" strike="noStrike" kern="1200" cap="none" spc="0" normalizeH="0" baseline="0" noProof="0" dirty="0">
                <a:ln>
                  <a:noFill/>
                </a:ln>
                <a:solidFill>
                  <a:schemeClr val="tx1"/>
                </a:solidFill>
                <a:effectLst/>
                <a:uLnTx/>
                <a:uFillTx/>
                <a:latin typeface="+mn-lt"/>
                <a:ea typeface="+mn-ea"/>
                <a:cs typeface="+mn-cs"/>
              </a:rPr>
              <a:t>C8a</a:t>
            </a:r>
            <a:r>
              <a:rPr kumimoji="0" lang="et-EE" sz="1200" b="0" i="0" u="none" strike="noStrike" kern="1200" cap="none" spc="0" normalizeH="0" baseline="0" noProof="0" dirty="0">
                <a:ln>
                  <a:noFill/>
                </a:ln>
                <a:solidFill>
                  <a:schemeClr val="tx1"/>
                </a:solidFill>
                <a:effectLst/>
                <a:uLnTx/>
                <a:uFillTx/>
                <a:latin typeface="+mn-lt"/>
                <a:ea typeface="+mn-ea"/>
                <a:cs typeface="+mn-cs"/>
              </a:rPr>
              <a:t>. 	</a:t>
            </a:r>
            <a:r>
              <a:rPr lang="lv-LV" sz="1200" dirty="0">
                <a:latin typeface="+mn-lt"/>
              </a:rPr>
              <a:t> Kādēļ neziņojāt par pārkāpumu</a:t>
            </a:r>
            <a:r>
              <a:rPr lang="et-EE" sz="1200" dirty="0">
                <a:latin typeface="+mn-lt"/>
              </a:rPr>
              <a:t>?</a:t>
            </a:r>
            <a:endParaRPr kumimoji="0" lang="lv-LV"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19" name="TextBox 18">
            <a:extLst>
              <a:ext uri="{FF2B5EF4-FFF2-40B4-BE49-F238E27FC236}">
                <a16:creationId xmlns:a16="http://schemas.microsoft.com/office/drawing/2014/main" id="{995B6291-8A38-46AA-A45A-70703366E2BE}"/>
              </a:ext>
            </a:extLst>
          </p:cNvPr>
          <p:cNvSpPr txBox="1"/>
          <p:nvPr/>
        </p:nvSpPr>
        <p:spPr>
          <a:xfrm>
            <a:off x="5270740" y="3926556"/>
            <a:ext cx="3055251" cy="872034"/>
          </a:xfrm>
          <a:prstGeom prst="rect">
            <a:avLst/>
          </a:prstGeom>
          <a:solidFill>
            <a:schemeClr val="accent5">
              <a:lumMod val="20000"/>
              <a:lumOff val="80000"/>
            </a:schemeClr>
          </a:solidFill>
        </p:spPr>
        <p:txBody>
          <a:bodyPr wrap="square" rtlCol="0">
            <a:spAutoFit/>
          </a:bodyPr>
          <a:lstStyle/>
          <a:p>
            <a:pPr marL="171450" indent="-171450">
              <a:spcBef>
                <a:spcPts val="400"/>
              </a:spcBef>
              <a:buFontTx/>
              <a:buChar char="-"/>
            </a:pPr>
            <a:r>
              <a:rPr lang="en-US" sz="1100" dirty="0">
                <a:latin typeface="+mj-lt"/>
              </a:rPr>
              <a:t>N</a:t>
            </a:r>
            <a:r>
              <a:rPr lang="lv-LV" sz="1100" dirty="0" err="1">
                <a:latin typeface="+mj-lt"/>
              </a:rPr>
              <a:t>av</a:t>
            </a:r>
            <a:r>
              <a:rPr lang="lv-LV" sz="1100" dirty="0">
                <a:latin typeface="+mj-lt"/>
              </a:rPr>
              <a:t> jēgas, jo nebūs rezultāta (minēja </a:t>
            </a:r>
            <a:r>
              <a:rPr lang="en-US" sz="1100" dirty="0">
                <a:latin typeface="+mj-lt"/>
              </a:rPr>
              <a:t>3</a:t>
            </a:r>
            <a:r>
              <a:rPr lang="lv-LV" sz="1100" dirty="0">
                <a:latin typeface="+mj-lt"/>
              </a:rPr>
              <a:t> respondenti);</a:t>
            </a:r>
          </a:p>
          <a:p>
            <a:pPr marL="171450" indent="-171450">
              <a:spcBef>
                <a:spcPts val="400"/>
              </a:spcBef>
              <a:buFontTx/>
              <a:buChar char="-"/>
            </a:pPr>
            <a:r>
              <a:rPr lang="lv-LV" sz="1100" dirty="0">
                <a:latin typeface="+mj-lt"/>
              </a:rPr>
              <a:t>iepriekš bijusi negatīva pieredze;</a:t>
            </a:r>
          </a:p>
          <a:p>
            <a:pPr marL="171450" indent="-171450">
              <a:spcBef>
                <a:spcPts val="400"/>
              </a:spcBef>
              <a:buFontTx/>
              <a:buChar char="-"/>
            </a:pPr>
            <a:r>
              <a:rPr lang="lv-LV" sz="1100" dirty="0">
                <a:latin typeface="+mj-lt"/>
              </a:rPr>
              <a:t>laika trūkuma dēļ</a:t>
            </a:r>
            <a:r>
              <a:rPr lang="en-US" sz="1100" dirty="0">
                <a:latin typeface="+mj-lt"/>
              </a:rPr>
              <a:t>.</a:t>
            </a:r>
            <a:endParaRPr lang="lv-LV" sz="1100" dirty="0">
              <a:latin typeface="+mj-lt"/>
            </a:endParaRPr>
          </a:p>
        </p:txBody>
      </p:sp>
      <p:sp>
        <p:nvSpPr>
          <p:cNvPr id="12" name="Rectangle 11">
            <a:extLst>
              <a:ext uri="{FF2B5EF4-FFF2-40B4-BE49-F238E27FC236}">
                <a16:creationId xmlns:a16="http://schemas.microsoft.com/office/drawing/2014/main" id="{60813042-6A74-49C4-9421-2CB06EB6D5EC}"/>
              </a:ext>
            </a:extLst>
          </p:cNvPr>
          <p:cNvSpPr>
            <a:spLocks noChangeArrowheads="1"/>
          </p:cNvSpPr>
          <p:nvPr/>
        </p:nvSpPr>
        <p:spPr bwMode="auto">
          <a:xfrm>
            <a:off x="928339" y="4274607"/>
            <a:ext cx="2690846" cy="215900"/>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visi aptaujas dalībnieki, n=</a:t>
            </a:r>
            <a:r>
              <a:rPr lang="lv-LV" sz="1000" dirty="0">
                <a:solidFill>
                  <a:srgbClr val="333333"/>
                </a:solidFill>
                <a:latin typeface="+mj-lt"/>
              </a:rPr>
              <a:t>1019</a:t>
            </a:r>
            <a:endParaRPr lang="lv-LV" sz="1000" b="0" dirty="0">
              <a:solidFill>
                <a:srgbClr val="333333"/>
              </a:solidFill>
              <a:latin typeface="+mj-lt"/>
            </a:endParaRPr>
          </a:p>
        </p:txBody>
      </p:sp>
      <p:sp>
        <p:nvSpPr>
          <p:cNvPr id="14" name="TextBox 13">
            <a:extLst>
              <a:ext uri="{FF2B5EF4-FFF2-40B4-BE49-F238E27FC236}">
                <a16:creationId xmlns:a16="http://schemas.microsoft.com/office/drawing/2014/main" id="{DDE5237D-FC78-4B54-8BC7-927268E947BF}"/>
              </a:ext>
            </a:extLst>
          </p:cNvPr>
          <p:cNvSpPr txBox="1"/>
          <p:nvPr/>
        </p:nvSpPr>
        <p:spPr>
          <a:xfrm>
            <a:off x="528130" y="1980021"/>
            <a:ext cx="2740252" cy="430887"/>
          </a:xfrm>
          <a:prstGeom prst="rect">
            <a:avLst/>
          </a:prstGeom>
          <a:noFill/>
        </p:spPr>
        <p:txBody>
          <a:bodyPr wrap="square" rtlCol="0">
            <a:spAutoFit/>
          </a:bodyPr>
          <a:lstStyle/>
          <a:p>
            <a:pPr algn="ctr"/>
            <a:r>
              <a:rPr lang="lv-LV" sz="1100" b="1" dirty="0">
                <a:solidFill>
                  <a:srgbClr val="000099"/>
                </a:solidFill>
              </a:rPr>
              <a:t>Jā, ir piedzīvojuši kādu nelikumīgu rīcību</a:t>
            </a:r>
            <a:r>
              <a:rPr lang="en-US" sz="1100" b="1" dirty="0">
                <a:solidFill>
                  <a:srgbClr val="000099"/>
                </a:solidFill>
              </a:rPr>
              <a:t>, kas </a:t>
            </a:r>
            <a:r>
              <a:rPr lang="en-US" sz="1100" b="1" dirty="0" err="1">
                <a:solidFill>
                  <a:srgbClr val="000099"/>
                </a:solidFill>
              </a:rPr>
              <a:t>saistīta</a:t>
            </a:r>
            <a:r>
              <a:rPr lang="en-US" sz="1100" b="1" dirty="0">
                <a:solidFill>
                  <a:srgbClr val="000099"/>
                </a:solidFill>
              </a:rPr>
              <a:t> </a:t>
            </a:r>
            <a:r>
              <a:rPr lang="en-US" sz="1100" b="1" dirty="0" err="1">
                <a:solidFill>
                  <a:srgbClr val="000099"/>
                </a:solidFill>
              </a:rPr>
              <a:t>ar</a:t>
            </a:r>
            <a:r>
              <a:rPr lang="en-US" sz="1100" b="1" dirty="0">
                <a:solidFill>
                  <a:srgbClr val="000099"/>
                </a:solidFill>
              </a:rPr>
              <a:t> </a:t>
            </a:r>
            <a:r>
              <a:rPr lang="en-US" sz="1100" b="1" dirty="0" err="1">
                <a:solidFill>
                  <a:srgbClr val="000099"/>
                </a:solidFill>
              </a:rPr>
              <a:t>vardarbību</a:t>
            </a:r>
            <a:endParaRPr lang="en-US" sz="1000" b="1" dirty="0">
              <a:solidFill>
                <a:srgbClr val="000099"/>
              </a:solidFill>
            </a:endParaRPr>
          </a:p>
        </p:txBody>
      </p:sp>
      <p:sp>
        <p:nvSpPr>
          <p:cNvPr id="17" name="Slide Number Placeholder 2">
            <a:extLst>
              <a:ext uri="{FF2B5EF4-FFF2-40B4-BE49-F238E27FC236}">
                <a16:creationId xmlns:a16="http://schemas.microsoft.com/office/drawing/2014/main" id="{B7B8DFC9-1C3E-40DA-9BCA-A55671C5AA4A}"/>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85</a:t>
            </a:fld>
            <a:endParaRPr lang="en-AU" dirty="0"/>
          </a:p>
        </p:txBody>
      </p:sp>
    </p:spTree>
    <p:extLst>
      <p:ext uri="{BB962C8B-B14F-4D97-AF65-F5344CB8AC3E}">
        <p14:creationId xmlns:p14="http://schemas.microsoft.com/office/powerpoint/2010/main" val="267002815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262E0-915A-4D76-9027-E4F94E02A48C}"/>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000099"/>
                </a:solidFill>
                <a:latin typeface="+mj-lt"/>
                <a:ea typeface="+mj-ea"/>
                <a:cs typeface="+mj-cs"/>
              </a:rPr>
              <a:t>Uzticēšanās dažādām drošības iestādēm</a:t>
            </a:r>
            <a:endParaRPr kumimoji="0" lang="lv-LV" sz="2000" b="0" i="0" u="none" strike="noStrike" kern="1200" cap="none" spc="0" normalizeH="0" baseline="0" noProof="0" dirty="0">
              <a:ln>
                <a:noFill/>
              </a:ln>
              <a:solidFill>
                <a:srgbClr val="000099"/>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0F520A85-2B3A-4BDC-AA52-8DC1056A7B8C}"/>
              </a:ext>
            </a:extLst>
          </p:cNvPr>
          <p:cNvSpPr txBox="1">
            <a:spLocks/>
          </p:cNvSpPr>
          <p:nvPr/>
        </p:nvSpPr>
        <p:spPr>
          <a:xfrm>
            <a:off x="285750" y="692299"/>
            <a:ext cx="5959775" cy="553998"/>
          </a:xfrm>
          <a:prstGeom prst="rect">
            <a:avLst/>
          </a:prstGeom>
        </p:spPr>
        <p:txBody>
          <a:bodyPr/>
          <a:lstStyle/>
          <a:p>
            <a:pPr marL="342900" lvl="0" indent="-342900" eaLnBrk="0" hangingPunct="0">
              <a:spcBef>
                <a:spcPct val="20000"/>
              </a:spcBef>
              <a:defRPr/>
            </a:pPr>
            <a:r>
              <a:rPr kumimoji="0" lang="en-US" sz="1200" b="0" i="0" u="none" strike="noStrike" kern="1200" cap="none" spc="0" normalizeH="0" baseline="0" noProof="0" dirty="0">
                <a:ln>
                  <a:noFill/>
                </a:ln>
                <a:solidFill>
                  <a:schemeClr val="tx1"/>
                </a:solidFill>
                <a:effectLst/>
                <a:uLnTx/>
                <a:uFillTx/>
                <a:latin typeface="+mn-lt"/>
                <a:ea typeface="+mn-ea"/>
                <a:cs typeface="+mn-cs"/>
              </a:rPr>
              <a:t>C1</a:t>
            </a:r>
            <a:r>
              <a:rPr kumimoji="0" lang="et-EE" sz="1200" b="0" i="0" u="none" strike="noStrike" kern="1200" cap="none" spc="0" normalizeH="0" baseline="0" noProof="0" dirty="0">
                <a:ln>
                  <a:noFill/>
                </a:ln>
                <a:solidFill>
                  <a:schemeClr val="tx1"/>
                </a:solidFill>
                <a:effectLst/>
                <a:uLnTx/>
                <a:uFillTx/>
                <a:latin typeface="+mn-lt"/>
                <a:ea typeface="+mn-ea"/>
                <a:cs typeface="+mn-cs"/>
              </a:rPr>
              <a:t>. 	</a:t>
            </a:r>
            <a:r>
              <a:rPr lang="lv-LV" sz="1200" dirty="0">
                <a:latin typeface="+mn-lt"/>
              </a:rPr>
              <a:t>Lūdzu skalā no 1 līdz 10 novērtējiet, cik lielā mērā Jūs uzticaties minētajām iestādēm, kur “1” ir </a:t>
            </a:r>
            <a:r>
              <a:rPr lang="en-US" sz="1200" dirty="0">
                <a:latin typeface="+mn-lt"/>
              </a:rPr>
              <a:t>“</a:t>
            </a:r>
            <a:r>
              <a:rPr lang="lv-LV" sz="1200" dirty="0">
                <a:latin typeface="+mn-lt"/>
              </a:rPr>
              <a:t>nemaz neuzticos </a:t>
            </a:r>
            <a:r>
              <a:rPr lang="en-US" sz="1200" dirty="0">
                <a:latin typeface="+mn-lt"/>
              </a:rPr>
              <a:t>“ </a:t>
            </a:r>
            <a:r>
              <a:rPr lang="lv-LV" sz="1200" dirty="0">
                <a:latin typeface="+mn-lt"/>
              </a:rPr>
              <a:t>un “10” ir </a:t>
            </a:r>
            <a:r>
              <a:rPr lang="en-US" sz="1200" dirty="0">
                <a:latin typeface="+mn-lt"/>
              </a:rPr>
              <a:t>“</a:t>
            </a:r>
            <a:r>
              <a:rPr lang="lv-LV" sz="1200" dirty="0">
                <a:latin typeface="+mn-lt"/>
              </a:rPr>
              <a:t>ļoti uzticos</a:t>
            </a:r>
            <a:r>
              <a:rPr lang="en-US" sz="1200" dirty="0">
                <a:latin typeface="+mn-lt"/>
              </a:rPr>
              <a:t>”</a:t>
            </a:r>
            <a:r>
              <a:rPr lang="et-EE" sz="1200" dirty="0">
                <a:latin typeface="+mn-lt"/>
              </a:rPr>
              <a:t>?</a:t>
            </a:r>
            <a:endParaRPr kumimoji="0" lang="lv-LV" sz="1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tabLst/>
              <a:defRPr/>
            </a:pPr>
            <a:endParaRPr kumimoji="0" lang="lv-LV"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Slide Number Placeholder 2">
            <a:extLst>
              <a:ext uri="{FF2B5EF4-FFF2-40B4-BE49-F238E27FC236}">
                <a16:creationId xmlns:a16="http://schemas.microsoft.com/office/drawing/2014/main" id="{76C6D0A3-74E7-495F-8FAA-A91D86040A34}"/>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86</a:t>
            </a:fld>
            <a:endParaRPr lang="en-AU" dirty="0"/>
          </a:p>
        </p:txBody>
      </p:sp>
      <p:graphicFrame>
        <p:nvGraphicFramePr>
          <p:cNvPr id="7" name="Chart 6">
            <a:extLst>
              <a:ext uri="{FF2B5EF4-FFF2-40B4-BE49-F238E27FC236}">
                <a16:creationId xmlns:a16="http://schemas.microsoft.com/office/drawing/2014/main" id="{04507F5B-FF5A-4ABE-95D3-F1D738319032}"/>
              </a:ext>
            </a:extLst>
          </p:cNvPr>
          <p:cNvGraphicFramePr/>
          <p:nvPr>
            <p:extLst>
              <p:ext uri="{D42A27DB-BD31-4B8C-83A1-F6EECF244321}">
                <p14:modId xmlns:p14="http://schemas.microsoft.com/office/powerpoint/2010/main" val="2363416496"/>
              </p:ext>
            </p:extLst>
          </p:nvPr>
        </p:nvGraphicFramePr>
        <p:xfrm>
          <a:off x="156357" y="1415920"/>
          <a:ext cx="6649886" cy="34493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8601C025-D594-422E-A3F2-61498910C8BD}"/>
              </a:ext>
            </a:extLst>
          </p:cNvPr>
          <p:cNvGraphicFramePr/>
          <p:nvPr>
            <p:extLst>
              <p:ext uri="{D42A27DB-BD31-4B8C-83A1-F6EECF244321}">
                <p14:modId xmlns:p14="http://schemas.microsoft.com/office/powerpoint/2010/main" val="1647124217"/>
              </p:ext>
            </p:extLst>
          </p:nvPr>
        </p:nvGraphicFramePr>
        <p:xfrm>
          <a:off x="7090911" y="766960"/>
          <a:ext cx="1949570" cy="3692893"/>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a:extLst>
              <a:ext uri="{FF2B5EF4-FFF2-40B4-BE49-F238E27FC236}">
                <a16:creationId xmlns:a16="http://schemas.microsoft.com/office/drawing/2014/main" id="{DEF179B8-FD43-43D0-933C-45DFC26FEA8F}"/>
              </a:ext>
            </a:extLst>
          </p:cNvPr>
          <p:cNvSpPr>
            <a:spLocks noChangeArrowheads="1"/>
          </p:cNvSpPr>
          <p:nvPr/>
        </p:nvSpPr>
        <p:spPr bwMode="auto">
          <a:xfrm>
            <a:off x="4777562" y="5034918"/>
            <a:ext cx="1989281" cy="215900"/>
          </a:xfrm>
          <a:prstGeom prst="rect">
            <a:avLst/>
          </a:prstGeom>
          <a:noFill/>
          <a:ln w="9525">
            <a:noFill/>
            <a:round/>
            <a:headEnd/>
            <a:tailEnd/>
          </a:ln>
        </p:spPr>
        <p:txBody>
          <a:bodyPr lIns="0" tIns="0" rIns="0" bIns="0" anchor="b"/>
          <a:lstStyle/>
          <a:p>
            <a:pPr algn="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visi aptaujas dalībnieki, n=</a:t>
            </a:r>
            <a:r>
              <a:rPr lang="lv-LV" sz="1000" dirty="0">
                <a:solidFill>
                  <a:srgbClr val="333333"/>
                </a:solidFill>
                <a:latin typeface="+mj-lt"/>
              </a:rPr>
              <a:t>10</a:t>
            </a:r>
            <a:r>
              <a:rPr lang="en-US" sz="1000" dirty="0">
                <a:solidFill>
                  <a:srgbClr val="333333"/>
                </a:solidFill>
                <a:latin typeface="+mj-lt"/>
              </a:rPr>
              <a:t>19</a:t>
            </a:r>
            <a:endParaRPr lang="lv-LV" sz="1000" b="0" dirty="0">
              <a:solidFill>
                <a:srgbClr val="333333"/>
              </a:solidFill>
              <a:latin typeface="+mj-lt"/>
            </a:endParaRPr>
          </a:p>
        </p:txBody>
      </p:sp>
      <p:sp>
        <p:nvSpPr>
          <p:cNvPr id="9" name="TextBox 8">
            <a:extLst>
              <a:ext uri="{FF2B5EF4-FFF2-40B4-BE49-F238E27FC236}">
                <a16:creationId xmlns:a16="http://schemas.microsoft.com/office/drawing/2014/main" id="{25ADE292-3CD1-424B-92B4-47325BA7587F}"/>
              </a:ext>
            </a:extLst>
          </p:cNvPr>
          <p:cNvSpPr txBox="1"/>
          <p:nvPr/>
        </p:nvSpPr>
        <p:spPr>
          <a:xfrm>
            <a:off x="6766843" y="736355"/>
            <a:ext cx="2088232" cy="553998"/>
          </a:xfrm>
          <a:prstGeom prst="rect">
            <a:avLst/>
          </a:prstGeom>
          <a:noFill/>
        </p:spPr>
        <p:txBody>
          <a:bodyPr wrap="square" rtlCol="0">
            <a:spAutoFit/>
          </a:bodyPr>
          <a:lstStyle/>
          <a:p>
            <a:pPr algn="ctr"/>
            <a:r>
              <a:rPr lang="lv-LV" sz="1000" b="1" u="sng" dirty="0"/>
              <a:t>Vidējais vērtējums 10 punktu skalā, </a:t>
            </a:r>
            <a:r>
              <a:rPr lang="lv-LV" sz="1000" b="1" dirty="0"/>
              <a:t>kur 1 nozīmē “nemaz neuzticas”, bet 10 nozīmē “ļoti uzticas”</a:t>
            </a:r>
            <a:endParaRPr lang="en-US" sz="800" b="1" dirty="0"/>
          </a:p>
        </p:txBody>
      </p:sp>
    </p:spTree>
    <p:extLst>
      <p:ext uri="{BB962C8B-B14F-4D97-AF65-F5344CB8AC3E}">
        <p14:creationId xmlns:p14="http://schemas.microsoft.com/office/powerpoint/2010/main" val="92979537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EADCD-361D-457E-B246-543E2E13053E}"/>
              </a:ext>
            </a:extLst>
          </p:cNvPr>
          <p:cNvSpPr txBox="1">
            <a:spLocks/>
          </p:cNvSpPr>
          <p:nvPr/>
        </p:nvSpPr>
        <p:spPr>
          <a:xfrm>
            <a:off x="190865" y="108349"/>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000099"/>
                </a:solidFill>
                <a:latin typeface="+mj-lt"/>
                <a:ea typeface="+mj-ea"/>
                <a:cs typeface="+mj-cs"/>
              </a:rPr>
              <a:t>Uzticēšanās dažādām drošības iestādēm</a:t>
            </a:r>
            <a:endParaRPr kumimoji="0" lang="lv-LV" sz="2000" b="0" i="0" u="none" strike="noStrike" kern="1200" cap="none" spc="0" normalizeH="0" baseline="0" noProof="0" dirty="0">
              <a:ln>
                <a:noFill/>
              </a:ln>
              <a:solidFill>
                <a:srgbClr val="000099"/>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B1702E8F-ACF0-4B48-840C-663D35BB2678}"/>
              </a:ext>
            </a:extLst>
          </p:cNvPr>
          <p:cNvSpPr txBox="1">
            <a:spLocks/>
          </p:cNvSpPr>
          <p:nvPr/>
        </p:nvSpPr>
        <p:spPr>
          <a:xfrm>
            <a:off x="134844" y="528672"/>
            <a:ext cx="8754733" cy="313867"/>
          </a:xfrm>
          <a:prstGeom prst="rect">
            <a:avLst/>
          </a:prstGeom>
        </p:spPr>
        <p:txBody>
          <a:bodyPr/>
          <a:lstStyle/>
          <a:p>
            <a:pPr marL="342900" lvl="0" indent="-342900" eaLnBrk="0" hangingPunct="0">
              <a:spcBef>
                <a:spcPct val="20000"/>
              </a:spcBef>
              <a:defRPr/>
            </a:pPr>
            <a:r>
              <a:rPr kumimoji="0" lang="en-US" sz="1200" b="0" i="0" u="none" strike="noStrike" kern="1200" cap="none" spc="0" normalizeH="0" baseline="0" noProof="0" dirty="0">
                <a:ln>
                  <a:noFill/>
                </a:ln>
                <a:solidFill>
                  <a:schemeClr val="tx1"/>
                </a:solidFill>
                <a:effectLst/>
                <a:uLnTx/>
                <a:uFillTx/>
                <a:latin typeface="+mn-lt"/>
                <a:ea typeface="+mn-ea"/>
                <a:cs typeface="+mn-cs"/>
              </a:rPr>
              <a:t>C1</a:t>
            </a:r>
            <a:r>
              <a:rPr kumimoji="0" lang="et-EE" sz="1200" b="0" i="0" u="none" strike="noStrike" kern="1200" cap="none" spc="0" normalizeH="0" baseline="0" noProof="0" dirty="0">
                <a:ln>
                  <a:noFill/>
                </a:ln>
                <a:solidFill>
                  <a:schemeClr val="tx1"/>
                </a:solidFill>
                <a:effectLst/>
                <a:uLnTx/>
                <a:uFillTx/>
                <a:latin typeface="+mn-lt"/>
                <a:ea typeface="+mn-ea"/>
                <a:cs typeface="+mn-cs"/>
              </a:rPr>
              <a:t>. 	</a:t>
            </a:r>
            <a:r>
              <a:rPr lang="lv-LV" sz="1200" dirty="0">
                <a:latin typeface="+mn-lt"/>
              </a:rPr>
              <a:t>Lūdzu skalā no 1 līdz 10 novērtējiet, cik lielā mērā Jūs uzticaties </a:t>
            </a:r>
            <a:r>
              <a:rPr lang="en-US" sz="1200" b="1" u="sng" dirty="0" err="1">
                <a:solidFill>
                  <a:srgbClr val="000099"/>
                </a:solidFill>
                <a:latin typeface="+mn-lt"/>
              </a:rPr>
              <a:t>Valsts</a:t>
            </a:r>
            <a:r>
              <a:rPr lang="en-US" sz="1200" b="1" u="sng" dirty="0">
                <a:solidFill>
                  <a:srgbClr val="000099"/>
                </a:solidFill>
                <a:latin typeface="+mn-lt"/>
              </a:rPr>
              <a:t> </a:t>
            </a:r>
            <a:r>
              <a:rPr lang="lv-LV" sz="1200" b="1" u="sng" dirty="0">
                <a:solidFill>
                  <a:srgbClr val="000099"/>
                </a:solidFill>
                <a:latin typeface="+mn-lt"/>
              </a:rPr>
              <a:t>drošības dienestam</a:t>
            </a:r>
            <a:r>
              <a:rPr lang="lv-LV" sz="1200" dirty="0">
                <a:latin typeface="+mn-lt"/>
              </a:rPr>
              <a:t>, kur “1” ir </a:t>
            </a:r>
            <a:r>
              <a:rPr lang="en-US" sz="1200" dirty="0">
                <a:latin typeface="+mn-lt"/>
              </a:rPr>
              <a:t>“</a:t>
            </a:r>
            <a:r>
              <a:rPr lang="lv-LV" sz="1200" dirty="0">
                <a:latin typeface="+mn-lt"/>
              </a:rPr>
              <a:t>nemaz neuzticos </a:t>
            </a:r>
            <a:r>
              <a:rPr lang="en-US" sz="1200" dirty="0">
                <a:latin typeface="+mn-lt"/>
              </a:rPr>
              <a:t>“ </a:t>
            </a:r>
            <a:r>
              <a:rPr lang="lv-LV" sz="1200" dirty="0">
                <a:latin typeface="+mn-lt"/>
              </a:rPr>
              <a:t>un “10” ir </a:t>
            </a:r>
            <a:r>
              <a:rPr lang="en-US" sz="1200" dirty="0">
                <a:latin typeface="+mn-lt"/>
              </a:rPr>
              <a:t>“</a:t>
            </a:r>
            <a:r>
              <a:rPr lang="lv-LV" sz="1200" dirty="0">
                <a:latin typeface="+mn-lt"/>
              </a:rPr>
              <a:t>ļoti uzticos</a:t>
            </a:r>
            <a:r>
              <a:rPr lang="en-US" sz="1200" dirty="0">
                <a:latin typeface="+mn-lt"/>
              </a:rPr>
              <a:t>”</a:t>
            </a:r>
            <a:r>
              <a:rPr lang="et-EE" sz="1200" dirty="0">
                <a:latin typeface="+mn-lt"/>
              </a:rPr>
              <a:t>?</a:t>
            </a:r>
            <a:endParaRPr kumimoji="0" lang="lv-LV" sz="1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tabLst/>
              <a:defRPr/>
            </a:pPr>
            <a:endParaRPr kumimoji="0" lang="lv-LV" sz="12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4" name="Chart 3">
            <a:extLst>
              <a:ext uri="{FF2B5EF4-FFF2-40B4-BE49-F238E27FC236}">
                <a16:creationId xmlns:a16="http://schemas.microsoft.com/office/drawing/2014/main" id="{BED75319-9AD1-46C1-BB27-9833CE02A007}"/>
              </a:ext>
            </a:extLst>
          </p:cNvPr>
          <p:cNvGraphicFramePr/>
          <p:nvPr>
            <p:extLst>
              <p:ext uri="{D42A27DB-BD31-4B8C-83A1-F6EECF244321}">
                <p14:modId xmlns:p14="http://schemas.microsoft.com/office/powerpoint/2010/main" val="4070183622"/>
              </p:ext>
            </p:extLst>
          </p:nvPr>
        </p:nvGraphicFramePr>
        <p:xfrm>
          <a:off x="1595881" y="842540"/>
          <a:ext cx="7454867" cy="555826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59F2A4B5-34AE-4D1C-92D9-726E9FCCA3D6}"/>
              </a:ext>
            </a:extLst>
          </p:cNvPr>
          <p:cNvSpPr>
            <a:spLocks noChangeArrowheads="1"/>
          </p:cNvSpPr>
          <p:nvPr/>
        </p:nvSpPr>
        <p:spPr bwMode="auto">
          <a:xfrm>
            <a:off x="298972" y="4511615"/>
            <a:ext cx="667187" cy="727935"/>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visi aptaujas dalībnieki, n=</a:t>
            </a:r>
            <a:r>
              <a:rPr lang="en-US" sz="1000" dirty="0">
                <a:solidFill>
                  <a:srgbClr val="333333"/>
                </a:solidFill>
                <a:latin typeface="+mj-lt"/>
              </a:rPr>
              <a:t> 1019</a:t>
            </a:r>
            <a:endParaRPr lang="lv-LV" sz="1000" b="0" dirty="0">
              <a:solidFill>
                <a:srgbClr val="333333"/>
              </a:solidFill>
              <a:latin typeface="+mj-lt"/>
            </a:endParaRPr>
          </a:p>
        </p:txBody>
      </p:sp>
      <p:sp>
        <p:nvSpPr>
          <p:cNvPr id="6" name="Slide Number Placeholder 2">
            <a:extLst>
              <a:ext uri="{FF2B5EF4-FFF2-40B4-BE49-F238E27FC236}">
                <a16:creationId xmlns:a16="http://schemas.microsoft.com/office/drawing/2014/main" id="{01EAB210-775F-4D84-9C82-513548E03E6B}"/>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87</a:t>
            </a:fld>
            <a:endParaRPr lang="en-AU" dirty="0"/>
          </a:p>
        </p:txBody>
      </p:sp>
    </p:spTree>
    <p:extLst>
      <p:ext uri="{BB962C8B-B14F-4D97-AF65-F5344CB8AC3E}">
        <p14:creationId xmlns:p14="http://schemas.microsoft.com/office/powerpoint/2010/main" val="208702147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99BFC-EF20-400E-8487-050468AC213C}"/>
              </a:ext>
            </a:extLst>
          </p:cNvPr>
          <p:cNvSpPr txBox="1">
            <a:spLocks/>
          </p:cNvSpPr>
          <p:nvPr/>
        </p:nvSpPr>
        <p:spPr>
          <a:xfrm>
            <a:off x="190865" y="108349"/>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000099"/>
                </a:solidFill>
                <a:latin typeface="+mj-lt"/>
                <a:ea typeface="+mj-ea"/>
                <a:cs typeface="+mj-cs"/>
              </a:rPr>
              <a:t>Uzticēšanās dažādām drošības iestādēm</a:t>
            </a:r>
            <a:endParaRPr kumimoji="0" lang="lv-LV" sz="2000" b="0" i="0" u="none" strike="noStrike" kern="1200" cap="none" spc="0" normalizeH="0" baseline="0" noProof="0" dirty="0">
              <a:ln>
                <a:noFill/>
              </a:ln>
              <a:solidFill>
                <a:srgbClr val="000099"/>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D53DB3AA-B734-4EB7-91A7-5375426A1CE4}"/>
              </a:ext>
            </a:extLst>
          </p:cNvPr>
          <p:cNvSpPr txBox="1">
            <a:spLocks/>
          </p:cNvSpPr>
          <p:nvPr/>
        </p:nvSpPr>
        <p:spPr>
          <a:xfrm>
            <a:off x="134844" y="528672"/>
            <a:ext cx="8754733" cy="313867"/>
          </a:xfrm>
          <a:prstGeom prst="rect">
            <a:avLst/>
          </a:prstGeom>
        </p:spPr>
        <p:txBody>
          <a:bodyPr/>
          <a:lstStyle/>
          <a:p>
            <a:pPr marL="342900" lvl="0" indent="-342900" eaLnBrk="0" hangingPunct="0">
              <a:spcBef>
                <a:spcPct val="20000"/>
              </a:spcBef>
              <a:defRPr/>
            </a:pPr>
            <a:r>
              <a:rPr kumimoji="0" lang="en-US" sz="1200" b="0" i="0" u="none" strike="noStrike" kern="1200" cap="none" spc="0" normalizeH="0" baseline="0" noProof="0" dirty="0">
                <a:ln>
                  <a:noFill/>
                </a:ln>
                <a:solidFill>
                  <a:schemeClr val="tx1"/>
                </a:solidFill>
                <a:effectLst/>
                <a:uLnTx/>
                <a:uFillTx/>
                <a:latin typeface="+mn-lt"/>
                <a:ea typeface="+mn-ea"/>
                <a:cs typeface="+mn-cs"/>
              </a:rPr>
              <a:t>C1</a:t>
            </a:r>
            <a:r>
              <a:rPr kumimoji="0" lang="et-EE" sz="1200" b="0" i="0" u="none" strike="noStrike" kern="1200" cap="none" spc="0" normalizeH="0" baseline="0" noProof="0" dirty="0">
                <a:ln>
                  <a:noFill/>
                </a:ln>
                <a:solidFill>
                  <a:schemeClr val="tx1"/>
                </a:solidFill>
                <a:effectLst/>
                <a:uLnTx/>
                <a:uFillTx/>
                <a:latin typeface="+mn-lt"/>
                <a:ea typeface="+mn-ea"/>
                <a:cs typeface="+mn-cs"/>
              </a:rPr>
              <a:t>. 	</a:t>
            </a:r>
            <a:r>
              <a:rPr lang="lv-LV" sz="1200" dirty="0">
                <a:latin typeface="+mn-lt"/>
              </a:rPr>
              <a:t>Lūdzu skalā no 1 līdz 10 novērtējiet, cik lielā mērā Jūs uzticaties </a:t>
            </a:r>
            <a:r>
              <a:rPr lang="lv-LV" sz="1200" b="1" u="sng" dirty="0">
                <a:solidFill>
                  <a:srgbClr val="000099"/>
                </a:solidFill>
                <a:latin typeface="+mn-lt"/>
              </a:rPr>
              <a:t>Iekšējās</a:t>
            </a:r>
            <a:r>
              <a:rPr lang="en-US" sz="1200" b="1" u="sng" dirty="0">
                <a:solidFill>
                  <a:srgbClr val="000099"/>
                </a:solidFill>
                <a:latin typeface="+mn-lt"/>
              </a:rPr>
              <a:t> </a:t>
            </a:r>
            <a:r>
              <a:rPr lang="lv-LV" sz="1200" b="1" u="sng" dirty="0">
                <a:solidFill>
                  <a:srgbClr val="000099"/>
                </a:solidFill>
                <a:latin typeface="+mn-lt"/>
              </a:rPr>
              <a:t>drošības birojam</a:t>
            </a:r>
            <a:r>
              <a:rPr lang="lv-LV" sz="1200" dirty="0">
                <a:latin typeface="+mn-lt"/>
              </a:rPr>
              <a:t>, kur “1” ir </a:t>
            </a:r>
            <a:r>
              <a:rPr lang="en-US" sz="1200" dirty="0">
                <a:latin typeface="+mn-lt"/>
              </a:rPr>
              <a:t>“</a:t>
            </a:r>
            <a:r>
              <a:rPr lang="lv-LV" sz="1200" dirty="0">
                <a:latin typeface="+mn-lt"/>
              </a:rPr>
              <a:t>nemaz neuzticos </a:t>
            </a:r>
            <a:r>
              <a:rPr lang="en-US" sz="1200" dirty="0">
                <a:latin typeface="+mn-lt"/>
              </a:rPr>
              <a:t>“ </a:t>
            </a:r>
            <a:r>
              <a:rPr lang="lv-LV" sz="1200" dirty="0">
                <a:latin typeface="+mn-lt"/>
              </a:rPr>
              <a:t>un “10” ir </a:t>
            </a:r>
            <a:r>
              <a:rPr lang="en-US" sz="1200" dirty="0">
                <a:latin typeface="+mn-lt"/>
              </a:rPr>
              <a:t>“</a:t>
            </a:r>
            <a:r>
              <a:rPr lang="lv-LV" sz="1200" dirty="0">
                <a:latin typeface="+mn-lt"/>
              </a:rPr>
              <a:t>ļoti uzticos</a:t>
            </a:r>
            <a:r>
              <a:rPr lang="en-US" sz="1200" dirty="0">
                <a:latin typeface="+mn-lt"/>
              </a:rPr>
              <a:t>”</a:t>
            </a:r>
            <a:r>
              <a:rPr lang="et-EE" sz="1200" dirty="0">
                <a:latin typeface="+mn-lt"/>
              </a:rPr>
              <a:t>?</a:t>
            </a:r>
            <a:endParaRPr kumimoji="0" lang="lv-LV" sz="1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tabLst/>
              <a:defRPr/>
            </a:pPr>
            <a:endParaRPr kumimoji="0" lang="lv-LV" sz="12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4" name="Chart 3">
            <a:extLst>
              <a:ext uri="{FF2B5EF4-FFF2-40B4-BE49-F238E27FC236}">
                <a16:creationId xmlns:a16="http://schemas.microsoft.com/office/drawing/2014/main" id="{0B50CE13-D65F-4555-9594-7E2C6490DC1A}"/>
              </a:ext>
            </a:extLst>
          </p:cNvPr>
          <p:cNvGraphicFramePr/>
          <p:nvPr>
            <p:extLst>
              <p:ext uri="{D42A27DB-BD31-4B8C-83A1-F6EECF244321}">
                <p14:modId xmlns:p14="http://schemas.microsoft.com/office/powerpoint/2010/main" val="3989189616"/>
              </p:ext>
            </p:extLst>
          </p:nvPr>
        </p:nvGraphicFramePr>
        <p:xfrm>
          <a:off x="1595881" y="842540"/>
          <a:ext cx="7454867" cy="555826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7DF98F29-FF05-4F98-B405-9CCB6F4C0F73}"/>
              </a:ext>
            </a:extLst>
          </p:cNvPr>
          <p:cNvSpPr>
            <a:spLocks noChangeArrowheads="1"/>
          </p:cNvSpPr>
          <p:nvPr/>
        </p:nvSpPr>
        <p:spPr bwMode="auto">
          <a:xfrm>
            <a:off x="298972" y="4511615"/>
            <a:ext cx="667187" cy="727935"/>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visi aptaujas dalībnieki, n=</a:t>
            </a:r>
            <a:r>
              <a:rPr lang="en-US" sz="1000" dirty="0">
                <a:solidFill>
                  <a:srgbClr val="333333"/>
                </a:solidFill>
                <a:latin typeface="+mj-lt"/>
              </a:rPr>
              <a:t> 1019</a:t>
            </a:r>
            <a:endParaRPr lang="lv-LV" sz="1000" b="0" dirty="0">
              <a:solidFill>
                <a:srgbClr val="333333"/>
              </a:solidFill>
              <a:latin typeface="+mj-lt"/>
            </a:endParaRPr>
          </a:p>
        </p:txBody>
      </p:sp>
      <p:sp>
        <p:nvSpPr>
          <p:cNvPr id="6" name="Slide Number Placeholder 2">
            <a:extLst>
              <a:ext uri="{FF2B5EF4-FFF2-40B4-BE49-F238E27FC236}">
                <a16:creationId xmlns:a16="http://schemas.microsoft.com/office/drawing/2014/main" id="{246ADBE1-FEA1-46FE-B543-CE80CA6CFE0F}"/>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88</a:t>
            </a:fld>
            <a:endParaRPr lang="en-AU" dirty="0"/>
          </a:p>
        </p:txBody>
      </p:sp>
    </p:spTree>
    <p:extLst>
      <p:ext uri="{BB962C8B-B14F-4D97-AF65-F5344CB8AC3E}">
        <p14:creationId xmlns:p14="http://schemas.microsoft.com/office/powerpoint/2010/main" val="3009341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313FCF-4588-4228-A649-96E6E722F928}"/>
              </a:ext>
            </a:extLst>
          </p:cNvPr>
          <p:cNvSpPr>
            <a:spLocks noChangeArrowheads="1"/>
          </p:cNvSpPr>
          <p:nvPr/>
        </p:nvSpPr>
        <p:spPr bwMode="auto">
          <a:xfrm>
            <a:off x="1653755" y="2803585"/>
            <a:ext cx="5836489" cy="957532"/>
          </a:xfrm>
          <a:prstGeom prst="rect">
            <a:avLst/>
          </a:prstGeom>
          <a:noFill/>
          <a:ln w="9525">
            <a:noFill/>
            <a:miter lim="800000"/>
            <a:headEnd/>
            <a:tailEnd/>
          </a:ln>
          <a:effectLst/>
        </p:spPr>
        <p:txBody>
          <a:bodyPr/>
          <a:lstStyle/>
          <a:p>
            <a:pPr algn="ctr">
              <a:lnSpc>
                <a:spcPct val="130000"/>
              </a:lnSpc>
              <a:defRPr/>
            </a:pPr>
            <a:r>
              <a:rPr lang="lv-LV" sz="2400" dirty="0">
                <a:solidFill>
                  <a:srgbClr val="000099"/>
                </a:solidFill>
                <a:effectLst>
                  <a:outerShdw blurRad="38100" dist="38100" dir="2700000" algn="tl">
                    <a:srgbClr val="C0C0C0"/>
                  </a:outerShdw>
                </a:effectLst>
                <a:latin typeface="+mj-lt"/>
              </a:rPr>
              <a:t>4. Mobilās lietotnes «Mana drošība» lietošana</a:t>
            </a:r>
            <a:endParaRPr lang="en-GB" sz="2400" dirty="0">
              <a:solidFill>
                <a:srgbClr val="000099"/>
              </a:solidFill>
              <a:effectLst>
                <a:outerShdw blurRad="38100" dist="38100" dir="2700000" algn="tl">
                  <a:srgbClr val="C0C0C0"/>
                </a:outerShdw>
              </a:effectLst>
              <a:latin typeface="+mj-lt"/>
            </a:endParaRPr>
          </a:p>
          <a:p>
            <a:pPr algn="ctr" fontAlgn="auto">
              <a:lnSpc>
                <a:spcPct val="130000"/>
              </a:lnSpc>
              <a:spcBef>
                <a:spcPts val="0"/>
              </a:spcBef>
              <a:spcAft>
                <a:spcPts val="0"/>
              </a:spcAft>
              <a:defRPr/>
            </a:pPr>
            <a:endParaRPr lang="en-GB" sz="2400" dirty="0">
              <a:solidFill>
                <a:srgbClr val="000099"/>
              </a:solidFill>
              <a:effectLst>
                <a:outerShdw blurRad="38100" dist="38100" dir="2700000" algn="tl">
                  <a:srgbClr val="C0C0C0"/>
                </a:outerShdw>
              </a:effectLst>
              <a:latin typeface="+mj-lt"/>
              <a:cs typeface="+mn-cs"/>
            </a:endParaRPr>
          </a:p>
        </p:txBody>
      </p:sp>
      <p:sp>
        <p:nvSpPr>
          <p:cNvPr id="3" name="Slide Number Placeholder 2">
            <a:extLst>
              <a:ext uri="{FF2B5EF4-FFF2-40B4-BE49-F238E27FC236}">
                <a16:creationId xmlns:a16="http://schemas.microsoft.com/office/drawing/2014/main" id="{ADC7F46E-1C0C-4F20-98D0-56CC8D71176C}"/>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89</a:t>
            </a:fld>
            <a:endParaRPr lang="en-AU" dirty="0"/>
          </a:p>
        </p:txBody>
      </p:sp>
    </p:spTree>
    <p:extLst>
      <p:ext uri="{BB962C8B-B14F-4D97-AF65-F5344CB8AC3E}">
        <p14:creationId xmlns:p14="http://schemas.microsoft.com/office/powerpoint/2010/main" val="2371843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733206-3F60-4B99-8ED1-3499425CD5E2}"/>
              </a:ext>
            </a:extLst>
          </p:cNvPr>
          <p:cNvSpPr>
            <a:spLocks noChangeArrowheads="1"/>
          </p:cNvSpPr>
          <p:nvPr/>
        </p:nvSpPr>
        <p:spPr bwMode="auto">
          <a:xfrm>
            <a:off x="155276" y="207039"/>
            <a:ext cx="8729932" cy="5374256"/>
          </a:xfrm>
          <a:prstGeom prst="rect">
            <a:avLst/>
          </a:prstGeom>
          <a:noFill/>
          <a:ln w="9525">
            <a:noFill/>
            <a:miter lim="800000"/>
            <a:headEnd/>
            <a:tailEnd/>
          </a:ln>
        </p:spPr>
        <p:txBody>
          <a:bodyPr/>
          <a:lstStyle/>
          <a:p>
            <a:pPr marL="914400" lvl="1" indent="-457200">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Vairākumam aptaujāto Latvijas mājsaimniecību ir veikti sekojoši drošības pasākumi:</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Aizejot vienmēr tiek aizslēgtas mājokļa durvis (minēja 94% aptaujāto);</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Mājoklī ir uzstādīts dūmu detektors (82%);</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Ir prasme rīkoties ar ugunsdzēšamo aparātu (73%);</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Atrodoties mājās, mājokļa durvis ir aizslēgtas (7</a:t>
            </a:r>
            <a:r>
              <a:rPr lang="en-US" sz="1100" dirty="0">
                <a:solidFill>
                  <a:srgbClr val="000000"/>
                </a:solidFill>
                <a:latin typeface="Calibri" pitchFamily="34" charset="0"/>
              </a:rPr>
              <a:t>2</a:t>
            </a:r>
            <a:r>
              <a:rPr lang="lv-LV" sz="1100" dirty="0">
                <a:solidFill>
                  <a:srgbClr val="000000"/>
                </a:solidFill>
                <a:latin typeface="Calibri" pitchFamily="34" charset="0"/>
              </a:rPr>
              <a:t>%)</a:t>
            </a:r>
            <a:r>
              <a:rPr lang="en-US" sz="1100" dirty="0">
                <a:solidFill>
                  <a:srgbClr val="000000"/>
                </a:solidFill>
                <a:latin typeface="Calibri" pitchFamily="34" charset="0"/>
              </a:rPr>
              <a:t>;</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Mājoklis ir apdrošināts (61%).</a:t>
            </a:r>
          </a:p>
          <a:p>
            <a:pPr marL="914400" lvl="1" indent="-457200">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Līdzīgi kā 2021.g., arī šogad Latvijas sabiedrība pauda uzticēšanos dažādām drošības iestādēm. Vairāk nekā 70% aptaujāto Latvijas iedzīvotāju kopumā uzticas Valsts ugunsdzēsības un glābšanas dienestam, Pilsonības un migrācijas lietu pārvaldei, Valsts robežsardzei, saskarsmes pieredze ar šīm drošības iestādēm kopumā pozitīvi vērtēta vairāk nekā 90% gadījumu. Vairāk nekā divas trešdaļas iedzīvotāju uzticas arī Valsts policijai, taču tās darbs respondentu vidū, kuriem bijusi saskarsmes pieredze, vērtēts, galvenokārt, kritiski. </a:t>
            </a:r>
          </a:p>
          <a:p>
            <a:pPr marL="914400" lvl="1" indent="-457200">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Kādas drošības iestāžu darbinieku nelikumīgas rīcības, saistītas ar vardarbību, pildot dienesta pienākumus ir retums. </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Tāpat kā 2021.g., arī šogad 4% aptaujāto </a:t>
            </a:r>
            <a:r>
              <a:rPr lang="lv-LV" sz="1100" dirty="0" err="1">
                <a:solidFill>
                  <a:srgbClr val="000000"/>
                </a:solidFill>
                <a:latin typeface="Calibri" pitchFamily="34" charset="0"/>
              </a:rPr>
              <a:t>saskārušies</a:t>
            </a:r>
            <a:r>
              <a:rPr lang="lv-LV" sz="1100" dirty="0">
                <a:solidFill>
                  <a:srgbClr val="000000"/>
                </a:solidFill>
                <a:latin typeface="Calibri" pitchFamily="34" charset="0"/>
              </a:rPr>
              <a:t> ar nelikumībām no šādu iestāžu darbinieku puses - Valsts policija, Pilsonības un migrācijas lietu pārvalde, Valsts ugunsdzēsības un glābšanas dienests, Valsts robežsardze, </a:t>
            </a:r>
            <a:r>
              <a:rPr lang="lv-LV" sz="1100" dirty="0" err="1">
                <a:solidFill>
                  <a:srgbClr val="000000"/>
                </a:solidFill>
                <a:latin typeface="Calibri" pitchFamily="34" charset="0"/>
              </a:rPr>
              <a:t>Iekšlietu</a:t>
            </a:r>
            <a:r>
              <a:rPr lang="lv-LV" sz="1100" dirty="0">
                <a:solidFill>
                  <a:srgbClr val="000000"/>
                </a:solidFill>
                <a:latin typeface="Calibri" pitchFamily="34" charset="0"/>
              </a:rPr>
              <a:t> ministrijas Informācijas centrs, Nodrošinājuma valsts aģentūra. </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Tāpat kā 2021.g., arī šogad 1% respondentu ir nelikumīgas rīcības pieredze saskaroties ar kādu no šādu drošības iestāžu darbiniekiem - Pašvaldības policija, Ostas policija, Ieslodzījumu vietu pārvalde.</a:t>
            </a:r>
          </a:p>
          <a:p>
            <a:pPr marL="914400" lvl="1" indent="-457200">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Mobilo lietotnes «Mana drošība» atpazīstamība un lietošana pēdējā gada laikā nav mainījusies.</a:t>
            </a:r>
            <a:r>
              <a:rPr lang="en-US" sz="1100" dirty="0">
                <a:solidFill>
                  <a:srgbClr val="000000"/>
                </a:solidFill>
                <a:latin typeface="Calibri" pitchFamily="34" charset="0"/>
              </a:rPr>
              <a:t> </a:t>
            </a:r>
            <a:r>
              <a:rPr lang="en-US" sz="1100" dirty="0" err="1">
                <a:solidFill>
                  <a:srgbClr val="000000"/>
                </a:solidFill>
                <a:latin typeface="Calibri" pitchFamily="34" charset="0"/>
              </a:rPr>
              <a:t>Lietotni</a:t>
            </a:r>
            <a:r>
              <a:rPr lang="en-US" sz="1100" dirty="0">
                <a:solidFill>
                  <a:srgbClr val="000000"/>
                </a:solidFill>
                <a:latin typeface="Calibri" pitchFamily="34" charset="0"/>
              </a:rPr>
              <a:t> </a:t>
            </a:r>
            <a:r>
              <a:rPr lang="lv-LV" sz="1100" dirty="0">
                <a:solidFill>
                  <a:srgbClr val="000000"/>
                </a:solidFill>
                <a:latin typeface="Calibri" pitchFamily="34" charset="0"/>
              </a:rPr>
              <a:t>atpazina katrs otrais aptaujas dalībnieks, to ir </a:t>
            </a:r>
            <a:r>
              <a:rPr lang="lv-LV" sz="1100" dirty="0" err="1">
                <a:solidFill>
                  <a:srgbClr val="000000"/>
                </a:solidFill>
                <a:latin typeface="Calibri" pitchFamily="34" charset="0"/>
              </a:rPr>
              <a:t>lejuplādējuši</a:t>
            </a:r>
            <a:r>
              <a:rPr lang="lv-LV" sz="1100" dirty="0">
                <a:solidFill>
                  <a:srgbClr val="000000"/>
                </a:solidFill>
                <a:latin typeface="Calibri" pitchFamily="34" charset="0"/>
              </a:rPr>
              <a:t> 3% respondentu. </a:t>
            </a:r>
            <a:r>
              <a:rPr lang="en-US" sz="1100" dirty="0">
                <a:solidFill>
                  <a:srgbClr val="000000"/>
                </a:solidFill>
                <a:latin typeface="Calibri" pitchFamily="34" charset="0"/>
              </a:rPr>
              <a:t>51%</a:t>
            </a:r>
            <a:r>
              <a:rPr lang="lv-LV" sz="1100" dirty="0">
                <a:solidFill>
                  <a:srgbClr val="000000"/>
                </a:solidFill>
                <a:latin typeface="Calibri" pitchFamily="34" charset="0"/>
              </a:rPr>
              <a:t> aptaujāto iedzīvotāju atzina, ka viņiem nav informācijas par šo lietotni.</a:t>
            </a:r>
          </a:p>
          <a:p>
            <a:pPr marL="914400" lvl="1" indent="-457200">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Nozīmīgākie informācijas avoti par dažādiem drošības jautājumiem:</a:t>
            </a:r>
          </a:p>
          <a:p>
            <a:pPr marL="197485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Ziņu portāli (informāciju par drošības tēmu gūst 5</a:t>
            </a:r>
            <a:r>
              <a:rPr lang="en-US" sz="1100" dirty="0">
                <a:solidFill>
                  <a:srgbClr val="000000"/>
                </a:solidFill>
                <a:latin typeface="Calibri" pitchFamily="34" charset="0"/>
              </a:rPr>
              <a:t>4</a:t>
            </a:r>
            <a:r>
              <a:rPr lang="lv-LV" sz="1100" dirty="0">
                <a:solidFill>
                  <a:srgbClr val="000000"/>
                </a:solidFill>
                <a:latin typeface="Calibri" pitchFamily="34" charset="0"/>
              </a:rPr>
              <a:t>% iedzīvotāju</a:t>
            </a:r>
            <a:r>
              <a:rPr lang="en-US" sz="1100" dirty="0">
                <a:solidFill>
                  <a:srgbClr val="000000"/>
                </a:solidFill>
                <a:latin typeface="Calibri" pitchFamily="34" charset="0"/>
              </a:rPr>
              <a:t>; +1% </a:t>
            </a:r>
            <a:r>
              <a:rPr lang="lv-LV" sz="1100" dirty="0">
                <a:solidFill>
                  <a:srgbClr val="000000"/>
                </a:solidFill>
                <a:latin typeface="Calibri" pitchFamily="34" charset="0"/>
              </a:rPr>
              <a:t>salīdzinājumā</a:t>
            </a:r>
            <a:r>
              <a:rPr lang="en-US" sz="1100" dirty="0">
                <a:solidFill>
                  <a:srgbClr val="000000"/>
                </a:solidFill>
                <a:latin typeface="Calibri" pitchFamily="34" charset="0"/>
              </a:rPr>
              <a:t> </a:t>
            </a:r>
            <a:r>
              <a:rPr lang="en-US" sz="1100" dirty="0" err="1">
                <a:solidFill>
                  <a:srgbClr val="000000"/>
                </a:solidFill>
                <a:latin typeface="Calibri" pitchFamily="34" charset="0"/>
              </a:rPr>
              <a:t>ar</a:t>
            </a:r>
            <a:r>
              <a:rPr lang="en-US" sz="1100" dirty="0">
                <a:solidFill>
                  <a:srgbClr val="000000"/>
                </a:solidFill>
                <a:latin typeface="Calibri" pitchFamily="34" charset="0"/>
              </a:rPr>
              <a:t> 2021.g.</a:t>
            </a:r>
            <a:r>
              <a:rPr lang="lv-LV" sz="1100" dirty="0">
                <a:solidFill>
                  <a:srgbClr val="000000"/>
                </a:solidFill>
                <a:latin typeface="Calibri" pitchFamily="34" charset="0"/>
              </a:rPr>
              <a:t>);</a:t>
            </a:r>
          </a:p>
          <a:p>
            <a:pPr marL="197485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Drošības dienestu sociālo tīklu profili </a:t>
            </a:r>
            <a:r>
              <a:rPr lang="en-US" sz="1100" dirty="0">
                <a:solidFill>
                  <a:srgbClr val="000000"/>
                </a:solidFill>
                <a:latin typeface="Calibri" pitchFamily="34" charset="0"/>
              </a:rPr>
              <a:t>(Facebook, Twitter, </a:t>
            </a:r>
            <a:r>
              <a:rPr lang="en-US" sz="1100" dirty="0" err="1">
                <a:solidFill>
                  <a:srgbClr val="000000"/>
                </a:solidFill>
                <a:latin typeface="Calibri" pitchFamily="34" charset="0"/>
              </a:rPr>
              <a:t>Youtube</a:t>
            </a:r>
            <a:r>
              <a:rPr lang="en-US" sz="1100" dirty="0">
                <a:solidFill>
                  <a:srgbClr val="000000"/>
                </a:solidFill>
                <a:latin typeface="Calibri" pitchFamily="34" charset="0"/>
              </a:rPr>
              <a:t>, </a:t>
            </a:r>
            <a:r>
              <a:rPr lang="en-US" sz="1100" dirty="0" err="1">
                <a:solidFill>
                  <a:srgbClr val="000000"/>
                </a:solidFill>
                <a:latin typeface="Calibri" pitchFamily="34" charset="0"/>
              </a:rPr>
              <a:t>u.c</a:t>
            </a:r>
            <a:r>
              <a:rPr lang="en-US" sz="1100" dirty="0">
                <a:solidFill>
                  <a:srgbClr val="000000"/>
                </a:solidFill>
                <a:latin typeface="Calibri" pitchFamily="34" charset="0"/>
              </a:rPr>
              <a:t>) </a:t>
            </a:r>
            <a:r>
              <a:rPr lang="lv-LV" sz="1100" dirty="0">
                <a:solidFill>
                  <a:srgbClr val="000000"/>
                </a:solidFill>
                <a:latin typeface="Calibri" pitchFamily="34" charset="0"/>
              </a:rPr>
              <a:t>(40%; </a:t>
            </a:r>
            <a:r>
              <a:rPr lang="en-US" sz="1100" dirty="0">
                <a:solidFill>
                  <a:srgbClr val="000000"/>
                </a:solidFill>
                <a:latin typeface="Calibri" pitchFamily="34" charset="0"/>
              </a:rPr>
              <a:t>+</a:t>
            </a:r>
            <a:r>
              <a:rPr lang="lv-LV" sz="1100" dirty="0">
                <a:solidFill>
                  <a:srgbClr val="000000"/>
                </a:solidFill>
                <a:latin typeface="Calibri" pitchFamily="34" charset="0"/>
              </a:rPr>
              <a:t>5</a:t>
            </a:r>
            <a:r>
              <a:rPr lang="en-US" sz="1100" dirty="0">
                <a:solidFill>
                  <a:srgbClr val="000000"/>
                </a:solidFill>
                <a:latin typeface="Calibri" pitchFamily="34" charset="0"/>
              </a:rPr>
              <a:t>% </a:t>
            </a:r>
            <a:r>
              <a:rPr lang="lv-LV" sz="1100" dirty="0">
                <a:solidFill>
                  <a:srgbClr val="000000"/>
                </a:solidFill>
                <a:latin typeface="Calibri" pitchFamily="34" charset="0"/>
              </a:rPr>
              <a:t>salīdzinājumā</a:t>
            </a:r>
            <a:r>
              <a:rPr lang="en-US" sz="1100" dirty="0">
                <a:solidFill>
                  <a:srgbClr val="000000"/>
                </a:solidFill>
                <a:latin typeface="Calibri" pitchFamily="34" charset="0"/>
              </a:rPr>
              <a:t> </a:t>
            </a:r>
            <a:r>
              <a:rPr lang="en-US" sz="1100" dirty="0" err="1">
                <a:solidFill>
                  <a:srgbClr val="000000"/>
                </a:solidFill>
                <a:latin typeface="Calibri" pitchFamily="34" charset="0"/>
              </a:rPr>
              <a:t>ar</a:t>
            </a:r>
            <a:r>
              <a:rPr lang="en-US" sz="1100" dirty="0">
                <a:solidFill>
                  <a:srgbClr val="000000"/>
                </a:solidFill>
                <a:latin typeface="Calibri" pitchFamily="34" charset="0"/>
              </a:rPr>
              <a:t> 2021.g.</a:t>
            </a:r>
            <a:r>
              <a:rPr lang="lv-LV" sz="1100" dirty="0">
                <a:solidFill>
                  <a:srgbClr val="000000"/>
                </a:solidFill>
                <a:latin typeface="Calibri" pitchFamily="34" charset="0"/>
              </a:rPr>
              <a:t>);</a:t>
            </a:r>
          </a:p>
          <a:p>
            <a:pPr marL="197485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Televīzija (44%; -8</a:t>
            </a:r>
            <a:r>
              <a:rPr lang="en-US" sz="1100" dirty="0">
                <a:solidFill>
                  <a:srgbClr val="000000"/>
                </a:solidFill>
                <a:latin typeface="Calibri" pitchFamily="34" charset="0"/>
              </a:rPr>
              <a:t>% </a:t>
            </a:r>
            <a:r>
              <a:rPr lang="lv-LV" sz="1100" dirty="0">
                <a:solidFill>
                  <a:srgbClr val="000000"/>
                </a:solidFill>
                <a:latin typeface="Calibri" pitchFamily="34" charset="0"/>
              </a:rPr>
              <a:t>salīdzinājumā</a:t>
            </a:r>
            <a:r>
              <a:rPr lang="en-US" sz="1100" dirty="0">
                <a:solidFill>
                  <a:srgbClr val="000000"/>
                </a:solidFill>
                <a:latin typeface="Calibri" pitchFamily="34" charset="0"/>
              </a:rPr>
              <a:t> </a:t>
            </a:r>
            <a:r>
              <a:rPr lang="en-US" sz="1100" dirty="0" err="1">
                <a:solidFill>
                  <a:srgbClr val="000000"/>
                </a:solidFill>
                <a:latin typeface="Calibri" pitchFamily="34" charset="0"/>
              </a:rPr>
              <a:t>ar</a:t>
            </a:r>
            <a:r>
              <a:rPr lang="en-US" sz="1100" dirty="0">
                <a:solidFill>
                  <a:srgbClr val="000000"/>
                </a:solidFill>
                <a:latin typeface="Calibri" pitchFamily="34" charset="0"/>
              </a:rPr>
              <a:t> 2021.g.</a:t>
            </a:r>
            <a:r>
              <a:rPr lang="lv-LV" sz="1100" dirty="0">
                <a:solidFill>
                  <a:srgbClr val="000000"/>
                </a:solidFill>
                <a:latin typeface="Calibri" pitchFamily="34" charset="0"/>
              </a:rPr>
              <a:t>);</a:t>
            </a:r>
          </a:p>
          <a:p>
            <a:pPr marL="197485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Radio (30%; -3</a:t>
            </a:r>
            <a:r>
              <a:rPr lang="en-US" sz="1100" dirty="0">
                <a:solidFill>
                  <a:srgbClr val="000000"/>
                </a:solidFill>
                <a:latin typeface="Calibri" pitchFamily="34" charset="0"/>
              </a:rPr>
              <a:t>% </a:t>
            </a:r>
            <a:r>
              <a:rPr lang="lv-LV" sz="1100" dirty="0">
                <a:solidFill>
                  <a:srgbClr val="000000"/>
                </a:solidFill>
                <a:latin typeface="Calibri" pitchFamily="34" charset="0"/>
              </a:rPr>
              <a:t>salīdzinājumā</a:t>
            </a:r>
            <a:r>
              <a:rPr lang="en-US" sz="1100" dirty="0">
                <a:solidFill>
                  <a:srgbClr val="000000"/>
                </a:solidFill>
                <a:latin typeface="Calibri" pitchFamily="34" charset="0"/>
              </a:rPr>
              <a:t> </a:t>
            </a:r>
            <a:r>
              <a:rPr lang="en-US" sz="1100" dirty="0" err="1">
                <a:solidFill>
                  <a:srgbClr val="000000"/>
                </a:solidFill>
                <a:latin typeface="Calibri" pitchFamily="34" charset="0"/>
              </a:rPr>
              <a:t>ar</a:t>
            </a:r>
            <a:r>
              <a:rPr lang="en-US" sz="1100" dirty="0">
                <a:solidFill>
                  <a:srgbClr val="000000"/>
                </a:solidFill>
                <a:latin typeface="Calibri" pitchFamily="34" charset="0"/>
              </a:rPr>
              <a:t> 2021.g.</a:t>
            </a:r>
            <a:r>
              <a:rPr lang="lv-LV" sz="1100" dirty="0">
                <a:solidFill>
                  <a:srgbClr val="000000"/>
                </a:solidFill>
                <a:latin typeface="Calibri" pitchFamily="34" charset="0"/>
              </a:rPr>
              <a:t>);</a:t>
            </a:r>
          </a:p>
          <a:p>
            <a:pPr marL="197485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Drošības dienestu mājaslapās (+18%; +2</a:t>
            </a:r>
            <a:r>
              <a:rPr lang="en-US" sz="1100" dirty="0">
                <a:solidFill>
                  <a:srgbClr val="000000"/>
                </a:solidFill>
                <a:latin typeface="Calibri" pitchFamily="34" charset="0"/>
              </a:rPr>
              <a:t>% </a:t>
            </a:r>
            <a:r>
              <a:rPr lang="lv-LV" sz="1100" dirty="0">
                <a:solidFill>
                  <a:srgbClr val="000000"/>
                </a:solidFill>
                <a:latin typeface="Calibri" pitchFamily="34" charset="0"/>
              </a:rPr>
              <a:t>salīdzinājumā</a:t>
            </a:r>
            <a:r>
              <a:rPr lang="en-US" sz="1100" dirty="0">
                <a:solidFill>
                  <a:srgbClr val="000000"/>
                </a:solidFill>
                <a:latin typeface="Calibri" pitchFamily="34" charset="0"/>
              </a:rPr>
              <a:t> </a:t>
            </a:r>
            <a:r>
              <a:rPr lang="en-US" sz="1100" dirty="0" err="1">
                <a:solidFill>
                  <a:srgbClr val="000000"/>
                </a:solidFill>
                <a:latin typeface="Calibri" pitchFamily="34" charset="0"/>
              </a:rPr>
              <a:t>ar</a:t>
            </a:r>
            <a:r>
              <a:rPr lang="en-US" sz="1100" dirty="0">
                <a:solidFill>
                  <a:srgbClr val="000000"/>
                </a:solidFill>
                <a:latin typeface="Calibri" pitchFamily="34" charset="0"/>
              </a:rPr>
              <a:t> 2021.g.</a:t>
            </a:r>
            <a:r>
              <a:rPr lang="lv-LV" sz="1100" dirty="0">
                <a:solidFill>
                  <a:srgbClr val="000000"/>
                </a:solidFill>
                <a:latin typeface="Calibri" pitchFamily="34" charset="0"/>
              </a:rPr>
              <a:t>).</a:t>
            </a:r>
          </a:p>
        </p:txBody>
      </p:sp>
    </p:spTree>
    <p:extLst>
      <p:ext uri="{BB962C8B-B14F-4D97-AF65-F5344CB8AC3E}">
        <p14:creationId xmlns:p14="http://schemas.microsoft.com/office/powerpoint/2010/main" val="360178314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8C6CF-A712-4F5E-BE9F-862A64E0461B}"/>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000099"/>
                </a:solidFill>
                <a:latin typeface="+mj-lt"/>
                <a:ea typeface="+mj-ea"/>
                <a:cs typeface="+mj-cs"/>
              </a:rPr>
              <a:t>Mobilās lietotnes «Mana drošība» lietošana</a:t>
            </a:r>
            <a:endParaRPr kumimoji="0" lang="lv-LV" sz="2000" b="0" i="0" u="none" strike="noStrike" kern="1200" cap="none" spc="0" normalizeH="0" baseline="0" noProof="0" dirty="0">
              <a:ln>
                <a:noFill/>
              </a:ln>
              <a:solidFill>
                <a:srgbClr val="000099"/>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E06E56FF-6000-458B-B5F4-4FFEC9B571B6}"/>
              </a:ext>
            </a:extLst>
          </p:cNvPr>
          <p:cNvSpPr txBox="1">
            <a:spLocks/>
          </p:cNvSpPr>
          <p:nvPr/>
        </p:nvSpPr>
        <p:spPr>
          <a:xfrm>
            <a:off x="285750" y="747182"/>
            <a:ext cx="8246690" cy="710682"/>
          </a:xfrm>
          <a:prstGeom prst="rect">
            <a:avLst/>
          </a:prstGeom>
        </p:spPr>
        <p:txBody>
          <a:bodyPr/>
          <a:lstStyle/>
          <a:p>
            <a:pPr marL="342900" lvl="0" indent="-342900" eaLnBrk="0" hangingPunct="0">
              <a:spcBef>
                <a:spcPct val="20000"/>
              </a:spcBef>
              <a:defRPr/>
            </a:pPr>
            <a:r>
              <a:rPr kumimoji="0" lang="lv-LV" sz="1200" b="0" i="0" u="none" strike="noStrike" kern="1200" cap="none" spc="0" normalizeH="0" baseline="0" noProof="0" dirty="0">
                <a:ln>
                  <a:noFill/>
                </a:ln>
                <a:solidFill>
                  <a:schemeClr val="tx1"/>
                </a:solidFill>
                <a:effectLst/>
                <a:uLnTx/>
                <a:uFillTx/>
                <a:latin typeface="+mn-lt"/>
                <a:ea typeface="+mn-ea"/>
                <a:cs typeface="+mn-cs"/>
              </a:rPr>
              <a:t>F1</a:t>
            </a:r>
            <a:r>
              <a:rPr kumimoji="0" lang="et-EE" sz="1200" b="0" i="0" u="none" strike="noStrike" kern="1200" cap="none" spc="0" normalizeH="0" baseline="0" noProof="0" dirty="0">
                <a:ln>
                  <a:noFill/>
                </a:ln>
                <a:solidFill>
                  <a:schemeClr val="tx1"/>
                </a:solidFill>
                <a:effectLst/>
                <a:uLnTx/>
                <a:uFillTx/>
                <a:latin typeface="+mn-lt"/>
                <a:ea typeface="+mn-ea"/>
                <a:cs typeface="+mn-cs"/>
              </a:rPr>
              <a:t>. 	</a:t>
            </a:r>
            <a:r>
              <a:rPr lang="lv-LV" sz="1200" dirty="0">
                <a:latin typeface="+mn-lt"/>
              </a:rPr>
              <a:t>Latvijā ir izveidota mobilā lietotne “Mana drošība”, kurā atrodami praktiski padomi drošākai ikdienai. Sazinoties ar glābšanas dienestiem mobilajā lietotnē “Mana drošība”, automātiski tiek nosūtītas arī zvanītāja koordinātes. Vai esat lejupielādējis šo lietotni</a:t>
            </a:r>
            <a:r>
              <a:rPr lang="et-EE" sz="1200" dirty="0">
                <a:latin typeface="+mn-lt"/>
              </a:rPr>
              <a:t>?</a:t>
            </a:r>
            <a:endParaRPr kumimoji="0" lang="lv-LV" sz="1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tabLst/>
              <a:defRPr/>
            </a:pPr>
            <a:endParaRPr kumimoji="0" lang="lv-LV"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ctangle 4">
            <a:extLst>
              <a:ext uri="{FF2B5EF4-FFF2-40B4-BE49-F238E27FC236}">
                <a16:creationId xmlns:a16="http://schemas.microsoft.com/office/drawing/2014/main" id="{D71754BB-3E22-43A3-A72C-93CC8D85EEBC}"/>
              </a:ext>
            </a:extLst>
          </p:cNvPr>
          <p:cNvSpPr>
            <a:spLocks noChangeArrowheads="1"/>
          </p:cNvSpPr>
          <p:nvPr/>
        </p:nvSpPr>
        <p:spPr bwMode="auto">
          <a:xfrm>
            <a:off x="3956571" y="4003786"/>
            <a:ext cx="2879725" cy="215900"/>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visi aptaujas dalībnieki, n=</a:t>
            </a:r>
            <a:r>
              <a:rPr lang="lv-LV" sz="1000" dirty="0">
                <a:solidFill>
                  <a:srgbClr val="333333"/>
                </a:solidFill>
                <a:latin typeface="+mj-lt"/>
              </a:rPr>
              <a:t>10</a:t>
            </a:r>
            <a:r>
              <a:rPr lang="en-US" sz="1000" dirty="0">
                <a:solidFill>
                  <a:srgbClr val="333333"/>
                </a:solidFill>
                <a:latin typeface="+mj-lt"/>
              </a:rPr>
              <a:t>19</a:t>
            </a:r>
            <a:endParaRPr lang="lv-LV" sz="1000" b="0" dirty="0">
              <a:solidFill>
                <a:srgbClr val="333333"/>
              </a:solidFill>
              <a:latin typeface="+mj-lt"/>
            </a:endParaRPr>
          </a:p>
        </p:txBody>
      </p:sp>
      <p:graphicFrame>
        <p:nvGraphicFramePr>
          <p:cNvPr id="6" name="Chart 5">
            <a:extLst>
              <a:ext uri="{FF2B5EF4-FFF2-40B4-BE49-F238E27FC236}">
                <a16:creationId xmlns:a16="http://schemas.microsoft.com/office/drawing/2014/main" id="{DAE1DDB4-20DA-4BA5-8FA3-F67C9B0B7ABA}"/>
              </a:ext>
            </a:extLst>
          </p:cNvPr>
          <p:cNvGraphicFramePr/>
          <p:nvPr>
            <p:extLst>
              <p:ext uri="{D42A27DB-BD31-4B8C-83A1-F6EECF244321}">
                <p14:modId xmlns:p14="http://schemas.microsoft.com/office/powerpoint/2010/main" val="948353002"/>
              </p:ext>
            </p:extLst>
          </p:nvPr>
        </p:nvGraphicFramePr>
        <p:xfrm>
          <a:off x="854015" y="1616076"/>
          <a:ext cx="5328593" cy="2162294"/>
        </p:xfrm>
        <a:graphic>
          <a:graphicData uri="http://schemas.openxmlformats.org/drawingml/2006/chart">
            <c:chart xmlns:c="http://schemas.openxmlformats.org/drawingml/2006/chart" xmlns:r="http://schemas.openxmlformats.org/officeDocument/2006/relationships" r:id="rId2"/>
          </a:graphicData>
        </a:graphic>
      </p:graphicFrame>
      <p:sp>
        <p:nvSpPr>
          <p:cNvPr id="7" name="Slide Number Placeholder 2">
            <a:extLst>
              <a:ext uri="{FF2B5EF4-FFF2-40B4-BE49-F238E27FC236}">
                <a16:creationId xmlns:a16="http://schemas.microsoft.com/office/drawing/2014/main" id="{0574BD7F-6E33-47B8-BEBE-1ADDDEA61069}"/>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90</a:t>
            </a:fld>
            <a:endParaRPr lang="en-AU" dirty="0"/>
          </a:p>
        </p:txBody>
      </p:sp>
    </p:spTree>
    <p:extLst>
      <p:ext uri="{BB962C8B-B14F-4D97-AF65-F5344CB8AC3E}">
        <p14:creationId xmlns:p14="http://schemas.microsoft.com/office/powerpoint/2010/main" val="93875198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8F298-65D8-46B8-A8F5-3CB04F355C83}"/>
              </a:ext>
            </a:extLst>
          </p:cNvPr>
          <p:cNvSpPr txBox="1">
            <a:spLocks/>
          </p:cNvSpPr>
          <p:nvPr/>
        </p:nvSpPr>
        <p:spPr>
          <a:xfrm>
            <a:off x="285751" y="91097"/>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000099"/>
                </a:solidFill>
                <a:latin typeface="+mj-lt"/>
                <a:ea typeface="+mj-ea"/>
                <a:cs typeface="+mj-cs"/>
              </a:rPr>
              <a:t>Mobilās lietotnes «Mana drošība» lietošana</a:t>
            </a:r>
            <a:endParaRPr kumimoji="0" lang="lv-LV" sz="2000" b="0" i="0" u="none" strike="noStrike" kern="1200" cap="none" spc="0" normalizeH="0" baseline="0" noProof="0" dirty="0">
              <a:ln>
                <a:noFill/>
              </a:ln>
              <a:solidFill>
                <a:srgbClr val="000099"/>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561635C1-243F-4739-B4D6-D26B037B2F2D}"/>
              </a:ext>
            </a:extLst>
          </p:cNvPr>
          <p:cNvSpPr txBox="1">
            <a:spLocks/>
          </p:cNvSpPr>
          <p:nvPr/>
        </p:nvSpPr>
        <p:spPr>
          <a:xfrm>
            <a:off x="285750" y="488394"/>
            <a:ext cx="8685722" cy="512275"/>
          </a:xfrm>
          <a:prstGeom prst="rect">
            <a:avLst/>
          </a:prstGeom>
        </p:spPr>
        <p:txBody>
          <a:bodyPr/>
          <a:lstStyle/>
          <a:p>
            <a:pPr marL="342900" lvl="0" indent="-342900" eaLnBrk="0" hangingPunct="0">
              <a:spcBef>
                <a:spcPct val="20000"/>
              </a:spcBef>
              <a:defRPr/>
            </a:pPr>
            <a:r>
              <a:rPr kumimoji="0" lang="lv-LV" sz="1200" b="0" i="0" u="none" strike="noStrike" kern="1200" cap="none" spc="0" normalizeH="0" baseline="0" noProof="0" dirty="0">
                <a:ln>
                  <a:noFill/>
                </a:ln>
                <a:solidFill>
                  <a:schemeClr val="tx1"/>
                </a:solidFill>
                <a:effectLst/>
                <a:uLnTx/>
                <a:uFillTx/>
                <a:latin typeface="+mn-lt"/>
                <a:ea typeface="+mn-ea"/>
                <a:cs typeface="+mn-cs"/>
              </a:rPr>
              <a:t>F1</a:t>
            </a:r>
            <a:r>
              <a:rPr kumimoji="0" lang="et-EE" sz="1200" b="0" i="0" u="none" strike="noStrike" kern="1200" cap="none" spc="0" normalizeH="0" baseline="0" noProof="0" dirty="0">
                <a:ln>
                  <a:noFill/>
                </a:ln>
                <a:solidFill>
                  <a:schemeClr val="tx1"/>
                </a:solidFill>
                <a:effectLst/>
                <a:uLnTx/>
                <a:uFillTx/>
                <a:latin typeface="+mn-lt"/>
                <a:ea typeface="+mn-ea"/>
                <a:cs typeface="+mn-cs"/>
              </a:rPr>
              <a:t>. 	</a:t>
            </a:r>
            <a:r>
              <a:rPr lang="lv-LV" sz="1200" dirty="0">
                <a:latin typeface="+mn-lt"/>
              </a:rPr>
              <a:t>Latvijā ir izveidota mobilā lietotne “Mana drošība”, kurā atrodami praktiski padomi drošākai ikdienai. Sazinoties ar glābšanas dienestiem mobilajā lietotnē “Mana drošība”, automātiski tiek nosūtītas arī zvanītāja koordinātes. Vai esat lejupielādējis šo lietotni</a:t>
            </a:r>
            <a:r>
              <a:rPr lang="et-EE" sz="1200" dirty="0">
                <a:latin typeface="+mn-lt"/>
              </a:rPr>
              <a:t>?</a:t>
            </a:r>
            <a:endParaRPr kumimoji="0" lang="lv-LV" sz="1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tabLst/>
              <a:defRPr/>
            </a:pPr>
            <a:endParaRPr kumimoji="0" lang="lv-LV" sz="12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4" name="Chart 3">
            <a:extLst>
              <a:ext uri="{FF2B5EF4-FFF2-40B4-BE49-F238E27FC236}">
                <a16:creationId xmlns:a16="http://schemas.microsoft.com/office/drawing/2014/main" id="{5216426F-2CC3-4153-A057-C8D7B7DF3D4E}"/>
              </a:ext>
            </a:extLst>
          </p:cNvPr>
          <p:cNvGraphicFramePr/>
          <p:nvPr>
            <p:extLst>
              <p:ext uri="{D42A27DB-BD31-4B8C-83A1-F6EECF244321}">
                <p14:modId xmlns:p14="http://schemas.microsoft.com/office/powerpoint/2010/main" val="411880412"/>
              </p:ext>
            </p:extLst>
          </p:nvPr>
        </p:nvGraphicFramePr>
        <p:xfrm>
          <a:off x="1309568" y="943494"/>
          <a:ext cx="7715304" cy="5414174"/>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7C0B8418-3381-4793-8190-3004BD3D6460}"/>
              </a:ext>
            </a:extLst>
          </p:cNvPr>
          <p:cNvSpPr>
            <a:spLocks noChangeArrowheads="1"/>
          </p:cNvSpPr>
          <p:nvPr/>
        </p:nvSpPr>
        <p:spPr bwMode="auto">
          <a:xfrm>
            <a:off x="298972" y="4511615"/>
            <a:ext cx="667187" cy="727935"/>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visi aptaujas dalībnieki, n=</a:t>
            </a:r>
            <a:r>
              <a:rPr lang="en-US" sz="1000" dirty="0">
                <a:solidFill>
                  <a:srgbClr val="333333"/>
                </a:solidFill>
                <a:latin typeface="+mj-lt"/>
              </a:rPr>
              <a:t> 1019</a:t>
            </a:r>
            <a:endParaRPr lang="lv-LV" sz="1000" b="0" dirty="0">
              <a:solidFill>
                <a:srgbClr val="333333"/>
              </a:solidFill>
              <a:latin typeface="+mj-lt"/>
            </a:endParaRPr>
          </a:p>
        </p:txBody>
      </p:sp>
      <p:sp>
        <p:nvSpPr>
          <p:cNvPr id="6" name="Slide Number Placeholder 2">
            <a:extLst>
              <a:ext uri="{FF2B5EF4-FFF2-40B4-BE49-F238E27FC236}">
                <a16:creationId xmlns:a16="http://schemas.microsoft.com/office/drawing/2014/main" id="{4C2E6347-CBF5-472A-824E-C5D96744A5DE}"/>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91</a:t>
            </a:fld>
            <a:endParaRPr lang="en-AU" dirty="0"/>
          </a:p>
        </p:txBody>
      </p:sp>
    </p:spTree>
    <p:extLst>
      <p:ext uri="{BB962C8B-B14F-4D97-AF65-F5344CB8AC3E}">
        <p14:creationId xmlns:p14="http://schemas.microsoft.com/office/powerpoint/2010/main" val="87850978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AD500D-09C7-46A6-806F-8BCD44B07AB0}"/>
              </a:ext>
            </a:extLst>
          </p:cNvPr>
          <p:cNvSpPr>
            <a:spLocks noChangeArrowheads="1"/>
          </p:cNvSpPr>
          <p:nvPr/>
        </p:nvSpPr>
        <p:spPr bwMode="auto">
          <a:xfrm>
            <a:off x="1653755" y="2803585"/>
            <a:ext cx="5836489" cy="957532"/>
          </a:xfrm>
          <a:prstGeom prst="rect">
            <a:avLst/>
          </a:prstGeom>
          <a:noFill/>
          <a:ln w="9525">
            <a:noFill/>
            <a:miter lim="800000"/>
            <a:headEnd/>
            <a:tailEnd/>
          </a:ln>
          <a:effectLst/>
        </p:spPr>
        <p:txBody>
          <a:bodyPr/>
          <a:lstStyle/>
          <a:p>
            <a:pPr algn="ctr">
              <a:lnSpc>
                <a:spcPct val="130000"/>
              </a:lnSpc>
              <a:defRPr/>
            </a:pPr>
            <a:r>
              <a:rPr lang="en-US" sz="2400" dirty="0">
                <a:solidFill>
                  <a:srgbClr val="000099"/>
                </a:solidFill>
                <a:effectLst>
                  <a:outerShdw blurRad="38100" dist="38100" dir="2700000" algn="tl">
                    <a:srgbClr val="C0C0C0"/>
                  </a:outerShdw>
                </a:effectLst>
                <a:latin typeface="+mj-lt"/>
              </a:rPr>
              <a:t>5</a:t>
            </a:r>
            <a:r>
              <a:rPr lang="lv-LV" sz="2400" dirty="0">
                <a:solidFill>
                  <a:srgbClr val="000099"/>
                </a:solidFill>
                <a:effectLst>
                  <a:outerShdw blurRad="38100" dist="38100" dir="2700000" algn="tl">
                    <a:srgbClr val="C0C0C0"/>
                  </a:outerShdw>
                </a:effectLst>
                <a:latin typeface="+mj-lt"/>
              </a:rPr>
              <a:t>. Nozīmīgākie informācijas avoti par drošības jautājumiem </a:t>
            </a:r>
            <a:endParaRPr lang="en-GB" sz="2400" dirty="0">
              <a:solidFill>
                <a:srgbClr val="000099"/>
              </a:solidFill>
              <a:effectLst>
                <a:outerShdw blurRad="38100" dist="38100" dir="2700000" algn="tl">
                  <a:srgbClr val="C0C0C0"/>
                </a:outerShdw>
              </a:effectLst>
              <a:latin typeface="+mj-lt"/>
            </a:endParaRPr>
          </a:p>
          <a:p>
            <a:pPr algn="ctr" fontAlgn="auto">
              <a:lnSpc>
                <a:spcPct val="130000"/>
              </a:lnSpc>
              <a:spcBef>
                <a:spcPts val="0"/>
              </a:spcBef>
              <a:spcAft>
                <a:spcPts val="0"/>
              </a:spcAft>
              <a:defRPr/>
            </a:pPr>
            <a:endParaRPr lang="en-GB" sz="2400" dirty="0">
              <a:solidFill>
                <a:srgbClr val="000099"/>
              </a:solidFill>
              <a:effectLst>
                <a:outerShdw blurRad="38100" dist="38100" dir="2700000" algn="tl">
                  <a:srgbClr val="C0C0C0"/>
                </a:outerShdw>
              </a:effectLst>
              <a:latin typeface="+mj-lt"/>
              <a:cs typeface="+mn-cs"/>
            </a:endParaRPr>
          </a:p>
        </p:txBody>
      </p:sp>
      <p:sp>
        <p:nvSpPr>
          <p:cNvPr id="3" name="Slide Number Placeholder 2">
            <a:extLst>
              <a:ext uri="{FF2B5EF4-FFF2-40B4-BE49-F238E27FC236}">
                <a16:creationId xmlns:a16="http://schemas.microsoft.com/office/drawing/2014/main" id="{A23978D9-B555-48EA-A4DA-30ECA403EFAA}"/>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92</a:t>
            </a:fld>
            <a:endParaRPr lang="en-AU" dirty="0"/>
          </a:p>
        </p:txBody>
      </p:sp>
    </p:spTree>
    <p:extLst>
      <p:ext uri="{BB962C8B-B14F-4D97-AF65-F5344CB8AC3E}">
        <p14:creationId xmlns:p14="http://schemas.microsoft.com/office/powerpoint/2010/main" val="414205849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A426F-F35D-4D60-A3AB-0AFD9791A788}"/>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000099"/>
                </a:solidFill>
                <a:latin typeface="+mj-lt"/>
                <a:ea typeface="+mj-ea"/>
                <a:cs typeface="+mj-cs"/>
              </a:rPr>
              <a:t>Nozīmīgākie informācijas avoti par drošības jautājumiem</a:t>
            </a:r>
            <a:endParaRPr kumimoji="0" lang="lv-LV" sz="2000" b="0" i="0" u="none" strike="noStrike" kern="1200" cap="none" spc="0" normalizeH="0" baseline="0" noProof="0" dirty="0">
              <a:ln>
                <a:noFill/>
              </a:ln>
              <a:solidFill>
                <a:srgbClr val="000099"/>
              </a:solidFill>
              <a:effectLst/>
              <a:uLnTx/>
              <a:uFillTx/>
              <a:latin typeface="+mj-lt"/>
              <a:ea typeface="+mj-ea"/>
              <a:cs typeface="+mj-cs"/>
            </a:endParaRPr>
          </a:p>
        </p:txBody>
      </p:sp>
      <p:sp>
        <p:nvSpPr>
          <p:cNvPr id="3" name="Text Placeholder 4">
            <a:extLst>
              <a:ext uri="{FF2B5EF4-FFF2-40B4-BE49-F238E27FC236}">
                <a16:creationId xmlns:a16="http://schemas.microsoft.com/office/drawing/2014/main" id="{E5164451-1966-4D08-8243-5BF8C7530F8C}"/>
              </a:ext>
            </a:extLst>
          </p:cNvPr>
          <p:cNvSpPr txBox="1">
            <a:spLocks/>
          </p:cNvSpPr>
          <p:nvPr/>
        </p:nvSpPr>
        <p:spPr>
          <a:xfrm>
            <a:off x="285750" y="686800"/>
            <a:ext cx="6632635" cy="322492"/>
          </a:xfrm>
          <a:prstGeom prst="rect">
            <a:avLst/>
          </a:prstGeom>
        </p:spPr>
        <p:txBody>
          <a:bodyPr/>
          <a:lstStyle/>
          <a:p>
            <a:pPr marL="342900" lvl="0" indent="-342900" eaLnBrk="0" hangingPunct="0">
              <a:spcBef>
                <a:spcPct val="20000"/>
              </a:spcBef>
              <a:defRPr/>
            </a:pPr>
            <a:r>
              <a:rPr kumimoji="0" lang="lv-LV" sz="1200" b="0" i="0" u="none" strike="noStrike" kern="1200" cap="none" spc="0" normalizeH="0" baseline="0" noProof="0" dirty="0">
                <a:ln>
                  <a:noFill/>
                </a:ln>
                <a:solidFill>
                  <a:schemeClr val="tx1"/>
                </a:solidFill>
                <a:effectLst/>
                <a:uLnTx/>
                <a:uFillTx/>
                <a:latin typeface="+mn-lt"/>
                <a:ea typeface="+mn-ea"/>
                <a:cs typeface="+mn-cs"/>
              </a:rPr>
              <a:t>F2</a:t>
            </a:r>
            <a:r>
              <a:rPr kumimoji="0" lang="et-EE" sz="1200" b="0" i="0" u="none" strike="noStrike" kern="1200" cap="none" spc="0" normalizeH="0" baseline="0" noProof="0" dirty="0">
                <a:ln>
                  <a:noFill/>
                </a:ln>
                <a:solidFill>
                  <a:schemeClr val="tx1"/>
                </a:solidFill>
                <a:effectLst/>
                <a:uLnTx/>
                <a:uFillTx/>
                <a:latin typeface="+mn-lt"/>
                <a:ea typeface="+mn-ea"/>
                <a:cs typeface="+mn-cs"/>
              </a:rPr>
              <a:t>. 	</a:t>
            </a:r>
            <a:r>
              <a:rPr lang="lv-LV" sz="1200" dirty="0">
                <a:latin typeface="+mn-lt"/>
              </a:rPr>
              <a:t>Kur Jūs iegūstat informāciju par dažādiem drošības jautājumiem (atzīmēt trīs galvenos avotus)</a:t>
            </a:r>
            <a:r>
              <a:rPr lang="et-EE" sz="1200" dirty="0">
                <a:latin typeface="+mn-lt"/>
              </a:rPr>
              <a:t>?</a:t>
            </a:r>
            <a:endParaRPr kumimoji="0" lang="lv-LV" sz="1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tabLst/>
              <a:defRPr/>
            </a:pPr>
            <a:endParaRPr kumimoji="0" lang="lv-LV"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ctangle 4">
            <a:extLst>
              <a:ext uri="{FF2B5EF4-FFF2-40B4-BE49-F238E27FC236}">
                <a16:creationId xmlns:a16="http://schemas.microsoft.com/office/drawing/2014/main" id="{47FD86D4-1BD0-4009-9D14-7EEEAE86A1B9}"/>
              </a:ext>
            </a:extLst>
          </p:cNvPr>
          <p:cNvSpPr>
            <a:spLocks noChangeArrowheads="1"/>
          </p:cNvSpPr>
          <p:nvPr/>
        </p:nvSpPr>
        <p:spPr bwMode="auto">
          <a:xfrm>
            <a:off x="5703561" y="5522756"/>
            <a:ext cx="2353511" cy="215900"/>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visi aptaujas dalībnieki, n=</a:t>
            </a:r>
            <a:r>
              <a:rPr lang="lv-LV" sz="1000" dirty="0">
                <a:solidFill>
                  <a:srgbClr val="333333"/>
                </a:solidFill>
                <a:latin typeface="+mj-lt"/>
              </a:rPr>
              <a:t>10</a:t>
            </a:r>
            <a:r>
              <a:rPr lang="en-US" sz="1000" dirty="0">
                <a:solidFill>
                  <a:srgbClr val="333333"/>
                </a:solidFill>
                <a:latin typeface="+mj-lt"/>
              </a:rPr>
              <a:t>19</a:t>
            </a:r>
            <a:endParaRPr lang="lv-LV" sz="1000" b="0" dirty="0">
              <a:solidFill>
                <a:srgbClr val="333333"/>
              </a:solidFill>
              <a:latin typeface="+mj-lt"/>
            </a:endParaRPr>
          </a:p>
        </p:txBody>
      </p:sp>
      <p:graphicFrame>
        <p:nvGraphicFramePr>
          <p:cNvPr id="6" name="Chart 5">
            <a:extLst>
              <a:ext uri="{FF2B5EF4-FFF2-40B4-BE49-F238E27FC236}">
                <a16:creationId xmlns:a16="http://schemas.microsoft.com/office/drawing/2014/main" id="{41CF29C9-3C09-4AA8-A24B-44C9B4B14C8D}"/>
              </a:ext>
            </a:extLst>
          </p:cNvPr>
          <p:cNvGraphicFramePr/>
          <p:nvPr>
            <p:extLst>
              <p:ext uri="{D42A27DB-BD31-4B8C-83A1-F6EECF244321}">
                <p14:modId xmlns:p14="http://schemas.microsoft.com/office/powerpoint/2010/main" val="2832382506"/>
              </p:ext>
            </p:extLst>
          </p:nvPr>
        </p:nvGraphicFramePr>
        <p:xfrm>
          <a:off x="611560" y="1061049"/>
          <a:ext cx="6203308" cy="472727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B1F597FC-A362-4F32-9415-53EB15F64074}"/>
              </a:ext>
            </a:extLst>
          </p:cNvPr>
          <p:cNvSpPr txBox="1"/>
          <p:nvPr/>
        </p:nvSpPr>
        <p:spPr>
          <a:xfrm>
            <a:off x="5703561" y="4072016"/>
            <a:ext cx="3019245" cy="1364476"/>
          </a:xfrm>
          <a:prstGeom prst="rect">
            <a:avLst/>
          </a:prstGeom>
          <a:solidFill>
            <a:schemeClr val="accent5">
              <a:lumMod val="20000"/>
              <a:lumOff val="80000"/>
            </a:schemeClr>
          </a:solidFill>
        </p:spPr>
        <p:txBody>
          <a:bodyPr wrap="square" rtlCol="0">
            <a:spAutoFit/>
          </a:bodyPr>
          <a:lstStyle/>
          <a:p>
            <a:pPr>
              <a:spcBef>
                <a:spcPts val="400"/>
              </a:spcBef>
            </a:pPr>
            <a:r>
              <a:rPr lang="lv-LV" sz="1100" dirty="0">
                <a:latin typeface="+mj-lt"/>
              </a:rPr>
              <a:t>Kā «cits» (grafikā) tika minētas sekojošas atbildes:</a:t>
            </a:r>
          </a:p>
          <a:p>
            <a:pPr marL="171450" indent="-171450">
              <a:spcBef>
                <a:spcPts val="400"/>
              </a:spcBef>
              <a:buFontTx/>
              <a:buChar char="-"/>
            </a:pPr>
            <a:r>
              <a:rPr lang="lv-LV" sz="1100" dirty="0">
                <a:latin typeface="+mj-lt"/>
              </a:rPr>
              <a:t>Presē</a:t>
            </a:r>
            <a:r>
              <a:rPr lang="en-US" sz="1100" dirty="0">
                <a:latin typeface="+mj-lt"/>
              </a:rPr>
              <a:t>;</a:t>
            </a:r>
            <a:endParaRPr lang="lv-LV" sz="1100" dirty="0">
              <a:latin typeface="+mj-lt"/>
            </a:endParaRPr>
          </a:p>
          <a:p>
            <a:pPr marL="171450" indent="-171450">
              <a:spcBef>
                <a:spcPts val="400"/>
              </a:spcBef>
              <a:buFontTx/>
              <a:buChar char="-"/>
            </a:pPr>
            <a:r>
              <a:rPr lang="lv-LV" sz="1100" dirty="0">
                <a:latin typeface="+mj-lt"/>
              </a:rPr>
              <a:t>Mācību iestādē</a:t>
            </a:r>
            <a:r>
              <a:rPr lang="en-US" sz="1100" dirty="0">
                <a:latin typeface="+mj-lt"/>
              </a:rPr>
              <a:t>;</a:t>
            </a:r>
            <a:endParaRPr lang="lv-LV" sz="1100" dirty="0">
              <a:latin typeface="+mj-lt"/>
            </a:endParaRPr>
          </a:p>
          <a:p>
            <a:pPr marL="171450" indent="-171450">
              <a:spcBef>
                <a:spcPts val="400"/>
              </a:spcBef>
              <a:buFontTx/>
              <a:buChar char="-"/>
            </a:pPr>
            <a:r>
              <a:rPr lang="lv-LV" sz="1100" dirty="0">
                <a:latin typeface="+mj-lt"/>
              </a:rPr>
              <a:t>Zvanot uz tālruni 112</a:t>
            </a:r>
            <a:r>
              <a:rPr lang="en-US" sz="1100" dirty="0">
                <a:latin typeface="+mj-lt"/>
              </a:rPr>
              <a:t>;</a:t>
            </a:r>
            <a:endParaRPr lang="lv-LV" sz="1100" dirty="0">
              <a:latin typeface="+mj-lt"/>
            </a:endParaRPr>
          </a:p>
          <a:p>
            <a:pPr marL="171450" indent="-171450">
              <a:spcBef>
                <a:spcPts val="400"/>
              </a:spcBef>
              <a:buFontTx/>
              <a:buChar char="-"/>
            </a:pPr>
            <a:r>
              <a:rPr lang="lv-LV" sz="1100" dirty="0">
                <a:latin typeface="+mj-lt"/>
              </a:rPr>
              <a:t>Zvanot uz vietējo pašvaldību</a:t>
            </a:r>
            <a:r>
              <a:rPr lang="en-US" sz="1100" dirty="0">
                <a:latin typeface="+mj-lt"/>
              </a:rPr>
              <a:t>;</a:t>
            </a:r>
            <a:endParaRPr lang="lv-LV" sz="1100" dirty="0">
              <a:latin typeface="+mj-lt"/>
            </a:endParaRPr>
          </a:p>
          <a:p>
            <a:pPr marL="171450" indent="-171450">
              <a:spcBef>
                <a:spcPts val="400"/>
              </a:spcBef>
              <a:buFontTx/>
              <a:buChar char="-"/>
            </a:pPr>
            <a:r>
              <a:rPr lang="lv-LV" sz="1100" dirty="0">
                <a:latin typeface="+mj-lt"/>
              </a:rPr>
              <a:t>Aplikācija 'Mana drošība’</a:t>
            </a:r>
            <a:r>
              <a:rPr lang="en-US" sz="1100" dirty="0">
                <a:latin typeface="+mj-lt"/>
              </a:rPr>
              <a:t>.</a:t>
            </a:r>
            <a:endParaRPr lang="lv-LV" sz="1100" dirty="0">
              <a:latin typeface="+mj-lt"/>
            </a:endParaRPr>
          </a:p>
        </p:txBody>
      </p:sp>
      <p:sp>
        <p:nvSpPr>
          <p:cNvPr id="8" name="Slide Number Placeholder 2">
            <a:extLst>
              <a:ext uri="{FF2B5EF4-FFF2-40B4-BE49-F238E27FC236}">
                <a16:creationId xmlns:a16="http://schemas.microsoft.com/office/drawing/2014/main" id="{7E933C4A-EF2D-43DA-8E6B-F3616DC2C0B1}"/>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93</a:t>
            </a:fld>
            <a:endParaRPr lang="en-AU" dirty="0"/>
          </a:p>
        </p:txBody>
      </p:sp>
    </p:spTree>
    <p:extLst>
      <p:ext uri="{BB962C8B-B14F-4D97-AF65-F5344CB8AC3E}">
        <p14:creationId xmlns:p14="http://schemas.microsoft.com/office/powerpoint/2010/main" val="426899108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DB34D752-C1F0-40AC-8195-DB83847CED55}"/>
              </a:ext>
            </a:extLst>
          </p:cNvPr>
          <p:cNvGraphicFramePr/>
          <p:nvPr>
            <p:extLst>
              <p:ext uri="{D42A27DB-BD31-4B8C-83A1-F6EECF244321}">
                <p14:modId xmlns:p14="http://schemas.microsoft.com/office/powerpoint/2010/main" val="1613803315"/>
              </p:ext>
            </p:extLst>
          </p:nvPr>
        </p:nvGraphicFramePr>
        <p:xfrm>
          <a:off x="1578634" y="1061049"/>
          <a:ext cx="6650966" cy="5339751"/>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BAD95ED0-5B1C-44FD-8687-F701B5E9C19C}"/>
              </a:ext>
            </a:extLst>
          </p:cNvPr>
          <p:cNvSpPr>
            <a:spLocks noChangeArrowheads="1"/>
          </p:cNvSpPr>
          <p:nvPr/>
        </p:nvSpPr>
        <p:spPr bwMode="auto">
          <a:xfrm>
            <a:off x="8433681" y="5503652"/>
            <a:ext cx="667187" cy="727935"/>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visi aptaujas dalībnieki, n=</a:t>
            </a:r>
            <a:r>
              <a:rPr lang="en-US" sz="1000" dirty="0">
                <a:solidFill>
                  <a:srgbClr val="333333"/>
                </a:solidFill>
                <a:latin typeface="+mj-lt"/>
              </a:rPr>
              <a:t> 1019</a:t>
            </a:r>
            <a:endParaRPr lang="lv-LV" sz="1000" b="0" dirty="0">
              <a:solidFill>
                <a:srgbClr val="333333"/>
              </a:solidFill>
              <a:latin typeface="+mj-lt"/>
            </a:endParaRPr>
          </a:p>
        </p:txBody>
      </p:sp>
      <p:sp>
        <p:nvSpPr>
          <p:cNvPr id="6" name="Title 1">
            <a:extLst>
              <a:ext uri="{FF2B5EF4-FFF2-40B4-BE49-F238E27FC236}">
                <a16:creationId xmlns:a16="http://schemas.microsoft.com/office/drawing/2014/main" id="{49EA8A5C-EEDE-4DDD-93F0-0233420A169C}"/>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000099"/>
                </a:solidFill>
                <a:latin typeface="+mj-lt"/>
                <a:ea typeface="+mj-ea"/>
                <a:cs typeface="+mj-cs"/>
              </a:rPr>
              <a:t>Nozīmīgākie informācijas avoti par drošības jautājumiem</a:t>
            </a:r>
            <a:endParaRPr kumimoji="0" lang="lv-LV" sz="2000" b="0" i="0" u="none" strike="noStrike" kern="1200" cap="none" spc="0" normalizeH="0" baseline="0" noProof="0" dirty="0">
              <a:ln>
                <a:noFill/>
              </a:ln>
              <a:solidFill>
                <a:srgbClr val="000099"/>
              </a:solidFill>
              <a:effectLst/>
              <a:uLnTx/>
              <a:uFillTx/>
              <a:latin typeface="+mj-lt"/>
              <a:ea typeface="+mj-ea"/>
              <a:cs typeface="+mj-cs"/>
            </a:endParaRPr>
          </a:p>
        </p:txBody>
      </p:sp>
      <p:sp>
        <p:nvSpPr>
          <p:cNvPr id="7" name="Text Placeholder 4">
            <a:extLst>
              <a:ext uri="{FF2B5EF4-FFF2-40B4-BE49-F238E27FC236}">
                <a16:creationId xmlns:a16="http://schemas.microsoft.com/office/drawing/2014/main" id="{029990CE-741B-4002-9D63-61DC6051ADED}"/>
              </a:ext>
            </a:extLst>
          </p:cNvPr>
          <p:cNvSpPr txBox="1">
            <a:spLocks/>
          </p:cNvSpPr>
          <p:nvPr/>
        </p:nvSpPr>
        <p:spPr>
          <a:xfrm>
            <a:off x="285750" y="686800"/>
            <a:ext cx="8246690" cy="322492"/>
          </a:xfrm>
          <a:prstGeom prst="rect">
            <a:avLst/>
          </a:prstGeom>
        </p:spPr>
        <p:txBody>
          <a:bodyPr/>
          <a:lstStyle/>
          <a:p>
            <a:pPr marL="342900" lvl="0" indent="-342900" eaLnBrk="0" hangingPunct="0">
              <a:spcBef>
                <a:spcPct val="20000"/>
              </a:spcBef>
              <a:defRPr/>
            </a:pPr>
            <a:r>
              <a:rPr kumimoji="0" lang="lv-LV" sz="1200" b="0" i="0" u="none" strike="noStrike" kern="1200" cap="none" spc="0" normalizeH="0" baseline="0" noProof="0" dirty="0">
                <a:ln>
                  <a:noFill/>
                </a:ln>
                <a:solidFill>
                  <a:schemeClr val="tx1"/>
                </a:solidFill>
                <a:effectLst/>
                <a:uLnTx/>
                <a:uFillTx/>
                <a:latin typeface="+mn-lt"/>
                <a:ea typeface="+mn-ea"/>
                <a:cs typeface="+mn-cs"/>
              </a:rPr>
              <a:t>F2</a:t>
            </a:r>
            <a:r>
              <a:rPr kumimoji="0" lang="et-EE" sz="1200" b="0" i="0" u="none" strike="noStrike" kern="1200" cap="none" spc="0" normalizeH="0" baseline="0" noProof="0" dirty="0">
                <a:ln>
                  <a:noFill/>
                </a:ln>
                <a:solidFill>
                  <a:schemeClr val="tx1"/>
                </a:solidFill>
                <a:effectLst/>
                <a:uLnTx/>
                <a:uFillTx/>
                <a:latin typeface="+mn-lt"/>
                <a:ea typeface="+mn-ea"/>
                <a:cs typeface="+mn-cs"/>
              </a:rPr>
              <a:t>. 	</a:t>
            </a:r>
            <a:r>
              <a:rPr lang="lv-LV" sz="1200" dirty="0">
                <a:latin typeface="+mn-lt"/>
              </a:rPr>
              <a:t>Kur Jūs iegūstat informāciju par dažādiem drošības jautājumiem</a:t>
            </a:r>
            <a:r>
              <a:rPr lang="et-EE" sz="1200" dirty="0">
                <a:latin typeface="+mn-lt"/>
              </a:rPr>
              <a:t>?</a:t>
            </a:r>
            <a:r>
              <a:rPr lang="en-US" sz="1200" dirty="0">
                <a:latin typeface="+mn-lt"/>
              </a:rPr>
              <a:t> – </a:t>
            </a:r>
            <a:r>
              <a:rPr lang="lv-LV" sz="1200" b="1" dirty="0">
                <a:solidFill>
                  <a:srgbClr val="000099"/>
                </a:solidFill>
                <a:latin typeface="+mn-lt"/>
              </a:rPr>
              <a:t>Informāciju gūst </a:t>
            </a:r>
            <a:r>
              <a:rPr lang="lv-LV" sz="1200" b="1" u="sng" dirty="0">
                <a:solidFill>
                  <a:srgbClr val="000099"/>
                </a:solidFill>
                <a:latin typeface="+mn-lt"/>
              </a:rPr>
              <a:t>ziņu portālos</a:t>
            </a:r>
            <a:endParaRPr kumimoji="0" lang="lv-LV" sz="1200" b="1" i="0" u="sng" strike="noStrike" kern="1200" cap="none" spc="0" normalizeH="0" baseline="0" noProof="0" dirty="0">
              <a:ln>
                <a:noFill/>
              </a:ln>
              <a:solidFill>
                <a:srgbClr val="000099"/>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tabLst/>
              <a:defRPr/>
            </a:pPr>
            <a:endParaRPr kumimoji="0" lang="lv-LV"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Slide Number Placeholder 2">
            <a:extLst>
              <a:ext uri="{FF2B5EF4-FFF2-40B4-BE49-F238E27FC236}">
                <a16:creationId xmlns:a16="http://schemas.microsoft.com/office/drawing/2014/main" id="{2CA86C31-C3CE-4B4A-94D6-484EA4D6DDC4}"/>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94</a:t>
            </a:fld>
            <a:endParaRPr lang="en-AU" dirty="0"/>
          </a:p>
        </p:txBody>
      </p:sp>
    </p:spTree>
    <p:extLst>
      <p:ext uri="{BB962C8B-B14F-4D97-AF65-F5344CB8AC3E}">
        <p14:creationId xmlns:p14="http://schemas.microsoft.com/office/powerpoint/2010/main" val="54524937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D7BF073F-6138-4184-87FC-62BFAF93D1A2}"/>
              </a:ext>
            </a:extLst>
          </p:cNvPr>
          <p:cNvGraphicFramePr/>
          <p:nvPr>
            <p:extLst>
              <p:ext uri="{D42A27DB-BD31-4B8C-83A1-F6EECF244321}">
                <p14:modId xmlns:p14="http://schemas.microsoft.com/office/powerpoint/2010/main" val="2811887747"/>
              </p:ext>
            </p:extLst>
          </p:nvPr>
        </p:nvGraphicFramePr>
        <p:xfrm>
          <a:off x="1587260" y="1069679"/>
          <a:ext cx="6650966" cy="5339751"/>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AFA058E7-E33B-49F9-92A5-EA4832885802}"/>
              </a:ext>
            </a:extLst>
          </p:cNvPr>
          <p:cNvSpPr>
            <a:spLocks noChangeArrowheads="1"/>
          </p:cNvSpPr>
          <p:nvPr/>
        </p:nvSpPr>
        <p:spPr bwMode="auto">
          <a:xfrm>
            <a:off x="8433681" y="5503652"/>
            <a:ext cx="667187" cy="727935"/>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visi aptaujas dalībnieki, n=</a:t>
            </a:r>
            <a:r>
              <a:rPr lang="en-US" sz="1000" dirty="0">
                <a:solidFill>
                  <a:srgbClr val="333333"/>
                </a:solidFill>
                <a:latin typeface="+mj-lt"/>
              </a:rPr>
              <a:t> 1019</a:t>
            </a:r>
            <a:endParaRPr lang="lv-LV" sz="1000" b="0" dirty="0">
              <a:solidFill>
                <a:srgbClr val="333333"/>
              </a:solidFill>
              <a:latin typeface="+mj-lt"/>
            </a:endParaRPr>
          </a:p>
        </p:txBody>
      </p:sp>
      <p:sp>
        <p:nvSpPr>
          <p:cNvPr id="4" name="Title 1">
            <a:extLst>
              <a:ext uri="{FF2B5EF4-FFF2-40B4-BE49-F238E27FC236}">
                <a16:creationId xmlns:a16="http://schemas.microsoft.com/office/drawing/2014/main" id="{ED21904E-E1F2-4970-B228-B8813314D95C}"/>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000099"/>
                </a:solidFill>
                <a:latin typeface="+mj-lt"/>
                <a:ea typeface="+mj-ea"/>
                <a:cs typeface="+mj-cs"/>
              </a:rPr>
              <a:t>Nozīmīgākie informācijas avoti par drošības jautājumiem</a:t>
            </a:r>
            <a:endParaRPr kumimoji="0" lang="lv-LV" sz="2000" b="0" i="0" u="none" strike="noStrike" kern="1200" cap="none" spc="0" normalizeH="0" baseline="0" noProof="0" dirty="0">
              <a:ln>
                <a:noFill/>
              </a:ln>
              <a:solidFill>
                <a:srgbClr val="000099"/>
              </a:solidFill>
              <a:effectLst/>
              <a:uLnTx/>
              <a:uFillTx/>
              <a:latin typeface="+mj-lt"/>
              <a:ea typeface="+mj-ea"/>
              <a:cs typeface="+mj-cs"/>
            </a:endParaRPr>
          </a:p>
        </p:txBody>
      </p:sp>
      <p:sp>
        <p:nvSpPr>
          <p:cNvPr id="5" name="Text Placeholder 4">
            <a:extLst>
              <a:ext uri="{FF2B5EF4-FFF2-40B4-BE49-F238E27FC236}">
                <a16:creationId xmlns:a16="http://schemas.microsoft.com/office/drawing/2014/main" id="{26378877-8031-4D31-BD3E-08AFCB03BDD3}"/>
              </a:ext>
            </a:extLst>
          </p:cNvPr>
          <p:cNvSpPr txBox="1">
            <a:spLocks/>
          </p:cNvSpPr>
          <p:nvPr/>
        </p:nvSpPr>
        <p:spPr>
          <a:xfrm>
            <a:off x="285750" y="522903"/>
            <a:ext cx="8246690" cy="512272"/>
          </a:xfrm>
          <a:prstGeom prst="rect">
            <a:avLst/>
          </a:prstGeom>
        </p:spPr>
        <p:txBody>
          <a:bodyPr/>
          <a:lstStyle/>
          <a:p>
            <a:pPr marL="342900" lvl="0" indent="-342900" eaLnBrk="0" hangingPunct="0">
              <a:spcBef>
                <a:spcPct val="20000"/>
              </a:spcBef>
              <a:defRPr/>
            </a:pPr>
            <a:r>
              <a:rPr kumimoji="0" lang="lv-LV" sz="1200" b="0" i="0" u="none" strike="noStrike" kern="1200" cap="none" spc="0" normalizeH="0" baseline="0" noProof="0" dirty="0">
                <a:ln>
                  <a:noFill/>
                </a:ln>
                <a:solidFill>
                  <a:schemeClr val="tx1"/>
                </a:solidFill>
                <a:effectLst/>
                <a:uLnTx/>
                <a:uFillTx/>
                <a:latin typeface="+mn-lt"/>
                <a:ea typeface="+mn-ea"/>
                <a:cs typeface="+mn-cs"/>
              </a:rPr>
              <a:t>F2</a:t>
            </a:r>
            <a:r>
              <a:rPr kumimoji="0" lang="et-EE" sz="1200" b="0" i="0" u="none" strike="noStrike" kern="1200" cap="none" spc="0" normalizeH="0" baseline="0" noProof="0" dirty="0">
                <a:ln>
                  <a:noFill/>
                </a:ln>
                <a:solidFill>
                  <a:schemeClr val="tx1"/>
                </a:solidFill>
                <a:effectLst/>
                <a:uLnTx/>
                <a:uFillTx/>
                <a:latin typeface="+mn-lt"/>
                <a:ea typeface="+mn-ea"/>
                <a:cs typeface="+mn-cs"/>
              </a:rPr>
              <a:t>. 	</a:t>
            </a:r>
            <a:r>
              <a:rPr lang="lv-LV" sz="1200" dirty="0">
                <a:latin typeface="+mn-lt"/>
              </a:rPr>
              <a:t>Kur Jūs iegūstat informāciju par dažādiem drošības jautājumiem</a:t>
            </a:r>
            <a:r>
              <a:rPr lang="et-EE" sz="1200" dirty="0">
                <a:latin typeface="+mn-lt"/>
              </a:rPr>
              <a:t>?</a:t>
            </a:r>
            <a:r>
              <a:rPr lang="en-US" sz="1200" dirty="0">
                <a:latin typeface="+mn-lt"/>
              </a:rPr>
              <a:t> – </a:t>
            </a:r>
            <a:endParaRPr lang="lv-LV" sz="1200" dirty="0">
              <a:latin typeface="+mn-lt"/>
            </a:endParaRPr>
          </a:p>
          <a:p>
            <a:pPr marL="342900" lvl="0" indent="-342900" algn="ctr" eaLnBrk="0" hangingPunct="0">
              <a:spcBef>
                <a:spcPct val="20000"/>
              </a:spcBef>
              <a:defRPr/>
            </a:pPr>
            <a:r>
              <a:rPr lang="lv-LV" sz="1200" b="1" dirty="0">
                <a:solidFill>
                  <a:srgbClr val="000099"/>
                </a:solidFill>
                <a:latin typeface="+mn-lt"/>
              </a:rPr>
              <a:t>Informāciju gūst </a:t>
            </a:r>
            <a:r>
              <a:rPr lang="lv-LV" sz="1200" b="1" u="sng" dirty="0">
                <a:solidFill>
                  <a:srgbClr val="000099"/>
                </a:solidFill>
                <a:latin typeface="+mn-lt"/>
              </a:rPr>
              <a:t>dienestu sociālo tīklu profilos (</a:t>
            </a:r>
            <a:r>
              <a:rPr lang="lv-LV" sz="1200" b="1" u="sng" dirty="0" err="1">
                <a:solidFill>
                  <a:srgbClr val="000099"/>
                </a:solidFill>
                <a:latin typeface="+mn-lt"/>
              </a:rPr>
              <a:t>Facebook</a:t>
            </a:r>
            <a:r>
              <a:rPr lang="lv-LV" sz="1200" b="1" u="sng" dirty="0">
                <a:solidFill>
                  <a:srgbClr val="000099"/>
                </a:solidFill>
                <a:latin typeface="+mn-lt"/>
              </a:rPr>
              <a:t>, </a:t>
            </a:r>
            <a:r>
              <a:rPr lang="lv-LV" sz="1200" b="1" u="sng" dirty="0" err="1">
                <a:solidFill>
                  <a:srgbClr val="000099"/>
                </a:solidFill>
                <a:latin typeface="+mn-lt"/>
              </a:rPr>
              <a:t>Twitter</a:t>
            </a:r>
            <a:r>
              <a:rPr lang="lv-LV" sz="1200" b="1" u="sng" dirty="0">
                <a:solidFill>
                  <a:srgbClr val="000099"/>
                </a:solidFill>
                <a:latin typeface="+mn-lt"/>
              </a:rPr>
              <a:t>, </a:t>
            </a:r>
            <a:r>
              <a:rPr lang="lv-LV" sz="1200" b="1" u="sng" dirty="0" err="1">
                <a:solidFill>
                  <a:srgbClr val="000099"/>
                </a:solidFill>
                <a:latin typeface="+mn-lt"/>
              </a:rPr>
              <a:t>Youtube</a:t>
            </a:r>
            <a:r>
              <a:rPr lang="lv-LV" sz="1200" b="1" u="sng" dirty="0">
                <a:solidFill>
                  <a:srgbClr val="000099"/>
                </a:solidFill>
                <a:latin typeface="+mn-lt"/>
              </a:rPr>
              <a:t>, </a:t>
            </a:r>
            <a:r>
              <a:rPr lang="lv-LV" sz="1200" b="1" u="sng" dirty="0" err="1">
                <a:solidFill>
                  <a:srgbClr val="000099"/>
                </a:solidFill>
                <a:latin typeface="+mn-lt"/>
              </a:rPr>
              <a:t>u.c</a:t>
            </a:r>
            <a:r>
              <a:rPr lang="lv-LV" sz="1200" b="1" u="sng" dirty="0">
                <a:solidFill>
                  <a:srgbClr val="000099"/>
                </a:solidFill>
                <a:latin typeface="+mn-lt"/>
              </a:rPr>
              <a:t>)</a:t>
            </a:r>
            <a:endParaRPr kumimoji="0" lang="lv-LV" sz="1200" b="1" i="0" u="sng" strike="noStrike" kern="1200" cap="none" spc="0" normalizeH="0" baseline="0" noProof="0" dirty="0">
              <a:ln>
                <a:noFill/>
              </a:ln>
              <a:solidFill>
                <a:srgbClr val="000099"/>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tabLst/>
              <a:defRPr/>
            </a:pPr>
            <a:endParaRPr kumimoji="0" lang="lv-LV"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Slide Number Placeholder 2">
            <a:extLst>
              <a:ext uri="{FF2B5EF4-FFF2-40B4-BE49-F238E27FC236}">
                <a16:creationId xmlns:a16="http://schemas.microsoft.com/office/drawing/2014/main" id="{46A684C1-6506-42B9-8B48-A0348BB8F1F7}"/>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95</a:t>
            </a:fld>
            <a:endParaRPr lang="en-AU" dirty="0"/>
          </a:p>
        </p:txBody>
      </p:sp>
    </p:spTree>
    <p:extLst>
      <p:ext uri="{BB962C8B-B14F-4D97-AF65-F5344CB8AC3E}">
        <p14:creationId xmlns:p14="http://schemas.microsoft.com/office/powerpoint/2010/main" val="169708946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F0E0556E-2C8E-4395-A383-28522C305D0D}"/>
              </a:ext>
            </a:extLst>
          </p:cNvPr>
          <p:cNvGraphicFramePr/>
          <p:nvPr>
            <p:extLst>
              <p:ext uri="{D42A27DB-BD31-4B8C-83A1-F6EECF244321}">
                <p14:modId xmlns:p14="http://schemas.microsoft.com/office/powerpoint/2010/main" val="2097972552"/>
              </p:ext>
            </p:extLst>
          </p:nvPr>
        </p:nvGraphicFramePr>
        <p:xfrm>
          <a:off x="1578634" y="1061049"/>
          <a:ext cx="6650966" cy="5339751"/>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A9093CAB-5716-44F9-80E8-3C6FEC2437C9}"/>
              </a:ext>
            </a:extLst>
          </p:cNvPr>
          <p:cNvSpPr>
            <a:spLocks noChangeArrowheads="1"/>
          </p:cNvSpPr>
          <p:nvPr/>
        </p:nvSpPr>
        <p:spPr bwMode="auto">
          <a:xfrm>
            <a:off x="8433681" y="5503652"/>
            <a:ext cx="667187" cy="727935"/>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visi aptaujas dalībnieki, n=</a:t>
            </a:r>
            <a:r>
              <a:rPr lang="en-US" sz="1000" dirty="0">
                <a:solidFill>
                  <a:srgbClr val="333333"/>
                </a:solidFill>
                <a:latin typeface="+mj-lt"/>
              </a:rPr>
              <a:t> 1019</a:t>
            </a:r>
            <a:endParaRPr lang="lv-LV" sz="1000" b="0" dirty="0">
              <a:solidFill>
                <a:srgbClr val="333333"/>
              </a:solidFill>
              <a:latin typeface="+mj-lt"/>
            </a:endParaRPr>
          </a:p>
        </p:txBody>
      </p:sp>
      <p:sp>
        <p:nvSpPr>
          <p:cNvPr id="4" name="Title 1">
            <a:extLst>
              <a:ext uri="{FF2B5EF4-FFF2-40B4-BE49-F238E27FC236}">
                <a16:creationId xmlns:a16="http://schemas.microsoft.com/office/drawing/2014/main" id="{B90BF25B-51CE-4863-AAC8-36F7C0694A51}"/>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000099"/>
                </a:solidFill>
                <a:latin typeface="+mj-lt"/>
                <a:ea typeface="+mj-ea"/>
                <a:cs typeface="+mj-cs"/>
              </a:rPr>
              <a:t>Nozīmīgākie informācijas avoti par drošības jautājumiem</a:t>
            </a:r>
            <a:endParaRPr kumimoji="0" lang="lv-LV" sz="2000" b="0" i="0" u="none" strike="noStrike" kern="1200" cap="none" spc="0" normalizeH="0" baseline="0" noProof="0" dirty="0">
              <a:ln>
                <a:noFill/>
              </a:ln>
              <a:solidFill>
                <a:srgbClr val="000099"/>
              </a:solidFill>
              <a:effectLst/>
              <a:uLnTx/>
              <a:uFillTx/>
              <a:latin typeface="+mj-lt"/>
              <a:ea typeface="+mj-ea"/>
              <a:cs typeface="+mj-cs"/>
            </a:endParaRPr>
          </a:p>
        </p:txBody>
      </p:sp>
      <p:sp>
        <p:nvSpPr>
          <p:cNvPr id="5" name="Text Placeholder 4">
            <a:extLst>
              <a:ext uri="{FF2B5EF4-FFF2-40B4-BE49-F238E27FC236}">
                <a16:creationId xmlns:a16="http://schemas.microsoft.com/office/drawing/2014/main" id="{99909215-E6C7-401B-B6B1-AD9183698113}"/>
              </a:ext>
            </a:extLst>
          </p:cNvPr>
          <p:cNvSpPr txBox="1">
            <a:spLocks/>
          </p:cNvSpPr>
          <p:nvPr/>
        </p:nvSpPr>
        <p:spPr>
          <a:xfrm>
            <a:off x="285750" y="686800"/>
            <a:ext cx="8246690" cy="322492"/>
          </a:xfrm>
          <a:prstGeom prst="rect">
            <a:avLst/>
          </a:prstGeom>
        </p:spPr>
        <p:txBody>
          <a:bodyPr/>
          <a:lstStyle/>
          <a:p>
            <a:pPr marL="342900" lvl="0" indent="-342900" eaLnBrk="0" hangingPunct="0">
              <a:spcBef>
                <a:spcPct val="20000"/>
              </a:spcBef>
              <a:defRPr/>
            </a:pPr>
            <a:r>
              <a:rPr kumimoji="0" lang="lv-LV" sz="1200" b="0" i="0" u="none" strike="noStrike" kern="1200" cap="none" spc="0" normalizeH="0" baseline="0" noProof="0" dirty="0">
                <a:ln>
                  <a:noFill/>
                </a:ln>
                <a:solidFill>
                  <a:schemeClr val="tx1"/>
                </a:solidFill>
                <a:effectLst/>
                <a:uLnTx/>
                <a:uFillTx/>
                <a:latin typeface="+mn-lt"/>
                <a:ea typeface="+mn-ea"/>
                <a:cs typeface="+mn-cs"/>
              </a:rPr>
              <a:t>F2</a:t>
            </a:r>
            <a:r>
              <a:rPr kumimoji="0" lang="et-EE" sz="1200" b="0" i="0" u="none" strike="noStrike" kern="1200" cap="none" spc="0" normalizeH="0" baseline="0" noProof="0" dirty="0">
                <a:ln>
                  <a:noFill/>
                </a:ln>
                <a:solidFill>
                  <a:schemeClr val="tx1"/>
                </a:solidFill>
                <a:effectLst/>
                <a:uLnTx/>
                <a:uFillTx/>
                <a:latin typeface="+mn-lt"/>
                <a:ea typeface="+mn-ea"/>
                <a:cs typeface="+mn-cs"/>
              </a:rPr>
              <a:t>. 	</a:t>
            </a:r>
            <a:r>
              <a:rPr lang="lv-LV" sz="1200" dirty="0">
                <a:latin typeface="+mn-lt"/>
              </a:rPr>
              <a:t>Kur Jūs iegūstat informāciju par dažādiem drošības jautājumiem</a:t>
            </a:r>
            <a:r>
              <a:rPr lang="et-EE" sz="1200" dirty="0">
                <a:latin typeface="+mn-lt"/>
              </a:rPr>
              <a:t>?</a:t>
            </a:r>
            <a:r>
              <a:rPr lang="en-US" sz="1200" dirty="0">
                <a:latin typeface="+mn-lt"/>
              </a:rPr>
              <a:t> – </a:t>
            </a:r>
            <a:r>
              <a:rPr lang="lv-LV" sz="1200" b="1" dirty="0">
                <a:solidFill>
                  <a:srgbClr val="000099"/>
                </a:solidFill>
                <a:latin typeface="+mn-lt"/>
              </a:rPr>
              <a:t>Informāciju gūst </a:t>
            </a:r>
            <a:r>
              <a:rPr lang="lv-LV" sz="1200" b="1" u="sng" dirty="0">
                <a:solidFill>
                  <a:srgbClr val="000099"/>
                </a:solidFill>
                <a:latin typeface="+mn-lt"/>
              </a:rPr>
              <a:t>televīzijā</a:t>
            </a:r>
            <a:endParaRPr kumimoji="0" lang="lv-LV" sz="1200" b="1" i="0" u="sng" strike="noStrike" kern="1200" cap="none" spc="0" normalizeH="0" baseline="0" noProof="0" dirty="0">
              <a:ln>
                <a:noFill/>
              </a:ln>
              <a:solidFill>
                <a:srgbClr val="000099"/>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tabLst/>
              <a:defRPr/>
            </a:pPr>
            <a:endParaRPr kumimoji="0" lang="lv-LV"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Slide Number Placeholder 2">
            <a:extLst>
              <a:ext uri="{FF2B5EF4-FFF2-40B4-BE49-F238E27FC236}">
                <a16:creationId xmlns:a16="http://schemas.microsoft.com/office/drawing/2014/main" id="{1952A703-B04A-4A02-B622-E19BC85A4E5E}"/>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96</a:t>
            </a:fld>
            <a:endParaRPr lang="en-AU" dirty="0"/>
          </a:p>
        </p:txBody>
      </p:sp>
    </p:spTree>
    <p:extLst>
      <p:ext uri="{BB962C8B-B14F-4D97-AF65-F5344CB8AC3E}">
        <p14:creationId xmlns:p14="http://schemas.microsoft.com/office/powerpoint/2010/main" val="11504570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6BC7C9AB-E449-4583-9FFC-E5BB63E7582B}"/>
              </a:ext>
            </a:extLst>
          </p:cNvPr>
          <p:cNvGraphicFramePr/>
          <p:nvPr>
            <p:extLst>
              <p:ext uri="{D42A27DB-BD31-4B8C-83A1-F6EECF244321}">
                <p14:modId xmlns:p14="http://schemas.microsoft.com/office/powerpoint/2010/main" val="2527095632"/>
              </p:ext>
            </p:extLst>
          </p:nvPr>
        </p:nvGraphicFramePr>
        <p:xfrm>
          <a:off x="1587260" y="897147"/>
          <a:ext cx="6650966" cy="5451901"/>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57AA07D7-9319-4AEE-9789-F34C87ADCFB7}"/>
              </a:ext>
            </a:extLst>
          </p:cNvPr>
          <p:cNvSpPr>
            <a:spLocks noChangeArrowheads="1"/>
          </p:cNvSpPr>
          <p:nvPr/>
        </p:nvSpPr>
        <p:spPr bwMode="auto">
          <a:xfrm>
            <a:off x="8433681" y="5503652"/>
            <a:ext cx="667187" cy="727935"/>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visi aptaujas dalībnieki, n=</a:t>
            </a:r>
            <a:r>
              <a:rPr lang="en-US" sz="1000" dirty="0">
                <a:solidFill>
                  <a:srgbClr val="333333"/>
                </a:solidFill>
                <a:latin typeface="+mj-lt"/>
              </a:rPr>
              <a:t> 1019</a:t>
            </a:r>
            <a:endParaRPr lang="lv-LV" sz="1000" b="0" dirty="0">
              <a:solidFill>
                <a:srgbClr val="333333"/>
              </a:solidFill>
              <a:latin typeface="+mj-lt"/>
            </a:endParaRPr>
          </a:p>
        </p:txBody>
      </p:sp>
      <p:sp>
        <p:nvSpPr>
          <p:cNvPr id="4" name="Title 1">
            <a:extLst>
              <a:ext uri="{FF2B5EF4-FFF2-40B4-BE49-F238E27FC236}">
                <a16:creationId xmlns:a16="http://schemas.microsoft.com/office/drawing/2014/main" id="{0A4E6F35-0990-485E-8961-A20D861C456A}"/>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000099"/>
                </a:solidFill>
                <a:latin typeface="+mj-lt"/>
                <a:ea typeface="+mj-ea"/>
                <a:cs typeface="+mj-cs"/>
              </a:rPr>
              <a:t>Nozīmīgākie informācijas avoti par drošības jautājumiem</a:t>
            </a:r>
            <a:endParaRPr kumimoji="0" lang="lv-LV" sz="2000" b="0" i="0" u="none" strike="noStrike" kern="1200" cap="none" spc="0" normalizeH="0" baseline="0" noProof="0" dirty="0">
              <a:ln>
                <a:noFill/>
              </a:ln>
              <a:solidFill>
                <a:srgbClr val="000099"/>
              </a:solidFill>
              <a:effectLst/>
              <a:uLnTx/>
              <a:uFillTx/>
              <a:latin typeface="+mj-lt"/>
              <a:ea typeface="+mj-ea"/>
              <a:cs typeface="+mj-cs"/>
            </a:endParaRPr>
          </a:p>
        </p:txBody>
      </p:sp>
      <p:sp>
        <p:nvSpPr>
          <p:cNvPr id="5" name="Text Placeholder 4">
            <a:extLst>
              <a:ext uri="{FF2B5EF4-FFF2-40B4-BE49-F238E27FC236}">
                <a16:creationId xmlns:a16="http://schemas.microsoft.com/office/drawing/2014/main" id="{D61CA2E9-B1DC-4591-901C-86A4322B9BED}"/>
              </a:ext>
            </a:extLst>
          </p:cNvPr>
          <p:cNvSpPr txBox="1">
            <a:spLocks/>
          </p:cNvSpPr>
          <p:nvPr/>
        </p:nvSpPr>
        <p:spPr>
          <a:xfrm>
            <a:off x="285750" y="522903"/>
            <a:ext cx="8246690" cy="296606"/>
          </a:xfrm>
          <a:prstGeom prst="rect">
            <a:avLst/>
          </a:prstGeom>
        </p:spPr>
        <p:txBody>
          <a:bodyPr/>
          <a:lstStyle/>
          <a:p>
            <a:pPr marL="342900" lvl="0" indent="-342900" eaLnBrk="0" hangingPunct="0">
              <a:spcBef>
                <a:spcPct val="20000"/>
              </a:spcBef>
              <a:defRPr/>
            </a:pPr>
            <a:r>
              <a:rPr kumimoji="0" lang="lv-LV" sz="1200" b="0" i="0" u="none" strike="noStrike" kern="1200" cap="none" spc="0" normalizeH="0" baseline="0" noProof="0" dirty="0">
                <a:ln>
                  <a:noFill/>
                </a:ln>
                <a:solidFill>
                  <a:schemeClr val="tx1"/>
                </a:solidFill>
                <a:effectLst/>
                <a:uLnTx/>
                <a:uFillTx/>
                <a:latin typeface="+mn-lt"/>
                <a:ea typeface="+mn-ea"/>
                <a:cs typeface="+mn-cs"/>
              </a:rPr>
              <a:t>F2</a:t>
            </a:r>
            <a:r>
              <a:rPr kumimoji="0" lang="et-EE" sz="1200" b="0" i="0" u="none" strike="noStrike" kern="1200" cap="none" spc="0" normalizeH="0" baseline="0" noProof="0" dirty="0">
                <a:ln>
                  <a:noFill/>
                </a:ln>
                <a:solidFill>
                  <a:schemeClr val="tx1"/>
                </a:solidFill>
                <a:effectLst/>
                <a:uLnTx/>
                <a:uFillTx/>
                <a:latin typeface="+mn-lt"/>
                <a:ea typeface="+mn-ea"/>
                <a:cs typeface="+mn-cs"/>
              </a:rPr>
              <a:t>. 	</a:t>
            </a:r>
            <a:r>
              <a:rPr lang="lv-LV" sz="1200" dirty="0">
                <a:latin typeface="+mn-lt"/>
              </a:rPr>
              <a:t>Kur Jūs iegūstat informāciju par dažādiem drošības jautājumiem</a:t>
            </a:r>
            <a:r>
              <a:rPr lang="et-EE" sz="1200" dirty="0">
                <a:latin typeface="+mn-lt"/>
              </a:rPr>
              <a:t>?</a:t>
            </a:r>
            <a:r>
              <a:rPr lang="en-US" sz="1200" dirty="0">
                <a:latin typeface="+mn-lt"/>
              </a:rPr>
              <a:t> – </a:t>
            </a:r>
            <a:r>
              <a:rPr lang="lv-LV" sz="1200" b="1" dirty="0">
                <a:solidFill>
                  <a:srgbClr val="000099"/>
                </a:solidFill>
                <a:latin typeface="+mn-lt"/>
              </a:rPr>
              <a:t>Informāciju gūst </a:t>
            </a:r>
            <a:r>
              <a:rPr lang="lv-LV" sz="1200" b="1" u="sng" dirty="0">
                <a:solidFill>
                  <a:srgbClr val="000099"/>
                </a:solidFill>
                <a:latin typeface="+mn-lt"/>
              </a:rPr>
              <a:t>radio</a:t>
            </a:r>
            <a:endParaRPr kumimoji="0" lang="lv-LV" sz="1200" b="1" i="0" u="sng" strike="noStrike" kern="1200" cap="none" spc="0" normalizeH="0" baseline="0" noProof="0" dirty="0">
              <a:ln>
                <a:noFill/>
              </a:ln>
              <a:solidFill>
                <a:srgbClr val="000099"/>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tabLst/>
              <a:defRPr/>
            </a:pPr>
            <a:endParaRPr kumimoji="0" lang="lv-LV"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Slide Number Placeholder 2">
            <a:extLst>
              <a:ext uri="{FF2B5EF4-FFF2-40B4-BE49-F238E27FC236}">
                <a16:creationId xmlns:a16="http://schemas.microsoft.com/office/drawing/2014/main" id="{567A89A4-8315-4A5C-ADF2-CC6240DF2EC4}"/>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97</a:t>
            </a:fld>
            <a:endParaRPr lang="en-AU" dirty="0"/>
          </a:p>
        </p:txBody>
      </p:sp>
    </p:spTree>
    <p:extLst>
      <p:ext uri="{BB962C8B-B14F-4D97-AF65-F5344CB8AC3E}">
        <p14:creationId xmlns:p14="http://schemas.microsoft.com/office/powerpoint/2010/main" val="143893868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439DDD37-F050-44C7-B9CD-D595700D00D9}"/>
              </a:ext>
            </a:extLst>
          </p:cNvPr>
          <p:cNvGraphicFramePr/>
          <p:nvPr>
            <p:extLst>
              <p:ext uri="{D42A27DB-BD31-4B8C-83A1-F6EECF244321}">
                <p14:modId xmlns:p14="http://schemas.microsoft.com/office/powerpoint/2010/main" val="3392964807"/>
              </p:ext>
            </p:extLst>
          </p:nvPr>
        </p:nvGraphicFramePr>
        <p:xfrm>
          <a:off x="1587260" y="897147"/>
          <a:ext cx="6650966" cy="5451901"/>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C89D70E6-32E9-40A5-B026-6D984F2DDA58}"/>
              </a:ext>
            </a:extLst>
          </p:cNvPr>
          <p:cNvSpPr>
            <a:spLocks noChangeArrowheads="1"/>
          </p:cNvSpPr>
          <p:nvPr/>
        </p:nvSpPr>
        <p:spPr bwMode="auto">
          <a:xfrm>
            <a:off x="8433681" y="5503652"/>
            <a:ext cx="667187" cy="727935"/>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visi aptaujas dalībnieki, n=</a:t>
            </a:r>
            <a:r>
              <a:rPr lang="lv-LV" sz="1000" dirty="0">
                <a:solidFill>
                  <a:srgbClr val="333333"/>
                </a:solidFill>
                <a:latin typeface="+mj-lt"/>
              </a:rPr>
              <a:t>10</a:t>
            </a:r>
            <a:r>
              <a:rPr lang="en-US" sz="1000" dirty="0">
                <a:solidFill>
                  <a:srgbClr val="333333"/>
                </a:solidFill>
                <a:latin typeface="+mj-lt"/>
              </a:rPr>
              <a:t>19</a:t>
            </a:r>
            <a:endParaRPr lang="lv-LV" sz="1000" b="0" dirty="0">
              <a:solidFill>
                <a:srgbClr val="333333"/>
              </a:solidFill>
              <a:latin typeface="+mj-lt"/>
            </a:endParaRPr>
          </a:p>
        </p:txBody>
      </p:sp>
      <p:sp>
        <p:nvSpPr>
          <p:cNvPr id="4" name="Title 1">
            <a:extLst>
              <a:ext uri="{FF2B5EF4-FFF2-40B4-BE49-F238E27FC236}">
                <a16:creationId xmlns:a16="http://schemas.microsoft.com/office/drawing/2014/main" id="{C9EAB3B0-92F9-46F7-8F51-62908D1F95A9}"/>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lv-LV" sz="2000" dirty="0">
                <a:solidFill>
                  <a:srgbClr val="000099"/>
                </a:solidFill>
                <a:latin typeface="+mj-lt"/>
                <a:ea typeface="+mj-ea"/>
                <a:cs typeface="+mj-cs"/>
              </a:rPr>
              <a:t>Nozīmīgākie informācijas avoti par drošības jautājumiem</a:t>
            </a:r>
            <a:endParaRPr kumimoji="0" lang="lv-LV" sz="2000" b="0" i="0" u="none" strike="noStrike" kern="1200" cap="none" spc="0" normalizeH="0" baseline="0" noProof="0" dirty="0">
              <a:ln>
                <a:noFill/>
              </a:ln>
              <a:solidFill>
                <a:srgbClr val="000099"/>
              </a:solidFill>
              <a:effectLst/>
              <a:uLnTx/>
              <a:uFillTx/>
              <a:latin typeface="+mj-lt"/>
              <a:ea typeface="+mj-ea"/>
              <a:cs typeface="+mj-cs"/>
            </a:endParaRPr>
          </a:p>
        </p:txBody>
      </p:sp>
      <p:sp>
        <p:nvSpPr>
          <p:cNvPr id="5" name="Text Placeholder 4">
            <a:extLst>
              <a:ext uri="{FF2B5EF4-FFF2-40B4-BE49-F238E27FC236}">
                <a16:creationId xmlns:a16="http://schemas.microsoft.com/office/drawing/2014/main" id="{DE0B6F2A-E67F-4FF1-9976-6B939BE9C0A0}"/>
              </a:ext>
            </a:extLst>
          </p:cNvPr>
          <p:cNvSpPr txBox="1">
            <a:spLocks/>
          </p:cNvSpPr>
          <p:nvPr/>
        </p:nvSpPr>
        <p:spPr>
          <a:xfrm>
            <a:off x="285750" y="522903"/>
            <a:ext cx="8246690" cy="296606"/>
          </a:xfrm>
          <a:prstGeom prst="rect">
            <a:avLst/>
          </a:prstGeom>
        </p:spPr>
        <p:txBody>
          <a:bodyPr/>
          <a:lstStyle/>
          <a:p>
            <a:pPr marL="342900" lvl="0" indent="-342900" eaLnBrk="0" hangingPunct="0">
              <a:spcBef>
                <a:spcPct val="20000"/>
              </a:spcBef>
              <a:defRPr/>
            </a:pPr>
            <a:r>
              <a:rPr kumimoji="0" lang="lv-LV" sz="1200" b="0" i="0" u="none" strike="noStrike" kern="1200" cap="none" spc="0" normalizeH="0" baseline="0" noProof="0" dirty="0">
                <a:ln>
                  <a:noFill/>
                </a:ln>
                <a:solidFill>
                  <a:schemeClr val="tx1"/>
                </a:solidFill>
                <a:effectLst/>
                <a:uLnTx/>
                <a:uFillTx/>
                <a:latin typeface="+mn-lt"/>
                <a:ea typeface="+mn-ea"/>
                <a:cs typeface="+mn-cs"/>
              </a:rPr>
              <a:t>F2</a:t>
            </a:r>
            <a:r>
              <a:rPr kumimoji="0" lang="et-EE" sz="1200" b="0" i="0" u="none" strike="noStrike" kern="1200" cap="none" spc="0" normalizeH="0" baseline="0" noProof="0" dirty="0">
                <a:ln>
                  <a:noFill/>
                </a:ln>
                <a:solidFill>
                  <a:schemeClr val="tx1"/>
                </a:solidFill>
                <a:effectLst/>
                <a:uLnTx/>
                <a:uFillTx/>
                <a:latin typeface="+mn-lt"/>
                <a:ea typeface="+mn-ea"/>
                <a:cs typeface="+mn-cs"/>
              </a:rPr>
              <a:t>. 	</a:t>
            </a:r>
            <a:r>
              <a:rPr lang="lv-LV" sz="1200" dirty="0">
                <a:latin typeface="+mn-lt"/>
              </a:rPr>
              <a:t>Kur Jūs iegūstat informāciju par dažādiem drošības jautājumiem</a:t>
            </a:r>
            <a:r>
              <a:rPr lang="et-EE" sz="1200" dirty="0">
                <a:latin typeface="+mn-lt"/>
              </a:rPr>
              <a:t>?</a:t>
            </a:r>
            <a:r>
              <a:rPr lang="en-US" sz="1200" dirty="0">
                <a:latin typeface="+mn-lt"/>
              </a:rPr>
              <a:t> – </a:t>
            </a:r>
            <a:r>
              <a:rPr lang="lv-LV" sz="1200" b="1" dirty="0">
                <a:solidFill>
                  <a:srgbClr val="000099"/>
                </a:solidFill>
                <a:latin typeface="+mn-lt"/>
              </a:rPr>
              <a:t>Informāciju gūst </a:t>
            </a:r>
            <a:r>
              <a:rPr lang="lv-LV" sz="1200" b="1" u="sng" dirty="0">
                <a:solidFill>
                  <a:srgbClr val="000099"/>
                </a:solidFill>
                <a:latin typeface="+mn-lt"/>
              </a:rPr>
              <a:t>dienestu mājaslapās</a:t>
            </a:r>
            <a:endParaRPr kumimoji="0" lang="lv-LV" sz="1200" b="1" i="0" u="sng" strike="noStrike" kern="1200" cap="none" spc="0" normalizeH="0" baseline="0" noProof="0" dirty="0">
              <a:ln>
                <a:noFill/>
              </a:ln>
              <a:solidFill>
                <a:srgbClr val="000099"/>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tabLst/>
              <a:defRPr/>
            </a:pPr>
            <a:endParaRPr kumimoji="0" lang="lv-LV"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Slide Number Placeholder 2">
            <a:extLst>
              <a:ext uri="{FF2B5EF4-FFF2-40B4-BE49-F238E27FC236}">
                <a16:creationId xmlns:a16="http://schemas.microsoft.com/office/drawing/2014/main" id="{8ADF230E-D951-4218-B2CA-51CE80802328}"/>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98</a:t>
            </a:fld>
            <a:endParaRPr lang="en-AU" dirty="0"/>
          </a:p>
        </p:txBody>
      </p:sp>
    </p:spTree>
    <p:extLst>
      <p:ext uri="{BB962C8B-B14F-4D97-AF65-F5344CB8AC3E}">
        <p14:creationId xmlns:p14="http://schemas.microsoft.com/office/powerpoint/2010/main" val="53799417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98A87D-50D1-4FA8-92D0-262376DC0CC7}"/>
              </a:ext>
            </a:extLst>
          </p:cNvPr>
          <p:cNvSpPr>
            <a:spLocks noChangeArrowheads="1"/>
          </p:cNvSpPr>
          <p:nvPr/>
        </p:nvSpPr>
        <p:spPr bwMode="auto">
          <a:xfrm>
            <a:off x="683568" y="332656"/>
            <a:ext cx="8064896" cy="5739532"/>
          </a:xfrm>
          <a:prstGeom prst="rect">
            <a:avLst/>
          </a:prstGeom>
          <a:noFill/>
          <a:ln w="9525">
            <a:noFill/>
            <a:miter lim="800000"/>
            <a:headEnd/>
            <a:tailEnd/>
          </a:ln>
        </p:spPr>
        <p:txBody>
          <a:bodyPr/>
          <a:lstStyle/>
          <a:p>
            <a:pPr marL="0" lvl="1">
              <a:lnSpc>
                <a:spcPct val="120000"/>
              </a:lnSpc>
              <a:spcBef>
                <a:spcPct val="60000"/>
              </a:spcBef>
              <a:buClr>
                <a:srgbClr val="CC3300"/>
              </a:buClr>
            </a:pPr>
            <a:r>
              <a:rPr lang="lv-LV" altLang="lv-LV" sz="2400" dirty="0">
                <a:latin typeface="+mj-lt"/>
                <a:ea typeface="+mj-ea"/>
                <a:cs typeface="+mj-cs"/>
              </a:rPr>
              <a:t>Kontaktinformācija:</a:t>
            </a:r>
          </a:p>
          <a:p>
            <a:pPr marL="0" lvl="1">
              <a:spcBef>
                <a:spcPts val="0"/>
              </a:spcBef>
              <a:buClr>
                <a:srgbClr val="CC3300"/>
              </a:buClr>
            </a:pPr>
            <a:endParaRPr lang="lv-LV" altLang="lv-LV" sz="1400" b="1" dirty="0">
              <a:solidFill>
                <a:schemeClr val="tx1">
                  <a:lumMod val="65000"/>
                  <a:lumOff val="35000"/>
                </a:schemeClr>
              </a:solidFill>
              <a:latin typeface="Calibri" pitchFamily="34" charset="0"/>
            </a:endParaRPr>
          </a:p>
          <a:p>
            <a:pPr marL="0" lvl="1">
              <a:spcBef>
                <a:spcPts val="0"/>
              </a:spcBef>
              <a:buClr>
                <a:srgbClr val="CC3300"/>
              </a:buClr>
            </a:pPr>
            <a:endParaRPr lang="lv-LV" altLang="lv-LV" sz="1400" b="1" dirty="0">
              <a:solidFill>
                <a:schemeClr val="tx1">
                  <a:lumMod val="65000"/>
                  <a:lumOff val="35000"/>
                </a:schemeClr>
              </a:solidFill>
              <a:latin typeface="Calibri" pitchFamily="34" charset="0"/>
            </a:endParaRPr>
          </a:p>
          <a:p>
            <a:pPr marL="0" lvl="1">
              <a:spcBef>
                <a:spcPts val="0"/>
              </a:spcBef>
              <a:buClr>
                <a:srgbClr val="CC3300"/>
              </a:buClr>
            </a:pPr>
            <a:endParaRPr lang="lv-LV" altLang="lv-LV" sz="1400" b="1" dirty="0">
              <a:solidFill>
                <a:schemeClr val="tx1">
                  <a:lumMod val="65000"/>
                  <a:lumOff val="35000"/>
                </a:schemeClr>
              </a:solidFill>
              <a:latin typeface="Calibri" pitchFamily="34" charset="0"/>
            </a:endParaRPr>
          </a:p>
          <a:p>
            <a:pPr marL="0" lvl="1">
              <a:spcBef>
                <a:spcPts val="0"/>
              </a:spcBef>
              <a:buClr>
                <a:srgbClr val="CC3300"/>
              </a:buClr>
            </a:pPr>
            <a:r>
              <a:rPr lang="lv-LV" altLang="lv-LV" sz="1500" b="1" dirty="0">
                <a:solidFill>
                  <a:schemeClr val="tx1">
                    <a:lumMod val="65000"/>
                    <a:lumOff val="35000"/>
                  </a:schemeClr>
                </a:solidFill>
                <a:latin typeface="Calibri" pitchFamily="34" charset="0"/>
              </a:rPr>
              <a:t>Tirgus un sociālo pētījumu centrs «Latvijas Fakti»</a:t>
            </a:r>
          </a:p>
          <a:p>
            <a:pPr marL="0" lvl="1">
              <a:spcBef>
                <a:spcPts val="0"/>
              </a:spcBef>
              <a:buClr>
                <a:srgbClr val="CC3300"/>
              </a:buClr>
            </a:pPr>
            <a:r>
              <a:rPr lang="lv-LV" altLang="lv-LV" sz="1500" dirty="0">
                <a:solidFill>
                  <a:schemeClr val="tx1">
                    <a:lumMod val="65000"/>
                    <a:lumOff val="35000"/>
                  </a:schemeClr>
                </a:solidFill>
                <a:latin typeface="Calibri" pitchFamily="34" charset="0"/>
              </a:rPr>
              <a:t>Adrese:	Bruņinieku iela 8a-5, Rīga, LV-1010</a:t>
            </a:r>
          </a:p>
          <a:p>
            <a:pPr marL="0" lvl="1">
              <a:spcBef>
                <a:spcPts val="0"/>
              </a:spcBef>
              <a:buClr>
                <a:srgbClr val="CC3300"/>
              </a:buClr>
            </a:pPr>
            <a:r>
              <a:rPr lang="lv-LV" altLang="lv-LV" sz="1500" dirty="0">
                <a:solidFill>
                  <a:schemeClr val="tx1">
                    <a:lumMod val="65000"/>
                    <a:lumOff val="35000"/>
                  </a:schemeClr>
                </a:solidFill>
                <a:latin typeface="Calibri" pitchFamily="34" charset="0"/>
              </a:rPr>
              <a:t>web:	</a:t>
            </a:r>
            <a:r>
              <a:rPr lang="lv-LV" altLang="lv-LV" sz="1500" dirty="0">
                <a:solidFill>
                  <a:schemeClr val="tx1">
                    <a:lumMod val="65000"/>
                    <a:lumOff val="35000"/>
                  </a:schemeClr>
                </a:solidFill>
                <a:latin typeface="Calibri" pitchFamily="34" charset="0"/>
                <a:hlinkClick r:id="rId2"/>
              </a:rPr>
              <a:t>www.latvianfacts.lv</a:t>
            </a:r>
            <a:r>
              <a:rPr lang="lv-LV" altLang="lv-LV" sz="1500" dirty="0">
                <a:solidFill>
                  <a:schemeClr val="tx1">
                    <a:lumMod val="65000"/>
                    <a:lumOff val="35000"/>
                  </a:schemeClr>
                </a:solidFill>
                <a:latin typeface="Calibri" pitchFamily="34" charset="0"/>
              </a:rPr>
              <a:t> </a:t>
            </a:r>
          </a:p>
          <a:p>
            <a:pPr marL="0" lvl="1">
              <a:lnSpc>
                <a:spcPct val="120000"/>
              </a:lnSpc>
              <a:spcBef>
                <a:spcPct val="60000"/>
              </a:spcBef>
              <a:buClr>
                <a:srgbClr val="CC3300"/>
              </a:buClr>
            </a:pPr>
            <a:endParaRPr lang="lv-LV" altLang="lv-LV" sz="1500" b="1" dirty="0">
              <a:solidFill>
                <a:srgbClr val="000000"/>
              </a:solidFill>
              <a:latin typeface="Calibri" pitchFamily="34" charset="0"/>
            </a:endParaRPr>
          </a:p>
          <a:p>
            <a:pPr marL="0" lvl="1">
              <a:spcBef>
                <a:spcPts val="2400"/>
              </a:spcBef>
              <a:buClr>
                <a:srgbClr val="CC3300"/>
              </a:buClr>
            </a:pPr>
            <a:r>
              <a:rPr lang="lv-LV" altLang="lv-LV" sz="1500" b="1" dirty="0">
                <a:solidFill>
                  <a:schemeClr val="tx1">
                    <a:lumMod val="65000"/>
                    <a:lumOff val="35000"/>
                  </a:schemeClr>
                </a:solidFill>
                <a:latin typeface="Calibri" pitchFamily="34" charset="0"/>
              </a:rPr>
              <a:t>Oksana Kurcalte</a:t>
            </a:r>
          </a:p>
          <a:p>
            <a:pPr marL="0" lvl="1">
              <a:spcBef>
                <a:spcPts val="0"/>
              </a:spcBef>
              <a:buClr>
                <a:srgbClr val="CC3300"/>
              </a:buClr>
            </a:pPr>
            <a:r>
              <a:rPr lang="lv-LV" altLang="lv-LV" sz="1500" dirty="0">
                <a:solidFill>
                  <a:schemeClr val="tx1">
                    <a:lumMod val="65000"/>
                    <a:lumOff val="35000"/>
                  </a:schemeClr>
                </a:solidFill>
                <a:latin typeface="Calibri" pitchFamily="34" charset="0"/>
              </a:rPr>
              <a:t>Vecākā projektu vadītāja</a:t>
            </a:r>
          </a:p>
          <a:p>
            <a:pPr marL="0" lvl="1">
              <a:spcBef>
                <a:spcPts val="0"/>
              </a:spcBef>
              <a:buClr>
                <a:srgbClr val="CC3300"/>
              </a:buClr>
            </a:pPr>
            <a:r>
              <a:rPr lang="lv-LV" altLang="lv-LV" sz="1500" dirty="0">
                <a:solidFill>
                  <a:schemeClr val="tx1">
                    <a:lumMod val="65000"/>
                    <a:lumOff val="35000"/>
                  </a:schemeClr>
                </a:solidFill>
                <a:latin typeface="Calibri" pitchFamily="34" charset="0"/>
              </a:rPr>
              <a:t>Tālrunis:	+371 67314002</a:t>
            </a:r>
          </a:p>
          <a:p>
            <a:pPr marL="0" lvl="1">
              <a:spcBef>
                <a:spcPts val="0"/>
              </a:spcBef>
              <a:buClr>
                <a:srgbClr val="CC3300"/>
              </a:buClr>
            </a:pPr>
            <a:r>
              <a:rPr lang="lv-LV" altLang="lv-LV" sz="1500" dirty="0">
                <a:solidFill>
                  <a:schemeClr val="tx1">
                    <a:lumMod val="65000"/>
                    <a:lumOff val="35000"/>
                  </a:schemeClr>
                </a:solidFill>
                <a:latin typeface="Calibri" pitchFamily="34" charset="0"/>
              </a:rPr>
              <a:t>E-pasts:	</a:t>
            </a:r>
            <a:r>
              <a:rPr lang="lv-LV" altLang="lv-LV" sz="1500" dirty="0">
                <a:solidFill>
                  <a:schemeClr val="tx1">
                    <a:lumMod val="65000"/>
                    <a:lumOff val="35000"/>
                  </a:schemeClr>
                </a:solidFill>
                <a:latin typeface="Calibri" pitchFamily="34" charset="0"/>
                <a:hlinkClick r:id="rId3"/>
              </a:rPr>
              <a:t>sana@latfacts.lv</a:t>
            </a:r>
            <a:r>
              <a:rPr lang="lv-LV" altLang="lv-LV" sz="1500" dirty="0">
                <a:solidFill>
                  <a:schemeClr val="tx1">
                    <a:lumMod val="65000"/>
                    <a:lumOff val="35000"/>
                  </a:schemeClr>
                </a:solidFill>
                <a:latin typeface="Calibri" pitchFamily="34" charset="0"/>
              </a:rPr>
              <a:t> </a:t>
            </a:r>
          </a:p>
          <a:p>
            <a:pPr marL="0" lvl="1">
              <a:spcBef>
                <a:spcPts val="0"/>
              </a:spcBef>
              <a:buClr>
                <a:srgbClr val="CC3300"/>
              </a:buClr>
            </a:pPr>
            <a:endParaRPr lang="lv-LV" altLang="lv-LV" sz="1500" b="1" dirty="0">
              <a:solidFill>
                <a:schemeClr val="tx1">
                  <a:lumMod val="65000"/>
                  <a:lumOff val="35000"/>
                </a:schemeClr>
              </a:solidFill>
              <a:latin typeface="Calibri" pitchFamily="34" charset="0"/>
            </a:endParaRPr>
          </a:p>
          <a:p>
            <a:pPr marL="0" lvl="1">
              <a:lnSpc>
                <a:spcPct val="120000"/>
              </a:lnSpc>
              <a:spcBef>
                <a:spcPct val="60000"/>
              </a:spcBef>
              <a:buClr>
                <a:srgbClr val="CC3300"/>
              </a:buClr>
            </a:pPr>
            <a:endParaRPr lang="lv-LV" altLang="lv-LV" sz="1400" b="1" dirty="0">
              <a:solidFill>
                <a:srgbClr val="000000"/>
              </a:solidFill>
              <a:latin typeface="Calibri" pitchFamily="34" charset="0"/>
            </a:endParaRPr>
          </a:p>
        </p:txBody>
      </p:sp>
      <p:pic>
        <p:nvPicPr>
          <p:cNvPr id="3" name="Picture 2">
            <a:extLst>
              <a:ext uri="{FF2B5EF4-FFF2-40B4-BE49-F238E27FC236}">
                <a16:creationId xmlns:a16="http://schemas.microsoft.com/office/drawing/2014/main" id="{A0ED8E06-A5B1-4B4A-A1DD-B3BB08B7B2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2080" y="1340768"/>
            <a:ext cx="3096344" cy="1037242"/>
          </a:xfrm>
          <a:prstGeom prst="rect">
            <a:avLst/>
          </a:prstGeom>
        </p:spPr>
      </p:pic>
    </p:spTree>
    <p:extLst>
      <p:ext uri="{BB962C8B-B14F-4D97-AF65-F5344CB8AC3E}">
        <p14:creationId xmlns:p14="http://schemas.microsoft.com/office/powerpoint/2010/main" val="270283988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5222</TotalTime>
  <Words>6096</Words>
  <Application>Microsoft Office PowerPoint</Application>
  <PresentationFormat>On-screen Show (4:3)</PresentationFormat>
  <Paragraphs>550</Paragraphs>
  <Slides>99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99</vt:i4>
      </vt:variant>
    </vt:vector>
  </HeadingPairs>
  <TitlesOfParts>
    <vt:vector size="104"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Latvijas Fakti</dc:creator>
  <cp:lastModifiedBy>Marta Barbara Buka</cp:lastModifiedBy>
  <cp:revision>257</cp:revision>
  <cp:lastPrinted>2021-05-07T07:16:24Z</cp:lastPrinted>
  <dcterms:created xsi:type="dcterms:W3CDTF">2021-04-29T12:05:06Z</dcterms:created>
  <dcterms:modified xsi:type="dcterms:W3CDTF">2024-10-18T11:45:25Z</dcterms:modified>
</cp:coreProperties>
</file>