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5" r:id="rId3"/>
    <p:sldMasterId id="2147483776" r:id="rId4"/>
    <p:sldMasterId id="2147483895" r:id="rId5"/>
    <p:sldMasterId id="2147483899" r:id="rId6"/>
    <p:sldMasterId id="2147483935" r:id="rId7"/>
    <p:sldMasterId id="2147483953" r:id="rId8"/>
    <p:sldMasterId id="2147483963" r:id="rId9"/>
    <p:sldMasterId id="2147483976" r:id="rId10"/>
    <p:sldMasterId id="2147483989" r:id="rId11"/>
  </p:sldMasterIdLst>
  <p:notesMasterIdLst>
    <p:notesMasterId r:id="rId51"/>
  </p:notesMasterIdLst>
  <p:sldIdLst>
    <p:sldId id="256" r:id="rId12"/>
    <p:sldId id="2000" r:id="rId13"/>
    <p:sldId id="1992" r:id="rId14"/>
    <p:sldId id="2001" r:id="rId15"/>
    <p:sldId id="1993" r:id="rId16"/>
    <p:sldId id="2013" r:id="rId17"/>
    <p:sldId id="2014" r:id="rId18"/>
    <p:sldId id="1032" r:id="rId19"/>
    <p:sldId id="4897" r:id="rId20"/>
    <p:sldId id="4875" r:id="rId21"/>
    <p:sldId id="4898" r:id="rId22"/>
    <p:sldId id="4899" r:id="rId23"/>
    <p:sldId id="4900" r:id="rId24"/>
    <p:sldId id="4901" r:id="rId25"/>
    <p:sldId id="4902" r:id="rId26"/>
    <p:sldId id="2015" r:id="rId27"/>
    <p:sldId id="2016" r:id="rId28"/>
    <p:sldId id="2017" r:id="rId29"/>
    <p:sldId id="2018" r:id="rId30"/>
    <p:sldId id="2019" r:id="rId31"/>
    <p:sldId id="297" r:id="rId32"/>
    <p:sldId id="887" r:id="rId33"/>
    <p:sldId id="886" r:id="rId34"/>
    <p:sldId id="889" r:id="rId35"/>
    <p:sldId id="4903" r:id="rId36"/>
    <p:sldId id="4904" r:id="rId37"/>
    <p:sldId id="4905" r:id="rId38"/>
    <p:sldId id="4906" r:id="rId39"/>
    <p:sldId id="2002" r:id="rId40"/>
    <p:sldId id="2006" r:id="rId41"/>
    <p:sldId id="2007" r:id="rId42"/>
    <p:sldId id="2008" r:id="rId43"/>
    <p:sldId id="2009" r:id="rId44"/>
    <p:sldId id="2010" r:id="rId45"/>
    <p:sldId id="2011" r:id="rId46"/>
    <p:sldId id="2012" r:id="rId47"/>
    <p:sldId id="2004" r:id="rId48"/>
    <p:sldId id="2005" r:id="rId49"/>
    <p:sldId id="283" r:id="rId50"/>
  </p:sldIdLst>
  <p:sldSz cx="12192000" cy="6858000"/>
  <p:notesSz cx="6742113"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A620AC8-7B90-47E6-8033-87A14EA92974}">
          <p14:sldIdLst>
            <p14:sldId id="256"/>
          </p14:sldIdLst>
        </p14:section>
        <p14:section name="Iekšlietu ministrija" id="{B8603D68-3A7F-40D4-8F78-F88721CCD335}">
          <p14:sldIdLst>
            <p14:sldId id="2000"/>
            <p14:sldId id="1992"/>
            <p14:sldId id="2001"/>
            <p14:sldId id="1993"/>
          </p14:sldIdLst>
        </p14:section>
        <p14:section name="Finanšu ministrija" id="{38A7BD9C-62E0-4C26-ACCE-57A44E14972E}">
          <p14:sldIdLst>
            <p14:sldId id="2013"/>
            <p14:sldId id="2014"/>
            <p14:sldId id="1032"/>
          </p14:sldIdLst>
        </p14:section>
        <p14:section name="VARAM" id="{E12BB0EF-886F-46AB-977A-AC9CAFBD2BA7}">
          <p14:sldIdLst>
            <p14:sldId id="4897"/>
            <p14:sldId id="4875"/>
          </p14:sldIdLst>
        </p14:section>
        <p14:section name="Ekonomikas ministrija" id="{7E068503-30AF-42F9-A6EB-11BB85CC64B7}">
          <p14:sldIdLst>
            <p14:sldId id="4898"/>
            <p14:sldId id="4899"/>
            <p14:sldId id="4900"/>
            <p14:sldId id="4901"/>
            <p14:sldId id="4902"/>
          </p14:sldIdLst>
        </p14:section>
        <p14:section name="Labklājības ministrija" id="{04526DFE-D7A2-49E9-9AF4-9E20B91C76DF}">
          <p14:sldIdLst>
            <p14:sldId id="2015"/>
            <p14:sldId id="2016"/>
            <p14:sldId id="2017"/>
            <p14:sldId id="2018"/>
            <p14:sldId id="2019"/>
            <p14:sldId id="297"/>
          </p14:sldIdLst>
        </p14:section>
        <p14:section name="Veselības ministrija" id="{AA88E467-56F1-4EC7-BE88-393B850A3C87}">
          <p14:sldIdLst>
            <p14:sldId id="887"/>
            <p14:sldId id="886"/>
            <p14:sldId id="889"/>
            <p14:sldId id="4903"/>
            <p14:sldId id="4904"/>
            <p14:sldId id="4905"/>
            <p14:sldId id="4906"/>
          </p14:sldIdLst>
        </p14:section>
        <p14:section name="Izglītības un zinātnes ministrija" id="{AAA757A6-A73B-4073-9FAB-C905DB14C015}">
          <p14:sldIdLst>
            <p14:sldId id="2002"/>
            <p14:sldId id="2006"/>
          </p14:sldIdLst>
        </p14:section>
        <p14:section name="Kultūras ministrija" id="{1B2E679A-69CC-4B80-B6AD-969C02F5DB5A}">
          <p14:sldIdLst>
            <p14:sldId id="2007"/>
            <p14:sldId id="2008"/>
            <p14:sldId id="2009"/>
            <p14:sldId id="2010"/>
            <p14:sldId id="2011"/>
            <p14:sldId id="2012"/>
          </p14:sldIdLst>
        </p14:section>
        <p14:section name="Sabiedrības integrācijas fonds" id="{D8131841-18A7-4729-8274-38882CE86035}">
          <p14:sldIdLst>
            <p14:sldId id="2004"/>
            <p14:sldId id="2005"/>
            <p14:sldId id="283"/>
          </p14:sldIdLst>
        </p14:section>
      </p14:sectionLst>
    </p:ex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j7h0Y0dyVLgOt/C/AbyC0KX86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ese Kalniņa" initials="IK" lastIdx="0" clrIdx="0">
    <p:extLst>
      <p:ext uri="{19B8F6BF-5375-455C-9EA6-DF929625EA0E}">
        <p15:presenceInfo xmlns:p15="http://schemas.microsoft.com/office/powerpoint/2012/main" userId="S-1-5-21-795239839-1911789335-3482486973-4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CD4"/>
    <a:srgbClr val="87A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5E50B0-7A39-4D9E-ABC2-76059328DA78}">
  <a:tblStyle styleId="{8E5E50B0-7A39-4D9E-ABC2-76059328DA7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CD7346A-4BE2-4A4B-8AE7-A67C90B1F5E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1" autoAdjust="0"/>
    <p:restoredTop sz="89554" autoAdjust="0"/>
  </p:normalViewPr>
  <p:slideViewPr>
    <p:cSldViewPr snapToGrid="0">
      <p:cViewPr varScale="1">
        <p:scale>
          <a:sx n="104" d="100"/>
          <a:sy n="104"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8" Type="http://customschemas.google.com/relationships/presentationmetadata" Target="meta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6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oleObject" Target="file:///\\ciems.visiem\faili\CB\Klientu_apkalposanas_centrs\Lasma_Simona\UA_dati\10._Dati_Ukraina_NV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iems.visiem\faili\CB\Klientu_apkalposanas_centrs\Lasma_Simona\UA_dati\10._Dati_Ukraina_NV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2895531744883"/>
          <c:y val="2.895689071395836E-2"/>
          <c:w val="0.77878433108919987"/>
          <c:h val="0.68348460041171644"/>
        </c:manualLayout>
      </c:layout>
      <c:barChart>
        <c:barDir val="col"/>
        <c:grouping val="clustered"/>
        <c:varyColors val="0"/>
        <c:ser>
          <c:idx val="1"/>
          <c:order val="1"/>
          <c:tx>
            <c:strRef>
              <c:f>'Report 2'!$B$11</c:f>
              <c:strCache>
                <c:ptCount val="1"/>
                <c:pt idx="0">
                  <c:v>Vidējie mēneša bruto darba ienākumi,EUR</c:v>
                </c:pt>
              </c:strCache>
            </c:strRef>
          </c:tx>
          <c:spPr>
            <a:solidFill>
              <a:srgbClr val="002060"/>
            </a:solidFill>
            <a:ln>
              <a:noFill/>
            </a:ln>
            <a:effectLst/>
            <a:scene3d>
              <a:camera prst="orthographicFront"/>
              <a:lightRig rig="threePt" dir="t"/>
            </a:scene3d>
            <a:sp3d>
              <a:bevelT/>
              <a:bevelB/>
            </a:sp3d>
          </c:spPr>
          <c:invertIfNegative val="0"/>
          <c:dLbls>
            <c:dLbl>
              <c:idx val="5"/>
              <c:layout>
                <c:manualLayout>
                  <c:x val="-1.0877524436104715E-3"/>
                  <c:y val="0.44751247851688047"/>
                </c:manualLayout>
              </c:layout>
              <c:spPr>
                <a:noFill/>
                <a:ln>
                  <a:noFill/>
                </a:ln>
                <a:effectLst/>
              </c:spPr>
              <c:txPr>
                <a:bodyPr rot="-5400000" spcFirstLastPara="1" vertOverflow="ellipsis" wrap="square" lIns="38100" tIns="19050" rIns="38100" bIns="19050" anchor="ctr" anchorCtr="0">
                  <a:noAutofit/>
                </a:bodyPr>
                <a:lstStyle/>
                <a:p>
                  <a:pPr algn="ct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6.9846878781676142E-2"/>
                      <c:h val="6.6868215470377482E-2"/>
                    </c:manualLayout>
                  </c15:layout>
                </c:ext>
                <c:ext xmlns:c16="http://schemas.microsoft.com/office/drawing/2014/chart" uri="{C3380CC4-5D6E-409C-BE32-E72D297353CC}">
                  <c16:uniqueId val="{00000000-622E-4E61-B7DC-132B2BFA0C4D}"/>
                </c:ext>
              </c:extLst>
            </c:dLbl>
            <c:spPr>
              <a:noFill/>
              <a:ln>
                <a:noFill/>
              </a:ln>
              <a:effectLst/>
            </c:spPr>
            <c:txPr>
              <a:bodyPr rot="-5400000" spcFirstLastPara="1" vertOverflow="ellipsis" wrap="square" lIns="38100" tIns="19050" rIns="38100" bIns="19050" anchor="ctr" anchorCtr="0">
                <a:spAutoFit/>
              </a:bodyPr>
              <a:lstStyle/>
              <a:p>
                <a:pPr algn="ct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'Report 2'!$C$8:$L$9</c:f>
              <c:multiLvlStrCache>
                <c:ptCount val="10"/>
                <c:lvl>
                  <c:pt idx="0">
                    <c:v>2.cet.</c:v>
                  </c:pt>
                  <c:pt idx="1">
                    <c:v>3.cet.</c:v>
                  </c:pt>
                  <c:pt idx="2">
                    <c:v>4.cet.</c:v>
                  </c:pt>
                  <c:pt idx="3">
                    <c:v>1.cet.</c:v>
                  </c:pt>
                  <c:pt idx="4">
                    <c:v>2.cet.</c:v>
                  </c:pt>
                  <c:pt idx="5">
                    <c:v>3.cet.</c:v>
                  </c:pt>
                  <c:pt idx="6">
                    <c:v>4.cet.</c:v>
                  </c:pt>
                  <c:pt idx="7">
                    <c:v>1.cet.</c:v>
                  </c:pt>
                  <c:pt idx="8">
                    <c:v>2.cet.</c:v>
                  </c:pt>
                  <c:pt idx="9">
                    <c:v>jūlijs</c:v>
                  </c:pt>
                </c:lvl>
                <c:lvl>
                  <c:pt idx="0">
                    <c:v>2022.gads</c:v>
                  </c:pt>
                  <c:pt idx="3">
                    <c:v>2023.gads</c:v>
                  </c:pt>
                  <c:pt idx="7">
                    <c:v>2024.gads</c:v>
                  </c:pt>
                </c:lvl>
              </c:multiLvlStrCache>
            </c:multiLvlStrRef>
          </c:cat>
          <c:val>
            <c:numRef>
              <c:f>'Report 2'!$C$11:$L$11</c:f>
              <c:numCache>
                <c:formatCode>#,##0</c:formatCode>
                <c:ptCount val="10"/>
                <c:pt idx="0">
                  <c:v>729.09346354357967</c:v>
                </c:pt>
                <c:pt idx="1">
                  <c:v>872.46202539238197</c:v>
                </c:pt>
                <c:pt idx="2">
                  <c:v>954.34871309613811</c:v>
                </c:pt>
                <c:pt idx="3">
                  <c:v>1010.5157025240097</c:v>
                </c:pt>
                <c:pt idx="4">
                  <c:v>1099.9902465306791</c:v>
                </c:pt>
                <c:pt idx="5">
                  <c:v>1132.6958215280788</c:v>
                </c:pt>
                <c:pt idx="6">
                  <c:v>1183.1638672136928</c:v>
                </c:pt>
                <c:pt idx="7">
                  <c:v>1176.2059540816285</c:v>
                </c:pt>
                <c:pt idx="8">
                  <c:v>1271.6158709356882</c:v>
                </c:pt>
                <c:pt idx="9">
                  <c:v>1302.0112812676848</c:v>
                </c:pt>
              </c:numCache>
            </c:numRef>
          </c:val>
          <c:extLst>
            <c:ext xmlns:c16="http://schemas.microsoft.com/office/drawing/2014/chart" uri="{C3380CC4-5D6E-409C-BE32-E72D297353CC}">
              <c16:uniqueId val="{00000001-622E-4E61-B7DC-132B2BFA0C4D}"/>
            </c:ext>
          </c:extLst>
        </c:ser>
        <c:dLbls>
          <c:dLblPos val="outEnd"/>
          <c:showLegendKey val="0"/>
          <c:showVal val="1"/>
          <c:showCatName val="0"/>
          <c:showSerName val="0"/>
          <c:showPercent val="0"/>
          <c:showBubbleSize val="0"/>
        </c:dLbls>
        <c:gapWidth val="50"/>
        <c:axId val="282091168"/>
        <c:axId val="284821344"/>
      </c:barChart>
      <c:lineChart>
        <c:grouping val="standard"/>
        <c:varyColors val="0"/>
        <c:ser>
          <c:idx val="0"/>
          <c:order val="0"/>
          <c:tx>
            <c:strRef>
              <c:f>'Report 2'!$B$10</c:f>
              <c:strCache>
                <c:ptCount val="1"/>
                <c:pt idx="0">
                  <c:v>Vidējais ienākumu saņēmušo skaits</c:v>
                </c:pt>
              </c:strCache>
            </c:strRef>
          </c:tx>
          <c:spPr>
            <a:ln w="28575" cap="rnd">
              <a:solidFill>
                <a:schemeClr val="accent1">
                  <a:lumMod val="20000"/>
                  <a:lumOff val="80000"/>
                </a:schemeClr>
              </a:solidFill>
              <a:round/>
            </a:ln>
            <a:effectLst/>
          </c:spPr>
          <c:marker>
            <c:symbol val="diamond"/>
            <c:size val="7"/>
            <c:spPr>
              <a:solidFill>
                <a:schemeClr val="accent1">
                  <a:lumMod val="20000"/>
                  <a:lumOff val="80000"/>
                </a:schemeClr>
              </a:solidFill>
              <a:ln w="9525">
                <a:solidFill>
                  <a:schemeClr val="accent1">
                    <a:lumMod val="20000"/>
                    <a:lumOff val="80000"/>
                  </a:schemeClr>
                </a:solidFill>
              </a:ln>
              <a:effectLst/>
              <a:scene3d>
                <a:camera prst="orthographicFront"/>
                <a:lightRig rig="threePt" dir="t"/>
              </a:scene3d>
              <a:sp3d>
                <a:bevelT/>
                <a:bevelB/>
              </a:sp3d>
            </c:spPr>
          </c:marker>
          <c:dLbls>
            <c:delete val="1"/>
          </c:dLbls>
          <c:cat>
            <c:multiLvlStrRef>
              <c:f>'Report 2'!$C$8:$L$9</c:f>
              <c:multiLvlStrCache>
                <c:ptCount val="10"/>
                <c:lvl>
                  <c:pt idx="0">
                    <c:v>2.cet.</c:v>
                  </c:pt>
                  <c:pt idx="1">
                    <c:v>3.cet.</c:v>
                  </c:pt>
                  <c:pt idx="2">
                    <c:v>4.cet.</c:v>
                  </c:pt>
                  <c:pt idx="3">
                    <c:v>1.cet.</c:v>
                  </c:pt>
                  <c:pt idx="4">
                    <c:v>2.cet.</c:v>
                  </c:pt>
                  <c:pt idx="5">
                    <c:v>3.cet.</c:v>
                  </c:pt>
                  <c:pt idx="6">
                    <c:v>4.cet.</c:v>
                  </c:pt>
                  <c:pt idx="7">
                    <c:v>1.cet.</c:v>
                  </c:pt>
                  <c:pt idx="8">
                    <c:v>2.cet.</c:v>
                  </c:pt>
                  <c:pt idx="9">
                    <c:v>jūlijs</c:v>
                  </c:pt>
                </c:lvl>
                <c:lvl>
                  <c:pt idx="0">
                    <c:v>2022.gads</c:v>
                  </c:pt>
                  <c:pt idx="3">
                    <c:v>2023.gads</c:v>
                  </c:pt>
                  <c:pt idx="7">
                    <c:v>2024.gads</c:v>
                  </c:pt>
                </c:lvl>
              </c:multiLvlStrCache>
            </c:multiLvlStrRef>
          </c:cat>
          <c:val>
            <c:numRef>
              <c:f>'Report 2'!$C$10:$L$10</c:f>
              <c:numCache>
                <c:formatCode>#,##0</c:formatCode>
                <c:ptCount val="10"/>
                <c:pt idx="0">
                  <c:v>4540</c:v>
                </c:pt>
                <c:pt idx="1">
                  <c:v>6668.666666666667</c:v>
                </c:pt>
                <c:pt idx="2">
                  <c:v>7485.666666666667</c:v>
                </c:pt>
                <c:pt idx="3">
                  <c:v>8016.333333333333</c:v>
                </c:pt>
                <c:pt idx="4">
                  <c:v>8383</c:v>
                </c:pt>
                <c:pt idx="5">
                  <c:v>8494.3333333333339</c:v>
                </c:pt>
                <c:pt idx="6">
                  <c:v>8449.6666666666661</c:v>
                </c:pt>
                <c:pt idx="7">
                  <c:v>8493.3333333333339</c:v>
                </c:pt>
                <c:pt idx="8">
                  <c:v>8724.3333333333339</c:v>
                </c:pt>
                <c:pt idx="9">
                  <c:v>8835</c:v>
                </c:pt>
              </c:numCache>
            </c:numRef>
          </c:val>
          <c:smooth val="0"/>
          <c:extLst>
            <c:ext xmlns:c16="http://schemas.microsoft.com/office/drawing/2014/chart" uri="{C3380CC4-5D6E-409C-BE32-E72D297353CC}">
              <c16:uniqueId val="{00000002-622E-4E61-B7DC-132B2BFA0C4D}"/>
            </c:ext>
          </c:extLst>
        </c:ser>
        <c:dLbls>
          <c:showLegendKey val="0"/>
          <c:showVal val="1"/>
          <c:showCatName val="0"/>
          <c:showSerName val="0"/>
          <c:showPercent val="0"/>
          <c:showBubbleSize val="0"/>
        </c:dLbls>
        <c:marker val="1"/>
        <c:smooth val="0"/>
        <c:axId val="285378096"/>
        <c:axId val="330626496"/>
      </c:lineChart>
      <c:catAx>
        <c:axId val="282091168"/>
        <c:scaling>
          <c:orientation val="minMax"/>
        </c:scaling>
        <c:delete val="0"/>
        <c:axPos val="b"/>
        <c:numFmt formatCode="General" sourceLinked="1"/>
        <c:majorTickMark val="cross"/>
        <c:minorTickMark val="none"/>
        <c:tickLblPos val="low"/>
        <c:spPr>
          <a:noFill/>
          <a:ln w="9525" cap="flat" cmpd="sng" algn="ctr">
            <a:solidFill>
              <a:srgbClr val="002060"/>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84821344"/>
        <c:crosses val="autoZero"/>
        <c:auto val="1"/>
        <c:lblAlgn val="ctr"/>
        <c:lblOffset val="100"/>
        <c:noMultiLvlLbl val="0"/>
      </c:catAx>
      <c:valAx>
        <c:axId val="284821344"/>
        <c:scaling>
          <c:orientation val="minMax"/>
          <c:max val="1500"/>
          <c:min val="0"/>
        </c:scaling>
        <c:delete val="0"/>
        <c:axPos val="l"/>
        <c:numFmt formatCode="#,##0" sourceLinked="0"/>
        <c:majorTickMark val="cross"/>
        <c:minorTickMark val="none"/>
        <c:tickLblPos val="low"/>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82091168"/>
        <c:crosses val="autoZero"/>
        <c:crossBetween val="between"/>
        <c:majorUnit val="300"/>
      </c:valAx>
      <c:valAx>
        <c:axId val="330626496"/>
        <c:scaling>
          <c:orientation val="minMax"/>
          <c:max val="9000"/>
          <c:min val="0"/>
        </c:scaling>
        <c:delete val="0"/>
        <c:axPos val="r"/>
        <c:numFmt formatCode="#,##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85378096"/>
        <c:crosses val="max"/>
        <c:crossBetween val="between"/>
        <c:majorUnit val="1800"/>
      </c:valAx>
      <c:catAx>
        <c:axId val="285378096"/>
        <c:scaling>
          <c:orientation val="minMax"/>
        </c:scaling>
        <c:delete val="1"/>
        <c:axPos val="b"/>
        <c:numFmt formatCode="General" sourceLinked="1"/>
        <c:majorTickMark val="out"/>
        <c:minorTickMark val="none"/>
        <c:tickLblPos val="nextTo"/>
        <c:crossAx val="330626496"/>
        <c:crosses val="autoZero"/>
        <c:auto val="1"/>
        <c:lblAlgn val="ctr"/>
        <c:lblOffset val="100"/>
        <c:noMultiLvlLbl val="0"/>
      </c:catAx>
      <c:spPr>
        <a:noFill/>
        <a:ln>
          <a:noFill/>
        </a:ln>
        <a:effectLst/>
      </c:spPr>
    </c:plotArea>
    <c:legend>
      <c:legendPos val="r"/>
      <c:layout>
        <c:manualLayout>
          <c:xMode val="edge"/>
          <c:yMode val="edge"/>
          <c:x val="3.7388674733671509E-2"/>
          <c:y val="0.86454537153478761"/>
          <c:w val="0.90772628822142498"/>
          <c:h val="0.1124909877923168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2060"/>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36142095908128E-2"/>
          <c:y val="2.895689071395836E-2"/>
          <c:w val="0.8005375877471691"/>
          <c:h val="0.75237541316698309"/>
        </c:manualLayout>
      </c:layout>
      <c:barChart>
        <c:barDir val="col"/>
        <c:grouping val="clustered"/>
        <c:varyColors val="0"/>
        <c:ser>
          <c:idx val="1"/>
          <c:order val="0"/>
          <c:spPr>
            <a:solidFill>
              <a:srgbClr val="002060"/>
            </a:solidFill>
            <a:ln>
              <a:noFill/>
            </a:ln>
            <a:effectLst/>
            <a:scene3d>
              <a:camera prst="orthographicFront"/>
              <a:lightRig rig="threePt" dir="t"/>
            </a:scene3d>
            <a:sp3d>
              <a:bevelT/>
              <a:bevelB/>
            </a:sp3d>
          </c:spPr>
          <c:invertIfNegative val="0"/>
          <c:dLbls>
            <c:dLbl>
              <c:idx val="5"/>
              <c:layout>
                <c:manualLayout>
                  <c:x val="1.3896259498967704E-3"/>
                  <c:y val="0.60669656663980587"/>
                </c:manualLayout>
              </c:layout>
              <c:spPr>
                <a:noFill/>
                <a:ln>
                  <a:noFill/>
                </a:ln>
                <a:effectLst/>
              </c:spPr>
              <c:txPr>
                <a:bodyPr rot="-5400000" spcFirstLastPara="1" vertOverflow="ellipsis" wrap="square" lIns="38100" tIns="19050" rIns="38100" bIns="19050" anchor="ctr" anchorCtr="0">
                  <a:noAutofit/>
                </a:bodyPr>
                <a:lstStyle/>
                <a:p>
                  <a:pPr algn="ct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9.7517602840526754E-2"/>
                      <c:h val="6.9013932274527554E-2"/>
                    </c:manualLayout>
                  </c15:layout>
                </c:ext>
                <c:ext xmlns:c16="http://schemas.microsoft.com/office/drawing/2014/chart" uri="{C3380CC4-5D6E-409C-BE32-E72D297353CC}">
                  <c16:uniqueId val="{00000000-E194-481F-849E-E2A3AF54CAF8}"/>
                </c:ext>
              </c:extLst>
            </c:dLbl>
            <c:spPr>
              <a:noFill/>
              <a:ln>
                <a:noFill/>
              </a:ln>
              <a:effectLst/>
            </c:spPr>
            <c:txPr>
              <a:bodyPr rot="-5400000" spcFirstLastPara="1" vertOverflow="ellipsis" wrap="square" lIns="38100" tIns="19050" rIns="38100" bIns="19050" anchor="ctr" anchorCtr="0">
                <a:spAutoFit/>
              </a:bodyPr>
              <a:lstStyle/>
              <a:p>
                <a:pPr algn="ct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'DŅ sadale'!$B$3:$K$4</c:f>
              <c:multiLvlStrCache>
                <c:ptCount val="10"/>
                <c:lvl>
                  <c:pt idx="0">
                    <c:v>2.cet.</c:v>
                  </c:pt>
                  <c:pt idx="1">
                    <c:v>3.cet.</c:v>
                  </c:pt>
                  <c:pt idx="2">
                    <c:v>4.cet.</c:v>
                  </c:pt>
                  <c:pt idx="3">
                    <c:v>1.cet.</c:v>
                  </c:pt>
                  <c:pt idx="4">
                    <c:v>2.cet.</c:v>
                  </c:pt>
                  <c:pt idx="5">
                    <c:v>3.cet.</c:v>
                  </c:pt>
                  <c:pt idx="6">
                    <c:v>4.cet.</c:v>
                  </c:pt>
                  <c:pt idx="7">
                    <c:v>1.cet.</c:v>
                  </c:pt>
                  <c:pt idx="8">
                    <c:v>2.cet.</c:v>
                  </c:pt>
                  <c:pt idx="9">
                    <c:v>jūlijs</c:v>
                  </c:pt>
                </c:lvl>
                <c:lvl>
                  <c:pt idx="0">
                    <c:v>2022.gads</c:v>
                  </c:pt>
                  <c:pt idx="3">
                    <c:v>2023.gads</c:v>
                  </c:pt>
                  <c:pt idx="7">
                    <c:v>2024.gads</c:v>
                  </c:pt>
                </c:lvl>
              </c:multiLvlStrCache>
            </c:multiLvlStrRef>
          </c:cat>
          <c:val>
            <c:numRef>
              <c:f>'DŅ sadale'!$B$5:$K$5</c:f>
              <c:numCache>
                <c:formatCode>#,##0</c:formatCode>
                <c:ptCount val="10"/>
                <c:pt idx="0">
                  <c:v>1811.3333333333333</c:v>
                </c:pt>
                <c:pt idx="1">
                  <c:v>2584.3333333333335</c:v>
                </c:pt>
                <c:pt idx="2">
                  <c:v>2807.6666666666665</c:v>
                </c:pt>
                <c:pt idx="3">
                  <c:v>2963.3333333333335</c:v>
                </c:pt>
                <c:pt idx="4">
                  <c:v>3128.3333333333335</c:v>
                </c:pt>
                <c:pt idx="5">
                  <c:v>3176.3333333333335</c:v>
                </c:pt>
                <c:pt idx="6">
                  <c:v>3147</c:v>
                </c:pt>
                <c:pt idx="7">
                  <c:v>3103.3333333333335</c:v>
                </c:pt>
                <c:pt idx="8">
                  <c:v>3214.6666666666665</c:v>
                </c:pt>
                <c:pt idx="9">
                  <c:v>3290</c:v>
                </c:pt>
              </c:numCache>
            </c:numRef>
          </c:val>
          <c:extLst>
            <c:ext xmlns:c16="http://schemas.microsoft.com/office/drawing/2014/chart" uri="{C3380CC4-5D6E-409C-BE32-E72D297353CC}">
              <c16:uniqueId val="{00000001-E194-481F-849E-E2A3AF54CAF8}"/>
            </c:ext>
          </c:extLst>
        </c:ser>
        <c:dLbls>
          <c:dLblPos val="outEnd"/>
          <c:showLegendKey val="0"/>
          <c:showVal val="1"/>
          <c:showCatName val="0"/>
          <c:showSerName val="0"/>
          <c:showPercent val="0"/>
          <c:showBubbleSize val="0"/>
        </c:dLbls>
        <c:gapWidth val="50"/>
        <c:axId val="282091168"/>
        <c:axId val="284821344"/>
      </c:barChart>
      <c:catAx>
        <c:axId val="282091168"/>
        <c:scaling>
          <c:orientation val="minMax"/>
        </c:scaling>
        <c:delete val="0"/>
        <c:axPos val="b"/>
        <c:numFmt formatCode="General" sourceLinked="1"/>
        <c:majorTickMark val="cross"/>
        <c:minorTickMark val="none"/>
        <c:tickLblPos val="low"/>
        <c:spPr>
          <a:noFill/>
          <a:ln w="9525" cap="flat" cmpd="sng" algn="ctr">
            <a:solidFill>
              <a:srgbClr val="002060"/>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84821344"/>
        <c:crosses val="autoZero"/>
        <c:auto val="1"/>
        <c:lblAlgn val="ctr"/>
        <c:lblOffset val="100"/>
        <c:noMultiLvlLbl val="0"/>
      </c:catAx>
      <c:valAx>
        <c:axId val="284821344"/>
        <c:scaling>
          <c:orientation val="minMax"/>
        </c:scaling>
        <c:delete val="0"/>
        <c:axPos val="l"/>
        <c:numFmt formatCode="#,##0" sourceLinked="0"/>
        <c:majorTickMark val="cross"/>
        <c:minorTickMark val="none"/>
        <c:tickLblPos val="low"/>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82091168"/>
        <c:crosses val="autoZero"/>
        <c:crossBetween val="between"/>
        <c:majorUnit val="7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scene3d>
      <a:camera prst="orthographicFront"/>
      <a:lightRig rig="threePt" dir="t"/>
    </a:scene3d>
    <a:sp3d>
      <a:bevelB/>
    </a:sp3d>
  </c:spPr>
  <c:txPr>
    <a:bodyPr/>
    <a:lstStyle/>
    <a:p>
      <a:pPr>
        <a:defRPr>
          <a:solidFill>
            <a:srgbClr val="002060"/>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078874983210011"/>
          <c:y val="0.22143818383944766"/>
          <c:w val="0.7867583935339566"/>
          <c:h val="0.63979482378639818"/>
        </c:manualLayout>
      </c:layout>
      <c:pie3DChart>
        <c:varyColors val="1"/>
        <c:ser>
          <c:idx val="0"/>
          <c:order val="0"/>
          <c:spPr>
            <a:ln>
              <a:noFill/>
            </a:ln>
            <a:scene3d>
              <a:camera prst="orthographicFront"/>
              <a:lightRig rig="threePt" dir="t"/>
            </a:scene3d>
            <a:sp3d>
              <a:bevelT/>
              <a:bevelB/>
            </a:sp3d>
          </c:spPr>
          <c:explosion val="5"/>
          <c:dPt>
            <c:idx val="0"/>
            <c:bubble3D val="0"/>
            <c:spPr>
              <a:solidFill>
                <a:schemeClr val="accent1">
                  <a:tint val="50000"/>
                </a:schemeClr>
              </a:solidFill>
              <a:ln w="25400">
                <a:noFill/>
              </a:ln>
              <a:effectLst/>
              <a:scene3d>
                <a:camera prst="orthographicFront"/>
                <a:lightRig rig="threePt" dir="t"/>
              </a:scene3d>
              <a:sp3d>
                <a:bevelT/>
                <a:bevelB/>
              </a:sp3d>
            </c:spPr>
            <c:extLst>
              <c:ext xmlns:c16="http://schemas.microsoft.com/office/drawing/2014/chart" uri="{C3380CC4-5D6E-409C-BE32-E72D297353CC}">
                <c16:uniqueId val="{00000001-1C21-47AE-9456-3F514301C4AE}"/>
              </c:ext>
            </c:extLst>
          </c:dPt>
          <c:dPt>
            <c:idx val="1"/>
            <c:bubble3D val="0"/>
            <c:spPr>
              <a:solidFill>
                <a:schemeClr val="accent1">
                  <a:tint val="70000"/>
                </a:schemeClr>
              </a:solidFill>
              <a:ln w="25400">
                <a:noFill/>
              </a:ln>
              <a:effectLst/>
              <a:scene3d>
                <a:camera prst="orthographicFront"/>
                <a:lightRig rig="threePt" dir="t"/>
              </a:scene3d>
              <a:sp3d>
                <a:bevelT/>
                <a:bevelB/>
              </a:sp3d>
            </c:spPr>
            <c:extLst>
              <c:ext xmlns:c16="http://schemas.microsoft.com/office/drawing/2014/chart" uri="{C3380CC4-5D6E-409C-BE32-E72D297353CC}">
                <c16:uniqueId val="{00000003-1C21-47AE-9456-3F514301C4AE}"/>
              </c:ext>
            </c:extLst>
          </c:dPt>
          <c:dPt>
            <c:idx val="2"/>
            <c:bubble3D val="0"/>
            <c:spPr>
              <a:solidFill>
                <a:schemeClr val="accent1">
                  <a:tint val="90000"/>
                </a:schemeClr>
              </a:solidFill>
              <a:ln w="25400">
                <a:noFill/>
              </a:ln>
              <a:effectLst/>
              <a:scene3d>
                <a:camera prst="orthographicFront"/>
                <a:lightRig rig="threePt" dir="t"/>
              </a:scene3d>
              <a:sp3d>
                <a:bevelT/>
                <a:bevelB/>
              </a:sp3d>
            </c:spPr>
            <c:extLst>
              <c:ext xmlns:c16="http://schemas.microsoft.com/office/drawing/2014/chart" uri="{C3380CC4-5D6E-409C-BE32-E72D297353CC}">
                <c16:uniqueId val="{00000005-1C21-47AE-9456-3F514301C4AE}"/>
              </c:ext>
            </c:extLst>
          </c:dPt>
          <c:dPt>
            <c:idx val="3"/>
            <c:bubble3D val="0"/>
            <c:spPr>
              <a:solidFill>
                <a:schemeClr val="accent1">
                  <a:shade val="90000"/>
                </a:schemeClr>
              </a:solidFill>
              <a:ln w="25400">
                <a:noFill/>
              </a:ln>
              <a:effectLst/>
              <a:scene3d>
                <a:camera prst="orthographicFront"/>
                <a:lightRig rig="threePt" dir="t"/>
              </a:scene3d>
              <a:sp3d>
                <a:bevelT/>
                <a:bevelB/>
              </a:sp3d>
            </c:spPr>
            <c:extLst>
              <c:ext xmlns:c16="http://schemas.microsoft.com/office/drawing/2014/chart" uri="{C3380CC4-5D6E-409C-BE32-E72D297353CC}">
                <c16:uniqueId val="{00000007-1C21-47AE-9456-3F514301C4AE}"/>
              </c:ext>
            </c:extLst>
          </c:dPt>
          <c:dPt>
            <c:idx val="4"/>
            <c:bubble3D val="0"/>
            <c:spPr>
              <a:solidFill>
                <a:schemeClr val="accent1">
                  <a:shade val="70000"/>
                </a:schemeClr>
              </a:solidFill>
              <a:ln w="25400">
                <a:noFill/>
              </a:ln>
              <a:effectLst/>
              <a:scene3d>
                <a:camera prst="orthographicFront"/>
                <a:lightRig rig="threePt" dir="t"/>
              </a:scene3d>
              <a:sp3d>
                <a:bevelT/>
                <a:bevelB/>
              </a:sp3d>
            </c:spPr>
            <c:extLst>
              <c:ext xmlns:c16="http://schemas.microsoft.com/office/drawing/2014/chart" uri="{C3380CC4-5D6E-409C-BE32-E72D297353CC}">
                <c16:uniqueId val="{00000009-1C21-47AE-9456-3F514301C4AE}"/>
              </c:ext>
            </c:extLst>
          </c:dPt>
          <c:dPt>
            <c:idx val="5"/>
            <c:bubble3D val="0"/>
            <c:spPr>
              <a:solidFill>
                <a:schemeClr val="accent1">
                  <a:shade val="50000"/>
                </a:schemeClr>
              </a:solidFill>
              <a:ln w="25400">
                <a:noFill/>
              </a:ln>
              <a:effectLst/>
              <a:scene3d>
                <a:camera prst="orthographicFront"/>
                <a:lightRig rig="threePt" dir="t"/>
              </a:scene3d>
              <a:sp3d>
                <a:bevelT/>
                <a:bevelB/>
              </a:sp3d>
            </c:spPr>
            <c:extLst>
              <c:ext xmlns:c16="http://schemas.microsoft.com/office/drawing/2014/chart" uri="{C3380CC4-5D6E-409C-BE32-E72D297353CC}">
                <c16:uniqueId val="{0000000B-1C21-47AE-9456-3F514301C4AE}"/>
              </c:ext>
            </c:extLst>
          </c:dPt>
          <c:dLbls>
            <c:dLbl>
              <c:idx val="0"/>
              <c:layout>
                <c:manualLayout>
                  <c:x val="-3.4174487394369076E-2"/>
                  <c:y val="-7.4630702318959297E-2"/>
                </c:manualLayout>
              </c:layout>
              <c:tx>
                <c:rich>
                  <a:bodyPr/>
                  <a:lstStyle/>
                  <a:p>
                    <a:fld id="{7B8E2180-5C5D-48B0-A416-580923D7EE64}" type="CATEGORYNAME">
                      <a:rPr lang="lv-LV"/>
                      <a:pPr/>
                      <a:t>[CATEGORY NAME]</a:t>
                    </a:fld>
                    <a:br>
                      <a:rPr lang="lv-LV" dirty="0"/>
                    </a:br>
                    <a:fld id="{E9D91E78-199E-484E-8854-CC4DC7986284}" type="VALUE">
                      <a:rPr lang="lv-LV" sz="1000" b="1" baseline="0"/>
                      <a:pPr/>
                      <a:t>[VALUE]</a:t>
                    </a:fld>
                    <a:endParaRPr lang="lv-LV"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40110843120192952"/>
                      <c:h val="0.15689817252745109"/>
                    </c:manualLayout>
                  </c15:layout>
                  <c15:dlblFieldTable/>
                  <c15:showDataLabelsRange val="0"/>
                </c:ext>
                <c:ext xmlns:c16="http://schemas.microsoft.com/office/drawing/2014/chart" uri="{C3380CC4-5D6E-409C-BE32-E72D297353CC}">
                  <c16:uniqueId val="{00000001-1C21-47AE-9456-3F514301C4AE}"/>
                </c:ext>
              </c:extLst>
            </c:dLbl>
            <c:dLbl>
              <c:idx val="1"/>
              <c:layout>
                <c:manualLayout>
                  <c:x val="0.17846754617003344"/>
                  <c:y val="-0.14121233397694694"/>
                </c:manualLayout>
              </c:layout>
              <c:tx>
                <c:rich>
                  <a:bodyPr/>
                  <a:lstStyle/>
                  <a:p>
                    <a:fld id="{CF7CA9F3-DD8F-4E3F-B4D1-2CF2F593AE84}" type="CATEGORYNAME">
                      <a:rPr lang="lv-LV"/>
                      <a:pPr/>
                      <a:t>[CATEGORY NAME]</a:t>
                    </a:fld>
                    <a:br>
                      <a:rPr lang="lv-LV" dirty="0"/>
                    </a:br>
                    <a:fld id="{F1A113A7-3CC1-4CAE-B518-4B49ADD45DF6}" type="VALUE">
                      <a:rPr lang="lv-LV" sz="1000" b="1" baseline="0"/>
                      <a:pPr/>
                      <a:t>[VALUE]</a:t>
                    </a:fld>
                    <a:endParaRPr lang="lv-LV"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5591503974117139"/>
                      <c:h val="0.14816648138396427"/>
                    </c:manualLayout>
                  </c15:layout>
                  <c15:dlblFieldTable/>
                  <c15:showDataLabelsRange val="0"/>
                </c:ext>
                <c:ext xmlns:c16="http://schemas.microsoft.com/office/drawing/2014/chart" uri="{C3380CC4-5D6E-409C-BE32-E72D297353CC}">
                  <c16:uniqueId val="{00000003-1C21-47AE-9456-3F514301C4AE}"/>
                </c:ext>
              </c:extLst>
            </c:dLbl>
            <c:dLbl>
              <c:idx val="2"/>
              <c:layout>
                <c:manualLayout>
                  <c:x val="0"/>
                  <c:y val="-3.65215610555263E-2"/>
                </c:manualLayout>
              </c:layout>
              <c:tx>
                <c:rich>
                  <a:bodyPr/>
                  <a:lstStyle/>
                  <a:p>
                    <a:fld id="{6F28E9A9-46F3-4500-A029-3B7AF707AAEF}" type="CATEGORYNAME">
                      <a:rPr lang="lv-LV"/>
                      <a:pPr/>
                      <a:t>[CATEGORY NAME]</a:t>
                    </a:fld>
                    <a:br>
                      <a:rPr lang="lv-LV" dirty="0"/>
                    </a:br>
                    <a:fld id="{CDF1069B-571C-4491-B6C1-F8FE26339745}" type="VALUE">
                      <a:rPr lang="lv-LV" sz="1000" b="1" baseline="0"/>
                      <a:pPr/>
                      <a:t>[VALUE]</a:t>
                    </a:fld>
                    <a:endParaRPr lang="lv-LV"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3734132244758116"/>
                      <c:h val="0.19770522497220755"/>
                    </c:manualLayout>
                  </c15:layout>
                  <c15:dlblFieldTable/>
                  <c15:showDataLabelsRange val="0"/>
                </c:ext>
                <c:ext xmlns:c16="http://schemas.microsoft.com/office/drawing/2014/chart" uri="{C3380CC4-5D6E-409C-BE32-E72D297353CC}">
                  <c16:uniqueId val="{00000005-1C21-47AE-9456-3F514301C4AE}"/>
                </c:ext>
              </c:extLst>
            </c:dLbl>
            <c:dLbl>
              <c:idx val="3"/>
              <c:layout>
                <c:manualLayout>
                  <c:x val="0.12641332764907071"/>
                  <c:y val="-7.2395997893628231E-2"/>
                </c:manualLayout>
              </c:layout>
              <c:tx>
                <c:rich>
                  <a:bodyPr/>
                  <a:lstStyle/>
                  <a:p>
                    <a:fld id="{763D02F7-342E-44AE-B287-51AC90C414E6}" type="CATEGORYNAME">
                      <a:rPr lang="lv-LV">
                        <a:solidFill>
                          <a:schemeClr val="tx1"/>
                        </a:solidFill>
                      </a:rPr>
                      <a:pPr/>
                      <a:t>[CATEGORY NAME]</a:t>
                    </a:fld>
                    <a:br>
                      <a:rPr lang="lv-LV" dirty="0">
                        <a:solidFill>
                          <a:schemeClr val="tx1"/>
                        </a:solidFill>
                      </a:rPr>
                    </a:br>
                    <a:fld id="{E7FE55BC-F4A1-4D85-8169-00A867E9784F}" type="VALUE">
                      <a:rPr lang="lv-LV" sz="1000" b="1" baseline="0">
                        <a:solidFill>
                          <a:schemeClr val="tx1"/>
                        </a:solidFill>
                      </a:rPr>
                      <a:pPr/>
                      <a:t>[VALUE]</a:t>
                    </a:fld>
                    <a:endParaRPr lang="lv-LV" dirty="0">
                      <a:solidFill>
                        <a:schemeClr val="tx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21-47AE-9456-3F514301C4AE}"/>
                </c:ext>
              </c:extLst>
            </c:dLbl>
            <c:dLbl>
              <c:idx val="4"/>
              <c:layout>
                <c:manualLayout>
                  <c:x val="0.33064927126585802"/>
                  <c:y val="-8.0802761687440107E-4"/>
                </c:manualLayout>
              </c:layout>
              <c:tx>
                <c:rich>
                  <a:bodyPr/>
                  <a:lstStyle/>
                  <a:p>
                    <a:fld id="{40214EFF-4DE3-4214-9210-63A49DCCB30F}" type="CATEGORYNAME">
                      <a:rPr lang="lv-LV"/>
                      <a:pPr/>
                      <a:t>[CATEGORY NAME]</a:t>
                    </a:fld>
                    <a:br>
                      <a:rPr lang="lv-LV" dirty="0"/>
                    </a:br>
                    <a:fld id="{CFBF83EC-748A-4A96-83AE-9046CEBECF14}" type="VALUE">
                      <a:rPr lang="lv-LV" sz="1000" b="1" baseline="0"/>
                      <a:pPr/>
                      <a:t>[VALUE]</a:t>
                    </a:fld>
                    <a:endParaRPr lang="lv-LV"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6177722752039621"/>
                      <c:h val="0.19438027811908801"/>
                    </c:manualLayout>
                  </c15:layout>
                  <c15:dlblFieldTable/>
                  <c15:showDataLabelsRange val="0"/>
                </c:ext>
                <c:ext xmlns:c16="http://schemas.microsoft.com/office/drawing/2014/chart" uri="{C3380CC4-5D6E-409C-BE32-E72D297353CC}">
                  <c16:uniqueId val="{00000009-1C21-47AE-9456-3F514301C4AE}"/>
                </c:ext>
              </c:extLst>
            </c:dLbl>
            <c:dLbl>
              <c:idx val="5"/>
              <c:layout>
                <c:manualLayout>
                  <c:x val="5.8868241886883277E-2"/>
                  <c:y val="2.034553180075227E-2"/>
                </c:manualLayout>
              </c:layout>
              <c:tx>
                <c:rich>
                  <a:bodyPr/>
                  <a:lstStyle/>
                  <a:p>
                    <a:fld id="{9BD81984-C776-4FE6-A1D9-55EFF28AC472}" type="CATEGORYNAME">
                      <a:rPr lang="en-US"/>
                      <a:pPr/>
                      <a:t>[CATEGORY NAME]</a:t>
                    </a:fld>
                    <a:br>
                      <a:rPr lang="en-US"/>
                    </a:br>
                    <a:fld id="{A897DBE0-225B-4BA0-8283-711752CB7E08}" type="VALUE">
                      <a:rPr lang="en-US" sz="1200" b="1" baseline="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16917898936282608"/>
                      <c:h val="0.15103543712698961"/>
                    </c:manualLayout>
                  </c15:layout>
                  <c15:dlblFieldTable/>
                  <c15:showDataLabelsRange val="0"/>
                </c:ext>
                <c:ext xmlns:c16="http://schemas.microsoft.com/office/drawing/2014/chart" uri="{C3380CC4-5D6E-409C-BE32-E72D297353CC}">
                  <c16:uniqueId val="{0000000B-1C21-47AE-9456-3F514301C4AE}"/>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jūlijs!$A$4:$A$8</c:f>
              <c:strCache>
                <c:ptCount val="5"/>
                <c:pt idx="0">
                  <c:v>1 darba ņēmējs</c:v>
                </c:pt>
                <c:pt idx="1">
                  <c:v>2 darba ņēmēji</c:v>
                </c:pt>
                <c:pt idx="2">
                  <c:v>3 darba ņēmēji</c:v>
                </c:pt>
                <c:pt idx="3">
                  <c:v>4 darba ņēmēji</c:v>
                </c:pt>
                <c:pt idx="4">
                  <c:v>5 un vairāk darba ņēmēji</c:v>
                </c:pt>
              </c:strCache>
            </c:strRef>
          </c:cat>
          <c:val>
            <c:numRef>
              <c:f>jūlijs!$C$4:$C$8</c:f>
              <c:numCache>
                <c:formatCode>0.0%</c:formatCode>
                <c:ptCount val="5"/>
                <c:pt idx="0">
                  <c:v>0.57112462006079023</c:v>
                </c:pt>
                <c:pt idx="1">
                  <c:v>0.16686930091185409</c:v>
                </c:pt>
                <c:pt idx="2">
                  <c:v>8.8449848024316116E-2</c:v>
                </c:pt>
                <c:pt idx="3">
                  <c:v>4.772036474164134E-2</c:v>
                </c:pt>
                <c:pt idx="4">
                  <c:v>0.12583586626139817</c:v>
                </c:pt>
              </c:numCache>
            </c:numRef>
          </c:val>
          <c:extLst>
            <c:ext xmlns:c16="http://schemas.microsoft.com/office/drawing/2014/chart" uri="{C3380CC4-5D6E-409C-BE32-E72D297353CC}">
              <c16:uniqueId val="{0000000C-1C21-47AE-9456-3F514301C4AE}"/>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838767462462628E-2"/>
          <c:y val="3.1856440739812093E-2"/>
          <c:w val="0.77887346296020166"/>
          <c:h val="0.74860393389555135"/>
        </c:manualLayout>
      </c:layout>
      <c:bar3DChart>
        <c:barDir val="col"/>
        <c:grouping val="clustered"/>
        <c:varyColors val="0"/>
        <c:ser>
          <c:idx val="0"/>
          <c:order val="0"/>
          <c:tx>
            <c:strRef>
              <c:f>Sheet1!$A$132</c:f>
              <c:strCache>
                <c:ptCount val="1"/>
                <c:pt idx="0">
                  <c:v>Akūta saslimšana, medikamentu nepieciešamība</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Sheet1!$L$131:$AE$131</c:f>
              <c:strCache>
                <c:ptCount val="20"/>
                <c:pt idx="0">
                  <c:v>Janvāris_2023</c:v>
                </c:pt>
                <c:pt idx="1">
                  <c:v>Februāris_2023</c:v>
                </c:pt>
                <c:pt idx="2">
                  <c:v>Marts_2023</c:v>
                </c:pt>
                <c:pt idx="3">
                  <c:v>Aprīlis_2023</c:v>
                </c:pt>
                <c:pt idx="4">
                  <c:v>Maijs_2023</c:v>
                </c:pt>
                <c:pt idx="5">
                  <c:v>Jūnijs_2023</c:v>
                </c:pt>
                <c:pt idx="6">
                  <c:v>Jūlijs_2023</c:v>
                </c:pt>
                <c:pt idx="7">
                  <c:v>Augusts_2023</c:v>
                </c:pt>
                <c:pt idx="8">
                  <c:v>Septembris_2023</c:v>
                </c:pt>
                <c:pt idx="9">
                  <c:v>Oktobris_2023</c:v>
                </c:pt>
                <c:pt idx="10">
                  <c:v>Novembris_2023</c:v>
                </c:pt>
                <c:pt idx="11">
                  <c:v>Decembris_2023</c:v>
                </c:pt>
                <c:pt idx="12">
                  <c:v>Janvāris_2024</c:v>
                </c:pt>
                <c:pt idx="13">
                  <c:v>Februāris_2024</c:v>
                </c:pt>
                <c:pt idx="14">
                  <c:v>Marts_2024</c:v>
                </c:pt>
                <c:pt idx="15">
                  <c:v>Aprīlis_2024</c:v>
                </c:pt>
                <c:pt idx="16">
                  <c:v>Maijs_2024</c:v>
                </c:pt>
                <c:pt idx="17">
                  <c:v>Jūnijs_2024</c:v>
                </c:pt>
                <c:pt idx="18">
                  <c:v>Jūlijs_2024</c:v>
                </c:pt>
                <c:pt idx="19">
                  <c:v>Augusts_2024</c:v>
                </c:pt>
              </c:strCache>
            </c:strRef>
          </c:cat>
          <c:val>
            <c:numRef>
              <c:f>Sheet1!$L$132:$AE$132</c:f>
              <c:numCache>
                <c:formatCode>General</c:formatCode>
                <c:ptCount val="20"/>
                <c:pt idx="0">
                  <c:v>74</c:v>
                </c:pt>
                <c:pt idx="1">
                  <c:v>49</c:v>
                </c:pt>
                <c:pt idx="2">
                  <c:v>31</c:v>
                </c:pt>
                <c:pt idx="3">
                  <c:v>38</c:v>
                </c:pt>
                <c:pt idx="4">
                  <c:v>39</c:v>
                </c:pt>
                <c:pt idx="5">
                  <c:v>28</c:v>
                </c:pt>
                <c:pt idx="6">
                  <c:v>15</c:v>
                </c:pt>
                <c:pt idx="7">
                  <c:v>11</c:v>
                </c:pt>
                <c:pt idx="8">
                  <c:v>16</c:v>
                </c:pt>
                <c:pt idx="9">
                  <c:v>21</c:v>
                </c:pt>
                <c:pt idx="10">
                  <c:v>26</c:v>
                </c:pt>
                <c:pt idx="11">
                  <c:v>13</c:v>
                </c:pt>
                <c:pt idx="12">
                  <c:v>9</c:v>
                </c:pt>
                <c:pt idx="13">
                  <c:v>8</c:v>
                </c:pt>
                <c:pt idx="14">
                  <c:v>10</c:v>
                </c:pt>
                <c:pt idx="15">
                  <c:v>6</c:v>
                </c:pt>
                <c:pt idx="16">
                  <c:v>12</c:v>
                </c:pt>
                <c:pt idx="17">
                  <c:v>9</c:v>
                </c:pt>
                <c:pt idx="18">
                  <c:v>3</c:v>
                </c:pt>
                <c:pt idx="19">
                  <c:v>6</c:v>
                </c:pt>
              </c:numCache>
            </c:numRef>
          </c:val>
          <c:extLst>
            <c:ext xmlns:c16="http://schemas.microsoft.com/office/drawing/2014/chart" uri="{C3380CC4-5D6E-409C-BE32-E72D297353CC}">
              <c16:uniqueId val="{00000000-615F-41D5-8232-7C576F6E1FF2}"/>
            </c:ext>
          </c:extLst>
        </c:ser>
        <c:ser>
          <c:idx val="1"/>
          <c:order val="1"/>
          <c:tx>
            <c:strRef>
              <c:f>Sheet1!$A$133</c:f>
              <c:strCache>
                <c:ptCount val="1"/>
                <c:pt idx="0">
                  <c:v>Plānveida</c:v>
                </c:pt>
              </c:strCache>
            </c:strRef>
          </c:tx>
          <c:spPr>
            <a:solidFill>
              <a:schemeClr val="accent3">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Sheet1!$L$131:$AE$131</c:f>
              <c:strCache>
                <c:ptCount val="20"/>
                <c:pt idx="0">
                  <c:v>Janvāris_2023</c:v>
                </c:pt>
                <c:pt idx="1">
                  <c:v>Februāris_2023</c:v>
                </c:pt>
                <c:pt idx="2">
                  <c:v>Marts_2023</c:v>
                </c:pt>
                <c:pt idx="3">
                  <c:v>Aprīlis_2023</c:v>
                </c:pt>
                <c:pt idx="4">
                  <c:v>Maijs_2023</c:v>
                </c:pt>
                <c:pt idx="5">
                  <c:v>Jūnijs_2023</c:v>
                </c:pt>
                <c:pt idx="6">
                  <c:v>Jūlijs_2023</c:v>
                </c:pt>
                <c:pt idx="7">
                  <c:v>Augusts_2023</c:v>
                </c:pt>
                <c:pt idx="8">
                  <c:v>Septembris_2023</c:v>
                </c:pt>
                <c:pt idx="9">
                  <c:v>Oktobris_2023</c:v>
                </c:pt>
                <c:pt idx="10">
                  <c:v>Novembris_2023</c:v>
                </c:pt>
                <c:pt idx="11">
                  <c:v>Decembris_2023</c:v>
                </c:pt>
                <c:pt idx="12">
                  <c:v>Janvāris_2024</c:v>
                </c:pt>
                <c:pt idx="13">
                  <c:v>Februāris_2024</c:v>
                </c:pt>
                <c:pt idx="14">
                  <c:v>Marts_2024</c:v>
                </c:pt>
                <c:pt idx="15">
                  <c:v>Aprīlis_2024</c:v>
                </c:pt>
                <c:pt idx="16">
                  <c:v>Maijs_2024</c:v>
                </c:pt>
                <c:pt idx="17">
                  <c:v>Jūnijs_2024</c:v>
                </c:pt>
                <c:pt idx="18">
                  <c:v>Jūlijs_2024</c:v>
                </c:pt>
                <c:pt idx="19">
                  <c:v>Augusts_2024</c:v>
                </c:pt>
              </c:strCache>
            </c:strRef>
          </c:cat>
          <c:val>
            <c:numRef>
              <c:f>Sheet1!$L$133:$AE$133</c:f>
              <c:numCache>
                <c:formatCode>General</c:formatCode>
                <c:ptCount val="20"/>
                <c:pt idx="0">
                  <c:v>209</c:v>
                </c:pt>
                <c:pt idx="1">
                  <c:v>102</c:v>
                </c:pt>
                <c:pt idx="2">
                  <c:v>81</c:v>
                </c:pt>
                <c:pt idx="3">
                  <c:v>122</c:v>
                </c:pt>
                <c:pt idx="4">
                  <c:v>118</c:v>
                </c:pt>
                <c:pt idx="5">
                  <c:v>113</c:v>
                </c:pt>
                <c:pt idx="6">
                  <c:v>121</c:v>
                </c:pt>
                <c:pt idx="7">
                  <c:v>89</c:v>
                </c:pt>
                <c:pt idx="8">
                  <c:v>89</c:v>
                </c:pt>
                <c:pt idx="9">
                  <c:v>131</c:v>
                </c:pt>
                <c:pt idx="10">
                  <c:v>185</c:v>
                </c:pt>
                <c:pt idx="11">
                  <c:v>123</c:v>
                </c:pt>
                <c:pt idx="12">
                  <c:v>158</c:v>
                </c:pt>
                <c:pt idx="13">
                  <c:v>135</c:v>
                </c:pt>
                <c:pt idx="14">
                  <c:v>117</c:v>
                </c:pt>
                <c:pt idx="15">
                  <c:v>72</c:v>
                </c:pt>
                <c:pt idx="16">
                  <c:v>137</c:v>
                </c:pt>
                <c:pt idx="17">
                  <c:v>134</c:v>
                </c:pt>
                <c:pt idx="18">
                  <c:v>119</c:v>
                </c:pt>
                <c:pt idx="19">
                  <c:v>158</c:v>
                </c:pt>
              </c:numCache>
            </c:numRef>
          </c:val>
          <c:extLst>
            <c:ext xmlns:c16="http://schemas.microsoft.com/office/drawing/2014/chart" uri="{C3380CC4-5D6E-409C-BE32-E72D297353CC}">
              <c16:uniqueId val="{00000001-615F-41D5-8232-7C576F6E1FF2}"/>
            </c:ext>
          </c:extLst>
        </c:ser>
        <c:dLbls>
          <c:showLegendKey val="0"/>
          <c:showVal val="1"/>
          <c:showCatName val="0"/>
          <c:showSerName val="0"/>
          <c:showPercent val="0"/>
          <c:showBubbleSize val="0"/>
        </c:dLbls>
        <c:gapWidth val="150"/>
        <c:shape val="box"/>
        <c:axId val="1654198399"/>
        <c:axId val="1654219199"/>
        <c:axId val="0"/>
      </c:bar3DChart>
      <c:catAx>
        <c:axId val="16541983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654219199"/>
        <c:crosses val="autoZero"/>
        <c:auto val="1"/>
        <c:lblAlgn val="ctr"/>
        <c:lblOffset val="100"/>
        <c:noMultiLvlLbl val="0"/>
      </c:catAx>
      <c:valAx>
        <c:axId val="1654219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54198399"/>
        <c:crosses val="autoZero"/>
        <c:crossBetween val="between"/>
      </c:valAx>
      <c:spPr>
        <a:noFill/>
        <a:ln>
          <a:noFill/>
        </a:ln>
        <a:effectLst/>
      </c:spPr>
    </c:plotArea>
    <c:legend>
      <c:legendPos val="r"/>
      <c:layout>
        <c:manualLayout>
          <c:xMode val="edge"/>
          <c:yMode val="edge"/>
          <c:x val="0.85447622269212098"/>
          <c:y val="0.447021039349148"/>
          <c:w val="0.13822118937616257"/>
          <c:h val="0.382969563170029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347823041272374E-2"/>
          <c:y val="3.1026267711960213E-2"/>
          <c:w val="0.92244855090588862"/>
          <c:h val="0.6606450491960324"/>
        </c:manualLayout>
      </c:layout>
      <c:bar3DChart>
        <c:barDir val="col"/>
        <c:grouping val="clustered"/>
        <c:varyColors val="0"/>
        <c:ser>
          <c:idx val="0"/>
          <c:order val="0"/>
          <c:spPr>
            <a:solidFill>
              <a:schemeClr val="accent6">
                <a:lumMod val="75000"/>
              </a:schemeClr>
            </a:solidFill>
            <a:ln>
              <a:solidFill>
                <a:schemeClr val="accent2">
                  <a:lumMod val="75000"/>
                </a:schemeClr>
              </a:solidFill>
            </a:ln>
            <a:effectLst/>
            <a:sp3d>
              <a:contourClr>
                <a:schemeClr val="accent2">
                  <a:lumMod val="75000"/>
                </a:schemeClr>
              </a:contourClr>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Sheet1!$A$54:$A$73</c:f>
              <c:strCache>
                <c:ptCount val="20"/>
                <c:pt idx="0">
                  <c:v>Janvāris_2023</c:v>
                </c:pt>
                <c:pt idx="1">
                  <c:v>Jebruāris_2023</c:v>
                </c:pt>
                <c:pt idx="2">
                  <c:v>Marts_2023</c:v>
                </c:pt>
                <c:pt idx="3">
                  <c:v>Aprīlis_2023</c:v>
                </c:pt>
                <c:pt idx="4">
                  <c:v>Maijs_2023</c:v>
                </c:pt>
                <c:pt idx="5">
                  <c:v>Jūnijs_2023</c:v>
                </c:pt>
                <c:pt idx="6">
                  <c:v>Jūlijs_2023</c:v>
                </c:pt>
                <c:pt idx="7">
                  <c:v>Augusts_2023</c:v>
                </c:pt>
                <c:pt idx="8">
                  <c:v>Septembris_2023</c:v>
                </c:pt>
                <c:pt idx="9">
                  <c:v>Oktobris_2023</c:v>
                </c:pt>
                <c:pt idx="10">
                  <c:v>Novembris_2023</c:v>
                </c:pt>
                <c:pt idx="11">
                  <c:v>Decembris_2023</c:v>
                </c:pt>
                <c:pt idx="12">
                  <c:v>Janvāris_2024</c:v>
                </c:pt>
                <c:pt idx="13">
                  <c:v>Februāris_2024</c:v>
                </c:pt>
                <c:pt idx="14">
                  <c:v>Marts_2024</c:v>
                </c:pt>
                <c:pt idx="15">
                  <c:v>Aprīlis_2024</c:v>
                </c:pt>
                <c:pt idx="16">
                  <c:v>Maijs_2024</c:v>
                </c:pt>
                <c:pt idx="17">
                  <c:v>Jūnijs_2024</c:v>
                </c:pt>
                <c:pt idx="18">
                  <c:v>Jūlijs_2024</c:v>
                </c:pt>
                <c:pt idx="19">
                  <c:v>Augusts_2024</c:v>
                </c:pt>
              </c:strCache>
            </c:strRef>
          </c:cat>
          <c:val>
            <c:numRef>
              <c:f>Sheet1!$B$54:$B$73</c:f>
              <c:numCache>
                <c:formatCode>General</c:formatCode>
                <c:ptCount val="20"/>
                <c:pt idx="0">
                  <c:v>283</c:v>
                </c:pt>
                <c:pt idx="1">
                  <c:v>151</c:v>
                </c:pt>
                <c:pt idx="2">
                  <c:v>112</c:v>
                </c:pt>
                <c:pt idx="3">
                  <c:v>129</c:v>
                </c:pt>
                <c:pt idx="4">
                  <c:v>157</c:v>
                </c:pt>
                <c:pt idx="5">
                  <c:v>141</c:v>
                </c:pt>
                <c:pt idx="6">
                  <c:v>136</c:v>
                </c:pt>
                <c:pt idx="7">
                  <c:v>100</c:v>
                </c:pt>
                <c:pt idx="8">
                  <c:v>105</c:v>
                </c:pt>
                <c:pt idx="9">
                  <c:v>152</c:v>
                </c:pt>
                <c:pt idx="10">
                  <c:v>211</c:v>
                </c:pt>
                <c:pt idx="11">
                  <c:v>136</c:v>
                </c:pt>
                <c:pt idx="12">
                  <c:v>167</c:v>
                </c:pt>
                <c:pt idx="13">
                  <c:v>143</c:v>
                </c:pt>
                <c:pt idx="14">
                  <c:v>127</c:v>
                </c:pt>
                <c:pt idx="15">
                  <c:v>78</c:v>
                </c:pt>
                <c:pt idx="16">
                  <c:v>149</c:v>
                </c:pt>
                <c:pt idx="17">
                  <c:v>143</c:v>
                </c:pt>
                <c:pt idx="18">
                  <c:v>122</c:v>
                </c:pt>
                <c:pt idx="19">
                  <c:v>164</c:v>
                </c:pt>
              </c:numCache>
            </c:numRef>
          </c:val>
          <c:extLst>
            <c:ext xmlns:c16="http://schemas.microsoft.com/office/drawing/2014/chart" uri="{C3380CC4-5D6E-409C-BE32-E72D297353CC}">
              <c16:uniqueId val="{00000000-38C2-4C91-93EC-AF7EC9AE708D}"/>
            </c:ext>
          </c:extLst>
        </c:ser>
        <c:dLbls>
          <c:showLegendKey val="0"/>
          <c:showVal val="1"/>
          <c:showCatName val="0"/>
          <c:showSerName val="0"/>
          <c:showPercent val="0"/>
          <c:showBubbleSize val="0"/>
        </c:dLbls>
        <c:gapWidth val="150"/>
        <c:shape val="box"/>
        <c:axId val="1511920736"/>
        <c:axId val="1511939936"/>
        <c:axId val="0"/>
      </c:bar3DChart>
      <c:catAx>
        <c:axId val="1511920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511939936"/>
        <c:crosses val="autoZero"/>
        <c:auto val="1"/>
        <c:lblAlgn val="ctr"/>
        <c:lblOffset val="100"/>
        <c:noMultiLvlLbl val="0"/>
      </c:catAx>
      <c:valAx>
        <c:axId val="151193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51192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Skaits</c:v>
                </c:pt>
              </c:strCache>
            </c:strRef>
          </c:tx>
          <c:spPr>
            <a:solidFill>
              <a:schemeClr val="accent1"/>
            </a:solidFill>
            <a:ln>
              <a:solidFill>
                <a:srgbClr val="0070C0"/>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01.01.23-31.01.23</c:v>
                </c:pt>
                <c:pt idx="1">
                  <c:v>01.02.23-28.02.23</c:v>
                </c:pt>
                <c:pt idx="2">
                  <c:v>01.03.23-31.03.23</c:v>
                </c:pt>
                <c:pt idx="3">
                  <c:v>01.04.23-30.04.23</c:v>
                </c:pt>
                <c:pt idx="4">
                  <c:v>01.05.23-31.05.23</c:v>
                </c:pt>
                <c:pt idx="5">
                  <c:v>01.06.23-30.06.23</c:v>
                </c:pt>
                <c:pt idx="6">
                  <c:v>01.07.23-31.07.23</c:v>
                </c:pt>
                <c:pt idx="7">
                  <c:v>01.08.23-31.08.23</c:v>
                </c:pt>
                <c:pt idx="8">
                  <c:v>01.09.23-30.09.23</c:v>
                </c:pt>
                <c:pt idx="9">
                  <c:v>01.10.23-31.10.23</c:v>
                </c:pt>
                <c:pt idx="10">
                  <c:v>01.11.23-30.11.23</c:v>
                </c:pt>
                <c:pt idx="11">
                  <c:v>01.12.23-31.12.23</c:v>
                </c:pt>
                <c:pt idx="12">
                  <c:v>01.01.24-31.01.24</c:v>
                </c:pt>
                <c:pt idx="13">
                  <c:v>01.02.24-28.02.24</c:v>
                </c:pt>
                <c:pt idx="14">
                  <c:v>01.03.24-31.03.24</c:v>
                </c:pt>
                <c:pt idx="15">
                  <c:v>01.04.24-30.04.24</c:v>
                </c:pt>
                <c:pt idx="16">
                  <c:v>01.05.24-31.05.24</c:v>
                </c:pt>
                <c:pt idx="17">
                  <c:v>01.06.24-30.06.24</c:v>
                </c:pt>
                <c:pt idx="18">
                  <c:v>01.07.24-31.07.24</c:v>
                </c:pt>
              </c:strCache>
            </c:strRef>
          </c:cat>
          <c:val>
            <c:numRef>
              <c:f>Sheet1!$B$2:$B$20</c:f>
              <c:numCache>
                <c:formatCode>General</c:formatCode>
                <c:ptCount val="19"/>
                <c:pt idx="0">
                  <c:v>293</c:v>
                </c:pt>
                <c:pt idx="1">
                  <c:v>248</c:v>
                </c:pt>
                <c:pt idx="2">
                  <c:v>330</c:v>
                </c:pt>
                <c:pt idx="3">
                  <c:v>321</c:v>
                </c:pt>
                <c:pt idx="4">
                  <c:v>225</c:v>
                </c:pt>
                <c:pt idx="5">
                  <c:v>250</c:v>
                </c:pt>
                <c:pt idx="6">
                  <c:v>203</c:v>
                </c:pt>
                <c:pt idx="7">
                  <c:v>213</c:v>
                </c:pt>
                <c:pt idx="8">
                  <c:v>304</c:v>
                </c:pt>
                <c:pt idx="9">
                  <c:v>218</c:v>
                </c:pt>
                <c:pt idx="10">
                  <c:v>201</c:v>
                </c:pt>
                <c:pt idx="11">
                  <c:v>187</c:v>
                </c:pt>
                <c:pt idx="12">
                  <c:v>189</c:v>
                </c:pt>
                <c:pt idx="13">
                  <c:v>154</c:v>
                </c:pt>
                <c:pt idx="14">
                  <c:v>103</c:v>
                </c:pt>
                <c:pt idx="15">
                  <c:v>143</c:v>
                </c:pt>
                <c:pt idx="16">
                  <c:v>144</c:v>
                </c:pt>
                <c:pt idx="17">
                  <c:v>132</c:v>
                </c:pt>
                <c:pt idx="18">
                  <c:v>104</c:v>
                </c:pt>
              </c:numCache>
            </c:numRef>
          </c:val>
          <c:extLst>
            <c:ext xmlns:c16="http://schemas.microsoft.com/office/drawing/2014/chart" uri="{C3380CC4-5D6E-409C-BE32-E72D297353CC}">
              <c16:uniqueId val="{00000000-6ADA-47B9-9EFD-32114E350D46}"/>
            </c:ext>
          </c:extLst>
        </c:ser>
        <c:ser>
          <c:idx val="1"/>
          <c:order val="1"/>
          <c:tx>
            <c:strRef>
              <c:f>Sheet1!$C$1</c:f>
              <c:strCache>
                <c:ptCount val="1"/>
                <c:pt idx="0">
                  <c:v>Bērni</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01.01.23-31.01.23</c:v>
                </c:pt>
                <c:pt idx="1">
                  <c:v>01.02.23-28.02.23</c:v>
                </c:pt>
                <c:pt idx="2">
                  <c:v>01.03.23-31.03.23</c:v>
                </c:pt>
                <c:pt idx="3">
                  <c:v>01.04.23-30.04.23</c:v>
                </c:pt>
                <c:pt idx="4">
                  <c:v>01.05.23-31.05.23</c:v>
                </c:pt>
                <c:pt idx="5">
                  <c:v>01.06.23-30.06.23</c:v>
                </c:pt>
                <c:pt idx="6">
                  <c:v>01.07.23-31.07.23</c:v>
                </c:pt>
                <c:pt idx="7">
                  <c:v>01.08.23-31.08.23</c:v>
                </c:pt>
                <c:pt idx="8">
                  <c:v>01.09.23-30.09.23</c:v>
                </c:pt>
                <c:pt idx="9">
                  <c:v>01.10.23-31.10.23</c:v>
                </c:pt>
                <c:pt idx="10">
                  <c:v>01.11.23-30.11.23</c:v>
                </c:pt>
                <c:pt idx="11">
                  <c:v>01.12.23-31.12.23</c:v>
                </c:pt>
                <c:pt idx="12">
                  <c:v>01.01.24-31.01.24</c:v>
                </c:pt>
                <c:pt idx="13">
                  <c:v>01.02.24-28.02.24</c:v>
                </c:pt>
                <c:pt idx="14">
                  <c:v>01.03.24-31.03.24</c:v>
                </c:pt>
                <c:pt idx="15">
                  <c:v>01.04.24-30.04.24</c:v>
                </c:pt>
                <c:pt idx="16">
                  <c:v>01.05.24-31.05.24</c:v>
                </c:pt>
                <c:pt idx="17">
                  <c:v>01.06.24-30.06.24</c:v>
                </c:pt>
                <c:pt idx="18">
                  <c:v>01.07.24-31.07.24</c:v>
                </c:pt>
              </c:strCache>
            </c:strRef>
          </c:cat>
          <c:val>
            <c:numRef>
              <c:f>Sheet1!$C$2:$C$20</c:f>
              <c:numCache>
                <c:formatCode>General</c:formatCode>
                <c:ptCount val="19"/>
                <c:pt idx="0">
                  <c:v>62</c:v>
                </c:pt>
                <c:pt idx="1">
                  <c:v>59</c:v>
                </c:pt>
                <c:pt idx="2">
                  <c:v>57</c:v>
                </c:pt>
                <c:pt idx="3">
                  <c:v>79</c:v>
                </c:pt>
                <c:pt idx="4">
                  <c:v>42</c:v>
                </c:pt>
                <c:pt idx="5">
                  <c:v>22</c:v>
                </c:pt>
                <c:pt idx="6">
                  <c:v>20</c:v>
                </c:pt>
                <c:pt idx="7">
                  <c:v>22</c:v>
                </c:pt>
                <c:pt idx="8">
                  <c:v>33</c:v>
                </c:pt>
                <c:pt idx="9">
                  <c:v>21</c:v>
                </c:pt>
                <c:pt idx="10">
                  <c:v>27</c:v>
                </c:pt>
                <c:pt idx="11">
                  <c:v>26</c:v>
                </c:pt>
                <c:pt idx="12">
                  <c:v>26</c:v>
                </c:pt>
                <c:pt idx="13">
                  <c:v>26</c:v>
                </c:pt>
                <c:pt idx="14">
                  <c:v>21</c:v>
                </c:pt>
                <c:pt idx="15">
                  <c:v>11</c:v>
                </c:pt>
                <c:pt idx="16">
                  <c:v>19</c:v>
                </c:pt>
                <c:pt idx="17">
                  <c:v>22</c:v>
                </c:pt>
                <c:pt idx="18">
                  <c:v>32</c:v>
                </c:pt>
              </c:numCache>
            </c:numRef>
          </c:val>
          <c:extLst>
            <c:ext xmlns:c16="http://schemas.microsoft.com/office/drawing/2014/chart" uri="{C3380CC4-5D6E-409C-BE32-E72D297353CC}">
              <c16:uniqueId val="{00000001-6ADA-47B9-9EFD-32114E350D46}"/>
            </c:ext>
          </c:extLst>
        </c:ser>
        <c:ser>
          <c:idx val="2"/>
          <c:order val="2"/>
          <c:tx>
            <c:strRef>
              <c:f>Sheet1!$D$1</c:f>
              <c:strCache>
                <c:ptCount val="1"/>
                <c:pt idx="0">
                  <c:v>Pieaugušie</c:v>
                </c:pt>
              </c:strCache>
            </c:strRef>
          </c:tx>
          <c:spPr>
            <a:solidFill>
              <a:srgbClr val="92D05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01.01.23-31.01.23</c:v>
                </c:pt>
                <c:pt idx="1">
                  <c:v>01.02.23-28.02.23</c:v>
                </c:pt>
                <c:pt idx="2">
                  <c:v>01.03.23-31.03.23</c:v>
                </c:pt>
                <c:pt idx="3">
                  <c:v>01.04.23-30.04.23</c:v>
                </c:pt>
                <c:pt idx="4">
                  <c:v>01.05.23-31.05.23</c:v>
                </c:pt>
                <c:pt idx="5">
                  <c:v>01.06.23-30.06.23</c:v>
                </c:pt>
                <c:pt idx="6">
                  <c:v>01.07.23-31.07.23</c:v>
                </c:pt>
                <c:pt idx="7">
                  <c:v>01.08.23-31.08.23</c:v>
                </c:pt>
                <c:pt idx="8">
                  <c:v>01.09.23-30.09.23</c:v>
                </c:pt>
                <c:pt idx="9">
                  <c:v>01.10.23-31.10.23</c:v>
                </c:pt>
                <c:pt idx="10">
                  <c:v>01.11.23-30.11.23</c:v>
                </c:pt>
                <c:pt idx="11">
                  <c:v>01.12.23-31.12.23</c:v>
                </c:pt>
                <c:pt idx="12">
                  <c:v>01.01.24-31.01.24</c:v>
                </c:pt>
                <c:pt idx="13">
                  <c:v>01.02.24-28.02.24</c:v>
                </c:pt>
                <c:pt idx="14">
                  <c:v>01.03.24-31.03.24</c:v>
                </c:pt>
                <c:pt idx="15">
                  <c:v>01.04.24-30.04.24</c:v>
                </c:pt>
                <c:pt idx="16">
                  <c:v>01.05.24-31.05.24</c:v>
                </c:pt>
                <c:pt idx="17">
                  <c:v>01.06.24-30.06.24</c:v>
                </c:pt>
                <c:pt idx="18">
                  <c:v>01.07.24-31.07.24</c:v>
                </c:pt>
              </c:strCache>
            </c:strRef>
          </c:cat>
          <c:val>
            <c:numRef>
              <c:f>Sheet1!$D$2:$D$20</c:f>
              <c:numCache>
                <c:formatCode>General</c:formatCode>
                <c:ptCount val="19"/>
                <c:pt idx="0">
                  <c:v>231</c:v>
                </c:pt>
                <c:pt idx="1">
                  <c:v>189</c:v>
                </c:pt>
                <c:pt idx="2">
                  <c:v>273</c:v>
                </c:pt>
                <c:pt idx="3">
                  <c:v>242</c:v>
                </c:pt>
                <c:pt idx="4">
                  <c:v>183</c:v>
                </c:pt>
                <c:pt idx="5">
                  <c:v>228</c:v>
                </c:pt>
                <c:pt idx="6">
                  <c:v>183</c:v>
                </c:pt>
                <c:pt idx="7">
                  <c:v>191</c:v>
                </c:pt>
                <c:pt idx="8">
                  <c:v>271</c:v>
                </c:pt>
                <c:pt idx="9">
                  <c:v>197</c:v>
                </c:pt>
                <c:pt idx="10">
                  <c:v>174</c:v>
                </c:pt>
                <c:pt idx="11">
                  <c:v>161</c:v>
                </c:pt>
                <c:pt idx="12">
                  <c:v>163</c:v>
                </c:pt>
                <c:pt idx="13">
                  <c:v>128</c:v>
                </c:pt>
                <c:pt idx="14">
                  <c:v>82</c:v>
                </c:pt>
                <c:pt idx="15">
                  <c:v>132</c:v>
                </c:pt>
                <c:pt idx="16">
                  <c:v>125</c:v>
                </c:pt>
                <c:pt idx="17">
                  <c:v>110</c:v>
                </c:pt>
                <c:pt idx="18">
                  <c:v>72</c:v>
                </c:pt>
              </c:numCache>
            </c:numRef>
          </c:val>
          <c:extLst>
            <c:ext xmlns:c16="http://schemas.microsoft.com/office/drawing/2014/chart" uri="{C3380CC4-5D6E-409C-BE32-E72D297353CC}">
              <c16:uniqueId val="{00000002-6ADA-47B9-9EFD-32114E350D46}"/>
            </c:ext>
          </c:extLst>
        </c:ser>
        <c:dLbls>
          <c:showLegendKey val="0"/>
          <c:showVal val="0"/>
          <c:showCatName val="0"/>
          <c:showSerName val="0"/>
          <c:showPercent val="0"/>
          <c:showBubbleSize val="0"/>
        </c:dLbls>
        <c:gapWidth val="219"/>
        <c:overlap val="-27"/>
        <c:axId val="1761331104"/>
        <c:axId val="1761317184"/>
      </c:barChart>
      <c:catAx>
        <c:axId val="176133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761317184"/>
        <c:crosses val="autoZero"/>
        <c:auto val="1"/>
        <c:lblAlgn val="ctr"/>
        <c:lblOffset val="100"/>
        <c:noMultiLvlLbl val="0"/>
      </c:catAx>
      <c:valAx>
        <c:axId val="17613171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613311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656674295298857E-2"/>
          <c:y val="1.0822921809136824E-3"/>
          <c:w val="0.92907573943030419"/>
          <c:h val="0.62070302290562462"/>
        </c:manualLayout>
      </c:layout>
      <c:lineChart>
        <c:grouping val="standard"/>
        <c:varyColors val="0"/>
        <c:ser>
          <c:idx val="0"/>
          <c:order val="0"/>
          <c:tx>
            <c:strRef>
              <c:f>'2023'!$B$25</c:f>
              <c:strCache>
                <c:ptCount val="1"/>
                <c:pt idx="0">
                  <c:v>Izpildīto izsaukumu skaits kopā</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'2023'!$A$26:$A$46</c:f>
              <c:strCache>
                <c:ptCount val="21"/>
                <c:pt idx="0">
                  <c:v>Janvāris, 2023</c:v>
                </c:pt>
                <c:pt idx="1">
                  <c:v>Februāris, 2023</c:v>
                </c:pt>
                <c:pt idx="2">
                  <c:v>Marts, 2023</c:v>
                </c:pt>
                <c:pt idx="3">
                  <c:v>Aprīlis, 2023</c:v>
                </c:pt>
                <c:pt idx="4">
                  <c:v>Maijs, 2023</c:v>
                </c:pt>
                <c:pt idx="5">
                  <c:v>Jūnijs, 2023</c:v>
                </c:pt>
                <c:pt idx="6">
                  <c:v>Jūlijs, 2023</c:v>
                </c:pt>
                <c:pt idx="7">
                  <c:v>Augusts, 2023</c:v>
                </c:pt>
                <c:pt idx="8">
                  <c:v>Septembris, 2023</c:v>
                </c:pt>
                <c:pt idx="9">
                  <c:v>Oktobris, 2023 </c:v>
                </c:pt>
                <c:pt idx="10">
                  <c:v>Novembris, 2023</c:v>
                </c:pt>
                <c:pt idx="11">
                  <c:v>Decembris, 2023</c:v>
                </c:pt>
                <c:pt idx="12">
                  <c:v>Janvāris, 2024</c:v>
                </c:pt>
                <c:pt idx="13">
                  <c:v>Februāris, 2024</c:v>
                </c:pt>
                <c:pt idx="14">
                  <c:v>Marts, 2024</c:v>
                </c:pt>
                <c:pt idx="15">
                  <c:v>Aprīlis, 2024</c:v>
                </c:pt>
                <c:pt idx="16">
                  <c:v>Maijs, 2024</c:v>
                </c:pt>
                <c:pt idx="17">
                  <c:v>Jūnijs, 2024</c:v>
                </c:pt>
                <c:pt idx="18">
                  <c:v>Jūlijs, 2024</c:v>
                </c:pt>
                <c:pt idx="19">
                  <c:v>Augusts, 2024</c:v>
                </c:pt>
                <c:pt idx="20">
                  <c:v>Septembris (01.-15.)</c:v>
                </c:pt>
              </c:strCache>
            </c:strRef>
          </c:cat>
          <c:val>
            <c:numRef>
              <c:f>'2023'!$B$26:$B$46</c:f>
              <c:numCache>
                <c:formatCode>General</c:formatCode>
                <c:ptCount val="21"/>
                <c:pt idx="0">
                  <c:v>156</c:v>
                </c:pt>
                <c:pt idx="1">
                  <c:v>145</c:v>
                </c:pt>
                <c:pt idx="2">
                  <c:v>135</c:v>
                </c:pt>
                <c:pt idx="3">
                  <c:v>120</c:v>
                </c:pt>
                <c:pt idx="4">
                  <c:v>111</c:v>
                </c:pt>
                <c:pt idx="5">
                  <c:v>118</c:v>
                </c:pt>
                <c:pt idx="6">
                  <c:v>103</c:v>
                </c:pt>
                <c:pt idx="7">
                  <c:v>95</c:v>
                </c:pt>
                <c:pt idx="8">
                  <c:v>66</c:v>
                </c:pt>
                <c:pt idx="9">
                  <c:v>92</c:v>
                </c:pt>
                <c:pt idx="10">
                  <c:v>63</c:v>
                </c:pt>
                <c:pt idx="11">
                  <c:v>100</c:v>
                </c:pt>
                <c:pt idx="12">
                  <c:v>93</c:v>
                </c:pt>
                <c:pt idx="13">
                  <c:v>119</c:v>
                </c:pt>
                <c:pt idx="14">
                  <c:v>113</c:v>
                </c:pt>
                <c:pt idx="15">
                  <c:v>79</c:v>
                </c:pt>
                <c:pt idx="16">
                  <c:v>99</c:v>
                </c:pt>
                <c:pt idx="17">
                  <c:v>103</c:v>
                </c:pt>
                <c:pt idx="18">
                  <c:v>93</c:v>
                </c:pt>
                <c:pt idx="19">
                  <c:v>91</c:v>
                </c:pt>
                <c:pt idx="20">
                  <c:v>47</c:v>
                </c:pt>
              </c:numCache>
            </c:numRef>
          </c:val>
          <c:smooth val="0"/>
          <c:extLst>
            <c:ext xmlns:c16="http://schemas.microsoft.com/office/drawing/2014/chart" uri="{C3380CC4-5D6E-409C-BE32-E72D297353CC}">
              <c16:uniqueId val="{00000000-A96F-4E41-9E71-48737BF108BA}"/>
            </c:ext>
          </c:extLst>
        </c:ser>
        <c:ser>
          <c:idx val="1"/>
          <c:order val="1"/>
          <c:tx>
            <c:strRef>
              <c:f>'2023'!$C$25</c:f>
              <c:strCache>
                <c:ptCount val="1"/>
                <c:pt idx="0">
                  <c:v>t.sk. nogādāts ārstniecības iestādē</c:v>
                </c:pt>
              </c:strCache>
            </c:strRef>
          </c:tx>
          <c:spPr>
            <a:ln w="31750" cap="rnd">
              <a:solidFill>
                <a:schemeClr val="accent2">
                  <a:lumMod val="75000"/>
                </a:schemeClr>
              </a:solidFill>
              <a:round/>
            </a:ln>
            <a:effectLst/>
          </c:spPr>
          <c:marker>
            <c:symbol val="circle"/>
            <c:size val="17"/>
            <c:spPr>
              <a:solidFill>
                <a:schemeClr val="accent2">
                  <a:lumMod val="75000"/>
                </a:schemeClr>
              </a:solidFill>
              <a:ln>
                <a:solidFill>
                  <a:schemeClr val="accent2">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'2023'!$A$26:$A$46</c:f>
              <c:strCache>
                <c:ptCount val="21"/>
                <c:pt idx="0">
                  <c:v>Janvāris, 2023</c:v>
                </c:pt>
                <c:pt idx="1">
                  <c:v>Februāris, 2023</c:v>
                </c:pt>
                <c:pt idx="2">
                  <c:v>Marts, 2023</c:v>
                </c:pt>
                <c:pt idx="3">
                  <c:v>Aprīlis, 2023</c:v>
                </c:pt>
                <c:pt idx="4">
                  <c:v>Maijs, 2023</c:v>
                </c:pt>
                <c:pt idx="5">
                  <c:v>Jūnijs, 2023</c:v>
                </c:pt>
                <c:pt idx="6">
                  <c:v>Jūlijs, 2023</c:v>
                </c:pt>
                <c:pt idx="7">
                  <c:v>Augusts, 2023</c:v>
                </c:pt>
                <c:pt idx="8">
                  <c:v>Septembris, 2023</c:v>
                </c:pt>
                <c:pt idx="9">
                  <c:v>Oktobris, 2023 </c:v>
                </c:pt>
                <c:pt idx="10">
                  <c:v>Novembris, 2023</c:v>
                </c:pt>
                <c:pt idx="11">
                  <c:v>Decembris, 2023</c:v>
                </c:pt>
                <c:pt idx="12">
                  <c:v>Janvāris, 2024</c:v>
                </c:pt>
                <c:pt idx="13">
                  <c:v>Februāris, 2024</c:v>
                </c:pt>
                <c:pt idx="14">
                  <c:v>Marts, 2024</c:v>
                </c:pt>
                <c:pt idx="15">
                  <c:v>Aprīlis, 2024</c:v>
                </c:pt>
                <c:pt idx="16">
                  <c:v>Maijs, 2024</c:v>
                </c:pt>
                <c:pt idx="17">
                  <c:v>Jūnijs, 2024</c:v>
                </c:pt>
                <c:pt idx="18">
                  <c:v>Jūlijs, 2024</c:v>
                </c:pt>
                <c:pt idx="19">
                  <c:v>Augusts, 2024</c:v>
                </c:pt>
                <c:pt idx="20">
                  <c:v>Septembris (01.-15.)</c:v>
                </c:pt>
              </c:strCache>
            </c:strRef>
          </c:cat>
          <c:val>
            <c:numRef>
              <c:f>'2023'!$C$26:$C$46</c:f>
              <c:numCache>
                <c:formatCode>General</c:formatCode>
                <c:ptCount val="21"/>
                <c:pt idx="0">
                  <c:v>78</c:v>
                </c:pt>
                <c:pt idx="1">
                  <c:v>81</c:v>
                </c:pt>
                <c:pt idx="2">
                  <c:v>72</c:v>
                </c:pt>
                <c:pt idx="3">
                  <c:v>73</c:v>
                </c:pt>
                <c:pt idx="4">
                  <c:v>62</c:v>
                </c:pt>
                <c:pt idx="5">
                  <c:v>68</c:v>
                </c:pt>
                <c:pt idx="6">
                  <c:v>53</c:v>
                </c:pt>
                <c:pt idx="7">
                  <c:v>53</c:v>
                </c:pt>
                <c:pt idx="8">
                  <c:v>29</c:v>
                </c:pt>
                <c:pt idx="9">
                  <c:v>48</c:v>
                </c:pt>
                <c:pt idx="10">
                  <c:v>32</c:v>
                </c:pt>
                <c:pt idx="11">
                  <c:v>54</c:v>
                </c:pt>
                <c:pt idx="12">
                  <c:v>51</c:v>
                </c:pt>
                <c:pt idx="13">
                  <c:v>66</c:v>
                </c:pt>
                <c:pt idx="14">
                  <c:v>63</c:v>
                </c:pt>
                <c:pt idx="15">
                  <c:v>50</c:v>
                </c:pt>
                <c:pt idx="16">
                  <c:v>63</c:v>
                </c:pt>
                <c:pt idx="17">
                  <c:v>63</c:v>
                </c:pt>
                <c:pt idx="18">
                  <c:v>47</c:v>
                </c:pt>
                <c:pt idx="19">
                  <c:v>45</c:v>
                </c:pt>
                <c:pt idx="20">
                  <c:v>28</c:v>
                </c:pt>
              </c:numCache>
            </c:numRef>
          </c:val>
          <c:smooth val="0"/>
          <c:extLst>
            <c:ext xmlns:c16="http://schemas.microsoft.com/office/drawing/2014/chart" uri="{C3380CC4-5D6E-409C-BE32-E72D297353CC}">
              <c16:uniqueId val="{00000001-A96F-4E41-9E71-48737BF108BA}"/>
            </c:ext>
          </c:extLst>
        </c:ser>
        <c:ser>
          <c:idx val="2"/>
          <c:order val="2"/>
          <c:tx>
            <c:strRef>
              <c:f>'2023'!$D$25</c:f>
              <c:strCache>
                <c:ptCount val="1"/>
                <c:pt idx="0">
                  <c:v>t.sk.veikta pārvešana</c:v>
                </c:pt>
              </c:strCache>
            </c:strRef>
          </c:tx>
          <c:spPr>
            <a:ln w="31750" cap="rnd">
              <a:solidFill>
                <a:schemeClr val="accent6"/>
              </a:solidFill>
              <a:round/>
            </a:ln>
            <a:effectLst/>
          </c:spPr>
          <c:marker>
            <c:symbol val="circle"/>
            <c:size val="17"/>
            <c:spPr>
              <a:solidFill>
                <a:schemeClr val="accent6"/>
              </a:solidFill>
              <a:ln>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'2023'!$A$26:$A$46</c:f>
              <c:strCache>
                <c:ptCount val="21"/>
                <c:pt idx="0">
                  <c:v>Janvāris, 2023</c:v>
                </c:pt>
                <c:pt idx="1">
                  <c:v>Februāris, 2023</c:v>
                </c:pt>
                <c:pt idx="2">
                  <c:v>Marts, 2023</c:v>
                </c:pt>
                <c:pt idx="3">
                  <c:v>Aprīlis, 2023</c:v>
                </c:pt>
                <c:pt idx="4">
                  <c:v>Maijs, 2023</c:v>
                </c:pt>
                <c:pt idx="5">
                  <c:v>Jūnijs, 2023</c:v>
                </c:pt>
                <c:pt idx="6">
                  <c:v>Jūlijs, 2023</c:v>
                </c:pt>
                <c:pt idx="7">
                  <c:v>Augusts, 2023</c:v>
                </c:pt>
                <c:pt idx="8">
                  <c:v>Septembris, 2023</c:v>
                </c:pt>
                <c:pt idx="9">
                  <c:v>Oktobris, 2023 </c:v>
                </c:pt>
                <c:pt idx="10">
                  <c:v>Novembris, 2023</c:v>
                </c:pt>
                <c:pt idx="11">
                  <c:v>Decembris, 2023</c:v>
                </c:pt>
                <c:pt idx="12">
                  <c:v>Janvāris, 2024</c:v>
                </c:pt>
                <c:pt idx="13">
                  <c:v>Februāris, 2024</c:v>
                </c:pt>
                <c:pt idx="14">
                  <c:v>Marts, 2024</c:v>
                </c:pt>
                <c:pt idx="15">
                  <c:v>Aprīlis, 2024</c:v>
                </c:pt>
                <c:pt idx="16">
                  <c:v>Maijs, 2024</c:v>
                </c:pt>
                <c:pt idx="17">
                  <c:v>Jūnijs, 2024</c:v>
                </c:pt>
                <c:pt idx="18">
                  <c:v>Jūlijs, 2024</c:v>
                </c:pt>
                <c:pt idx="19">
                  <c:v>Augusts, 2024</c:v>
                </c:pt>
                <c:pt idx="20">
                  <c:v>Septembris (01.-15.)</c:v>
                </c:pt>
              </c:strCache>
            </c:strRef>
          </c:cat>
          <c:val>
            <c:numRef>
              <c:f>'2023'!$D$26:$D$46</c:f>
              <c:numCache>
                <c:formatCode>General</c:formatCode>
                <c:ptCount val="21"/>
                <c:pt idx="0">
                  <c:v>4</c:v>
                </c:pt>
                <c:pt idx="1">
                  <c:v>8</c:v>
                </c:pt>
                <c:pt idx="2">
                  <c:v>8</c:v>
                </c:pt>
                <c:pt idx="3">
                  <c:v>5</c:v>
                </c:pt>
                <c:pt idx="4">
                  <c:v>2</c:v>
                </c:pt>
                <c:pt idx="5">
                  <c:v>3</c:v>
                </c:pt>
                <c:pt idx="6">
                  <c:v>4</c:v>
                </c:pt>
                <c:pt idx="7">
                  <c:v>2</c:v>
                </c:pt>
                <c:pt idx="8">
                  <c:v>3</c:v>
                </c:pt>
                <c:pt idx="9">
                  <c:v>3</c:v>
                </c:pt>
                <c:pt idx="10">
                  <c:v>3</c:v>
                </c:pt>
                <c:pt idx="11">
                  <c:v>4</c:v>
                </c:pt>
                <c:pt idx="12">
                  <c:v>4</c:v>
                </c:pt>
                <c:pt idx="13">
                  <c:v>2</c:v>
                </c:pt>
                <c:pt idx="14">
                  <c:v>0</c:v>
                </c:pt>
                <c:pt idx="15">
                  <c:v>1</c:v>
                </c:pt>
                <c:pt idx="16">
                  <c:v>3</c:v>
                </c:pt>
                <c:pt idx="17">
                  <c:v>2</c:v>
                </c:pt>
                <c:pt idx="18">
                  <c:v>5</c:v>
                </c:pt>
                <c:pt idx="19">
                  <c:v>2</c:v>
                </c:pt>
                <c:pt idx="20">
                  <c:v>0</c:v>
                </c:pt>
              </c:numCache>
            </c:numRef>
          </c:val>
          <c:smooth val="0"/>
          <c:extLst>
            <c:ext xmlns:c16="http://schemas.microsoft.com/office/drawing/2014/chart" uri="{C3380CC4-5D6E-409C-BE32-E72D297353CC}">
              <c16:uniqueId val="{00000002-A96F-4E41-9E71-48737BF108BA}"/>
            </c:ext>
          </c:extLst>
        </c:ser>
        <c:dLbls>
          <c:dLblPos val="ctr"/>
          <c:showLegendKey val="0"/>
          <c:showVal val="1"/>
          <c:showCatName val="0"/>
          <c:showSerName val="0"/>
          <c:showPercent val="0"/>
          <c:showBubbleSize val="0"/>
        </c:dLbls>
        <c:marker val="1"/>
        <c:smooth val="0"/>
        <c:axId val="162400896"/>
        <c:axId val="162513280"/>
      </c:lineChart>
      <c:catAx>
        <c:axId val="162400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Verdana" panose="020B0604030504040204" pitchFamily="34" charset="0"/>
                <a:ea typeface="Verdana" panose="020B0604030504040204" pitchFamily="34" charset="0"/>
                <a:cs typeface="+mn-cs"/>
              </a:defRPr>
            </a:pPr>
            <a:endParaRPr lang="lv-LV"/>
          </a:p>
        </c:txPr>
        <c:crossAx val="162513280"/>
        <c:crosses val="autoZero"/>
        <c:auto val="1"/>
        <c:lblAlgn val="ctr"/>
        <c:lblOffset val="100"/>
        <c:noMultiLvlLbl val="0"/>
      </c:catAx>
      <c:valAx>
        <c:axId val="1625132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2400896"/>
        <c:crosses val="autoZero"/>
        <c:crossBetween val="between"/>
      </c:valAx>
      <c:spPr>
        <a:noFill/>
        <a:ln>
          <a:noFill/>
        </a:ln>
        <a:effectLst/>
      </c:spPr>
    </c:plotArea>
    <c:legend>
      <c:legendPos val="b"/>
      <c:layout>
        <c:manualLayout>
          <c:xMode val="edge"/>
          <c:yMode val="edge"/>
          <c:x val="1.7816216622296099E-2"/>
          <c:y val="0.86099330675493702"/>
          <c:w val="0.94767089713070285"/>
          <c:h val="0.118787653649443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vert="horz" lIns="0" tIns="0" rIns="0" bIns="0"/>
          <a:lstStyle/>
          <a:p>
            <a:pPr marL="0" marR="0" indent="0" algn="ctr" defTabSz="914400" rtl="0" fontAlgn="auto" hangingPunct="1">
              <a:lnSpc>
                <a:spcPct val="100000"/>
              </a:lnSpc>
              <a:spcBef>
                <a:spcPts val="0"/>
              </a:spcBef>
              <a:spcAft>
                <a:spcPts val="0"/>
              </a:spcAft>
              <a:tabLst/>
              <a:defRPr sz="1600" b="1" i="0" u="none" strike="noStrike" kern="1200" spc="0" baseline="0">
                <a:solidFill>
                  <a:schemeClr val="tx1"/>
                </a:solidFill>
                <a:latin typeface="Verdana" panose="020B0604030504040204" pitchFamily="34" charset="0"/>
                <a:ea typeface="Verdana" panose="020B0604030504040204" pitchFamily="34" charset="0"/>
              </a:defRPr>
            </a:pPr>
            <a:r>
              <a:rPr lang="lv-LV" sz="1600" b="1" i="0" u="none" strike="noStrike" kern="1200" cap="none" spc="0" baseline="0">
                <a:solidFill>
                  <a:schemeClr val="tx1"/>
                </a:solidFill>
                <a:uFillTx/>
                <a:latin typeface="Verdana" panose="020B0604030504040204" pitchFamily="34" charset="0"/>
                <a:ea typeface="Verdana" panose="020B0604030504040204" pitchFamily="34" charset="0"/>
              </a:rPr>
              <a:t>Nodarbināto farmācijas jomas speciālistu no Ukrainas skaits (kumulatīvais rādītājs)</a:t>
            </a:r>
          </a:p>
        </c:rich>
      </c:tx>
      <c:overlay val="0"/>
      <c:spPr>
        <a:noFill/>
        <a:ln>
          <a:noFill/>
        </a:ln>
      </c:spPr>
    </c:title>
    <c:autoTitleDeleted val="0"/>
    <c:plotArea>
      <c:layout/>
      <c:barChart>
        <c:barDir val="col"/>
        <c:grouping val="clustered"/>
        <c:varyColors val="0"/>
        <c:ser>
          <c:idx val="0"/>
          <c:order val="0"/>
          <c:tx>
            <c:strRef>
              <c:f>grafiki_farmācija!$J$3</c:f>
              <c:strCache>
                <c:ptCount val="1"/>
                <c:pt idx="0">
                  <c:v>janvāris, 2023</c:v>
                </c:pt>
              </c:strCache>
            </c:strRef>
          </c:tx>
          <c:spPr>
            <a:solidFill>
              <a:srgbClr val="4472C4"/>
            </a:solidFill>
            <a:ln>
              <a:noFill/>
            </a:ln>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grafiki_farmācija!$J$4:$J$6</c:f>
              <c:numCache>
                <c:formatCode>General</c:formatCode>
                <c:ptCount val="3"/>
                <c:pt idx="0">
                  <c:v>28</c:v>
                </c:pt>
                <c:pt idx="1">
                  <c:v>7</c:v>
                </c:pt>
                <c:pt idx="2">
                  <c:v>35</c:v>
                </c:pt>
              </c:numCache>
            </c:numRef>
          </c:val>
          <c:extLst>
            <c:ext xmlns:c16="http://schemas.microsoft.com/office/drawing/2014/chart" uri="{C3380CC4-5D6E-409C-BE32-E72D297353CC}">
              <c16:uniqueId val="{00000000-FF76-4198-AABD-937258179682}"/>
            </c:ext>
          </c:extLst>
        </c:ser>
        <c:ser>
          <c:idx val="4"/>
          <c:order val="1"/>
          <c:tx>
            <c:strRef>
              <c:f>grafiki_farmācija!$N$3</c:f>
              <c:strCache>
                <c:ptCount val="1"/>
                <c:pt idx="0">
                  <c:v>janvāris, 2023</c:v>
                </c:pt>
              </c:strCache>
            </c:strRef>
          </c:tx>
          <c:spPr>
            <a:solidFill>
              <a:srgbClr val="5089BC"/>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grafiki_farmācija!$N$4:$N$6</c:f>
            </c:numRef>
          </c:val>
          <c:extLst>
            <c:ext xmlns:c16="http://schemas.microsoft.com/office/drawing/2014/chart" uri="{C3380CC4-5D6E-409C-BE32-E72D297353CC}">
              <c16:uniqueId val="{00000001-FF76-4198-AABD-937258179682}"/>
            </c:ext>
          </c:extLst>
        </c:ser>
        <c:ser>
          <c:idx val="5"/>
          <c:order val="2"/>
          <c:tx>
            <c:strRef>
              <c:f>grafiki_farmācija!$O$3</c:f>
              <c:strCache>
                <c:ptCount val="1"/>
                <c:pt idx="0">
                  <c:v>marts,2023</c:v>
                </c:pt>
              </c:strCache>
            </c:strRef>
          </c:tx>
          <c:spPr>
            <a:solidFill>
              <a:srgbClr val="62993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grafiki_farmācija!$O$4:$O$6</c:f>
            </c:numRef>
          </c:val>
          <c:extLst>
            <c:ext xmlns:c16="http://schemas.microsoft.com/office/drawing/2014/chart" uri="{C3380CC4-5D6E-409C-BE32-E72D297353CC}">
              <c16:uniqueId val="{00000002-FF76-4198-AABD-937258179682}"/>
            </c:ext>
          </c:extLst>
        </c:ser>
        <c:ser>
          <c:idx val="6"/>
          <c:order val="3"/>
          <c:tx>
            <c:strRef>
              <c:f>grafiki_farmācija!$P$3</c:f>
              <c:strCache>
                <c:ptCount val="1"/>
                <c:pt idx="0">
                  <c:v>aprīlis,2023</c:v>
                </c:pt>
              </c:strCache>
            </c:strRef>
          </c:tx>
          <c:spPr>
            <a:solidFill>
              <a:srgbClr val="8FA2D4"/>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grafiki_farmācija!$P$4:$P$6</c:f>
            </c:numRef>
          </c:val>
          <c:extLst>
            <c:ext xmlns:c16="http://schemas.microsoft.com/office/drawing/2014/chart" uri="{C3380CC4-5D6E-409C-BE32-E72D297353CC}">
              <c16:uniqueId val="{00000003-FF76-4198-AABD-937258179682}"/>
            </c:ext>
          </c:extLst>
        </c:ser>
        <c:ser>
          <c:idx val="7"/>
          <c:order val="4"/>
          <c:tx>
            <c:strRef>
              <c:f>grafiki_farmācija!$Q$3</c:f>
              <c:strCache>
                <c:ptCount val="1"/>
                <c:pt idx="0">
                  <c:v>maijs, 2023</c:v>
                </c:pt>
              </c:strCache>
            </c:strRef>
          </c:tx>
          <c:spPr>
            <a:solidFill>
              <a:srgbClr val="F1A78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grafiki_farmācija!$Q$4:$Q$6</c:f>
            </c:numRef>
          </c:val>
          <c:extLst>
            <c:ext xmlns:c16="http://schemas.microsoft.com/office/drawing/2014/chart" uri="{C3380CC4-5D6E-409C-BE32-E72D297353CC}">
              <c16:uniqueId val="{00000004-FF76-4198-AABD-937258179682}"/>
            </c:ext>
          </c:extLst>
        </c:ser>
        <c:ser>
          <c:idx val="8"/>
          <c:order val="5"/>
          <c:tx>
            <c:strRef>
              <c:f>grafiki_farmācija!$R$3</c:f>
              <c:strCache>
                <c:ptCount val="1"/>
                <c:pt idx="0">
                  <c:v>jūlijs, 2023</c:v>
                </c:pt>
              </c:strCache>
            </c:strRef>
          </c:tx>
          <c:spPr>
            <a:solidFill>
              <a:srgbClr val="BFBFBF"/>
            </a:solidFill>
            <a:ln>
              <a:noFill/>
            </a:ln>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grafiki_farmācija!$R$4:$R$6</c:f>
              <c:numCache>
                <c:formatCode>General</c:formatCode>
                <c:ptCount val="3"/>
                <c:pt idx="0">
                  <c:v>22</c:v>
                </c:pt>
                <c:pt idx="1">
                  <c:v>7</c:v>
                </c:pt>
                <c:pt idx="2">
                  <c:v>29</c:v>
                </c:pt>
              </c:numCache>
            </c:numRef>
          </c:val>
          <c:extLst>
            <c:ext xmlns:c16="http://schemas.microsoft.com/office/drawing/2014/chart" uri="{C3380CC4-5D6E-409C-BE32-E72D297353CC}">
              <c16:uniqueId val="{00000005-FF76-4198-AABD-937258179682}"/>
            </c:ext>
          </c:extLst>
        </c:ser>
        <c:ser>
          <c:idx val="9"/>
          <c:order val="6"/>
          <c:tx>
            <c:strRef>
              <c:f>grafiki_farmācija!$T$3</c:f>
              <c:strCache>
                <c:ptCount val="1"/>
                <c:pt idx="0">
                  <c:v>aprīlis, 2024</c:v>
                </c:pt>
              </c:strCache>
            </c:strRef>
          </c:tx>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grafiki_farmācija!$T$4:$T$6</c:f>
              <c:numCache>
                <c:formatCode>General</c:formatCode>
                <c:ptCount val="3"/>
                <c:pt idx="0">
                  <c:v>22</c:v>
                </c:pt>
                <c:pt idx="1">
                  <c:v>6</c:v>
                </c:pt>
                <c:pt idx="2">
                  <c:v>28</c:v>
                </c:pt>
              </c:numCache>
            </c:numRef>
          </c:val>
          <c:extLst>
            <c:ext xmlns:c16="http://schemas.microsoft.com/office/drawing/2014/chart" uri="{C3380CC4-5D6E-409C-BE32-E72D297353CC}">
              <c16:uniqueId val="{00000006-FF76-4198-AABD-937258179682}"/>
            </c:ext>
          </c:extLst>
        </c:ser>
        <c:ser>
          <c:idx val="1"/>
          <c:order val="7"/>
          <c:tx>
            <c:strRef>
              <c:f>grafiki_farmācija!$U$3</c:f>
              <c:strCache>
                <c:ptCount val="1"/>
                <c:pt idx="0">
                  <c:v>augusts, 2024</c:v>
                </c:pt>
              </c:strCache>
            </c:strRef>
          </c:tx>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grafiki_farmācija!$U$4:$U$6</c:f>
              <c:numCache>
                <c:formatCode>General</c:formatCode>
                <c:ptCount val="3"/>
                <c:pt idx="0">
                  <c:v>21</c:v>
                </c:pt>
                <c:pt idx="1">
                  <c:v>6</c:v>
                </c:pt>
                <c:pt idx="2">
                  <c:v>27</c:v>
                </c:pt>
              </c:numCache>
            </c:numRef>
          </c:val>
          <c:extLst>
            <c:ext xmlns:c16="http://schemas.microsoft.com/office/drawing/2014/chart" uri="{C3380CC4-5D6E-409C-BE32-E72D297353CC}">
              <c16:uniqueId val="{00000001-6C21-481C-B752-2D17B93F05B3}"/>
            </c:ext>
          </c:extLst>
        </c:ser>
        <c:dLbls>
          <c:dLblPos val="outEnd"/>
          <c:showLegendKey val="0"/>
          <c:showVal val="1"/>
          <c:showCatName val="0"/>
          <c:showSerName val="0"/>
          <c:showPercent val="0"/>
          <c:showBubbleSize val="0"/>
        </c:dLbls>
        <c:gapWidth val="219"/>
        <c:overlap val="-27"/>
        <c:axId val="1927301536"/>
        <c:axId val="1927301056"/>
      </c:barChart>
      <c:valAx>
        <c:axId val="1927301056"/>
        <c:scaling>
          <c:orientation val="minMax"/>
        </c:scaling>
        <c:delete val="1"/>
        <c:axPos val="l"/>
        <c:numFmt formatCode="General" sourceLinked="1"/>
        <c:majorTickMark val="none"/>
        <c:minorTickMark val="none"/>
        <c:tickLblPos val="nextTo"/>
        <c:crossAx val="1927301536"/>
        <c:crosses val="autoZero"/>
        <c:crossBetween val="between"/>
      </c:valAx>
      <c:catAx>
        <c:axId val="1927301536"/>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Verdana" panose="020B0604030504040204" pitchFamily="34" charset="0"/>
                <a:ea typeface="Verdana" panose="020B0604030504040204" pitchFamily="34" charset="0"/>
              </a:defRPr>
            </a:pPr>
            <a:endParaRPr lang="lv-LV"/>
          </a:p>
        </c:txPr>
        <c:crossAx val="1927301056"/>
        <c:crosses val="autoZero"/>
        <c:auto val="1"/>
        <c:lblAlgn val="ctr"/>
        <c:lblOffset val="100"/>
        <c:noMultiLvlLbl val="0"/>
      </c:catAx>
      <c:spPr>
        <a:noFill/>
        <a:ln>
          <a:noFill/>
        </a:ln>
      </c:spPr>
    </c:plotArea>
    <c:legend>
      <c:legendPos val="b"/>
      <c:overlay val="0"/>
      <c:txPr>
        <a:bodyPr/>
        <a:lstStyle/>
        <a:p>
          <a:pPr>
            <a:defRPr>
              <a:latin typeface="Verdana" panose="020B0604030504040204" pitchFamily="34" charset="0"/>
              <a:ea typeface="Verdana" panose="020B0604030504040204" pitchFamily="34" charset="0"/>
            </a:defRPr>
          </a:pPr>
          <a:endParaRPr lang="lv-LV"/>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lv-LV"/>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ysClr val="windowText" lastClr="000000"/>
                </a:solidFill>
                <a:latin typeface="Verdana" panose="020B0604030504040204" pitchFamily="34" charset="0"/>
                <a:ea typeface="Verdana" panose="020B0604030504040204" pitchFamily="34" charset="0"/>
              </a:defRPr>
            </a:pPr>
            <a:r>
              <a:rPr lang="lv-LV" sz="1600" b="1" i="0" u="none" strike="noStrike" kern="1200" cap="none" spc="0" baseline="0" dirty="0">
                <a:solidFill>
                  <a:sysClr val="windowText" lastClr="000000"/>
                </a:solidFill>
                <a:uFillTx/>
                <a:latin typeface="Verdana" panose="020B0604030504040204" pitchFamily="34" charset="0"/>
                <a:ea typeface="Verdana" panose="020B0604030504040204" pitchFamily="34" charset="0"/>
              </a:rPr>
              <a:t>Nodarbināto ārstniecības personu no Ukrainas skaits</a:t>
            </a:r>
          </a:p>
          <a:p>
            <a:pPr marL="0" marR="0" indent="0" algn="ctr" defTabSz="914400" fontAlgn="auto" hangingPunct="1">
              <a:lnSpc>
                <a:spcPct val="100000"/>
              </a:lnSpc>
              <a:spcBef>
                <a:spcPts val="0"/>
              </a:spcBef>
              <a:spcAft>
                <a:spcPts val="0"/>
              </a:spcAft>
              <a:tabLst/>
              <a:defRPr sz="1600" b="1" i="0" u="none" strike="noStrike" kern="1200" spc="0" baseline="0">
                <a:solidFill>
                  <a:sysClr val="windowText" lastClr="000000"/>
                </a:solidFill>
                <a:latin typeface="Verdana" panose="020B0604030504040204" pitchFamily="34" charset="0"/>
                <a:ea typeface="Verdana" panose="020B0604030504040204" pitchFamily="34" charset="0"/>
              </a:defRPr>
            </a:pPr>
            <a:r>
              <a:rPr lang="lv-LV" sz="1600" b="1" i="0" u="none" strike="noStrike" kern="1200" cap="none" spc="0" baseline="0" dirty="0">
                <a:solidFill>
                  <a:sysClr val="windowText" lastClr="000000"/>
                </a:solidFill>
                <a:uFillTx/>
                <a:latin typeface="Verdana" panose="020B0604030504040204" pitchFamily="34" charset="0"/>
                <a:ea typeface="Verdana" panose="020B0604030504040204" pitchFamily="34" charset="0"/>
              </a:rPr>
              <a:t> (kumulatīvais rādītājs)</a:t>
            </a:r>
          </a:p>
        </c:rich>
      </c:tx>
      <c:layout>
        <c:manualLayout>
          <c:xMode val="edge"/>
          <c:yMode val="edge"/>
          <c:x val="0.14541164999235565"/>
          <c:y val="1.6772327930442647E-2"/>
        </c:manualLayout>
      </c:layout>
      <c:overlay val="0"/>
      <c:spPr>
        <a:noFill/>
        <a:ln>
          <a:noFill/>
        </a:ln>
      </c:spPr>
    </c:title>
    <c:autoTitleDeleted val="0"/>
    <c:plotArea>
      <c:layout>
        <c:manualLayout>
          <c:layoutTarget val="inner"/>
          <c:xMode val="edge"/>
          <c:yMode val="edge"/>
          <c:x val="2.9166647528446502E-2"/>
          <c:y val="0.21916414113266836"/>
          <c:w val="0.95416669674101262"/>
          <c:h val="0.51664448845456334"/>
        </c:manualLayout>
      </c:layout>
      <c:barChart>
        <c:barDir val="col"/>
        <c:grouping val="clustered"/>
        <c:varyColors val="0"/>
        <c:ser>
          <c:idx val="0"/>
          <c:order val="0"/>
          <c:tx>
            <c:strRef>
              <c:f>grafiki_mediķi!$W$3</c:f>
              <c:strCache>
                <c:ptCount val="1"/>
                <c:pt idx="0">
                  <c:v>janvāris, 2023</c:v>
                </c:pt>
              </c:strCache>
            </c:strRef>
          </c:tx>
          <c:spPr>
            <a:solidFill>
              <a:srgbClr val="4472C4"/>
            </a:solidFill>
            <a:ln>
              <a:noFill/>
            </a:ln>
          </c:spPr>
          <c:invertIfNegative val="0"/>
          <c:dPt>
            <c:idx val="5"/>
            <c:invertIfNegative val="0"/>
            <c:bubble3D val="0"/>
            <c:extLst>
              <c:ext xmlns:c16="http://schemas.microsoft.com/office/drawing/2014/chart" uri="{C3380CC4-5D6E-409C-BE32-E72D297353CC}">
                <c16:uniqueId val="{00000000-7E0F-4314-ACC5-BD4A299E6865}"/>
              </c:ext>
            </c:extLst>
          </c:dPt>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grafiki_mediķi!$A$4:$A$9</c:f>
              <c:strCache>
                <c:ptCount val="6"/>
                <c:pt idx="0">
                  <c:v>Ārsts</c:v>
                </c:pt>
                <c:pt idx="1">
                  <c:v>Zobārsts </c:v>
                </c:pt>
                <c:pt idx="2">
                  <c:v>Māsa</c:v>
                </c:pt>
                <c:pt idx="3">
                  <c:v>Ārsta palīgs</c:v>
                </c:pt>
                <c:pt idx="4">
                  <c:v>Citas profesijas</c:v>
                </c:pt>
                <c:pt idx="5">
                  <c:v>Kopā</c:v>
                </c:pt>
              </c:strCache>
            </c:strRef>
          </c:cat>
          <c:val>
            <c:numRef>
              <c:f>grafiki_mediķi!$W$4:$W$9</c:f>
              <c:numCache>
                <c:formatCode>General</c:formatCode>
                <c:ptCount val="6"/>
                <c:pt idx="0">
                  <c:v>71</c:v>
                </c:pt>
                <c:pt idx="1">
                  <c:v>26</c:v>
                </c:pt>
                <c:pt idx="2">
                  <c:v>45</c:v>
                </c:pt>
                <c:pt idx="3">
                  <c:v>15</c:v>
                </c:pt>
                <c:pt idx="4">
                  <c:v>5</c:v>
                </c:pt>
                <c:pt idx="5">
                  <c:v>162</c:v>
                </c:pt>
              </c:numCache>
            </c:numRef>
          </c:val>
          <c:extLst>
            <c:ext xmlns:c16="http://schemas.microsoft.com/office/drawing/2014/chart" uri="{C3380CC4-5D6E-409C-BE32-E72D297353CC}">
              <c16:uniqueId val="{00000001-7E0F-4314-ACC5-BD4A299E6865}"/>
            </c:ext>
          </c:extLst>
        </c:ser>
        <c:ser>
          <c:idx val="4"/>
          <c:order val="1"/>
          <c:tx>
            <c:strRef>
              <c:f>grafiki_mediķi!$AA$3</c:f>
              <c:strCache>
                <c:ptCount val="1"/>
                <c:pt idx="0">
                  <c:v>jūlijs, 2023</c:v>
                </c:pt>
              </c:strCache>
            </c:strRef>
          </c:tx>
          <c:spPr>
            <a:solidFill>
              <a:srgbClr val="5B9BD5"/>
            </a:solidFill>
            <a:ln>
              <a:noFill/>
            </a:ln>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grafiki_mediķi!$A$4:$A$9</c:f>
              <c:strCache>
                <c:ptCount val="6"/>
                <c:pt idx="0">
                  <c:v>Ārsts</c:v>
                </c:pt>
                <c:pt idx="1">
                  <c:v>Zobārsts </c:v>
                </c:pt>
                <c:pt idx="2">
                  <c:v>Māsa</c:v>
                </c:pt>
                <c:pt idx="3">
                  <c:v>Ārsta palīgs</c:v>
                </c:pt>
                <c:pt idx="4">
                  <c:v>Citas profesijas</c:v>
                </c:pt>
                <c:pt idx="5">
                  <c:v>Kopā</c:v>
                </c:pt>
              </c:strCache>
            </c:strRef>
          </c:cat>
          <c:val>
            <c:numRef>
              <c:f>grafiki_mediķi!$AA$4:$AA$9</c:f>
              <c:numCache>
                <c:formatCode>General</c:formatCode>
                <c:ptCount val="6"/>
                <c:pt idx="0">
                  <c:v>77</c:v>
                </c:pt>
                <c:pt idx="1">
                  <c:v>27</c:v>
                </c:pt>
                <c:pt idx="2">
                  <c:v>44</c:v>
                </c:pt>
                <c:pt idx="3">
                  <c:v>17</c:v>
                </c:pt>
                <c:pt idx="4">
                  <c:v>6</c:v>
                </c:pt>
                <c:pt idx="5">
                  <c:v>171</c:v>
                </c:pt>
              </c:numCache>
            </c:numRef>
          </c:val>
          <c:extLst>
            <c:ext xmlns:c16="http://schemas.microsoft.com/office/drawing/2014/chart" uri="{C3380CC4-5D6E-409C-BE32-E72D297353CC}">
              <c16:uniqueId val="{00000002-7E0F-4314-ACC5-BD4A299E6865}"/>
            </c:ext>
          </c:extLst>
        </c:ser>
        <c:ser>
          <c:idx val="5"/>
          <c:order val="2"/>
          <c:tx>
            <c:strRef>
              <c:f>grafiki_mediķi!$AC$3</c:f>
              <c:strCache>
                <c:ptCount val="1"/>
                <c:pt idx="0">
                  <c:v>aprīlis, 2024</c:v>
                </c:pt>
              </c:strCache>
            </c:strRef>
          </c:tx>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grafiki_mediķi!$A$4:$A$9</c:f>
              <c:strCache>
                <c:ptCount val="6"/>
                <c:pt idx="0">
                  <c:v>Ārsts</c:v>
                </c:pt>
                <c:pt idx="1">
                  <c:v>Zobārsts </c:v>
                </c:pt>
                <c:pt idx="2">
                  <c:v>Māsa</c:v>
                </c:pt>
                <c:pt idx="3">
                  <c:v>Ārsta palīgs</c:v>
                </c:pt>
                <c:pt idx="4">
                  <c:v>Citas profesijas</c:v>
                </c:pt>
                <c:pt idx="5">
                  <c:v>Kopā</c:v>
                </c:pt>
              </c:strCache>
            </c:strRef>
          </c:cat>
          <c:val>
            <c:numRef>
              <c:f>grafiki_mediķi!$AC$4:$AC$9</c:f>
              <c:numCache>
                <c:formatCode>General</c:formatCode>
                <c:ptCount val="6"/>
                <c:pt idx="0">
                  <c:v>87</c:v>
                </c:pt>
                <c:pt idx="1">
                  <c:v>40</c:v>
                </c:pt>
                <c:pt idx="2">
                  <c:v>51</c:v>
                </c:pt>
                <c:pt idx="3">
                  <c:v>18</c:v>
                </c:pt>
                <c:pt idx="4">
                  <c:v>9</c:v>
                </c:pt>
                <c:pt idx="5">
                  <c:v>205</c:v>
                </c:pt>
              </c:numCache>
            </c:numRef>
          </c:val>
          <c:extLst>
            <c:ext xmlns:c16="http://schemas.microsoft.com/office/drawing/2014/chart" uri="{C3380CC4-5D6E-409C-BE32-E72D297353CC}">
              <c16:uniqueId val="{00000003-7E0F-4314-ACC5-BD4A299E6865}"/>
            </c:ext>
          </c:extLst>
        </c:ser>
        <c:ser>
          <c:idx val="1"/>
          <c:order val="3"/>
          <c:tx>
            <c:strRef>
              <c:f>grafiki_mediķi!$V$3</c:f>
              <c:strCache>
                <c:ptCount val="1"/>
                <c:pt idx="0">
                  <c:v>septembris, 2024</c:v>
                </c:pt>
              </c:strCache>
            </c:strRef>
          </c:tx>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grafiki_mediķi!$A$4:$A$9</c:f>
              <c:strCache>
                <c:ptCount val="6"/>
                <c:pt idx="0">
                  <c:v>Ārsts</c:v>
                </c:pt>
                <c:pt idx="1">
                  <c:v>Zobārsts </c:v>
                </c:pt>
                <c:pt idx="2">
                  <c:v>Māsa</c:v>
                </c:pt>
                <c:pt idx="3">
                  <c:v>Ārsta palīgs</c:v>
                </c:pt>
                <c:pt idx="4">
                  <c:v>Citas profesijas</c:v>
                </c:pt>
                <c:pt idx="5">
                  <c:v>Kopā</c:v>
                </c:pt>
              </c:strCache>
            </c:strRef>
          </c:cat>
          <c:val>
            <c:numRef>
              <c:f>grafiki_mediķi!$AD$4:$AD$9</c:f>
              <c:numCache>
                <c:formatCode>General</c:formatCode>
                <c:ptCount val="6"/>
                <c:pt idx="0">
                  <c:v>107</c:v>
                </c:pt>
                <c:pt idx="1">
                  <c:v>48</c:v>
                </c:pt>
                <c:pt idx="2">
                  <c:v>55</c:v>
                </c:pt>
                <c:pt idx="3">
                  <c:v>16</c:v>
                </c:pt>
                <c:pt idx="4">
                  <c:v>7</c:v>
                </c:pt>
                <c:pt idx="5">
                  <c:v>233</c:v>
                </c:pt>
              </c:numCache>
            </c:numRef>
          </c:val>
          <c:extLst>
            <c:ext xmlns:c16="http://schemas.microsoft.com/office/drawing/2014/chart" uri="{C3380CC4-5D6E-409C-BE32-E72D297353CC}">
              <c16:uniqueId val="{00000001-9377-4CC0-B9A8-F38A264332AF}"/>
            </c:ext>
          </c:extLst>
        </c:ser>
        <c:dLbls>
          <c:dLblPos val="outEnd"/>
          <c:showLegendKey val="0"/>
          <c:showVal val="1"/>
          <c:showCatName val="0"/>
          <c:showSerName val="0"/>
          <c:showPercent val="0"/>
          <c:showBubbleSize val="0"/>
        </c:dLbls>
        <c:gapWidth val="219"/>
        <c:overlap val="-27"/>
        <c:axId val="1927299616"/>
        <c:axId val="1927300576"/>
      </c:barChart>
      <c:valAx>
        <c:axId val="1927300576"/>
        <c:scaling>
          <c:orientation val="minMax"/>
        </c:scaling>
        <c:delete val="1"/>
        <c:axPos val="l"/>
        <c:numFmt formatCode="General" sourceLinked="1"/>
        <c:majorTickMark val="none"/>
        <c:minorTickMark val="none"/>
        <c:tickLblPos val="nextTo"/>
        <c:crossAx val="1927299616"/>
        <c:crosses val="autoZero"/>
        <c:crossBetween val="between"/>
      </c:valAx>
      <c:catAx>
        <c:axId val="1927299616"/>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Verdana" panose="020B0604030504040204" pitchFamily="34" charset="0"/>
                <a:ea typeface="Verdana" panose="020B0604030504040204" pitchFamily="34" charset="0"/>
              </a:defRPr>
            </a:pPr>
            <a:endParaRPr lang="lv-LV"/>
          </a:p>
        </c:txPr>
        <c:crossAx val="1927300576"/>
        <c:crosses val="autoZero"/>
        <c:auto val="1"/>
        <c:lblAlgn val="ctr"/>
        <c:lblOffset val="100"/>
        <c:noMultiLvlLbl val="0"/>
      </c:catAx>
      <c:spPr>
        <a:noFill/>
        <a:ln>
          <a:noFill/>
        </a:ln>
      </c:spPr>
    </c:plotArea>
    <c:legend>
      <c:legendPos val="b"/>
      <c:overlay val="0"/>
      <c:txPr>
        <a:bodyPr/>
        <a:lstStyle/>
        <a:p>
          <a:pPr>
            <a:defRPr>
              <a:latin typeface="Verdana" panose="020B0604030504040204" pitchFamily="34" charset="0"/>
              <a:ea typeface="Verdana" panose="020B0604030504040204" pitchFamily="34" charset="0"/>
            </a:defRPr>
          </a:pPr>
          <a:endParaRPr lang="lv-LV"/>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lv-LV"/>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vert="horz" lIns="0" tIns="0" rIns="0" bIns="0"/>
          <a:lstStyle/>
          <a:p>
            <a:pPr marL="0" marR="0" indent="0" algn="ctr" defTabSz="914400" rtl="0" fontAlgn="auto" hangingPunct="1">
              <a:lnSpc>
                <a:spcPct val="100000"/>
              </a:lnSpc>
              <a:spcBef>
                <a:spcPts val="0"/>
              </a:spcBef>
              <a:spcAft>
                <a:spcPts val="0"/>
              </a:spcAft>
              <a:tabLst/>
              <a:defRPr sz="1600" b="1" i="0" u="none" strike="noStrike" kern="1200" spc="0" baseline="0">
                <a:solidFill>
                  <a:sysClr val="windowText" lastClr="000000"/>
                </a:solidFill>
                <a:latin typeface="Verdana" panose="020B0604030504040204" pitchFamily="34" charset="0"/>
                <a:ea typeface="Verdana" panose="020B0604030504040204" pitchFamily="34" charset="0"/>
              </a:defRPr>
            </a:pPr>
            <a:r>
              <a:rPr lang="lv-LV" sz="1600" b="1" i="0" u="none" strike="noStrike" kern="1200" cap="none" spc="0" baseline="0">
                <a:solidFill>
                  <a:sysClr val="windowText" lastClr="000000"/>
                </a:solidFill>
                <a:uFillTx/>
                <a:latin typeface="Verdana" panose="020B0604030504040204" pitchFamily="34" charset="0"/>
                <a:ea typeface="Verdana" panose="020B0604030504040204" pitchFamily="34" charset="0"/>
              </a:rPr>
              <a:t>Farmācijas jomas speciālistu no Ukrainas skaits, kuras pārtraukušas darba attiecības</a:t>
            </a:r>
          </a:p>
          <a:p>
            <a:pPr marL="0" marR="0" indent="0" algn="ctr" defTabSz="914400" rtl="0" fontAlgn="auto" hangingPunct="1">
              <a:lnSpc>
                <a:spcPct val="100000"/>
              </a:lnSpc>
              <a:spcBef>
                <a:spcPts val="0"/>
              </a:spcBef>
              <a:spcAft>
                <a:spcPts val="0"/>
              </a:spcAft>
              <a:tabLst/>
              <a:defRPr sz="1600" b="1" i="0" u="none" strike="noStrike" kern="1200" spc="0" baseline="0">
                <a:solidFill>
                  <a:sysClr val="windowText" lastClr="000000"/>
                </a:solidFill>
                <a:latin typeface="Verdana" panose="020B0604030504040204" pitchFamily="34" charset="0"/>
                <a:ea typeface="Verdana" panose="020B0604030504040204" pitchFamily="34" charset="0"/>
              </a:defRPr>
            </a:pPr>
            <a:r>
              <a:rPr lang="lv-LV" sz="1600" b="1" i="0" u="none" strike="noStrike" kern="1200" cap="none" spc="0" baseline="0">
                <a:solidFill>
                  <a:sysClr val="windowText" lastClr="000000"/>
                </a:solidFill>
                <a:uFillTx/>
                <a:latin typeface="Verdana" panose="020B0604030504040204" pitchFamily="34" charset="0"/>
                <a:ea typeface="Verdana" panose="020B0604030504040204" pitchFamily="34" charset="0"/>
              </a:rPr>
              <a:t> (kumulatīvais rādītājs)</a:t>
            </a:r>
            <a:br>
              <a:rPr lang="lv-LV" sz="1600" b="1" i="0" u="none" strike="noStrike" kern="1200" cap="none" spc="0" baseline="0">
                <a:solidFill>
                  <a:sysClr val="windowText" lastClr="000000"/>
                </a:solidFill>
                <a:uFillTx/>
                <a:latin typeface="Verdana" panose="020B0604030504040204" pitchFamily="34" charset="0"/>
                <a:ea typeface="Verdana" panose="020B0604030504040204" pitchFamily="34" charset="0"/>
              </a:rPr>
            </a:br>
            <a:endParaRPr lang="lv-LV" sz="1600" b="1" i="0" u="none" strike="noStrike" kern="1200" cap="none" spc="0" baseline="0">
              <a:solidFill>
                <a:sysClr val="windowText" lastClr="000000"/>
              </a:solidFill>
              <a:uFillTx/>
              <a:latin typeface="Verdana" panose="020B0604030504040204" pitchFamily="34" charset="0"/>
              <a:ea typeface="Verdana" panose="020B0604030504040204" pitchFamily="34" charset="0"/>
            </a:endParaRPr>
          </a:p>
        </c:rich>
      </c:tx>
      <c:overlay val="0"/>
      <c:spPr>
        <a:noFill/>
        <a:ln>
          <a:noFill/>
        </a:ln>
      </c:spPr>
    </c:title>
    <c:autoTitleDeleted val="0"/>
    <c:plotArea>
      <c:layout/>
      <c:barChart>
        <c:barDir val="col"/>
        <c:grouping val="clustered"/>
        <c:varyColors val="0"/>
        <c:ser>
          <c:idx val="0"/>
          <c:order val="0"/>
          <c:tx>
            <c:strRef>
              <c:f>grafiki_farmācija!$V$3</c:f>
              <c:strCache>
                <c:ptCount val="1"/>
                <c:pt idx="0">
                  <c:v>janvāris, 2023</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grafiki_farmācija!$V$4:$V$6</c:f>
              <c:numCache>
                <c:formatCode>General</c:formatCode>
                <c:ptCount val="3"/>
                <c:pt idx="0">
                  <c:v>5</c:v>
                </c:pt>
                <c:pt idx="1">
                  <c:v>2</c:v>
                </c:pt>
                <c:pt idx="2">
                  <c:v>7</c:v>
                </c:pt>
              </c:numCache>
            </c:numRef>
          </c:val>
          <c:extLst>
            <c:ext xmlns:c16="http://schemas.microsoft.com/office/drawing/2014/chart" uri="{C3380CC4-5D6E-409C-BE32-E72D297353CC}">
              <c16:uniqueId val="{00000000-7AF7-44A6-AF5A-498885D8C05D}"/>
            </c:ext>
          </c:extLst>
        </c:ser>
        <c:ser>
          <c:idx val="4"/>
          <c:order val="1"/>
          <c:tx>
            <c:strRef>
              <c:f>grafiki_farmācija!$Z$3</c:f>
              <c:strCache>
                <c:ptCount val="1"/>
                <c:pt idx="0">
                  <c:v>jūlijs, 2023</c:v>
                </c:pt>
              </c:strCache>
            </c:strRef>
          </c:tx>
          <c:spPr>
            <a:solidFill>
              <a:schemeClr val="accent5">
                <a:lumMod val="75000"/>
              </a:schemeClr>
            </a:solidFill>
            <a:ln>
              <a:noFill/>
            </a:ln>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grafiki_farmācija!$Z$4:$Z$6</c:f>
              <c:numCache>
                <c:formatCode>General</c:formatCode>
                <c:ptCount val="3"/>
                <c:pt idx="0">
                  <c:v>15</c:v>
                </c:pt>
                <c:pt idx="1">
                  <c:v>2</c:v>
                </c:pt>
                <c:pt idx="2">
                  <c:v>17</c:v>
                </c:pt>
              </c:numCache>
            </c:numRef>
          </c:val>
          <c:extLst>
            <c:ext xmlns:c16="http://schemas.microsoft.com/office/drawing/2014/chart" uri="{C3380CC4-5D6E-409C-BE32-E72D297353CC}">
              <c16:uniqueId val="{00000001-7AF7-44A6-AF5A-498885D8C05D}"/>
            </c:ext>
          </c:extLst>
        </c:ser>
        <c:ser>
          <c:idx val="5"/>
          <c:order val="2"/>
          <c:tx>
            <c:strRef>
              <c:f>grafiki_farmācija!$AB$3</c:f>
              <c:strCache>
                <c:ptCount val="1"/>
                <c:pt idx="0">
                  <c:v>aprīlis, 2024</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grafiki_farmācija!$AB$4:$AB$6</c:f>
              <c:numCache>
                <c:formatCode>General</c:formatCode>
                <c:ptCount val="3"/>
                <c:pt idx="0">
                  <c:v>17</c:v>
                </c:pt>
                <c:pt idx="1">
                  <c:v>3</c:v>
                </c:pt>
                <c:pt idx="2">
                  <c:v>20</c:v>
                </c:pt>
              </c:numCache>
            </c:numRef>
          </c:val>
          <c:extLst>
            <c:ext xmlns:c16="http://schemas.microsoft.com/office/drawing/2014/chart" uri="{C3380CC4-5D6E-409C-BE32-E72D297353CC}">
              <c16:uniqueId val="{00000002-7AF7-44A6-AF5A-498885D8C05D}"/>
            </c:ext>
          </c:extLst>
        </c:ser>
        <c:ser>
          <c:idx val="1"/>
          <c:order val="3"/>
          <c:tx>
            <c:strRef>
              <c:f>grafiki_farmācija!$AC$3</c:f>
              <c:strCache>
                <c:ptCount val="1"/>
                <c:pt idx="0">
                  <c:v>augusts, 2024</c:v>
                </c:pt>
              </c:strCache>
            </c:strRef>
          </c:tx>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grafiki_farmācija!$A$4:$A$6</c:f>
              <c:strCache>
                <c:ptCount val="3"/>
                <c:pt idx="0">
                  <c:v>Farmaceits</c:v>
                </c:pt>
                <c:pt idx="1">
                  <c:v>Farmaceita asistents</c:v>
                </c:pt>
                <c:pt idx="2">
                  <c:v>Kopā</c:v>
                </c:pt>
              </c:strCache>
            </c:strRef>
          </c:cat>
          <c:val>
            <c:numRef>
              <c:f>grafiki_farmācija!$AC$4:$AC$6</c:f>
              <c:numCache>
                <c:formatCode>General</c:formatCode>
                <c:ptCount val="3"/>
                <c:pt idx="0">
                  <c:v>18</c:v>
                </c:pt>
                <c:pt idx="1">
                  <c:v>3</c:v>
                </c:pt>
                <c:pt idx="2">
                  <c:v>21</c:v>
                </c:pt>
              </c:numCache>
            </c:numRef>
          </c:val>
          <c:extLst>
            <c:ext xmlns:c16="http://schemas.microsoft.com/office/drawing/2014/chart" uri="{C3380CC4-5D6E-409C-BE32-E72D297353CC}">
              <c16:uniqueId val="{00000002-8B30-48C5-AAC6-B6CF7D5E2CC8}"/>
            </c:ext>
          </c:extLst>
        </c:ser>
        <c:dLbls>
          <c:dLblPos val="outEnd"/>
          <c:showLegendKey val="0"/>
          <c:showVal val="1"/>
          <c:showCatName val="0"/>
          <c:showSerName val="0"/>
          <c:showPercent val="0"/>
          <c:showBubbleSize val="0"/>
        </c:dLbls>
        <c:gapWidth val="219"/>
        <c:overlap val="-27"/>
        <c:axId val="1927294816"/>
        <c:axId val="1927297696"/>
      </c:barChart>
      <c:valAx>
        <c:axId val="1927297696"/>
        <c:scaling>
          <c:orientation val="minMax"/>
        </c:scaling>
        <c:delete val="1"/>
        <c:axPos val="l"/>
        <c:numFmt formatCode="General" sourceLinked="1"/>
        <c:majorTickMark val="none"/>
        <c:minorTickMark val="none"/>
        <c:tickLblPos val="nextTo"/>
        <c:crossAx val="1927294816"/>
        <c:crosses val="autoZero"/>
        <c:crossBetween val="between"/>
      </c:valAx>
      <c:catAx>
        <c:axId val="1927294816"/>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Verdana" panose="020B0604030504040204" pitchFamily="34" charset="0"/>
                <a:ea typeface="Verdana" panose="020B0604030504040204" pitchFamily="34" charset="0"/>
              </a:defRPr>
            </a:pPr>
            <a:endParaRPr lang="lv-LV"/>
          </a:p>
        </c:txPr>
        <c:crossAx val="1927297696"/>
        <c:crosses val="autoZero"/>
        <c:auto val="1"/>
        <c:lblAlgn val="ctr"/>
        <c:lblOffset val="100"/>
        <c:noMultiLvlLbl val="0"/>
      </c:catAx>
      <c:spPr>
        <a:noFill/>
        <a:ln>
          <a:noFill/>
        </a:ln>
      </c:spPr>
    </c:plotArea>
    <c:legend>
      <c:legendPos val="b"/>
      <c:overlay val="0"/>
      <c:txPr>
        <a:bodyPr/>
        <a:lstStyle/>
        <a:p>
          <a:pPr>
            <a:defRPr>
              <a:latin typeface="Verdana" panose="020B0604030504040204" pitchFamily="34" charset="0"/>
              <a:ea typeface="Verdana" panose="020B0604030504040204" pitchFamily="34" charset="0"/>
            </a:defRPr>
          </a:pPr>
          <a:endParaRPr lang="lv-LV"/>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a:t>Ieceļojuši</a:t>
            </a:r>
            <a:r>
              <a:rPr lang="lv-LV" baseline="0"/>
              <a:t> pār ārējo robežu, 2024.gads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'ieceļojuši pa ārējo robežu'!$T$27:$T$35</c:f>
              <c:strCache>
                <c:ptCount val="9"/>
                <c:pt idx="0">
                  <c:v>Janvāris</c:v>
                </c:pt>
                <c:pt idx="1">
                  <c:v>Februāris</c:v>
                </c:pt>
                <c:pt idx="2">
                  <c:v>Marts</c:v>
                </c:pt>
                <c:pt idx="3">
                  <c:v>Aprīlis</c:v>
                </c:pt>
                <c:pt idx="4">
                  <c:v>Maijs</c:v>
                </c:pt>
                <c:pt idx="5">
                  <c:v>Jūnijs</c:v>
                </c:pt>
                <c:pt idx="6">
                  <c:v>Jūlijs</c:v>
                </c:pt>
                <c:pt idx="7">
                  <c:v>Augusts</c:v>
                </c:pt>
                <c:pt idx="8">
                  <c:v>Septembris</c:v>
                </c:pt>
              </c:strCache>
            </c:strRef>
          </c:cat>
          <c:val>
            <c:numRef>
              <c:f>'ieceļojuši pa ārējo robežu'!$U$27:$U$35</c:f>
              <c:numCache>
                <c:formatCode>General</c:formatCode>
                <c:ptCount val="9"/>
                <c:pt idx="0">
                  <c:v>1555</c:v>
                </c:pt>
                <c:pt idx="1">
                  <c:v>1382</c:v>
                </c:pt>
                <c:pt idx="2">
                  <c:v>1794</c:v>
                </c:pt>
                <c:pt idx="3">
                  <c:v>1726</c:v>
                </c:pt>
                <c:pt idx="4">
                  <c:v>1777</c:v>
                </c:pt>
                <c:pt idx="5">
                  <c:v>2098</c:v>
                </c:pt>
                <c:pt idx="6">
                  <c:v>2627</c:v>
                </c:pt>
                <c:pt idx="7">
                  <c:v>2730</c:v>
                </c:pt>
                <c:pt idx="8">
                  <c:v>2182</c:v>
                </c:pt>
              </c:numCache>
            </c:numRef>
          </c:val>
          <c:extLst>
            <c:ext xmlns:c16="http://schemas.microsoft.com/office/drawing/2014/chart" uri="{C3380CC4-5D6E-409C-BE32-E72D297353CC}">
              <c16:uniqueId val="{00000000-B669-4C15-AE54-064F829CEA4E}"/>
            </c:ext>
          </c:extLst>
        </c:ser>
        <c:dLbls>
          <c:dLblPos val="outEnd"/>
          <c:showLegendKey val="0"/>
          <c:showVal val="1"/>
          <c:showCatName val="0"/>
          <c:showSerName val="0"/>
          <c:showPercent val="0"/>
          <c:showBubbleSize val="0"/>
        </c:dLbls>
        <c:gapWidth val="219"/>
        <c:overlap val="-27"/>
        <c:axId val="566358608"/>
        <c:axId val="464601200"/>
      </c:barChart>
      <c:catAx>
        <c:axId val="56635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64601200"/>
        <c:crosses val="autoZero"/>
        <c:auto val="1"/>
        <c:lblAlgn val="ctr"/>
        <c:lblOffset val="100"/>
        <c:noMultiLvlLbl val="0"/>
      </c:catAx>
      <c:valAx>
        <c:axId val="46460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66358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600" b="0" i="0" u="none" strike="noStrike" kern="1200" spc="0" baseline="0">
                <a:solidFill>
                  <a:sysClr val="windowText" lastClr="000000"/>
                </a:solidFill>
                <a:latin typeface="Verdana" panose="020B0604030504040204" pitchFamily="34" charset="0"/>
                <a:ea typeface="Verdana" panose="020B0604030504040204" pitchFamily="34" charset="0"/>
              </a:defRPr>
            </a:pPr>
            <a:r>
              <a:rPr lang="lv-LV" sz="1600" b="1" i="0" u="none" strike="noStrike" kern="1200" cap="none" spc="0" baseline="0">
                <a:solidFill>
                  <a:sysClr val="windowText" lastClr="000000"/>
                </a:solidFill>
                <a:uFillTx/>
                <a:latin typeface="Verdana" panose="020B0604030504040204" pitchFamily="34" charset="0"/>
                <a:ea typeface="Verdana" panose="020B0604030504040204" pitchFamily="34" charset="0"/>
              </a:rPr>
              <a:t>Ārstniecības personu no Ukrainas skaits, kuras pārtraukušas darba attiecības (kumulatīvais rādītājs)</a:t>
            </a:r>
          </a:p>
        </c:rich>
      </c:tx>
      <c:overlay val="0"/>
      <c:spPr>
        <a:noFill/>
        <a:ln>
          <a:noFill/>
        </a:ln>
      </c:spPr>
    </c:title>
    <c:autoTitleDeleted val="0"/>
    <c:plotArea>
      <c:layout>
        <c:manualLayout>
          <c:layoutTarget val="inner"/>
          <c:xMode val="edge"/>
          <c:yMode val="edge"/>
          <c:x val="2.96767355590885E-2"/>
          <c:y val="0.2713501158520204"/>
          <c:w val="0.95336512983571808"/>
          <c:h val="0.45583426410442091"/>
        </c:manualLayout>
      </c:layout>
      <c:barChart>
        <c:barDir val="col"/>
        <c:grouping val="clustered"/>
        <c:varyColors val="0"/>
        <c:ser>
          <c:idx val="0"/>
          <c:order val="0"/>
          <c:tx>
            <c:strRef>
              <c:f>grafiki_mediķi!$O$3</c:f>
              <c:strCache>
                <c:ptCount val="1"/>
                <c:pt idx="0">
                  <c:v>janvāris, 2023</c:v>
                </c:pt>
              </c:strCache>
            </c:strRef>
          </c:tx>
          <c:spPr>
            <a:solidFill>
              <a:srgbClr val="4472C4"/>
            </a:solidFill>
            <a:ln>
              <a:noFill/>
            </a:ln>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grafiki_mediķi!$A$4:$A$9</c:f>
              <c:strCache>
                <c:ptCount val="6"/>
                <c:pt idx="0">
                  <c:v>Ārsts</c:v>
                </c:pt>
                <c:pt idx="1">
                  <c:v>Zobārsts </c:v>
                </c:pt>
                <c:pt idx="2">
                  <c:v>Māsa</c:v>
                </c:pt>
                <c:pt idx="3">
                  <c:v>Ārsta palīgs</c:v>
                </c:pt>
                <c:pt idx="4">
                  <c:v>Citas profesijas</c:v>
                </c:pt>
                <c:pt idx="5">
                  <c:v>Kopā</c:v>
                </c:pt>
              </c:strCache>
            </c:strRef>
          </c:cat>
          <c:val>
            <c:numRef>
              <c:f>grafiki_mediķi!$O$4:$O$9</c:f>
              <c:numCache>
                <c:formatCode>General</c:formatCode>
                <c:ptCount val="6"/>
                <c:pt idx="0">
                  <c:v>12</c:v>
                </c:pt>
                <c:pt idx="1">
                  <c:v>4</c:v>
                </c:pt>
                <c:pt idx="2">
                  <c:v>5</c:v>
                </c:pt>
                <c:pt idx="3">
                  <c:v>2</c:v>
                </c:pt>
                <c:pt idx="4">
                  <c:v>1</c:v>
                </c:pt>
                <c:pt idx="5">
                  <c:v>24</c:v>
                </c:pt>
              </c:numCache>
            </c:numRef>
          </c:val>
          <c:extLst>
            <c:ext xmlns:c16="http://schemas.microsoft.com/office/drawing/2014/chart" uri="{C3380CC4-5D6E-409C-BE32-E72D297353CC}">
              <c16:uniqueId val="{00000000-8E27-42F1-86FE-BA55EE1A311B}"/>
            </c:ext>
          </c:extLst>
        </c:ser>
        <c:ser>
          <c:idx val="4"/>
          <c:order val="1"/>
          <c:tx>
            <c:strRef>
              <c:f>grafiki_mediķi!$S$3</c:f>
              <c:strCache>
                <c:ptCount val="1"/>
                <c:pt idx="0">
                  <c:v>jūlijs, 2023</c:v>
                </c:pt>
              </c:strCache>
            </c:strRef>
          </c:tx>
          <c:spPr>
            <a:solidFill>
              <a:srgbClr val="5B9BD5"/>
            </a:solidFill>
            <a:ln>
              <a:noFill/>
            </a:ln>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grafiki_mediķi!$A$4:$A$9</c:f>
              <c:strCache>
                <c:ptCount val="6"/>
                <c:pt idx="0">
                  <c:v>Ārsts</c:v>
                </c:pt>
                <c:pt idx="1">
                  <c:v>Zobārsts </c:v>
                </c:pt>
                <c:pt idx="2">
                  <c:v>Māsa</c:v>
                </c:pt>
                <c:pt idx="3">
                  <c:v>Ārsta palīgs</c:v>
                </c:pt>
                <c:pt idx="4">
                  <c:v>Citas profesijas</c:v>
                </c:pt>
                <c:pt idx="5">
                  <c:v>Kopā</c:v>
                </c:pt>
              </c:strCache>
            </c:strRef>
          </c:cat>
          <c:val>
            <c:numRef>
              <c:f>grafiki_mediķi!$S$4:$S$9</c:f>
              <c:numCache>
                <c:formatCode>General</c:formatCode>
                <c:ptCount val="6"/>
                <c:pt idx="0">
                  <c:v>19</c:v>
                </c:pt>
                <c:pt idx="1">
                  <c:v>8</c:v>
                </c:pt>
                <c:pt idx="2">
                  <c:v>15</c:v>
                </c:pt>
                <c:pt idx="3">
                  <c:v>2</c:v>
                </c:pt>
                <c:pt idx="4">
                  <c:v>1</c:v>
                </c:pt>
                <c:pt idx="5">
                  <c:v>45</c:v>
                </c:pt>
              </c:numCache>
            </c:numRef>
          </c:val>
          <c:extLst>
            <c:ext xmlns:c16="http://schemas.microsoft.com/office/drawing/2014/chart" uri="{C3380CC4-5D6E-409C-BE32-E72D297353CC}">
              <c16:uniqueId val="{00000001-8E27-42F1-86FE-BA55EE1A311B}"/>
            </c:ext>
          </c:extLst>
        </c:ser>
        <c:ser>
          <c:idx val="5"/>
          <c:order val="2"/>
          <c:tx>
            <c:strRef>
              <c:f>grafiki_mediķi!$U$3</c:f>
              <c:strCache>
                <c:ptCount val="1"/>
                <c:pt idx="0">
                  <c:v>aprīlis, 2024</c:v>
                </c:pt>
              </c:strCache>
            </c:strRef>
          </c:tx>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grafiki_mediķi!$A$4:$A$9</c:f>
              <c:strCache>
                <c:ptCount val="6"/>
                <c:pt idx="0">
                  <c:v>Ārsts</c:v>
                </c:pt>
                <c:pt idx="1">
                  <c:v>Zobārsts </c:v>
                </c:pt>
                <c:pt idx="2">
                  <c:v>Māsa</c:v>
                </c:pt>
                <c:pt idx="3">
                  <c:v>Ārsta palīgs</c:v>
                </c:pt>
                <c:pt idx="4">
                  <c:v>Citas profesijas</c:v>
                </c:pt>
                <c:pt idx="5">
                  <c:v>Kopā</c:v>
                </c:pt>
              </c:strCache>
            </c:strRef>
          </c:cat>
          <c:val>
            <c:numRef>
              <c:f>grafiki_mediķi!$U$4:$U$9</c:f>
              <c:numCache>
                <c:formatCode>General</c:formatCode>
                <c:ptCount val="6"/>
                <c:pt idx="0">
                  <c:v>24</c:v>
                </c:pt>
                <c:pt idx="1">
                  <c:v>7</c:v>
                </c:pt>
                <c:pt idx="2">
                  <c:v>22</c:v>
                </c:pt>
                <c:pt idx="3">
                  <c:v>5</c:v>
                </c:pt>
                <c:pt idx="4">
                  <c:v>2</c:v>
                </c:pt>
                <c:pt idx="5">
                  <c:v>60</c:v>
                </c:pt>
              </c:numCache>
            </c:numRef>
          </c:val>
          <c:extLst>
            <c:ext xmlns:c16="http://schemas.microsoft.com/office/drawing/2014/chart" uri="{C3380CC4-5D6E-409C-BE32-E72D297353CC}">
              <c16:uniqueId val="{00000002-8E27-42F1-86FE-BA55EE1A311B}"/>
            </c:ext>
          </c:extLst>
        </c:ser>
        <c:ser>
          <c:idx val="1"/>
          <c:order val="3"/>
          <c:tx>
            <c:strRef>
              <c:f>grafiki_mediķi!$V$3</c:f>
              <c:strCache>
                <c:ptCount val="1"/>
                <c:pt idx="0">
                  <c:v>septembris, 2024</c:v>
                </c:pt>
              </c:strCache>
            </c:strRef>
          </c:tx>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grafiki_mediķi!$A$4:$A$9</c:f>
              <c:strCache>
                <c:ptCount val="6"/>
                <c:pt idx="0">
                  <c:v>Ārsts</c:v>
                </c:pt>
                <c:pt idx="1">
                  <c:v>Zobārsts </c:v>
                </c:pt>
                <c:pt idx="2">
                  <c:v>Māsa</c:v>
                </c:pt>
                <c:pt idx="3">
                  <c:v>Ārsta palīgs</c:v>
                </c:pt>
                <c:pt idx="4">
                  <c:v>Citas profesijas</c:v>
                </c:pt>
                <c:pt idx="5">
                  <c:v>Kopā</c:v>
                </c:pt>
              </c:strCache>
            </c:strRef>
          </c:cat>
          <c:val>
            <c:numRef>
              <c:f>grafiki_mediķi!$V$4:$V$9</c:f>
              <c:numCache>
                <c:formatCode>General</c:formatCode>
                <c:ptCount val="6"/>
                <c:pt idx="0">
                  <c:v>17</c:v>
                </c:pt>
                <c:pt idx="1">
                  <c:v>3</c:v>
                </c:pt>
                <c:pt idx="2">
                  <c:v>17</c:v>
                </c:pt>
                <c:pt idx="3">
                  <c:v>1</c:v>
                </c:pt>
                <c:pt idx="4">
                  <c:v>8</c:v>
                </c:pt>
                <c:pt idx="5">
                  <c:v>46</c:v>
                </c:pt>
              </c:numCache>
            </c:numRef>
          </c:val>
          <c:extLst>
            <c:ext xmlns:c16="http://schemas.microsoft.com/office/drawing/2014/chart" uri="{C3380CC4-5D6E-409C-BE32-E72D297353CC}">
              <c16:uniqueId val="{00000000-2798-4293-9270-0D7948D1871B}"/>
            </c:ext>
          </c:extLst>
        </c:ser>
        <c:dLbls>
          <c:dLblPos val="outEnd"/>
          <c:showLegendKey val="0"/>
          <c:showVal val="1"/>
          <c:showCatName val="0"/>
          <c:showSerName val="0"/>
          <c:showPercent val="0"/>
          <c:showBubbleSize val="0"/>
        </c:dLbls>
        <c:gapWidth val="219"/>
        <c:overlap val="-27"/>
        <c:axId val="1927296256"/>
        <c:axId val="1874849072"/>
      </c:barChart>
      <c:valAx>
        <c:axId val="1874849072"/>
        <c:scaling>
          <c:orientation val="minMax"/>
        </c:scaling>
        <c:delete val="1"/>
        <c:axPos val="l"/>
        <c:numFmt formatCode="General" sourceLinked="1"/>
        <c:majorTickMark val="none"/>
        <c:minorTickMark val="none"/>
        <c:tickLblPos val="nextTo"/>
        <c:crossAx val="1927296256"/>
        <c:crosses val="autoZero"/>
        <c:crossBetween val="between"/>
      </c:valAx>
      <c:catAx>
        <c:axId val="1927296256"/>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Verdana" panose="020B0604030504040204" pitchFamily="34" charset="0"/>
                <a:ea typeface="Verdana" panose="020B0604030504040204" pitchFamily="34" charset="0"/>
              </a:defRPr>
            </a:pPr>
            <a:endParaRPr lang="lv-LV"/>
          </a:p>
        </c:txPr>
        <c:crossAx val="1874849072"/>
        <c:crosses val="autoZero"/>
        <c:auto val="1"/>
        <c:lblAlgn val="ctr"/>
        <c:lblOffset val="100"/>
        <c:noMultiLvlLbl val="0"/>
      </c:catAx>
      <c:spPr>
        <a:noFill/>
        <a:ln>
          <a:noFill/>
        </a:ln>
      </c:spPr>
    </c:plotArea>
    <c:legend>
      <c:legendPos val="b"/>
      <c:layout>
        <c:manualLayout>
          <c:xMode val="edge"/>
          <c:yMode val="edge"/>
          <c:x val="4.7916577995318163E-2"/>
          <c:y val="0.89579373294438691"/>
          <c:w val="0.92748427909150466"/>
          <c:h val="6.2638643979036165E-2"/>
        </c:manualLayout>
      </c:layout>
      <c:overlay val="0"/>
      <c:txPr>
        <a:bodyPr/>
        <a:lstStyle/>
        <a:p>
          <a:pPr>
            <a:defRPr>
              <a:latin typeface="Verdana" panose="020B0604030504040204" pitchFamily="34" charset="0"/>
              <a:ea typeface="Verdana" panose="020B0604030504040204" pitchFamily="34" charset="0"/>
            </a:defRPr>
          </a:pPr>
          <a:endParaRPr lang="lv-LV"/>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lv-LV"/>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lv-LV" sz="1400" b="1" i="0" u="none" strike="noStrike" cap="all" baseline="0" dirty="0">
                <a:solidFill>
                  <a:schemeClr val="tx1"/>
                </a:solidFill>
              </a:rPr>
              <a:t>Konsultāciju sadalījums pa tēmām</a:t>
            </a:r>
            <a:endParaRPr lang="lv-LV" sz="1400" b="1"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lv-LV"/>
        </a:p>
      </c:txPr>
    </c:title>
    <c:autoTitleDeleted val="0"/>
    <c:plotArea>
      <c:layout/>
      <c:ofPieChart>
        <c:ofPieType val="pie"/>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F3A-4E94-8445-D36ED21FD17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F3A-4E94-8445-D36ED21FD17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F3A-4E94-8445-D36ED21FD17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F3A-4E94-8445-D36ED21FD17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F3A-4E94-8445-D36ED21FD17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8F3A-4E94-8445-D36ED21FD17F}"/>
              </c:ext>
            </c:extLst>
          </c:dPt>
          <c:dPt>
            <c:idx val="6"/>
            <c:bubble3D val="0"/>
            <c:explosion val="12"/>
            <c:spPr>
              <a:solidFill>
                <a:schemeClr val="bg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F3A-4E94-8445-D36ED21FD17F}"/>
              </c:ext>
            </c:extLst>
          </c:dPt>
          <c:dPt>
            <c:idx val="7"/>
            <c:bubble3D val="0"/>
            <c:explosion val="21"/>
            <c:spPr>
              <a:solidFill>
                <a:schemeClr val="tx2">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F3A-4E94-8445-D36ED21FD17F}"/>
              </c:ext>
            </c:extLst>
          </c:dPt>
          <c:dPt>
            <c:idx val="8"/>
            <c:bubble3D val="0"/>
            <c:explosion val="5"/>
            <c:spPr>
              <a:solidFill>
                <a:schemeClr val="accent6">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8F3A-4E94-8445-D36ED21FD17F}"/>
              </c:ext>
            </c:extLst>
          </c:dPt>
          <c:dPt>
            <c:idx val="9"/>
            <c:bubble3D val="0"/>
            <c:explosion val="31"/>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F3A-4E94-8445-D36ED21FD17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2-8F3A-4E94-8445-D36ED21FD17F}"/>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1-8F3A-4E94-8445-D36ED21FD17F}"/>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4-8F3A-4E94-8445-D36ED21FD17F}"/>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3-8F3A-4E94-8445-D36ED21FD17F}"/>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5-8F3A-4E94-8445-D36ED21FD17F}"/>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6-8F3A-4E94-8445-D36ED21FD17F}"/>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7-8F3A-4E94-8445-D36ED21FD17F}"/>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9-8F3A-4E94-8445-D36ED21FD17F}"/>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6="http://schemas.microsoft.com/office/drawing/2014/chart" uri="{C3380CC4-5D6E-409C-BE32-E72D297353CC}">
                  <c16:uniqueId val="{00000008-8F3A-4E94-8445-D36ED21FD17F}"/>
                </c:ext>
              </c:extLst>
            </c:dLbl>
            <c:dLbl>
              <c:idx val="9"/>
              <c:tx>
                <c:rich>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fld id="{8135560C-98E7-4A62-8D32-E9C157A03262}" type="CATEGORYNAME">
                      <a:rPr lang="en-US" smtClean="0"/>
                      <a:pPr>
                        <a:defRPr sz="900" b="0">
                          <a:solidFill>
                            <a:schemeClr val="accent4">
                              <a:lumMod val="50000"/>
                            </a:schemeClr>
                          </a:solidFill>
                        </a:defRPr>
                      </a:pPr>
                      <a:t>[CATEGORY NAME]</a:t>
                    </a:fld>
                    <a:endParaRPr lang="lv-LV"/>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F3A-4E94-8445-D36ED21FD1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4">
                        <a:lumMod val="50000"/>
                      </a:schemeClr>
                    </a:solidFill>
                    <a:latin typeface="+mn-lt"/>
                    <a:ea typeface="+mn-ea"/>
                    <a:cs typeface="+mn-cs"/>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Migrācija</c:v>
                </c:pt>
                <c:pt idx="1">
                  <c:v>Sadzīve</c:v>
                </c:pt>
                <c:pt idx="2">
                  <c:v>Nodarbinātība</c:v>
                </c:pt>
                <c:pt idx="3">
                  <c:v>Sociālie pakalpojumi un atbalsts</c:v>
                </c:pt>
                <c:pt idx="4">
                  <c:v>Izglītība</c:v>
                </c:pt>
                <c:pt idx="5">
                  <c:v>Veselība</c:v>
                </c:pt>
                <c:pt idx="6">
                  <c:v>Mājoklis</c:v>
                </c:pt>
                <c:pt idx="7">
                  <c:v>Juridiskā palīdzība</c:v>
                </c:pt>
                <c:pt idx="8">
                  <c:v>Psihologa atbalsts</c:v>
                </c:pt>
              </c:strCache>
            </c:strRef>
          </c:cat>
          <c:val>
            <c:numRef>
              <c:f>Sheet1!$B$2:$B$10</c:f>
              <c:numCache>
                <c:formatCode>0%</c:formatCode>
                <c:ptCount val="9"/>
                <c:pt idx="0">
                  <c:v>0.26</c:v>
                </c:pt>
                <c:pt idx="1">
                  <c:v>0.16</c:v>
                </c:pt>
                <c:pt idx="2">
                  <c:v>0.15</c:v>
                </c:pt>
                <c:pt idx="3">
                  <c:v>0.14000000000000001</c:v>
                </c:pt>
                <c:pt idx="4">
                  <c:v>0.12</c:v>
                </c:pt>
                <c:pt idx="5">
                  <c:v>7.0000000000000007E-2</c:v>
                </c:pt>
                <c:pt idx="6">
                  <c:v>0.05</c:v>
                </c:pt>
                <c:pt idx="7">
                  <c:v>0.04</c:v>
                </c:pt>
                <c:pt idx="8" formatCode="0.0%">
                  <c:v>6.0000000000000001E-3</c:v>
                </c:pt>
              </c:numCache>
            </c:numRef>
          </c:val>
          <c:extLst>
            <c:ext xmlns:c16="http://schemas.microsoft.com/office/drawing/2014/chart" uri="{C3380CC4-5D6E-409C-BE32-E72D297353CC}">
              <c16:uniqueId val="{00000000-8F3A-4E94-8445-D36ED21FD17F}"/>
            </c:ext>
          </c:extLst>
        </c:ser>
        <c:dLbls>
          <c:dLblPos val="outEnd"/>
          <c:showLegendKey val="0"/>
          <c:showVal val="1"/>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a:t>Sadalījums pēc</a:t>
            </a:r>
            <a:r>
              <a:rPr lang="lv-LV" baseline="0"/>
              <a:t> dzimuma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B7-46F8-81FF-7815903991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B7-46F8-81FF-781590399100}"/>
              </c:ext>
            </c:extLst>
          </c:dPt>
          <c:dLbls>
            <c:dLbl>
              <c:idx val="0"/>
              <c:layout>
                <c:manualLayout>
                  <c:x val="-0.17609518263484161"/>
                  <c:y val="4.9791077598474953E-2"/>
                </c:manualLayout>
              </c:layout>
              <c:tx>
                <c:rich>
                  <a:bodyPr/>
                  <a:lstStyle/>
                  <a:p>
                    <a:r>
                      <a:rPr lang="en-US" dirty="0"/>
                      <a:t>18269</a:t>
                    </a:r>
                    <a:r>
                      <a:rPr lang="en-US" baseline="0" dirty="0"/>
                      <a:t>; </a:t>
                    </a:r>
                  </a:p>
                  <a:p>
                    <a:fld id="{13D1AAFF-2031-4958-BB6E-2FDC5CD5A621}" type="PERCENTAGE">
                      <a:rPr lang="en-US" baseline="0" smtClean="0"/>
                      <a:pPr/>
                      <a:t>[PERCENTAGE]</a:t>
                    </a:fld>
                    <a:endParaRPr lang="lv-LV"/>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B7-46F8-81FF-781590399100}"/>
                </c:ext>
              </c:extLst>
            </c:dLbl>
            <c:dLbl>
              <c:idx val="1"/>
              <c:layout>
                <c:manualLayout>
                  <c:x val="0.16362110926537726"/>
                  <c:y val="-8.5712918807719224E-2"/>
                </c:manualLayout>
              </c:layout>
              <c:tx>
                <c:rich>
                  <a:bodyPr/>
                  <a:lstStyle/>
                  <a:p>
                    <a:r>
                      <a:rPr lang="en-US"/>
                      <a:t>28243</a:t>
                    </a:r>
                    <a:r>
                      <a:rPr lang="en-US" baseline="0"/>
                      <a:t>;</a:t>
                    </a:r>
                  </a:p>
                  <a:p>
                    <a:r>
                      <a:rPr lang="en-US" baseline="0"/>
                      <a:t> </a:t>
                    </a:r>
                    <a:fld id="{4E57459F-C187-4AA6-AE76-A67556A89E81}"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0B7-46F8-81FF-7815903991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Sheet1!$B$10:$C$10</c:f>
              <c:strCache>
                <c:ptCount val="2"/>
                <c:pt idx="0">
                  <c:v>Vīrieši </c:v>
                </c:pt>
                <c:pt idx="1">
                  <c:v>Sievietes</c:v>
                </c:pt>
              </c:strCache>
            </c:strRef>
          </c:cat>
          <c:val>
            <c:numRef>
              <c:f>Sheet1!$B$11:$C$11</c:f>
              <c:numCache>
                <c:formatCode>General</c:formatCode>
                <c:ptCount val="2"/>
                <c:pt idx="0">
                  <c:v>17429</c:v>
                </c:pt>
                <c:pt idx="1">
                  <c:v>27395</c:v>
                </c:pt>
              </c:numCache>
            </c:numRef>
          </c:val>
          <c:extLst>
            <c:ext xmlns:c16="http://schemas.microsoft.com/office/drawing/2014/chart" uri="{C3380CC4-5D6E-409C-BE32-E72D297353CC}">
              <c16:uniqueId val="{00000004-80B7-46F8-81FF-78159039910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dirty="0"/>
              <a:t>Sievietes sadalījums</a:t>
            </a:r>
            <a:r>
              <a:rPr lang="lv-LV" baseline="0" dirty="0"/>
              <a:t> pēc vecuma</a:t>
            </a:r>
            <a:endParaRPr lang="lv-LV"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tx>
            <c:strRef>
              <c:f>Sheet1!$G$3</c:f>
              <c:strCache>
                <c:ptCount val="1"/>
                <c:pt idx="0">
                  <c:v>Sievietes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C8-4733-BDA0-C7A25FF65B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C8-4733-BDA0-C7A25FF65B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5C8-4733-BDA0-C7A25FF65BBE}"/>
              </c:ext>
            </c:extLst>
          </c:dPt>
          <c:dLbls>
            <c:dLbl>
              <c:idx val="0"/>
              <c:layout>
                <c:manualLayout>
                  <c:x val="-8.7861666976367644E-2"/>
                  <c:y val="0.17300315734954191"/>
                </c:manualLayout>
              </c:layout>
              <c:tx>
                <c:rich>
                  <a:bodyPr/>
                  <a:lstStyle/>
                  <a:p>
                    <a:r>
                      <a:rPr lang="en-US" dirty="0"/>
                      <a:t>5905</a:t>
                    </a:r>
                    <a:r>
                      <a:rPr lang="en-US" baseline="0" dirty="0"/>
                      <a:t>
</a:t>
                    </a:r>
                    <a:fld id="{F8A2F12E-19DE-402D-95E3-A3D6D662CFE1}" type="PERCENTAGE">
                      <a:rPr lang="en-US" baseline="0"/>
                      <a:pPr/>
                      <a:t>[PERCENTAGE]</a:t>
                    </a:fld>
                    <a:endParaRPr lang="en-US" baseline="0" dirty="0"/>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55C8-4733-BDA0-C7A25FF65BBE}"/>
                </c:ext>
              </c:extLst>
            </c:dLbl>
            <c:dLbl>
              <c:idx val="1"/>
              <c:layout>
                <c:manualLayout>
                  <c:x val="8.1998361072073853E-2"/>
                  <c:y val="-0.19361304798038975"/>
                </c:manualLayout>
              </c:layout>
              <c:tx>
                <c:rich>
                  <a:bodyPr/>
                  <a:lstStyle/>
                  <a:p>
                    <a:r>
                      <a:rPr lang="en-US" dirty="0"/>
                      <a:t>19674</a:t>
                    </a:r>
                    <a:r>
                      <a:rPr lang="en-US" baseline="0" dirty="0"/>
                      <a:t>
</a:t>
                    </a:r>
                    <a:fld id="{17ABDBFB-2BFE-4652-9F2D-D79DE225E68C}" type="PERCENTAGE">
                      <a:rPr lang="en-US" baseline="0"/>
                      <a:pPr/>
                      <a:t>[PERCENTAGE]</a:t>
                    </a:fld>
                    <a:endParaRPr lang="en-US" baseline="0" dirty="0"/>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55C8-4733-BDA0-C7A25FF65BBE}"/>
                </c:ext>
              </c:extLst>
            </c:dLbl>
            <c:dLbl>
              <c:idx val="2"/>
              <c:tx>
                <c:rich>
                  <a:bodyPr/>
                  <a:lstStyle/>
                  <a:p>
                    <a:r>
                      <a:rPr lang="en-US"/>
                      <a:t>2664</a:t>
                    </a:r>
                    <a:r>
                      <a:rPr lang="en-US" baseline="0" dirty="0"/>
                      <a:t>
</a:t>
                    </a:r>
                    <a:fld id="{C8A9FB14-3CB6-41BC-8D31-2B86EF5936E0}" type="PERCENTAGE">
                      <a:rPr lang="en-US" baseline="0"/>
                      <a:pPr/>
                      <a:t>[PERCENTAGE]</a:t>
                    </a:fld>
                    <a:endParaRPr lang="en-US" baseline="0" dirty="0"/>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5C8-4733-BDA0-C7A25FF65B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Sheet1!$F$4:$F$6</c:f>
              <c:strCache>
                <c:ptCount val="3"/>
                <c:pt idx="0">
                  <c:v>0-17</c:v>
                </c:pt>
                <c:pt idx="1">
                  <c:v>18-64</c:v>
                </c:pt>
                <c:pt idx="2">
                  <c:v>65+</c:v>
                </c:pt>
              </c:strCache>
            </c:strRef>
          </c:cat>
          <c:val>
            <c:numRef>
              <c:f>Sheet1!$G$4:$G$6</c:f>
              <c:numCache>
                <c:formatCode>General</c:formatCode>
                <c:ptCount val="3"/>
                <c:pt idx="0">
                  <c:v>5890</c:v>
                </c:pt>
                <c:pt idx="1">
                  <c:v>19063</c:v>
                </c:pt>
                <c:pt idx="2">
                  <c:v>2442</c:v>
                </c:pt>
              </c:numCache>
            </c:numRef>
          </c:val>
          <c:extLst>
            <c:ext xmlns:c16="http://schemas.microsoft.com/office/drawing/2014/chart" uri="{C3380CC4-5D6E-409C-BE32-E72D297353CC}">
              <c16:uniqueId val="{00000006-55C8-4733-BDA0-C7A25FF65B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Vīrieši</a:t>
            </a:r>
            <a:r>
              <a:rPr lang="lv-LV"/>
              <a:t> sadalījums</a:t>
            </a:r>
            <a:r>
              <a:rPr lang="lv-LV" baseline="0"/>
              <a:t> pēc vecuma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tx>
            <c:strRef>
              <c:f>Sheet1!$B$3</c:f>
              <c:strCache>
                <c:ptCount val="1"/>
                <c:pt idx="0">
                  <c:v>Vīrieši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FA-4050-974B-3164BF2991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FA-4050-974B-3164BF2991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FA-4050-974B-3164BF299115}"/>
              </c:ext>
            </c:extLst>
          </c:dPt>
          <c:dLbls>
            <c:dLbl>
              <c:idx val="0"/>
              <c:layout>
                <c:manualLayout>
                  <c:x val="-0.13470548904964108"/>
                  <c:y val="0.10748986671715414"/>
                </c:manualLayout>
              </c:layout>
              <c:tx>
                <c:rich>
                  <a:bodyPr/>
                  <a:lstStyle/>
                  <a:p>
                    <a:r>
                      <a:rPr lang="en-US" dirty="0"/>
                      <a:t>6253</a:t>
                    </a:r>
                    <a:endParaRPr lang="en-US" baseline="0" dirty="0"/>
                  </a:p>
                  <a:p>
                    <a:r>
                      <a:rPr lang="en-US" baseline="0" dirty="0"/>
                      <a:t> 34%</a:t>
                    </a:r>
                  </a:p>
                </c:rich>
              </c:tx>
              <c:showLegendKey val="0"/>
              <c:showVal val="1"/>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3FA-4050-974B-3164BF299115}"/>
                </c:ext>
              </c:extLst>
            </c:dLbl>
            <c:dLbl>
              <c:idx val="1"/>
              <c:layout>
                <c:manualLayout>
                  <c:x val="0.1414661886776348"/>
                  <c:y val="-0.1407424247009752"/>
                </c:manualLayout>
              </c:layout>
              <c:tx>
                <c:rich>
                  <a:bodyPr/>
                  <a:lstStyle/>
                  <a:p>
                    <a:r>
                      <a:rPr lang="en-US" dirty="0"/>
                      <a:t>10970</a:t>
                    </a:r>
                    <a:endParaRPr lang="en-US" baseline="0" dirty="0"/>
                  </a:p>
                  <a:p>
                    <a:r>
                      <a:rPr lang="en-US" baseline="0" dirty="0"/>
                      <a:t> 60%</a:t>
                    </a:r>
                  </a:p>
                </c:rich>
              </c:tx>
              <c:showLegendKey val="0"/>
              <c:showVal val="1"/>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33FA-4050-974B-3164BF299115}"/>
                </c:ext>
              </c:extLst>
            </c:dLbl>
            <c:dLbl>
              <c:idx val="2"/>
              <c:layout>
                <c:manualLayout>
                  <c:x val="-0.20651288032905224"/>
                  <c:y val="6.2410896628508128E-2"/>
                </c:manualLayout>
              </c:layout>
              <c:tx>
                <c:rich>
                  <a:bodyPr/>
                  <a:lstStyle/>
                  <a:p>
                    <a:r>
                      <a:rPr lang="en-US" dirty="0"/>
                      <a:t>1046</a:t>
                    </a:r>
                    <a:r>
                      <a:rPr lang="en-US" baseline="0" dirty="0"/>
                      <a:t>
</a:t>
                    </a:r>
                    <a:fld id="{C0D98481-316C-42BD-9A4E-432C31B288CA}" type="PERCENTAGE">
                      <a:rPr lang="en-US" baseline="0"/>
                      <a:pPr/>
                      <a:t>[PERCENTAGE]</a:t>
                    </a:fld>
                    <a:endParaRPr lang="en-US" baseline="0" dirty="0"/>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3FA-4050-974B-3164BF2991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Sheet1!$A$4:$A$6</c:f>
              <c:strCache>
                <c:ptCount val="3"/>
                <c:pt idx="0">
                  <c:v>0-17</c:v>
                </c:pt>
                <c:pt idx="1">
                  <c:v>18-64</c:v>
                </c:pt>
                <c:pt idx="2">
                  <c:v>65+</c:v>
                </c:pt>
              </c:strCache>
            </c:strRef>
          </c:cat>
          <c:val>
            <c:numRef>
              <c:f>Sheet1!$B$4:$B$6</c:f>
              <c:numCache>
                <c:formatCode>General</c:formatCode>
                <c:ptCount val="3"/>
                <c:pt idx="0">
                  <c:v>6284</c:v>
                </c:pt>
                <c:pt idx="1">
                  <c:v>10191</c:v>
                </c:pt>
                <c:pt idx="2">
                  <c:v>954</c:v>
                </c:pt>
              </c:numCache>
            </c:numRef>
          </c:val>
          <c:extLst>
            <c:ext xmlns:c16="http://schemas.microsoft.com/office/drawing/2014/chart" uri="{C3380CC4-5D6E-409C-BE32-E72D297353CC}">
              <c16:uniqueId val="{00000006-33FA-4050-974B-3164BF299115}"/>
            </c:ext>
          </c:extLst>
        </c:ser>
        <c:ser>
          <c:idx val="1"/>
          <c:order val="1"/>
          <c:tx>
            <c:strRef>
              <c:f>Sheet1!$C$3</c:f>
              <c:strCache>
                <c:ptCount val="1"/>
                <c:pt idx="0">
                  <c:v>Sievietes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33FA-4050-974B-3164BF2991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33FA-4050-974B-3164BF2991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33FA-4050-974B-3164BF299115}"/>
              </c:ext>
            </c:extLst>
          </c:dPt>
          <c:cat>
            <c:strRef>
              <c:f>Sheet1!$A$4:$A$6</c:f>
              <c:strCache>
                <c:ptCount val="3"/>
                <c:pt idx="0">
                  <c:v>0-17</c:v>
                </c:pt>
                <c:pt idx="1">
                  <c:v>18-64</c:v>
                </c:pt>
                <c:pt idx="2">
                  <c:v>65+</c:v>
                </c:pt>
              </c:strCache>
            </c:strRef>
          </c:cat>
          <c:val>
            <c:numRef>
              <c:f>Sheet1!$C$4:$C$6</c:f>
              <c:numCache>
                <c:formatCode>General</c:formatCode>
                <c:ptCount val="3"/>
                <c:pt idx="0">
                  <c:v>5890</c:v>
                </c:pt>
                <c:pt idx="1">
                  <c:v>19063</c:v>
                </c:pt>
                <c:pt idx="2">
                  <c:v>2442</c:v>
                </c:pt>
              </c:numCache>
            </c:numRef>
          </c:val>
          <c:extLst>
            <c:ext xmlns:c16="http://schemas.microsoft.com/office/drawing/2014/chart" uri="{C3380CC4-5D6E-409C-BE32-E72D297353CC}">
              <c16:uniqueId val="{0000000D-33FA-4050-974B-3164BF2991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a:t>Izsniegtās</a:t>
            </a:r>
            <a:r>
              <a:rPr lang="lv-LV" baseline="0"/>
              <a:t> TUA, 2024.gads</a:t>
            </a:r>
          </a:p>
          <a:p>
            <a:pPr>
              <a:defRPr/>
            </a:pPr>
            <a:endParaRPr lang="lv-LV"/>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'izsniegtās TUA'!$S$22:$S$30</c:f>
              <c:strCache>
                <c:ptCount val="9"/>
                <c:pt idx="0">
                  <c:v>Janvāris</c:v>
                </c:pt>
                <c:pt idx="1">
                  <c:v>Februāris</c:v>
                </c:pt>
                <c:pt idx="2">
                  <c:v>Marts</c:v>
                </c:pt>
                <c:pt idx="3">
                  <c:v>Aprīlis</c:v>
                </c:pt>
                <c:pt idx="4">
                  <c:v>Maijs</c:v>
                </c:pt>
                <c:pt idx="5">
                  <c:v>Jūnijs</c:v>
                </c:pt>
                <c:pt idx="6">
                  <c:v>Jūlijs</c:v>
                </c:pt>
                <c:pt idx="7">
                  <c:v>Augusts</c:v>
                </c:pt>
                <c:pt idx="8">
                  <c:v>Septembris</c:v>
                </c:pt>
              </c:strCache>
            </c:strRef>
          </c:cat>
          <c:val>
            <c:numRef>
              <c:f>'izsniegtās TUA'!$T$22:$T$30</c:f>
              <c:numCache>
                <c:formatCode>General</c:formatCode>
                <c:ptCount val="9"/>
                <c:pt idx="0">
                  <c:v>924</c:v>
                </c:pt>
                <c:pt idx="1">
                  <c:v>731</c:v>
                </c:pt>
                <c:pt idx="2">
                  <c:v>719</c:v>
                </c:pt>
                <c:pt idx="3">
                  <c:v>676</c:v>
                </c:pt>
                <c:pt idx="4">
                  <c:v>590</c:v>
                </c:pt>
                <c:pt idx="5">
                  <c:v>645</c:v>
                </c:pt>
                <c:pt idx="6">
                  <c:v>802</c:v>
                </c:pt>
                <c:pt idx="7">
                  <c:v>703</c:v>
                </c:pt>
                <c:pt idx="8">
                  <c:v>637</c:v>
                </c:pt>
              </c:numCache>
            </c:numRef>
          </c:val>
          <c:extLst>
            <c:ext xmlns:c16="http://schemas.microsoft.com/office/drawing/2014/chart" uri="{C3380CC4-5D6E-409C-BE32-E72D297353CC}">
              <c16:uniqueId val="{00000000-89E9-4CD5-B164-DF427796C378}"/>
            </c:ext>
          </c:extLst>
        </c:ser>
        <c:dLbls>
          <c:dLblPos val="outEnd"/>
          <c:showLegendKey val="0"/>
          <c:showVal val="1"/>
          <c:showCatName val="0"/>
          <c:showSerName val="0"/>
          <c:showPercent val="0"/>
          <c:showBubbleSize val="0"/>
        </c:dLbls>
        <c:gapWidth val="219"/>
        <c:overlap val="-27"/>
        <c:axId val="575496512"/>
        <c:axId val="593766016"/>
      </c:barChart>
      <c:catAx>
        <c:axId val="57549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93766016"/>
        <c:crosses val="autoZero"/>
        <c:auto val="1"/>
        <c:lblAlgn val="ctr"/>
        <c:lblOffset val="100"/>
        <c:noMultiLvlLbl val="0"/>
      </c:catAx>
      <c:valAx>
        <c:axId val="59376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7549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6368560272073E-2"/>
          <c:y val="0.15454614338001538"/>
          <c:w val="0.41275703804005542"/>
          <c:h val="0.6909077132399692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F67-4008-BDE1-6296824448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F67-4008-BDE1-6296824448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4B-4C40-B3F3-8A4ABD5E49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4B-4C40-B3F3-8A4ABD5E4954}"/>
              </c:ext>
            </c:extLst>
          </c:dPt>
          <c:dLbls>
            <c:dLbl>
              <c:idx val="0"/>
              <c:layout>
                <c:manualLayout>
                  <c:x val="-6.0712739324851994E-2"/>
                  <c:y val="0.17186296504943285"/>
                </c:manualLayout>
              </c:layout>
              <c:tx>
                <c:rich>
                  <a:bodyPr/>
                  <a:lstStyle/>
                  <a:p>
                    <a:fld id="{27674B76-2D02-4D2A-B11B-F2B52D16BB4D}" type="VALUE">
                      <a:rPr lang="en-US" smtClean="0"/>
                      <a:pPr/>
                      <a:t>[VALUE]</a:t>
                    </a:fld>
                    <a:r>
                      <a:rPr lang="en-US" baseline="0" dirty="0"/>
                      <a:t> </a:t>
                    </a:r>
                    <a:fld id="{33A13EFA-AB68-46AC-9F8F-9E4A6EA58B39}" type="PERCENTAGE">
                      <a:rPr lang="en-US" b="1"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67-4008-BDE1-6296824448FC}"/>
                </c:ext>
              </c:extLst>
            </c:dLbl>
            <c:dLbl>
              <c:idx val="1"/>
              <c:tx>
                <c:rich>
                  <a:bodyPr/>
                  <a:lstStyle/>
                  <a:p>
                    <a:fld id="{5A84951D-B085-400B-8D02-2EF3908BDA8D}" type="VALUE">
                      <a:rPr lang="en-US" smtClean="0"/>
                      <a:pPr/>
                      <a:t>[VALUE]</a:t>
                    </a:fld>
                    <a:r>
                      <a:rPr lang="en-US" baseline="0" dirty="0"/>
                      <a:t> </a:t>
                    </a:r>
                    <a:fld id="{E6456235-A673-4DF3-B0B7-EAA629E1AF4D}" type="PERCENTAGE">
                      <a:rPr lang="en-US" b="1"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67-4008-BDE1-6296824448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Sievietes</c:v>
                </c:pt>
                <c:pt idx="1">
                  <c:v>Vīrieši</c:v>
                </c:pt>
              </c:strCache>
            </c:strRef>
          </c:cat>
          <c:val>
            <c:numRef>
              <c:f>Sheet1!$B$2:$B$5</c:f>
              <c:numCache>
                <c:formatCode>General</c:formatCode>
                <c:ptCount val="4"/>
                <c:pt idx="0">
                  <c:v>19554</c:v>
                </c:pt>
                <c:pt idx="1">
                  <c:v>12742</c:v>
                </c:pt>
              </c:numCache>
            </c:numRef>
          </c:val>
          <c:extLst>
            <c:ext xmlns:c16="http://schemas.microsoft.com/office/drawing/2014/chart" uri="{C3380CC4-5D6E-409C-BE32-E72D297353CC}">
              <c16:uniqueId val="{00000000-4F67-4008-BDE1-6296824448F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6480834241495"/>
          <c:y val="0.15454614338001538"/>
          <c:w val="0.35324926013451485"/>
          <c:h val="0.69090771323996925"/>
        </c:manualLayout>
      </c:layout>
      <c:pieChart>
        <c:varyColors val="1"/>
        <c:ser>
          <c:idx val="0"/>
          <c:order val="0"/>
          <c:tx>
            <c:strRef>
              <c:f>Sheet1!$B$1</c:f>
              <c:strCache>
                <c:ptCount val="1"/>
                <c:pt idx="0">
                  <c:v>Sales</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192-4C0B-B63E-A00052A218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C192-4C0B-B63E-A00052A218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A4-47A0-BD1C-50B99E71B6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A4-47A0-BD1C-50B99E71B681}"/>
              </c:ext>
            </c:extLst>
          </c:dPt>
          <c:dLbls>
            <c:dLbl>
              <c:idx val="0"/>
              <c:layout>
                <c:manualLayout>
                  <c:x val="3.8466543115639809E-2"/>
                  <c:y val="0.13009886572907298"/>
                </c:manualLayout>
              </c:layout>
              <c:tx>
                <c:rich>
                  <a:bodyPr/>
                  <a:lstStyle/>
                  <a:p>
                    <a:fld id="{5A750032-BA8F-4154-9AC2-68363B3F2467}" type="VALUE">
                      <a:rPr lang="en-US" smtClean="0"/>
                      <a:pPr/>
                      <a:t>[VALUE]</a:t>
                    </a:fld>
                    <a:r>
                      <a:rPr lang="en-US" baseline="0" dirty="0"/>
                      <a:t> </a:t>
                    </a:r>
                    <a:fld id="{62F5BE10-D513-4C6D-8542-390AA0A23B5D}" type="PERCENTAGE">
                      <a:rPr lang="en-US" b="1"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92-4C0B-B63E-A00052A218B8}"/>
                </c:ext>
              </c:extLst>
            </c:dLbl>
            <c:dLbl>
              <c:idx val="1"/>
              <c:tx>
                <c:rich>
                  <a:bodyPr/>
                  <a:lstStyle/>
                  <a:p>
                    <a:fld id="{FC64D761-7569-4884-868D-BB14F843978F}" type="VALUE">
                      <a:rPr lang="en-US" smtClean="0"/>
                      <a:pPr/>
                      <a:t>[VALUE]</a:t>
                    </a:fld>
                    <a:r>
                      <a:rPr lang="en-US" baseline="0" dirty="0"/>
                      <a:t> </a:t>
                    </a:r>
                    <a:fld id="{150EE5DD-358F-4192-9FF5-CB5B77263B1A}" type="PERCENTAGE">
                      <a:rPr lang="en-US" b="1" baseline="0"/>
                      <a:pPr/>
                      <a:t>[PERCENTAGE]</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92-4C0B-B63E-A00052A218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Nepilngadīgie </c:v>
                </c:pt>
                <c:pt idx="1">
                  <c:v>Pieaugušie</c:v>
                </c:pt>
              </c:strCache>
            </c:strRef>
          </c:cat>
          <c:val>
            <c:numRef>
              <c:f>Sheet1!$B$2:$B$5</c:f>
              <c:numCache>
                <c:formatCode>General</c:formatCode>
                <c:ptCount val="4"/>
                <c:pt idx="0">
                  <c:v>8141</c:v>
                </c:pt>
                <c:pt idx="1">
                  <c:v>24163</c:v>
                </c:pt>
              </c:numCache>
            </c:numRef>
          </c:val>
          <c:extLst>
            <c:ext xmlns:c16="http://schemas.microsoft.com/office/drawing/2014/chart" uri="{C3380CC4-5D6E-409C-BE32-E72D297353CC}">
              <c16:uniqueId val="{00000000-C192-4C0B-B63E-A00052A218B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200" dirty="0"/>
              <a:t>Desmit pašvaldības</a:t>
            </a:r>
            <a:r>
              <a:rPr lang="lv-LV" sz="1200" baseline="0" dirty="0"/>
              <a:t> ar lielāko reģistrēto Ukrainas civiliedzīvotāju skaitu</a:t>
            </a:r>
            <a:endParaRPr lang="lv-LV"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29801487314085739"/>
          <c:y val="0.23430555555555554"/>
          <c:w val="0.62833923884514431"/>
          <c:h val="0.6778240740740740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Sheet1!$J$29:$J$38</c:f>
              <c:strCache>
                <c:ptCount val="10"/>
                <c:pt idx="0">
                  <c:v>Rīgas valstspilsēta</c:v>
                </c:pt>
                <c:pt idx="1">
                  <c:v>Liepājas valstspilsēta</c:v>
                </c:pt>
                <c:pt idx="2">
                  <c:v>Daugavpils valstspilsēta</c:v>
                </c:pt>
                <c:pt idx="3">
                  <c:v>Jūrmalas valstspilsēta</c:v>
                </c:pt>
                <c:pt idx="4">
                  <c:v>Ludzas novads</c:v>
                </c:pt>
                <c:pt idx="5">
                  <c:v>Jelgavas valstspilsēta</c:v>
                </c:pt>
                <c:pt idx="6">
                  <c:v>Valmiera novads</c:v>
                </c:pt>
                <c:pt idx="7">
                  <c:v>Cēsu novads</c:v>
                </c:pt>
                <c:pt idx="8">
                  <c:v>Tukuma novads</c:v>
                </c:pt>
                <c:pt idx="9">
                  <c:v>Ventspils valstspilsēta</c:v>
                </c:pt>
              </c:strCache>
            </c:strRef>
          </c:cat>
          <c:val>
            <c:numRef>
              <c:f>Sheet1!$K$29:$K$38</c:f>
              <c:numCache>
                <c:formatCode>General</c:formatCode>
                <c:ptCount val="10"/>
                <c:pt idx="0">
                  <c:v>19289</c:v>
                </c:pt>
                <c:pt idx="1">
                  <c:v>1343</c:v>
                </c:pt>
                <c:pt idx="2">
                  <c:v>1003</c:v>
                </c:pt>
                <c:pt idx="3">
                  <c:v>933</c:v>
                </c:pt>
                <c:pt idx="4">
                  <c:v>921</c:v>
                </c:pt>
                <c:pt idx="5">
                  <c:v>630</c:v>
                </c:pt>
                <c:pt idx="6">
                  <c:v>558</c:v>
                </c:pt>
                <c:pt idx="7">
                  <c:v>500</c:v>
                </c:pt>
                <c:pt idx="8">
                  <c:v>484</c:v>
                </c:pt>
                <c:pt idx="9">
                  <c:v>470</c:v>
                </c:pt>
              </c:numCache>
            </c:numRef>
          </c:val>
          <c:extLst>
            <c:ext xmlns:c16="http://schemas.microsoft.com/office/drawing/2014/chart" uri="{C3380CC4-5D6E-409C-BE32-E72D297353CC}">
              <c16:uniqueId val="{00000000-9729-48FE-B395-0CE92A9AE0C2}"/>
            </c:ext>
          </c:extLst>
        </c:ser>
        <c:dLbls>
          <c:dLblPos val="outEnd"/>
          <c:showLegendKey val="0"/>
          <c:showVal val="1"/>
          <c:showCatName val="0"/>
          <c:showSerName val="0"/>
          <c:showPercent val="0"/>
          <c:showBubbleSize val="0"/>
        </c:dLbls>
        <c:gapWidth val="182"/>
        <c:axId val="1041569408"/>
        <c:axId val="905596432"/>
      </c:barChart>
      <c:catAx>
        <c:axId val="1041569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05596432"/>
        <c:crosses val="autoZero"/>
        <c:auto val="1"/>
        <c:lblAlgn val="ctr"/>
        <c:lblOffset val="100"/>
        <c:noMultiLvlLbl val="0"/>
      </c:catAx>
      <c:valAx>
        <c:axId val="905596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04156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30B948C-1A45-44BF-808B-2BE6806A109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lv-LV"/>
        </a:p>
      </dgm:t>
    </dgm:pt>
    <dgm:pt modelId="{F9F61FF5-9731-41EF-9C84-1C3EE43F2377}">
      <dgm:prSet phldrT="[Text]" custT="1"/>
      <dgm:spPr/>
      <dgm:t>
        <a:bodyPr anchor="ctr" anchorCtr="1"/>
        <a:lstStyle/>
        <a:p>
          <a:pPr algn="ctr"/>
          <a:r>
            <a:rPr lang="lv-LV" sz="1400" b="1" dirty="0">
              <a:effectLst/>
              <a:latin typeface="Verdana" panose="020B0604030504040204" pitchFamily="34" charset="0"/>
              <a:ea typeface="Verdana" panose="020B0604030504040204" pitchFamily="34" charset="0"/>
              <a:cs typeface="Times New Roman" panose="02020603050405020304" pitchFamily="18" charset="0"/>
            </a:rPr>
            <a:t>NMPD </a:t>
          </a:r>
          <a:r>
            <a:rPr lang="lv-LV" sz="1400" dirty="0">
              <a:effectLst/>
              <a:latin typeface="Verdana" panose="020B0604030504040204" pitchFamily="34" charset="0"/>
              <a:ea typeface="Verdana" panose="020B0604030504040204" pitchFamily="34" charset="0"/>
              <a:cs typeface="Times New Roman" panose="02020603050405020304" pitchFamily="18" charset="0"/>
            </a:rPr>
            <a:t>izpildīto izsaukumu skaits </a:t>
          </a:r>
          <a:r>
            <a:rPr lang="lv-LV" sz="1400" b="1" dirty="0">
              <a:effectLst/>
              <a:latin typeface="Verdana" panose="020B0604030504040204" pitchFamily="34" charset="0"/>
              <a:ea typeface="Verdana" panose="020B0604030504040204" pitchFamily="34" charset="0"/>
              <a:cs typeface="Times New Roman" panose="02020603050405020304" pitchFamily="18" charset="0"/>
            </a:rPr>
            <a:t>kopā</a:t>
          </a:r>
          <a:r>
            <a:rPr lang="lv-LV" sz="1400" dirty="0">
              <a:effectLst/>
              <a:latin typeface="Verdana" panose="020B0604030504040204" pitchFamily="34" charset="0"/>
              <a:ea typeface="Verdana" panose="020B0604030504040204" pitchFamily="34" charset="0"/>
              <a:cs typeface="Times New Roman" panose="02020603050405020304" pitchFamily="18" charset="0"/>
            </a:rPr>
            <a:t> (no 28.02.2022. līdz </a:t>
          </a:r>
          <a:r>
            <a:rPr lang="en-US" sz="1400" dirty="0">
              <a:effectLst/>
              <a:latin typeface="Verdana" panose="020B0604030504040204" pitchFamily="34" charset="0"/>
              <a:ea typeface="Verdana" panose="020B0604030504040204" pitchFamily="34" charset="0"/>
              <a:cs typeface="Times New Roman" panose="02020603050405020304" pitchFamily="18" charset="0"/>
            </a:rPr>
            <a:t>15</a:t>
          </a:r>
          <a:r>
            <a:rPr lang="lv-LV" sz="1400" dirty="0">
              <a:effectLst/>
              <a:latin typeface="Verdana" panose="020B0604030504040204" pitchFamily="34" charset="0"/>
              <a:ea typeface="Verdana" panose="020B0604030504040204" pitchFamily="34" charset="0"/>
              <a:cs typeface="Times New Roman" panose="02020603050405020304" pitchFamily="18" charset="0"/>
            </a:rPr>
            <a:t>.0</a:t>
          </a:r>
          <a:r>
            <a:rPr lang="en-US" sz="1400" dirty="0">
              <a:effectLst/>
              <a:latin typeface="Verdana" panose="020B0604030504040204" pitchFamily="34" charset="0"/>
              <a:ea typeface="Verdana" panose="020B0604030504040204" pitchFamily="34" charset="0"/>
              <a:cs typeface="Times New Roman" panose="02020603050405020304" pitchFamily="18" charset="0"/>
            </a:rPr>
            <a:t>9</a:t>
          </a:r>
          <a:r>
            <a:rPr lang="lv-LV" sz="1400" dirty="0">
              <a:effectLst/>
              <a:latin typeface="Verdana" panose="020B0604030504040204" pitchFamily="34" charset="0"/>
              <a:ea typeface="Verdana" panose="020B0604030504040204" pitchFamily="34" charset="0"/>
              <a:cs typeface="Times New Roman" panose="02020603050405020304" pitchFamily="18" charset="0"/>
            </a:rPr>
            <a:t>.2024.) </a:t>
          </a:r>
        </a:p>
        <a:p>
          <a:pPr algn="ctr"/>
          <a:r>
            <a:rPr lang="lv-LV" sz="1400" b="1" dirty="0">
              <a:effectLst/>
              <a:latin typeface="Verdana" panose="020B0604030504040204" pitchFamily="34" charset="0"/>
              <a:ea typeface="Verdana" panose="020B0604030504040204" pitchFamily="34" charset="0"/>
              <a:cs typeface="Times New Roman" panose="02020603050405020304" pitchFamily="18" charset="0"/>
            </a:rPr>
            <a:t>4 </a:t>
          </a:r>
          <a:r>
            <a:rPr lang="en-US" sz="1400" b="1" dirty="0">
              <a:effectLst/>
              <a:latin typeface="Verdana" panose="020B0604030504040204" pitchFamily="34" charset="0"/>
              <a:ea typeface="Verdana" panose="020B0604030504040204" pitchFamily="34" charset="0"/>
              <a:cs typeface="Times New Roman" panose="02020603050405020304" pitchFamily="18" charset="0"/>
            </a:rPr>
            <a:t>876</a:t>
          </a:r>
          <a:endParaRPr lang="lv-LV" sz="1400" b="1" dirty="0">
            <a:effectLst/>
            <a:latin typeface="Verdana" panose="020B0604030504040204" pitchFamily="34" charset="0"/>
            <a:ea typeface="Verdana" panose="020B0604030504040204" pitchFamily="34" charset="0"/>
            <a:cs typeface="Times New Roman" panose="02020603050405020304" pitchFamily="18" charset="0"/>
          </a:endParaRPr>
        </a:p>
      </dgm:t>
    </dgm:pt>
    <dgm:pt modelId="{43AEECBF-2ECB-4A67-BB19-E23DC6C5A06C}" type="parTrans" cxnId="{AFF710FF-48D8-4BF4-948A-28AC464645BB}">
      <dgm:prSet/>
      <dgm:spPr/>
      <dgm:t>
        <a:bodyPr/>
        <a:lstStyle/>
        <a:p>
          <a:endParaRPr lang="lv-LV" sz="1400">
            <a:latin typeface="Verdana" panose="020B0604030504040204" pitchFamily="34" charset="0"/>
            <a:ea typeface="Verdana" panose="020B0604030504040204" pitchFamily="34" charset="0"/>
          </a:endParaRPr>
        </a:p>
      </dgm:t>
    </dgm:pt>
    <dgm:pt modelId="{6E04A988-3AB5-4387-A19D-3674B4047B76}" type="sibTrans" cxnId="{AFF710FF-48D8-4BF4-948A-28AC464645BB}">
      <dgm:prSet/>
      <dgm:spPr/>
      <dgm:t>
        <a:bodyPr/>
        <a:lstStyle/>
        <a:p>
          <a:endParaRPr lang="lv-LV" sz="1400">
            <a:latin typeface="Verdana" panose="020B0604030504040204" pitchFamily="34" charset="0"/>
            <a:ea typeface="Verdana" panose="020B0604030504040204" pitchFamily="34" charset="0"/>
          </a:endParaRPr>
        </a:p>
      </dgm:t>
    </dgm:pt>
    <dgm:pt modelId="{67D08501-63F4-4981-AA80-0485978DFD7D}">
      <dgm:prSet phldrT="[Text]" custT="1"/>
      <dgm:spPr/>
      <dgm:t>
        <a:bodyPr/>
        <a:lstStyle/>
        <a:p>
          <a:pPr>
            <a:spcAft>
              <a:spcPts val="0"/>
            </a:spcAft>
          </a:pPr>
          <a:r>
            <a:rPr lang="lv-LV" sz="1400" dirty="0">
              <a:effectLst/>
              <a:latin typeface="Verdana" panose="020B0604030504040204" pitchFamily="34" charset="0"/>
              <a:ea typeface="Verdana" panose="020B0604030504040204" pitchFamily="34" charset="0"/>
              <a:cs typeface="Times New Roman" panose="02020603050405020304" pitchFamily="18" charset="0"/>
            </a:rPr>
            <a:t>t.sk. pacients nogādāts ārstniecības iestādē </a:t>
          </a:r>
        </a:p>
        <a:p>
          <a:pPr>
            <a:spcAft>
              <a:spcPct val="35000"/>
            </a:spcAft>
          </a:pPr>
          <a:r>
            <a:rPr lang="lv-LV" sz="1400" b="1" dirty="0">
              <a:effectLst/>
              <a:latin typeface="Verdana" panose="020B0604030504040204" pitchFamily="34" charset="0"/>
              <a:ea typeface="Verdana" panose="020B0604030504040204" pitchFamily="34" charset="0"/>
              <a:cs typeface="Times New Roman" panose="02020603050405020304" pitchFamily="18" charset="0"/>
            </a:rPr>
            <a:t>2 </a:t>
          </a:r>
          <a:r>
            <a:rPr lang="en-US" sz="1400" b="1" dirty="0">
              <a:effectLst/>
              <a:latin typeface="Verdana" panose="020B0604030504040204" pitchFamily="34" charset="0"/>
              <a:ea typeface="Verdana" panose="020B0604030504040204" pitchFamily="34" charset="0"/>
              <a:cs typeface="Times New Roman" panose="02020603050405020304" pitchFamily="18" charset="0"/>
            </a:rPr>
            <a:t>622</a:t>
          </a:r>
          <a:r>
            <a:rPr lang="lv-LV" sz="1400" b="1" dirty="0">
              <a:effectLst/>
              <a:latin typeface="Verdana" panose="020B0604030504040204" pitchFamily="34" charset="0"/>
              <a:ea typeface="Verdana" panose="020B0604030504040204" pitchFamily="34" charset="0"/>
              <a:cs typeface="Times New Roman" panose="02020603050405020304" pitchFamily="18" charset="0"/>
            </a:rPr>
            <a:t> </a:t>
          </a:r>
          <a:r>
            <a:rPr lang="lv-LV" sz="1400" dirty="0">
              <a:effectLst/>
              <a:latin typeface="Verdana" panose="020B0604030504040204" pitchFamily="34" charset="0"/>
              <a:ea typeface="Verdana" panose="020B0604030504040204" pitchFamily="34" charset="0"/>
              <a:cs typeface="Times New Roman" panose="02020603050405020304" pitchFamily="18" charset="0"/>
            </a:rPr>
            <a:t>gadījumā</a:t>
          </a:r>
          <a:endParaRPr lang="lv-LV" sz="1400" dirty="0">
            <a:latin typeface="Verdana" panose="020B0604030504040204" pitchFamily="34" charset="0"/>
            <a:ea typeface="Verdana" panose="020B0604030504040204" pitchFamily="34" charset="0"/>
          </a:endParaRPr>
        </a:p>
      </dgm:t>
    </dgm:pt>
    <dgm:pt modelId="{BEC7EB74-2102-4187-B082-6B8903AAA35F}" type="parTrans" cxnId="{0D8C59EF-3857-4542-8736-A04B84F3B4FA}">
      <dgm:prSet/>
      <dgm:spPr/>
      <dgm:t>
        <a:bodyPr/>
        <a:lstStyle/>
        <a:p>
          <a:endParaRPr lang="lv-LV" sz="1400">
            <a:latin typeface="Verdana" panose="020B0604030504040204" pitchFamily="34" charset="0"/>
            <a:ea typeface="Verdana" panose="020B0604030504040204" pitchFamily="34" charset="0"/>
          </a:endParaRPr>
        </a:p>
      </dgm:t>
    </dgm:pt>
    <dgm:pt modelId="{26AE9BAA-190C-446C-A7AC-F39F383A7C91}" type="sibTrans" cxnId="{0D8C59EF-3857-4542-8736-A04B84F3B4FA}">
      <dgm:prSet/>
      <dgm:spPr/>
      <dgm:t>
        <a:bodyPr/>
        <a:lstStyle/>
        <a:p>
          <a:endParaRPr lang="lv-LV" sz="1400">
            <a:latin typeface="Verdana" panose="020B0604030504040204" pitchFamily="34" charset="0"/>
            <a:ea typeface="Verdana" panose="020B0604030504040204" pitchFamily="34" charset="0"/>
          </a:endParaRPr>
        </a:p>
      </dgm:t>
    </dgm:pt>
    <dgm:pt modelId="{F449D292-FE80-421A-8E05-103B472ACEDE}">
      <dgm:prSet phldrT="[Text]" custT="1"/>
      <dgm:spPr/>
      <dgm:t>
        <a:bodyPr/>
        <a:lstStyle/>
        <a:p>
          <a:r>
            <a:rPr lang="lv-LV" sz="1400" dirty="0">
              <a:effectLst/>
              <a:latin typeface="Verdana" panose="020B0604030504040204" pitchFamily="34" charset="0"/>
              <a:ea typeface="Verdana" panose="020B0604030504040204" pitchFamily="34" charset="0"/>
              <a:cs typeface="Times New Roman" panose="02020603050405020304" pitchFamily="18" charset="0"/>
            </a:rPr>
            <a:t>t.sk. veikta pārvešana </a:t>
          </a:r>
          <a:r>
            <a:rPr lang="lv-LV" sz="1400" b="1" dirty="0">
              <a:effectLst/>
              <a:latin typeface="Verdana" panose="020B0604030504040204" pitchFamily="34" charset="0"/>
              <a:ea typeface="Verdana" panose="020B0604030504040204" pitchFamily="34" charset="0"/>
              <a:cs typeface="Times New Roman" panose="02020603050405020304" pitchFamily="18" charset="0"/>
            </a:rPr>
            <a:t>1</a:t>
          </a:r>
          <a:r>
            <a:rPr lang="en-US" sz="1400" b="1" dirty="0">
              <a:effectLst/>
              <a:latin typeface="Verdana" panose="020B0604030504040204" pitchFamily="34" charset="0"/>
              <a:ea typeface="Verdana" panose="020B0604030504040204" pitchFamily="34" charset="0"/>
              <a:cs typeface="Times New Roman" panose="02020603050405020304" pitchFamily="18" charset="0"/>
            </a:rPr>
            <a:t>92</a:t>
          </a:r>
          <a:r>
            <a:rPr lang="lv-LV" sz="1400" b="1" dirty="0">
              <a:effectLst/>
              <a:latin typeface="Verdana" panose="020B0604030504040204" pitchFamily="34" charset="0"/>
              <a:ea typeface="Verdana" panose="020B0604030504040204" pitchFamily="34" charset="0"/>
              <a:cs typeface="Times New Roman" panose="02020603050405020304" pitchFamily="18" charset="0"/>
            </a:rPr>
            <a:t> </a:t>
          </a:r>
          <a:r>
            <a:rPr lang="lv-LV" sz="1400" b="0" dirty="0">
              <a:effectLst/>
              <a:latin typeface="Verdana" panose="020B0604030504040204" pitchFamily="34" charset="0"/>
              <a:ea typeface="Verdana" panose="020B0604030504040204" pitchFamily="34" charset="0"/>
              <a:cs typeface="Times New Roman" panose="02020603050405020304" pitchFamily="18" charset="0"/>
            </a:rPr>
            <a:t>gadījumos</a:t>
          </a:r>
          <a:endParaRPr lang="lv-LV" sz="1400" b="0" dirty="0">
            <a:latin typeface="Verdana" panose="020B0604030504040204" pitchFamily="34" charset="0"/>
            <a:ea typeface="Verdana" panose="020B0604030504040204" pitchFamily="34" charset="0"/>
          </a:endParaRPr>
        </a:p>
      </dgm:t>
    </dgm:pt>
    <dgm:pt modelId="{BC224619-395B-449D-A092-A7B07AB2B3A3}" type="parTrans" cxnId="{A9AC3078-4D26-49CD-8348-7FC94CA1D218}">
      <dgm:prSet/>
      <dgm:spPr/>
      <dgm:t>
        <a:bodyPr/>
        <a:lstStyle/>
        <a:p>
          <a:endParaRPr lang="lv-LV" sz="1400">
            <a:latin typeface="Verdana" panose="020B0604030504040204" pitchFamily="34" charset="0"/>
            <a:ea typeface="Verdana" panose="020B0604030504040204" pitchFamily="34" charset="0"/>
          </a:endParaRPr>
        </a:p>
      </dgm:t>
    </dgm:pt>
    <dgm:pt modelId="{A96FB615-4E00-4A14-A77E-F82F9D8005FC}" type="sibTrans" cxnId="{A9AC3078-4D26-49CD-8348-7FC94CA1D218}">
      <dgm:prSet/>
      <dgm:spPr/>
      <dgm:t>
        <a:bodyPr/>
        <a:lstStyle/>
        <a:p>
          <a:endParaRPr lang="lv-LV" sz="1400">
            <a:latin typeface="Verdana" panose="020B0604030504040204" pitchFamily="34" charset="0"/>
            <a:ea typeface="Verdana" panose="020B0604030504040204" pitchFamily="34" charset="0"/>
          </a:endParaRPr>
        </a:p>
      </dgm:t>
    </dgm:pt>
    <dgm:pt modelId="{1E18FE1D-D1F9-497F-BE9F-A643678839BD}" type="pres">
      <dgm:prSet presAssocID="{A30B948C-1A45-44BF-808B-2BE6806A1096}" presName="vert0" presStyleCnt="0">
        <dgm:presLayoutVars>
          <dgm:dir/>
          <dgm:animOne val="branch"/>
          <dgm:animLvl val="lvl"/>
        </dgm:presLayoutVars>
      </dgm:prSet>
      <dgm:spPr/>
    </dgm:pt>
    <dgm:pt modelId="{E5566067-2DE4-43C5-8301-AF72DC76BA30}" type="pres">
      <dgm:prSet presAssocID="{F9F61FF5-9731-41EF-9C84-1C3EE43F2377}" presName="thickLine" presStyleLbl="alignNode1" presStyleIdx="0" presStyleCnt="1" custLinFactNeighborX="-5976" custLinFactNeighborY="646"/>
      <dgm:spPr/>
    </dgm:pt>
    <dgm:pt modelId="{37DB51B3-8F04-4F86-8822-DD061D154169}" type="pres">
      <dgm:prSet presAssocID="{F9F61FF5-9731-41EF-9C84-1C3EE43F2377}" presName="horz1" presStyleCnt="0"/>
      <dgm:spPr/>
    </dgm:pt>
    <dgm:pt modelId="{0ED45907-96BE-4B8F-9D16-B26281C84CF3}" type="pres">
      <dgm:prSet presAssocID="{F9F61FF5-9731-41EF-9C84-1C3EE43F2377}" presName="tx1" presStyleLbl="revTx" presStyleIdx="0" presStyleCnt="3" custScaleX="253888" custScaleY="90909"/>
      <dgm:spPr/>
    </dgm:pt>
    <dgm:pt modelId="{5593E373-7BC1-4146-894E-7146251AD09A}" type="pres">
      <dgm:prSet presAssocID="{F9F61FF5-9731-41EF-9C84-1C3EE43F2377}" presName="vert1" presStyleCnt="0"/>
      <dgm:spPr/>
    </dgm:pt>
    <dgm:pt modelId="{DE0A8286-2263-46B6-8FA5-3F5096FF2318}" type="pres">
      <dgm:prSet presAssocID="{67D08501-63F4-4981-AA80-0485978DFD7D}" presName="vertSpace2a" presStyleCnt="0"/>
      <dgm:spPr/>
    </dgm:pt>
    <dgm:pt modelId="{552E7B42-FE09-4313-AB7A-1E820C176E67}" type="pres">
      <dgm:prSet presAssocID="{67D08501-63F4-4981-AA80-0485978DFD7D}" presName="horz2" presStyleCnt="0"/>
      <dgm:spPr/>
    </dgm:pt>
    <dgm:pt modelId="{2F47896A-53A8-447A-AEEA-F0DD7B27FF03}" type="pres">
      <dgm:prSet presAssocID="{67D08501-63F4-4981-AA80-0485978DFD7D}" presName="horzSpace2" presStyleCnt="0"/>
      <dgm:spPr/>
    </dgm:pt>
    <dgm:pt modelId="{957851F1-936D-4F9E-8391-6B29187AE76B}" type="pres">
      <dgm:prSet presAssocID="{67D08501-63F4-4981-AA80-0485978DFD7D}" presName="tx2" presStyleLbl="revTx" presStyleIdx="1" presStyleCnt="3" custLinFactNeighborX="2" custLinFactNeighborY="-5063"/>
      <dgm:spPr/>
    </dgm:pt>
    <dgm:pt modelId="{557C6A5E-4E07-44E2-817B-B15FD206AFE8}" type="pres">
      <dgm:prSet presAssocID="{67D08501-63F4-4981-AA80-0485978DFD7D}" presName="vert2" presStyleCnt="0"/>
      <dgm:spPr/>
    </dgm:pt>
    <dgm:pt modelId="{C745E31B-6B56-4323-AF43-CC1D83FBCE42}" type="pres">
      <dgm:prSet presAssocID="{67D08501-63F4-4981-AA80-0485978DFD7D}" presName="thinLine2b" presStyleLbl="callout" presStyleIdx="0" presStyleCnt="2"/>
      <dgm:spPr/>
    </dgm:pt>
    <dgm:pt modelId="{E5AA5597-12DF-445C-A7CF-28FAA6A2C29F}" type="pres">
      <dgm:prSet presAssocID="{67D08501-63F4-4981-AA80-0485978DFD7D}" presName="vertSpace2b" presStyleCnt="0"/>
      <dgm:spPr/>
    </dgm:pt>
    <dgm:pt modelId="{8661FB53-E3DA-4499-8CEC-BC0C89614665}" type="pres">
      <dgm:prSet presAssocID="{F449D292-FE80-421A-8E05-103B472ACEDE}" presName="horz2" presStyleCnt="0"/>
      <dgm:spPr/>
    </dgm:pt>
    <dgm:pt modelId="{7FA552E6-D6D4-421D-AA6A-19FB05601919}" type="pres">
      <dgm:prSet presAssocID="{F449D292-FE80-421A-8E05-103B472ACEDE}" presName="horzSpace2" presStyleCnt="0"/>
      <dgm:spPr/>
    </dgm:pt>
    <dgm:pt modelId="{B00DDE06-E16F-4A1A-ABC1-2661C83A9D1E}" type="pres">
      <dgm:prSet presAssocID="{F449D292-FE80-421A-8E05-103B472ACEDE}" presName="tx2" presStyleLbl="revTx" presStyleIdx="2" presStyleCnt="3"/>
      <dgm:spPr/>
    </dgm:pt>
    <dgm:pt modelId="{17B7BE58-4795-4C93-AB3F-A65F55FE1810}" type="pres">
      <dgm:prSet presAssocID="{F449D292-FE80-421A-8E05-103B472ACEDE}" presName="vert2" presStyleCnt="0"/>
      <dgm:spPr/>
    </dgm:pt>
    <dgm:pt modelId="{C7A39385-358D-413B-BB8E-F3F7D3B92027}" type="pres">
      <dgm:prSet presAssocID="{F449D292-FE80-421A-8E05-103B472ACEDE}" presName="thinLine2b" presStyleLbl="callout" presStyleIdx="1" presStyleCnt="2"/>
      <dgm:spPr/>
    </dgm:pt>
    <dgm:pt modelId="{FD7466BB-E812-4937-9A16-106DEC3AD65B}" type="pres">
      <dgm:prSet presAssocID="{F449D292-FE80-421A-8E05-103B472ACEDE}" presName="vertSpace2b" presStyleCnt="0"/>
      <dgm:spPr/>
    </dgm:pt>
  </dgm:ptLst>
  <dgm:cxnLst>
    <dgm:cxn modelId="{DA268613-C507-4E17-B194-1466E0AC0F10}" type="presOf" srcId="{A30B948C-1A45-44BF-808B-2BE6806A1096}" destId="{1E18FE1D-D1F9-497F-BE9F-A643678839BD}" srcOrd="0" destOrd="0" presId="urn:microsoft.com/office/officeart/2008/layout/LinedList"/>
    <dgm:cxn modelId="{A9AC3078-4D26-49CD-8348-7FC94CA1D218}" srcId="{F9F61FF5-9731-41EF-9C84-1C3EE43F2377}" destId="{F449D292-FE80-421A-8E05-103B472ACEDE}" srcOrd="1" destOrd="0" parTransId="{BC224619-395B-449D-A092-A7B07AB2B3A3}" sibTransId="{A96FB615-4E00-4A14-A77E-F82F9D8005FC}"/>
    <dgm:cxn modelId="{4F0F775A-2AFB-4A13-8549-AACAEFC22FB4}" type="presOf" srcId="{F449D292-FE80-421A-8E05-103B472ACEDE}" destId="{B00DDE06-E16F-4A1A-ABC1-2661C83A9D1E}" srcOrd="0" destOrd="0" presId="urn:microsoft.com/office/officeart/2008/layout/LinedList"/>
    <dgm:cxn modelId="{44CD2082-796F-4904-85B6-B3F6536432EF}" type="presOf" srcId="{F9F61FF5-9731-41EF-9C84-1C3EE43F2377}" destId="{0ED45907-96BE-4B8F-9D16-B26281C84CF3}" srcOrd="0" destOrd="0" presId="urn:microsoft.com/office/officeart/2008/layout/LinedList"/>
    <dgm:cxn modelId="{56A96E84-4E6F-4822-8802-FA8818A07FA0}" type="presOf" srcId="{67D08501-63F4-4981-AA80-0485978DFD7D}" destId="{957851F1-936D-4F9E-8391-6B29187AE76B}" srcOrd="0" destOrd="0" presId="urn:microsoft.com/office/officeart/2008/layout/LinedList"/>
    <dgm:cxn modelId="{0D8C59EF-3857-4542-8736-A04B84F3B4FA}" srcId="{F9F61FF5-9731-41EF-9C84-1C3EE43F2377}" destId="{67D08501-63F4-4981-AA80-0485978DFD7D}" srcOrd="0" destOrd="0" parTransId="{BEC7EB74-2102-4187-B082-6B8903AAA35F}" sibTransId="{26AE9BAA-190C-446C-A7AC-F39F383A7C91}"/>
    <dgm:cxn modelId="{AFF710FF-48D8-4BF4-948A-28AC464645BB}" srcId="{A30B948C-1A45-44BF-808B-2BE6806A1096}" destId="{F9F61FF5-9731-41EF-9C84-1C3EE43F2377}" srcOrd="0" destOrd="0" parTransId="{43AEECBF-2ECB-4A67-BB19-E23DC6C5A06C}" sibTransId="{6E04A988-3AB5-4387-A19D-3674B4047B76}"/>
    <dgm:cxn modelId="{75CC4F55-4342-4A93-9EDC-B284A8481325}" type="presParOf" srcId="{1E18FE1D-D1F9-497F-BE9F-A643678839BD}" destId="{E5566067-2DE4-43C5-8301-AF72DC76BA30}" srcOrd="0" destOrd="0" presId="urn:microsoft.com/office/officeart/2008/layout/LinedList"/>
    <dgm:cxn modelId="{59924F6E-4DFF-42B4-8147-8B48DB0BC5F2}" type="presParOf" srcId="{1E18FE1D-D1F9-497F-BE9F-A643678839BD}" destId="{37DB51B3-8F04-4F86-8822-DD061D154169}" srcOrd="1" destOrd="0" presId="urn:microsoft.com/office/officeart/2008/layout/LinedList"/>
    <dgm:cxn modelId="{43AADD7C-099D-4CBF-B5EE-F124825B4DAC}" type="presParOf" srcId="{37DB51B3-8F04-4F86-8822-DD061D154169}" destId="{0ED45907-96BE-4B8F-9D16-B26281C84CF3}" srcOrd="0" destOrd="0" presId="urn:microsoft.com/office/officeart/2008/layout/LinedList"/>
    <dgm:cxn modelId="{9BDBA67C-7A01-4FB4-9960-A66252FFD8D6}" type="presParOf" srcId="{37DB51B3-8F04-4F86-8822-DD061D154169}" destId="{5593E373-7BC1-4146-894E-7146251AD09A}" srcOrd="1" destOrd="0" presId="urn:microsoft.com/office/officeart/2008/layout/LinedList"/>
    <dgm:cxn modelId="{ED09F032-7C51-4C41-A939-492FADB63E13}" type="presParOf" srcId="{5593E373-7BC1-4146-894E-7146251AD09A}" destId="{DE0A8286-2263-46B6-8FA5-3F5096FF2318}" srcOrd="0" destOrd="0" presId="urn:microsoft.com/office/officeart/2008/layout/LinedList"/>
    <dgm:cxn modelId="{985D7FBD-16ED-4DBB-9532-809C1AAFCD3E}" type="presParOf" srcId="{5593E373-7BC1-4146-894E-7146251AD09A}" destId="{552E7B42-FE09-4313-AB7A-1E820C176E67}" srcOrd="1" destOrd="0" presId="urn:microsoft.com/office/officeart/2008/layout/LinedList"/>
    <dgm:cxn modelId="{AFC6627C-D122-4B27-B265-7DFF3AD03430}" type="presParOf" srcId="{552E7B42-FE09-4313-AB7A-1E820C176E67}" destId="{2F47896A-53A8-447A-AEEA-F0DD7B27FF03}" srcOrd="0" destOrd="0" presId="urn:microsoft.com/office/officeart/2008/layout/LinedList"/>
    <dgm:cxn modelId="{DCE44A61-E7AA-46C7-9897-E630897CB0F5}" type="presParOf" srcId="{552E7B42-FE09-4313-AB7A-1E820C176E67}" destId="{957851F1-936D-4F9E-8391-6B29187AE76B}" srcOrd="1" destOrd="0" presId="urn:microsoft.com/office/officeart/2008/layout/LinedList"/>
    <dgm:cxn modelId="{A75DAE64-7731-45B6-9BAE-C605A8382470}" type="presParOf" srcId="{552E7B42-FE09-4313-AB7A-1E820C176E67}" destId="{557C6A5E-4E07-44E2-817B-B15FD206AFE8}" srcOrd="2" destOrd="0" presId="urn:microsoft.com/office/officeart/2008/layout/LinedList"/>
    <dgm:cxn modelId="{1F15A204-82AF-4DAE-B11F-38BB73F011EE}" type="presParOf" srcId="{5593E373-7BC1-4146-894E-7146251AD09A}" destId="{C745E31B-6B56-4323-AF43-CC1D83FBCE42}" srcOrd="2" destOrd="0" presId="urn:microsoft.com/office/officeart/2008/layout/LinedList"/>
    <dgm:cxn modelId="{DAB15D44-DC86-4FE7-9AC9-06FDA09580B4}" type="presParOf" srcId="{5593E373-7BC1-4146-894E-7146251AD09A}" destId="{E5AA5597-12DF-445C-A7CF-28FAA6A2C29F}" srcOrd="3" destOrd="0" presId="urn:microsoft.com/office/officeart/2008/layout/LinedList"/>
    <dgm:cxn modelId="{F1EBA02B-F5F4-4743-BF18-608056EA3F97}" type="presParOf" srcId="{5593E373-7BC1-4146-894E-7146251AD09A}" destId="{8661FB53-E3DA-4499-8CEC-BC0C89614665}" srcOrd="4" destOrd="0" presId="urn:microsoft.com/office/officeart/2008/layout/LinedList"/>
    <dgm:cxn modelId="{465998B3-6FBE-4F4C-8299-5071361625F6}" type="presParOf" srcId="{8661FB53-E3DA-4499-8CEC-BC0C89614665}" destId="{7FA552E6-D6D4-421D-AA6A-19FB05601919}" srcOrd="0" destOrd="0" presId="urn:microsoft.com/office/officeart/2008/layout/LinedList"/>
    <dgm:cxn modelId="{52D698E0-D31D-4E8E-9927-1EF67415E106}" type="presParOf" srcId="{8661FB53-E3DA-4499-8CEC-BC0C89614665}" destId="{B00DDE06-E16F-4A1A-ABC1-2661C83A9D1E}" srcOrd="1" destOrd="0" presId="urn:microsoft.com/office/officeart/2008/layout/LinedList"/>
    <dgm:cxn modelId="{C5740D53-70C9-4F7D-B380-A95FBA1EDE07}" type="presParOf" srcId="{8661FB53-E3DA-4499-8CEC-BC0C89614665}" destId="{17B7BE58-4795-4C93-AB3F-A65F55FE1810}" srcOrd="2" destOrd="0" presId="urn:microsoft.com/office/officeart/2008/layout/LinedList"/>
    <dgm:cxn modelId="{808F055C-C069-46DF-8B3A-100E48EEAD86}" type="presParOf" srcId="{5593E373-7BC1-4146-894E-7146251AD09A}" destId="{C7A39385-358D-413B-BB8E-F3F7D3B92027}" srcOrd="5" destOrd="0" presId="urn:microsoft.com/office/officeart/2008/layout/LinedList"/>
    <dgm:cxn modelId="{39443DC6-B4F3-4AF4-92C2-08298D49B3E7}" type="presParOf" srcId="{5593E373-7BC1-4146-894E-7146251AD09A}" destId="{FD7466BB-E812-4937-9A16-106DEC3AD65B}" srcOrd="6" destOrd="0" presId="urn:microsoft.com/office/officeart/2008/layout/LinedList"/>
  </dgm:cxnLst>
  <dgm:bg>
    <a:solidFill>
      <a:schemeClr val="accent2">
        <a:lumMod val="20000"/>
        <a:lumOff val="80000"/>
      </a:schemeClr>
    </a:solidFill>
    <a:effectLst>
      <a:outerShdw blurRad="50800" dist="38100" dir="2700000" algn="tl" rotWithShape="0">
        <a:prstClr val="black">
          <a:alpha val="40000"/>
        </a:prstClr>
      </a:outerShdw>
    </a:effectLst>
  </dgm:bg>
  <dgm:whole>
    <a:ln>
      <a:solidFill>
        <a:schemeClr val="accent2">
          <a:lumMod val="20000"/>
          <a:lumOff val="80000"/>
        </a:schemeClr>
      </a:solidFill>
    </a:ln>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66067-2DE4-43C5-8301-AF72DC76BA30}">
      <dsp:nvSpPr>
        <dsp:cNvPr id="0" name=""/>
        <dsp:cNvSpPr/>
      </dsp:nvSpPr>
      <dsp:spPr>
        <a:xfrm>
          <a:off x="0" y="9897"/>
          <a:ext cx="415075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45907-96BE-4B8F-9D16-B26281C84CF3}">
      <dsp:nvSpPr>
        <dsp:cNvPr id="0" name=""/>
        <dsp:cNvSpPr/>
      </dsp:nvSpPr>
      <dsp:spPr>
        <a:xfrm>
          <a:off x="0" y="1068"/>
          <a:ext cx="1611615" cy="1243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1">
          <a:noAutofit/>
        </a:bodyPr>
        <a:lstStyle/>
        <a:p>
          <a:pPr marL="0" lvl="0" indent="0" algn="ctr" defTabSz="622300">
            <a:lnSpc>
              <a:spcPct val="90000"/>
            </a:lnSpc>
            <a:spcBef>
              <a:spcPct val="0"/>
            </a:spcBef>
            <a:spcAft>
              <a:spcPct val="35000"/>
            </a:spcAft>
            <a:buNone/>
          </a:pPr>
          <a:r>
            <a:rPr lang="lv-LV" sz="1400" b="1" kern="1200" dirty="0">
              <a:effectLst/>
              <a:latin typeface="Verdana" panose="020B0604030504040204" pitchFamily="34" charset="0"/>
              <a:ea typeface="Verdana" panose="020B0604030504040204" pitchFamily="34" charset="0"/>
              <a:cs typeface="Times New Roman" panose="02020603050405020304" pitchFamily="18" charset="0"/>
            </a:rPr>
            <a:t>NMPD </a:t>
          </a:r>
          <a:r>
            <a:rPr lang="lv-LV" sz="1400" kern="1200" dirty="0">
              <a:effectLst/>
              <a:latin typeface="Verdana" panose="020B0604030504040204" pitchFamily="34" charset="0"/>
              <a:ea typeface="Verdana" panose="020B0604030504040204" pitchFamily="34" charset="0"/>
              <a:cs typeface="Times New Roman" panose="02020603050405020304" pitchFamily="18" charset="0"/>
            </a:rPr>
            <a:t>izpildīto izsaukumu skaits </a:t>
          </a:r>
          <a:r>
            <a:rPr lang="lv-LV" sz="1400" b="1" kern="1200" dirty="0">
              <a:effectLst/>
              <a:latin typeface="Verdana" panose="020B0604030504040204" pitchFamily="34" charset="0"/>
              <a:ea typeface="Verdana" panose="020B0604030504040204" pitchFamily="34" charset="0"/>
              <a:cs typeface="Times New Roman" panose="02020603050405020304" pitchFamily="18" charset="0"/>
            </a:rPr>
            <a:t>kopā</a:t>
          </a:r>
          <a:r>
            <a:rPr lang="lv-LV" sz="1400" kern="1200" dirty="0">
              <a:effectLst/>
              <a:latin typeface="Verdana" panose="020B0604030504040204" pitchFamily="34" charset="0"/>
              <a:ea typeface="Verdana" panose="020B0604030504040204" pitchFamily="34" charset="0"/>
              <a:cs typeface="Times New Roman" panose="02020603050405020304" pitchFamily="18" charset="0"/>
            </a:rPr>
            <a:t> (no 28.02.2022. līdz </a:t>
          </a:r>
          <a:r>
            <a:rPr lang="en-US" sz="1400" kern="1200" dirty="0">
              <a:effectLst/>
              <a:latin typeface="Verdana" panose="020B0604030504040204" pitchFamily="34" charset="0"/>
              <a:ea typeface="Verdana" panose="020B0604030504040204" pitchFamily="34" charset="0"/>
              <a:cs typeface="Times New Roman" panose="02020603050405020304" pitchFamily="18" charset="0"/>
            </a:rPr>
            <a:t>15</a:t>
          </a:r>
          <a:r>
            <a:rPr lang="lv-LV" sz="1400" kern="1200" dirty="0">
              <a:effectLst/>
              <a:latin typeface="Verdana" panose="020B0604030504040204" pitchFamily="34" charset="0"/>
              <a:ea typeface="Verdana" panose="020B0604030504040204" pitchFamily="34" charset="0"/>
              <a:cs typeface="Times New Roman" panose="02020603050405020304" pitchFamily="18" charset="0"/>
            </a:rPr>
            <a:t>.0</a:t>
          </a:r>
          <a:r>
            <a:rPr lang="en-US" sz="1400" kern="1200" dirty="0">
              <a:effectLst/>
              <a:latin typeface="Verdana" panose="020B0604030504040204" pitchFamily="34" charset="0"/>
              <a:ea typeface="Verdana" panose="020B0604030504040204" pitchFamily="34" charset="0"/>
              <a:cs typeface="Times New Roman" panose="02020603050405020304" pitchFamily="18" charset="0"/>
            </a:rPr>
            <a:t>9</a:t>
          </a:r>
          <a:r>
            <a:rPr lang="lv-LV" sz="1400" kern="1200" dirty="0">
              <a:effectLst/>
              <a:latin typeface="Verdana" panose="020B0604030504040204" pitchFamily="34" charset="0"/>
              <a:ea typeface="Verdana" panose="020B0604030504040204" pitchFamily="34" charset="0"/>
              <a:cs typeface="Times New Roman" panose="02020603050405020304" pitchFamily="18" charset="0"/>
            </a:rPr>
            <a:t>.2024.) </a:t>
          </a:r>
        </a:p>
        <a:p>
          <a:pPr marL="0" lvl="0" indent="0" algn="ctr" defTabSz="622300">
            <a:lnSpc>
              <a:spcPct val="90000"/>
            </a:lnSpc>
            <a:spcBef>
              <a:spcPct val="0"/>
            </a:spcBef>
            <a:spcAft>
              <a:spcPct val="35000"/>
            </a:spcAft>
            <a:buNone/>
          </a:pPr>
          <a:r>
            <a:rPr lang="lv-LV" sz="1400" b="1" kern="1200" dirty="0">
              <a:effectLst/>
              <a:latin typeface="Verdana" panose="020B0604030504040204" pitchFamily="34" charset="0"/>
              <a:ea typeface="Verdana" panose="020B0604030504040204" pitchFamily="34" charset="0"/>
              <a:cs typeface="Times New Roman" panose="02020603050405020304" pitchFamily="18" charset="0"/>
            </a:rPr>
            <a:t>4 </a:t>
          </a:r>
          <a:r>
            <a:rPr lang="en-US" sz="1400" b="1" kern="1200" dirty="0">
              <a:effectLst/>
              <a:latin typeface="Verdana" panose="020B0604030504040204" pitchFamily="34" charset="0"/>
              <a:ea typeface="Verdana" panose="020B0604030504040204" pitchFamily="34" charset="0"/>
              <a:cs typeface="Times New Roman" panose="02020603050405020304" pitchFamily="18" charset="0"/>
            </a:rPr>
            <a:t>876</a:t>
          </a:r>
          <a:endParaRPr lang="lv-LV" sz="1400" b="1" kern="1200" dirty="0">
            <a:effectLst/>
            <a:latin typeface="Verdana" panose="020B0604030504040204" pitchFamily="34" charset="0"/>
            <a:ea typeface="Verdana" panose="020B0604030504040204" pitchFamily="34" charset="0"/>
            <a:cs typeface="Times New Roman" panose="02020603050405020304" pitchFamily="18" charset="0"/>
          </a:endParaRPr>
        </a:p>
      </dsp:txBody>
      <dsp:txXfrm>
        <a:off x="0" y="1068"/>
        <a:ext cx="1611615" cy="1243155"/>
      </dsp:txXfrm>
    </dsp:sp>
    <dsp:sp modelId="{957851F1-936D-4F9E-8391-6B29187AE76B}">
      <dsp:nvSpPr>
        <dsp:cNvPr id="0" name=""/>
        <dsp:cNvSpPr/>
      </dsp:nvSpPr>
      <dsp:spPr>
        <a:xfrm>
          <a:off x="1659269" y="668"/>
          <a:ext cx="2491488" cy="63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ts val="0"/>
            </a:spcAft>
            <a:buNone/>
          </a:pPr>
          <a:r>
            <a:rPr lang="lv-LV" sz="1400" kern="1200" dirty="0">
              <a:effectLst/>
              <a:latin typeface="Verdana" panose="020B0604030504040204" pitchFamily="34" charset="0"/>
              <a:ea typeface="Verdana" panose="020B0604030504040204" pitchFamily="34" charset="0"/>
              <a:cs typeface="Times New Roman" panose="02020603050405020304" pitchFamily="18" charset="0"/>
            </a:rPr>
            <a:t>t.sk. pacients nogādāts ārstniecības iestādē </a:t>
          </a:r>
        </a:p>
        <a:p>
          <a:pPr marL="0" lvl="0" indent="0" algn="l" defTabSz="622300">
            <a:lnSpc>
              <a:spcPct val="90000"/>
            </a:lnSpc>
            <a:spcBef>
              <a:spcPct val="0"/>
            </a:spcBef>
            <a:spcAft>
              <a:spcPct val="35000"/>
            </a:spcAft>
            <a:buNone/>
          </a:pPr>
          <a:r>
            <a:rPr lang="lv-LV" sz="1400" b="1" kern="1200" dirty="0">
              <a:effectLst/>
              <a:latin typeface="Verdana" panose="020B0604030504040204" pitchFamily="34" charset="0"/>
              <a:ea typeface="Verdana" panose="020B0604030504040204" pitchFamily="34" charset="0"/>
              <a:cs typeface="Times New Roman" panose="02020603050405020304" pitchFamily="18" charset="0"/>
            </a:rPr>
            <a:t>2 </a:t>
          </a:r>
          <a:r>
            <a:rPr lang="en-US" sz="1400" b="1" kern="1200" dirty="0">
              <a:effectLst/>
              <a:latin typeface="Verdana" panose="020B0604030504040204" pitchFamily="34" charset="0"/>
              <a:ea typeface="Verdana" panose="020B0604030504040204" pitchFamily="34" charset="0"/>
              <a:cs typeface="Times New Roman" panose="02020603050405020304" pitchFamily="18" charset="0"/>
            </a:rPr>
            <a:t>622</a:t>
          </a:r>
          <a:r>
            <a:rPr lang="lv-LV" sz="1400" b="1" kern="1200" dirty="0">
              <a:effectLst/>
              <a:latin typeface="Verdana" panose="020B0604030504040204" pitchFamily="34" charset="0"/>
              <a:ea typeface="Verdana" panose="020B0604030504040204" pitchFamily="34" charset="0"/>
              <a:cs typeface="Times New Roman" panose="02020603050405020304" pitchFamily="18" charset="0"/>
            </a:rPr>
            <a:t> </a:t>
          </a:r>
          <a:r>
            <a:rPr lang="lv-LV" sz="1400" kern="1200" dirty="0">
              <a:effectLst/>
              <a:latin typeface="Verdana" panose="020B0604030504040204" pitchFamily="34" charset="0"/>
              <a:ea typeface="Verdana" panose="020B0604030504040204" pitchFamily="34" charset="0"/>
              <a:cs typeface="Times New Roman" panose="02020603050405020304" pitchFamily="18" charset="0"/>
            </a:rPr>
            <a:t>gadījumā</a:t>
          </a:r>
          <a:endParaRPr lang="lv-LV" sz="1400" kern="1200" dirty="0">
            <a:latin typeface="Verdana" panose="020B0604030504040204" pitchFamily="34" charset="0"/>
            <a:ea typeface="Verdana" panose="020B0604030504040204" pitchFamily="34" charset="0"/>
          </a:endParaRPr>
        </a:p>
      </dsp:txBody>
      <dsp:txXfrm>
        <a:off x="1659269" y="668"/>
        <a:ext cx="2491488" cy="635660"/>
      </dsp:txXfrm>
    </dsp:sp>
    <dsp:sp modelId="{C745E31B-6B56-4323-AF43-CC1D83FBCE42}">
      <dsp:nvSpPr>
        <dsp:cNvPr id="0" name=""/>
        <dsp:cNvSpPr/>
      </dsp:nvSpPr>
      <dsp:spPr>
        <a:xfrm>
          <a:off x="1611615" y="668512"/>
          <a:ext cx="253909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DDE06-E16F-4A1A-ABC1-2661C83A9D1E}">
      <dsp:nvSpPr>
        <dsp:cNvPr id="0" name=""/>
        <dsp:cNvSpPr/>
      </dsp:nvSpPr>
      <dsp:spPr>
        <a:xfrm>
          <a:off x="1659223" y="700296"/>
          <a:ext cx="2491488" cy="63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lv-LV" sz="1400" kern="1200" dirty="0">
              <a:effectLst/>
              <a:latin typeface="Verdana" panose="020B0604030504040204" pitchFamily="34" charset="0"/>
              <a:ea typeface="Verdana" panose="020B0604030504040204" pitchFamily="34" charset="0"/>
              <a:cs typeface="Times New Roman" panose="02020603050405020304" pitchFamily="18" charset="0"/>
            </a:rPr>
            <a:t>t.sk. veikta pārvešana </a:t>
          </a:r>
          <a:r>
            <a:rPr lang="lv-LV" sz="1400" b="1" kern="1200" dirty="0">
              <a:effectLst/>
              <a:latin typeface="Verdana" panose="020B0604030504040204" pitchFamily="34" charset="0"/>
              <a:ea typeface="Verdana" panose="020B0604030504040204" pitchFamily="34" charset="0"/>
              <a:cs typeface="Times New Roman" panose="02020603050405020304" pitchFamily="18" charset="0"/>
            </a:rPr>
            <a:t>1</a:t>
          </a:r>
          <a:r>
            <a:rPr lang="en-US" sz="1400" b="1" kern="1200" dirty="0">
              <a:effectLst/>
              <a:latin typeface="Verdana" panose="020B0604030504040204" pitchFamily="34" charset="0"/>
              <a:ea typeface="Verdana" panose="020B0604030504040204" pitchFamily="34" charset="0"/>
              <a:cs typeface="Times New Roman" panose="02020603050405020304" pitchFamily="18" charset="0"/>
            </a:rPr>
            <a:t>92</a:t>
          </a:r>
          <a:r>
            <a:rPr lang="lv-LV" sz="1400" b="1" kern="1200" dirty="0">
              <a:effectLst/>
              <a:latin typeface="Verdana" panose="020B0604030504040204" pitchFamily="34" charset="0"/>
              <a:ea typeface="Verdana" panose="020B0604030504040204" pitchFamily="34" charset="0"/>
              <a:cs typeface="Times New Roman" panose="02020603050405020304" pitchFamily="18" charset="0"/>
            </a:rPr>
            <a:t> </a:t>
          </a:r>
          <a:r>
            <a:rPr lang="lv-LV" sz="1400" b="0" kern="1200" dirty="0">
              <a:effectLst/>
              <a:latin typeface="Verdana" panose="020B0604030504040204" pitchFamily="34" charset="0"/>
              <a:ea typeface="Verdana" panose="020B0604030504040204" pitchFamily="34" charset="0"/>
              <a:cs typeface="Times New Roman" panose="02020603050405020304" pitchFamily="18" charset="0"/>
            </a:rPr>
            <a:t>gadījumos</a:t>
          </a:r>
          <a:endParaRPr lang="lv-LV" sz="1400" b="0" kern="1200" dirty="0">
            <a:latin typeface="Verdana" panose="020B0604030504040204" pitchFamily="34" charset="0"/>
            <a:ea typeface="Verdana" panose="020B0604030504040204" pitchFamily="34" charset="0"/>
          </a:endParaRPr>
        </a:p>
      </dsp:txBody>
      <dsp:txXfrm>
        <a:off x="1659223" y="700296"/>
        <a:ext cx="2491488" cy="635660"/>
      </dsp:txXfrm>
    </dsp:sp>
    <dsp:sp modelId="{C7A39385-358D-413B-BB8E-F3F7D3B92027}">
      <dsp:nvSpPr>
        <dsp:cNvPr id="0" name=""/>
        <dsp:cNvSpPr/>
      </dsp:nvSpPr>
      <dsp:spPr>
        <a:xfrm>
          <a:off x="1611615" y="1335956"/>
          <a:ext cx="253909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0"/>
            <a:ext cx="2922587" cy="493712"/>
          </a:xfrm>
          <a:prstGeom prst="rect">
            <a:avLst/>
          </a:prstGeom>
          <a:noFill/>
          <a:ln>
            <a:noFill/>
          </a:ln>
        </p:spPr>
        <p:txBody>
          <a:bodyPr spcFirstLastPara="1" wrap="square" lIns="89144" tIns="44572" rIns="89144" bIns="44572" anchor="t" anchorCtr="0">
            <a:noAutofit/>
          </a:bodyPr>
          <a:lstStyle>
            <a:lvl1pPr marR="0" lvl="0"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17938" y="0"/>
            <a:ext cx="2922587" cy="493712"/>
          </a:xfrm>
          <a:prstGeom prst="rect">
            <a:avLst/>
          </a:prstGeom>
          <a:noFill/>
          <a:ln>
            <a:noFill/>
          </a:ln>
        </p:spPr>
        <p:txBody>
          <a:bodyPr spcFirstLastPara="1" wrap="square" lIns="89144" tIns="44572" rIns="89144" bIns="44572"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4691" y="4689480"/>
            <a:ext cx="5392739" cy="4443412"/>
          </a:xfrm>
          <a:prstGeom prst="rect">
            <a:avLst/>
          </a:prstGeom>
          <a:noFill/>
          <a:ln>
            <a:noFill/>
          </a:ln>
        </p:spPr>
        <p:txBody>
          <a:bodyPr spcFirstLastPara="1" wrap="square" lIns="89144" tIns="44572" rIns="89144" bIns="44572"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4" y="9377362"/>
            <a:ext cx="2922587" cy="493712"/>
          </a:xfrm>
          <a:prstGeom prst="rect">
            <a:avLst/>
          </a:prstGeom>
          <a:noFill/>
          <a:ln>
            <a:noFill/>
          </a:ln>
        </p:spPr>
        <p:txBody>
          <a:bodyPr spcFirstLastPara="1" wrap="square" lIns="89144" tIns="44572" rIns="89144" bIns="44572" anchor="b" anchorCtr="0">
            <a:noAutofit/>
          </a:bodyPr>
          <a:lstStyle>
            <a:lvl1pPr marR="0" lvl="0"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17938" y="9377362"/>
            <a:ext cx="2922587" cy="493712"/>
          </a:xfrm>
          <a:prstGeom prst="rect">
            <a:avLst/>
          </a:prstGeom>
          <a:noFill/>
          <a:ln>
            <a:noFill/>
          </a:ln>
        </p:spPr>
        <p:txBody>
          <a:bodyPr spcFirstLastPara="1" wrap="square" lIns="89144" tIns="44572" rIns="89144" bIns="44572" anchor="b" anchorCtr="0">
            <a:noAutofit/>
          </a:bodyPr>
          <a:lstStyle/>
          <a:p>
            <a:pPr algn="r">
              <a:buSzPts val="1200"/>
            </a:pPr>
            <a:fld id="{00000000-1234-1234-1234-123412341234}" type="slidenum">
              <a:rPr lang="lv" sz="1200" smtClean="0">
                <a:latin typeface="Calibri"/>
                <a:ea typeface="Calibri"/>
                <a:cs typeface="Calibri"/>
                <a:sym typeface="Calibri"/>
              </a:rPr>
              <a:pPr algn="r">
                <a:buSzPts val="1200"/>
              </a:pPr>
              <a:t>‹#›</a:t>
            </a:fld>
            <a:endParaRPr lang="lv"/>
          </a:p>
        </p:txBody>
      </p:sp>
    </p:spTree>
    <p:extLst>
      <p:ext uri="{BB962C8B-B14F-4D97-AF65-F5344CB8AC3E}">
        <p14:creationId xmlns:p14="http://schemas.microsoft.com/office/powerpoint/2010/main" val="18608417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play.lsm.lv/r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74691" y="4689480"/>
            <a:ext cx="5392739" cy="4443412"/>
          </a:xfrm>
          <a:prstGeom prst="rect">
            <a:avLst/>
          </a:prstGeom>
          <a:noFill/>
          <a:ln>
            <a:noFill/>
          </a:ln>
        </p:spPr>
        <p:txBody>
          <a:bodyPr spcFirstLastPara="1" wrap="square" lIns="89144" tIns="44572" rIns="89144" bIns="44572" anchor="t" anchorCtr="0">
            <a:noAutofit/>
          </a:bodyPr>
          <a:lstStyle/>
          <a:p>
            <a:pPr marL="0" indent="0"/>
            <a:endParaRPr/>
          </a:p>
        </p:txBody>
      </p:sp>
      <p:sp>
        <p:nvSpPr>
          <p:cNvPr id="61" name="Google Shape;61;p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8646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lv"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lv"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4252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txBox="1">
            <a:spLocks noGrp="1"/>
          </p:cNvSpPr>
          <p:nvPr>
            <p:ph type="body" idx="1"/>
          </p:nvPr>
        </p:nvSpPr>
        <p:spPr>
          <a:xfrm>
            <a:off x="674687" y="4689475"/>
            <a:ext cx="5392737" cy="4443412"/>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txBox="1">
            <a:spLocks noGrp="1"/>
          </p:cNvSpPr>
          <p:nvPr>
            <p:ph type="body" idx="1"/>
          </p:nvPr>
        </p:nvSpPr>
        <p:spPr>
          <a:xfrm>
            <a:off x="674687" y="4689475"/>
            <a:ext cx="5392737" cy="4443412"/>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p2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32936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txBox="1">
            <a:spLocks noGrp="1"/>
          </p:cNvSpPr>
          <p:nvPr>
            <p:ph type="body" idx="1"/>
          </p:nvPr>
        </p:nvSpPr>
        <p:spPr>
          <a:xfrm>
            <a:off x="674687" y="4689475"/>
            <a:ext cx="5392737" cy="4443412"/>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59832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txBox="1">
            <a:spLocks noGrp="1"/>
          </p:cNvSpPr>
          <p:nvPr>
            <p:ph type="body" idx="1"/>
          </p:nvPr>
        </p:nvSpPr>
        <p:spPr>
          <a:xfrm>
            <a:off x="674687" y="4689475"/>
            <a:ext cx="5392737" cy="4443412"/>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23: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9145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txBox="1">
            <a:spLocks noGrp="1"/>
          </p:cNvSpPr>
          <p:nvPr>
            <p:ph type="body" idx="1"/>
          </p:nvPr>
        </p:nvSpPr>
        <p:spPr>
          <a:xfrm>
            <a:off x="674687" y="4689475"/>
            <a:ext cx="5392737" cy="4443412"/>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674687" y="4689475"/>
            <a:ext cx="5392737" cy="4443412"/>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2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0562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2022.gadā </a:t>
            </a:r>
            <a:r>
              <a:rPr lang="lv-LV" sz="1200" dirty="0">
                <a:effectLst/>
                <a:latin typeface="Times New Roman" panose="02020603050405020304" pitchFamily="18" charset="0"/>
                <a:ea typeface="Calibri" panose="020F0502020204030204" pitchFamily="34" charset="0"/>
              </a:rPr>
              <a:t>3 103 personas apguva latviešu valodu A1 valodas prasmes līmenī (sekmīgi pabeidza 2 249 personas, bet 404 personas – A2 valodas prasmes līmenī (sekmīgi pabeidza 350 personas).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lv-LV" sz="1200" dirty="0">
                <a:effectLst/>
                <a:latin typeface="Times New Roman" panose="02020603050405020304" pitchFamily="18" charset="0"/>
              </a:rPr>
              <a:t>2023.gadā </a:t>
            </a:r>
            <a:r>
              <a:rPr lang="lv-LV" sz="1200" dirty="0">
                <a:effectLst/>
                <a:latin typeface="Times New Roman" panose="02020603050405020304" pitchFamily="18" charset="0"/>
                <a:ea typeface="Calibri" panose="020F0502020204030204" pitchFamily="34" charset="0"/>
              </a:rPr>
              <a:t>2 388 personas apguva latviešu valodu A1 valodas prasmes līmenī, 1 383 personas – A2 valodas prasmes līmenī, 536 personas – B1 valodas prasmes līmenī un 71 persona – B2 valodas prasmes līmenī. </a:t>
            </a:r>
            <a:endParaRPr lang="lv-LV" sz="1200" dirty="0">
              <a:effectLst/>
              <a:latin typeface="Calibri" panose="020F0502020204030204" pitchFamily="34" charset="0"/>
              <a:ea typeface="Calibri" panose="020F0502020204030204" pitchFamily="34" charset="0"/>
            </a:endParaRPr>
          </a:p>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DDE4B-EC2A-407E-8340-0C3F860DDE88}"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365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Video ukraiņu valodā par Latvijas kultūras </a:t>
            </a:r>
            <a:r>
              <a:rPr lang="lv-LV"/>
              <a:t>kanonu pieejami </a:t>
            </a:r>
            <a:r>
              <a:rPr lang="lv-LV" sz="1800">
                <a:solidFill>
                  <a:srgbClr val="000000"/>
                </a:solidFill>
                <a:effectLst/>
                <a:latin typeface="Times New Roman" panose="02020603050405020304" pitchFamily="18" charset="0"/>
                <a:ea typeface="Calibri" panose="020F0502020204030204" pitchFamily="34" charset="0"/>
              </a:rPr>
              <a:t>Sabiedrisko mediju satura atskaņotājā:</a:t>
            </a:r>
            <a:r>
              <a:rPr lang="lv-LV"/>
              <a:t> </a:t>
            </a:r>
            <a:r>
              <a:rPr lang="lv-LV" sz="1800" u="sng">
                <a:solidFill>
                  <a:srgbClr val="0000FF"/>
                </a:solidFill>
                <a:effectLst/>
                <a:latin typeface="Times New Roman" panose="02020603050405020304" pitchFamily="18" charset="0"/>
                <a:ea typeface="Calibri" panose="020F0502020204030204" pitchFamily="34" charset="0"/>
                <a:hlinkClick r:id="rId3"/>
              </a:rPr>
              <a:t>https://replay.lsm.lv/ru</a:t>
            </a:r>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DDE4B-EC2A-407E-8340-0C3F860DDE88}"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8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Projekti </a:t>
            </a:r>
            <a:r>
              <a:rPr lang="lv-LV" sz="1200" dirty="0">
                <a:effectLst/>
              </a:rPr>
              <a:t>norisinājās no 2022. gada 26. jūlija līdz 2022. gada 31. decembrim.</a:t>
            </a:r>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DDE4B-EC2A-407E-8340-0C3F860DDE88}"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342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74691" y="4689480"/>
            <a:ext cx="5392739" cy="4443412"/>
          </a:xfrm>
          <a:prstGeom prst="rect">
            <a:avLst/>
          </a:prstGeom>
          <a:noFill/>
          <a:ln>
            <a:noFill/>
          </a:ln>
        </p:spPr>
        <p:txBody>
          <a:bodyPr spcFirstLastPara="1" wrap="square" lIns="89144" tIns="44572" rIns="89144" bIns="44572" anchor="t" anchorCtr="0">
            <a:noAutofit/>
          </a:bodyPr>
          <a:lstStyle/>
          <a:p>
            <a:pPr marL="0" indent="0"/>
            <a:endParaRPr dirty="0"/>
          </a:p>
        </p:txBody>
      </p:sp>
      <p:sp>
        <p:nvSpPr>
          <p:cNvPr id="94" name="Google Shape;94;p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148478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lv-LV" sz="1200" dirty="0">
                <a:solidFill>
                  <a:srgbClr val="000000"/>
                </a:solidFill>
                <a:effectLst/>
              </a:rPr>
              <a:t>Ukrainas civiliedzīvotāju apmeklējumu valsts muzejos atsevišķa uzskaite netiek veikta.</a:t>
            </a:r>
            <a:endParaRPr lang="lv-LV" sz="1200" dirty="0">
              <a:effectLst/>
            </a:endParaRPr>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DDE4B-EC2A-407E-8340-0C3F860DDE88}"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23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0" i="0" dirty="0">
                <a:solidFill>
                  <a:srgbClr val="333333"/>
                </a:solidFill>
                <a:effectLst/>
                <a:latin typeface="PT Sans" panose="020B0503020203020204" pitchFamily="34" charset="-70"/>
              </a:rPr>
              <a:t>Atbalstāmās kultūras un mākslas nozares: Dizaina un arhitektūras, Filmu mākslas, Kultūras mantojuma, Literatūras, Mūzikas un dejas mākslas (baleta), Starpdisciplināru projektu, Teātra mākslas (teātra, laikmetīgās dejas un cirka), Tradicionālās kultūras un Vizuālās mākslas nozares.</a:t>
            </a:r>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DDE4B-EC2A-407E-8340-0C3F860DDE88}"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258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D30602-8DDB-E748-B349-EB91B332399B}" type="slidenum">
              <a:rPr kumimoji="0" lang="en-LV"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LV"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99142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D30602-8DDB-E748-B349-EB91B332399B}" type="slidenum">
              <a:rPr kumimoji="0" lang="en-LV"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LV"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01739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2:notes"/>
          <p:cNvSpPr txBox="1">
            <a:spLocks noGrp="1"/>
          </p:cNvSpPr>
          <p:nvPr>
            <p:ph type="body" idx="1"/>
          </p:nvPr>
        </p:nvSpPr>
        <p:spPr>
          <a:xfrm>
            <a:off x="674691" y="4689480"/>
            <a:ext cx="5392739" cy="4443412"/>
          </a:xfrm>
          <a:prstGeom prst="rect">
            <a:avLst/>
          </a:prstGeom>
          <a:noFill/>
          <a:ln>
            <a:noFill/>
          </a:ln>
        </p:spPr>
        <p:txBody>
          <a:bodyPr spcFirstLastPara="1" wrap="square" lIns="89144" tIns="44572" rIns="89144" bIns="44572" anchor="t" anchorCtr="0">
            <a:noAutofit/>
          </a:bodyPr>
          <a:lstStyle/>
          <a:p>
            <a:pPr marL="0" indent="0"/>
            <a:endParaRPr/>
          </a:p>
        </p:txBody>
      </p:sp>
      <p:sp>
        <p:nvSpPr>
          <p:cNvPr id="329" name="Google Shape;329;p3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36257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2:notes"/>
          <p:cNvSpPr txBox="1">
            <a:spLocks noGrp="1"/>
          </p:cNvSpPr>
          <p:nvPr>
            <p:ph type="body" idx="1"/>
          </p:nvPr>
        </p:nvSpPr>
        <p:spPr>
          <a:xfrm>
            <a:off x="680247" y="4715114"/>
            <a:ext cx="5437179" cy="4467705"/>
          </a:xfrm>
          <a:prstGeom prst="rect">
            <a:avLst/>
          </a:prstGeom>
          <a:noFill/>
          <a:ln>
            <a:noFill/>
          </a:ln>
        </p:spPr>
        <p:txBody>
          <a:bodyPr spcFirstLastPara="1" wrap="square" lIns="90571" tIns="45286" rIns="90571" bIns="45286" anchor="t" anchorCtr="0">
            <a:noAutofit/>
          </a:bodyPr>
          <a:lstStyle/>
          <a:p>
            <a:pPr marL="460101" indent="-230050"/>
            <a:endParaRPr dirty="0"/>
          </a:p>
        </p:txBody>
      </p:sp>
      <p:sp>
        <p:nvSpPr>
          <p:cNvPr id="157" name="Google Shape;157;p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73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2:notes"/>
          <p:cNvSpPr txBox="1">
            <a:spLocks noGrp="1"/>
          </p:cNvSpPr>
          <p:nvPr>
            <p:ph type="body" idx="1"/>
          </p:nvPr>
        </p:nvSpPr>
        <p:spPr>
          <a:xfrm>
            <a:off x="674687" y="4689475"/>
            <a:ext cx="5392737" cy="4443412"/>
          </a:xfrm>
          <a:prstGeom prst="rect">
            <a:avLst/>
          </a:prstGeom>
          <a:noFill/>
          <a:ln>
            <a:noFill/>
          </a:ln>
        </p:spPr>
        <p:txBody>
          <a:bodyPr spcFirstLastPara="1" wrap="square" lIns="90000" tIns="45000" rIns="90000" bIns="45000" anchor="t" anchorCtr="0">
            <a:noAutofit/>
          </a:bodyPr>
          <a:lstStyle/>
          <a:p>
            <a:pPr marL="457200" lvl="0" indent="-228600" algn="l" rtl="0">
              <a:lnSpc>
                <a:spcPct val="100000"/>
              </a:lnSpc>
              <a:spcBef>
                <a:spcPts val="0"/>
              </a:spcBef>
              <a:spcAft>
                <a:spcPts val="0"/>
              </a:spcAft>
              <a:buSzPts val="1400"/>
              <a:buNone/>
            </a:pPr>
            <a:endParaRPr dirty="0"/>
          </a:p>
        </p:txBody>
      </p:sp>
      <p:sp>
        <p:nvSpPr>
          <p:cNvPr id="157" name="Google Shape;157;p4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395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8136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lv"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lv"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471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lv"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lv"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259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lv"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lv"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06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lv"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lv"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204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 Id="rId4" Type="http://schemas.openxmlformats.org/officeDocument/2006/relationships/image" Target="../media/image28.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9.xml"/><Relationship Id="rId4" Type="http://schemas.openxmlformats.org/officeDocument/2006/relationships/image" Target="../media/image3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914400" y="3505200"/>
            <a:ext cx="10363200" cy="960442"/>
          </a:xfrm>
          <a:prstGeom prst="rect">
            <a:avLst/>
          </a:prstGeom>
          <a:noFill/>
          <a:ln>
            <a:noFill/>
          </a:ln>
        </p:spPr>
        <p:txBody>
          <a:bodyPr spcFirstLastPara="1" wrap="square" lIns="93950" tIns="46975" rIns="93950" bIns="46975" anchor="t" anchorCtr="0">
            <a:normAutofit/>
          </a:bodyPr>
          <a:lstStyle>
            <a:lvl1pPr lvl="0" algn="ctr">
              <a:lnSpc>
                <a:spcPct val="100000"/>
              </a:lnSpc>
              <a:spcBef>
                <a:spcPts val="0"/>
              </a:spcBef>
              <a:spcAft>
                <a:spcPts val="0"/>
              </a:spcAft>
              <a:buSzPts val="1400"/>
              <a:buNone/>
              <a:defRPr sz="3200" b="1">
                <a:latin typeface="Verdana"/>
                <a:ea typeface="Verdana"/>
                <a:cs typeface="Verdana"/>
                <a:sym typeface="Verdan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914400" y="4724400"/>
            <a:ext cx="10363200" cy="914400"/>
          </a:xfrm>
          <a:prstGeom prst="rect">
            <a:avLst/>
          </a:prstGeom>
          <a:noFill/>
          <a:ln>
            <a:noFill/>
          </a:ln>
        </p:spPr>
        <p:txBody>
          <a:bodyPr spcFirstLastPara="1" wrap="square" lIns="93950" tIns="46975" rIns="93950" bIns="46975" anchor="t" anchorCtr="0">
            <a:normAutofit/>
          </a:bodyPr>
          <a:lstStyle>
            <a:lvl1pPr marL="457200" lvl="0" indent="-228600" algn="ctr">
              <a:lnSpc>
                <a:spcPct val="100000"/>
              </a:lnSpc>
              <a:spcBef>
                <a:spcPts val="280"/>
              </a:spcBef>
              <a:spcAft>
                <a:spcPts val="0"/>
              </a:spcAft>
              <a:buClr>
                <a:schemeClr val="dk1"/>
              </a:buClr>
              <a:buSzPts val="1400"/>
              <a:buNone/>
              <a:defRPr sz="1400">
                <a:latin typeface="Verdana"/>
                <a:ea typeface="Verdana"/>
                <a:cs typeface="Verdana"/>
                <a:sym typeface="Verdan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4"/>
          <p:cNvSpPr txBox="1">
            <a:spLocks noGrp="1"/>
          </p:cNvSpPr>
          <p:nvPr>
            <p:ph type="body" idx="2"/>
          </p:nvPr>
        </p:nvSpPr>
        <p:spPr>
          <a:xfrm>
            <a:off x="914400" y="5761038"/>
            <a:ext cx="10363200" cy="639762"/>
          </a:xfrm>
          <a:prstGeom prst="rect">
            <a:avLst/>
          </a:prstGeom>
          <a:noFill/>
          <a:ln>
            <a:noFill/>
          </a:ln>
        </p:spPr>
        <p:txBody>
          <a:bodyPr spcFirstLastPara="1" wrap="square" lIns="93950" tIns="46975" rIns="93950" bIns="46975" anchor="t" anchorCtr="0">
            <a:normAutofit/>
          </a:bodyPr>
          <a:lstStyle>
            <a:lvl1pPr marL="457200" lvl="0" indent="-228600" algn="ctr">
              <a:lnSpc>
                <a:spcPct val="100000"/>
              </a:lnSpc>
              <a:spcBef>
                <a:spcPts val="280"/>
              </a:spcBef>
              <a:spcAft>
                <a:spcPts val="0"/>
              </a:spcAft>
              <a:buClr>
                <a:schemeClr val="dk1"/>
              </a:buClr>
              <a:buSzPts val="1400"/>
              <a:buNone/>
              <a:defRPr sz="1400">
                <a:latin typeface="Verdana"/>
                <a:ea typeface="Verdana"/>
                <a:cs typeface="Verdana"/>
                <a:sym typeface="Verdan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8638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617154" y="354955"/>
            <a:ext cx="8250039" cy="118988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617154" y="1859607"/>
            <a:ext cx="8250039" cy="4328667"/>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25590" y="1201043"/>
            <a:ext cx="3011508" cy="4630148"/>
          </a:xfrm>
        </p:spPr>
        <p:txBody>
          <a:bodyPr anchor="ctr"/>
          <a:lstStyle>
            <a:lvl1pPr marL="0" indent="0" algn="ctr">
              <a:buNone/>
              <a:defRPr>
                <a:solidFill>
                  <a:schemeClr val="bg1"/>
                </a:solidFill>
              </a:defRPr>
            </a:lvl1pPr>
          </a:lstStyle>
          <a:p>
            <a:r>
              <a:rPr lang="x-none"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451066"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Tree>
    <p:extLst>
      <p:ext uri="{BB962C8B-B14F-4D97-AF65-F5344CB8AC3E}">
        <p14:creationId xmlns:p14="http://schemas.microsoft.com/office/powerpoint/2010/main" val="2394716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14772"/>
            <a:ext cx="11912815"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24808" y="356072"/>
            <a:ext cx="11214228" cy="1188764"/>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357831" y="1859608"/>
            <a:ext cx="1118120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59632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6095443"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65683859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266715" y="0"/>
            <a:ext cx="6373268" cy="68580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5467034" cy="5847829"/>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6" y="340445"/>
            <a:ext cx="5741614" cy="5847829"/>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27406720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546703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6096000" y="3429000"/>
            <a:ext cx="615550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6450386" y="1859607"/>
            <a:ext cx="5416805" cy="4998393"/>
          </a:xfrm>
        </p:spPr>
        <p:txBody>
          <a:bodyPr anchor="ctr"/>
          <a:lstStyle>
            <a:lvl1pPr marL="0" indent="0" algn="ctr">
              <a:buNone/>
              <a:defRPr>
                <a:solidFill>
                  <a:schemeClr val="bg1"/>
                </a:solidFill>
              </a:defRPr>
            </a:lvl1pPr>
          </a:lstStyle>
          <a:p>
            <a:r>
              <a:rPr lang="x-none" dirty="0"/>
              <a:t>ATTĒLS</a:t>
            </a:r>
          </a:p>
        </p:txBody>
      </p:sp>
    </p:spTree>
    <p:extLst>
      <p:ext uri="{BB962C8B-B14F-4D97-AF65-F5344CB8AC3E}">
        <p14:creationId xmlns:p14="http://schemas.microsoft.com/office/powerpoint/2010/main" val="65848800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6450387" y="1870771"/>
            <a:ext cx="5416806"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59501" y="3429000"/>
            <a:ext cx="715441" cy="3088556"/>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334557" y="2188890"/>
            <a:ext cx="5436635" cy="4678340"/>
          </a:xfrm>
        </p:spPr>
        <p:txBody>
          <a:bodyPr anchor="ctr"/>
          <a:lstStyle>
            <a:lvl1pPr marL="0" indent="0" algn="ctr">
              <a:buNone/>
              <a:defRPr>
                <a:solidFill>
                  <a:schemeClr val="tx1">
                    <a:lumMod val="50000"/>
                    <a:lumOff val="50000"/>
                  </a:schemeClr>
                </a:solidFill>
              </a:defRPr>
            </a:lvl1pPr>
          </a:lstStyle>
          <a:p>
            <a:r>
              <a:rPr lang="x-none"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655939" y="1859608"/>
            <a:ext cx="5443222" cy="4349057"/>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Tree>
    <p:extLst>
      <p:ext uri="{BB962C8B-B14F-4D97-AF65-F5344CB8AC3E}">
        <p14:creationId xmlns:p14="http://schemas.microsoft.com/office/powerpoint/2010/main" val="42235022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1154238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03023938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7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4287" y="-10073"/>
            <a:ext cx="3423427" cy="34235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37"/>
            <a:ext cx="2757145" cy="411022"/>
            <a:chOff x="8470545" y="8101934"/>
            <a:chExt cx="3921393" cy="584564"/>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562113"/>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3577099477"/>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4384287" y="-10073"/>
            <a:ext cx="3423427" cy="805932"/>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3413374"/>
            <a:ext cx="10873795" cy="1850677"/>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692244" y="5693049"/>
            <a:ext cx="1274238" cy="256864"/>
            <a:chOff x="976598" y="8111148"/>
            <a:chExt cx="1812305" cy="365318"/>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46717"/>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984" b="0" i="0" u="none" strike="noStrike" kern="0" cap="none" spc="-105"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984" b="0" i="0" u="none" strike="noStrike" kern="0" cap="none" spc="-105"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8925989" y="5693050"/>
            <a:ext cx="1400357" cy="408315"/>
            <a:chOff x="12629241" y="8111149"/>
            <a:chExt cx="1991680" cy="580715"/>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0452465" y="5694023"/>
            <a:ext cx="1449997" cy="419442"/>
            <a:chOff x="14858225" y="8082398"/>
            <a:chExt cx="2062281" cy="596540"/>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4576564" y="5698258"/>
            <a:ext cx="1340041" cy="403096"/>
            <a:chOff x="6499836" y="8101934"/>
            <a:chExt cx="1905895" cy="573293"/>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6042725" y="5690340"/>
            <a:ext cx="2757145" cy="259571"/>
            <a:chOff x="8470545" y="8101934"/>
            <a:chExt cx="3921393" cy="369167"/>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46716"/>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092602" y="5705644"/>
            <a:ext cx="2357843" cy="395711"/>
            <a:chOff x="3153102" y="8113380"/>
            <a:chExt cx="3353479" cy="562790"/>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562114"/>
            </a:xfrm>
            <a:prstGeom prst="rect">
              <a:avLst/>
            </a:prstGeom>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984"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984"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383729" y="422617"/>
            <a:ext cx="3423427" cy="3423531"/>
          </a:xfrm>
          <a:prstGeom prst="rect">
            <a:avLst/>
          </a:prstGeom>
        </p:spPr>
      </p:pic>
    </p:spTree>
    <p:extLst>
      <p:ext uri="{BB962C8B-B14F-4D97-AF65-F5344CB8AC3E}">
        <p14:creationId xmlns:p14="http://schemas.microsoft.com/office/powerpoint/2010/main" val="16913111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3454400" y="304802"/>
            <a:ext cx="8128000" cy="1066799"/>
          </a:xfrm>
          <a:prstGeom prst="rect">
            <a:avLst/>
          </a:prstGeom>
          <a:noFill/>
          <a:ln>
            <a:noFill/>
          </a:ln>
        </p:spPr>
        <p:txBody>
          <a:bodyPr spcFirstLastPara="1" wrap="square" lIns="93950" tIns="46975" rIns="93950" bIns="46975" anchor="t" anchorCtr="0">
            <a:normAutofit/>
          </a:bodyPr>
          <a:lstStyle>
            <a:lvl1pPr lvl="0" algn="l">
              <a:lnSpc>
                <a:spcPct val="100000"/>
              </a:lnSpc>
              <a:spcBef>
                <a:spcPts val="0"/>
              </a:spcBef>
              <a:spcAft>
                <a:spcPts val="0"/>
              </a:spcAft>
              <a:buSzPts val="1400"/>
              <a:buNone/>
              <a:defRPr sz="2400" b="1">
                <a:latin typeface="Verdana"/>
                <a:ea typeface="Verdana"/>
                <a:cs typeface="Verdana"/>
                <a:sym typeface="Verdan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3454400" y="6324600"/>
            <a:ext cx="2641600" cy="304800"/>
          </a:xfrm>
          <a:prstGeom prst="rect">
            <a:avLst/>
          </a:prstGeom>
          <a:noFill/>
          <a:ln>
            <a:noFill/>
          </a:ln>
        </p:spPr>
        <p:txBody>
          <a:bodyPr spcFirstLastPara="1" wrap="square" lIns="93950" tIns="46975" rIns="93950" bIns="46975" anchor="t" anchorCtr="0">
            <a:normAutofit/>
          </a:bodyPr>
          <a:lstStyle>
            <a:lvl1pPr marL="457200" lvl="0" indent="-228600" algn="l">
              <a:lnSpc>
                <a:spcPct val="100000"/>
              </a:lnSpc>
              <a:spcBef>
                <a:spcPts val="200"/>
              </a:spcBef>
              <a:spcAft>
                <a:spcPts val="0"/>
              </a:spcAft>
              <a:buClr>
                <a:schemeClr val="dk1"/>
              </a:buClr>
              <a:buSzPts val="1000"/>
              <a:buNone/>
              <a:defRPr sz="1000">
                <a:latin typeface="Verdana"/>
                <a:ea typeface="Verdana"/>
                <a:cs typeface="Verdana"/>
                <a:sym typeface="Verdan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36"/>
          <p:cNvSpPr txBox="1">
            <a:spLocks noGrp="1"/>
          </p:cNvSpPr>
          <p:nvPr>
            <p:ph type="body" idx="2"/>
          </p:nvPr>
        </p:nvSpPr>
        <p:spPr>
          <a:xfrm>
            <a:off x="6502400" y="6324600"/>
            <a:ext cx="4876800" cy="304800"/>
          </a:xfrm>
          <a:prstGeom prst="rect">
            <a:avLst/>
          </a:prstGeom>
          <a:noFill/>
          <a:ln>
            <a:noFill/>
          </a:ln>
        </p:spPr>
        <p:txBody>
          <a:bodyPr spcFirstLastPara="1" wrap="square" lIns="93950" tIns="46975" rIns="93950" bIns="46975" anchor="t" anchorCtr="0">
            <a:normAutofit/>
          </a:bodyPr>
          <a:lstStyle>
            <a:lvl1pPr marL="457200" lvl="0" indent="-228600" algn="r">
              <a:lnSpc>
                <a:spcPct val="100000"/>
              </a:lnSpc>
              <a:spcBef>
                <a:spcPts val="200"/>
              </a:spcBef>
              <a:spcAft>
                <a:spcPts val="0"/>
              </a:spcAft>
              <a:buClr>
                <a:schemeClr val="dk1"/>
              </a:buClr>
              <a:buSzPts val="1000"/>
              <a:buNone/>
              <a:defRPr sz="1000">
                <a:latin typeface="Verdana"/>
                <a:ea typeface="Verdana"/>
                <a:cs typeface="Verdana"/>
                <a:sym typeface="Verdan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6"/>
          <p:cNvSpPr txBox="1">
            <a:spLocks noGrp="1"/>
          </p:cNvSpPr>
          <p:nvPr>
            <p:ph type="sldNum" idx="12"/>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1pPr>
            <a:lvl2pPr marL="0" marR="0" lvl="1"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2pPr>
            <a:lvl3pPr marL="0" marR="0" lvl="2"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3pPr>
            <a:lvl4pPr marL="0" marR="0" lvl="3"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4pPr>
            <a:lvl5pPr marL="0" marR="0" lvl="4"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5pPr>
            <a:lvl6pPr marL="0" marR="0" lvl="5"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6pPr>
            <a:lvl7pPr marL="0" marR="0" lvl="6"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7pPr>
            <a:lvl8pPr marL="0" marR="0" lvl="7"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8pPr>
            <a:lvl9pPr marL="0" marR="0" lvl="8"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3454400" y="304802"/>
            <a:ext cx="8128000" cy="1066799"/>
          </a:xfrm>
          <a:prstGeom prst="rect">
            <a:avLst/>
          </a:prstGeom>
          <a:noFill/>
          <a:ln>
            <a:noFill/>
          </a:ln>
        </p:spPr>
        <p:txBody>
          <a:bodyPr spcFirstLastPara="1" wrap="square" lIns="93950" tIns="46975" rIns="93950" bIns="46975" anchor="t" anchorCtr="0">
            <a:normAutofit/>
          </a:bodyPr>
          <a:lstStyle>
            <a:lvl1pPr lvl="0" algn="l">
              <a:lnSpc>
                <a:spcPct val="100000"/>
              </a:lnSpc>
              <a:spcBef>
                <a:spcPts val="0"/>
              </a:spcBef>
              <a:spcAft>
                <a:spcPts val="0"/>
              </a:spcAft>
              <a:buSzPts val="1400"/>
              <a:buNone/>
              <a:defRPr sz="2400" b="1">
                <a:latin typeface="Verdana"/>
                <a:ea typeface="Verdana"/>
                <a:cs typeface="Verdana"/>
                <a:sym typeface="Verdan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3454400" y="1752601"/>
            <a:ext cx="3860800" cy="4373565"/>
          </a:xfrm>
          <a:prstGeom prst="rect">
            <a:avLst/>
          </a:prstGeom>
          <a:noFill/>
          <a:ln>
            <a:noFill/>
          </a:ln>
        </p:spPr>
        <p:txBody>
          <a:bodyPr spcFirstLastPara="1" wrap="square" lIns="93950" tIns="46975" rIns="93950" bIns="46975" anchor="t" anchorCtr="0">
            <a:normAutofit/>
          </a:bodyPr>
          <a:lstStyle>
            <a:lvl1pPr marL="457200" lvl="0"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1pPr>
            <a:lvl2pPr marL="914400" lvl="1"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2pPr>
            <a:lvl3pPr marL="1371600" lvl="2"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3pPr>
            <a:lvl4pPr marL="1828800" lvl="3"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4pPr>
            <a:lvl5pPr marL="2286000" lvl="4"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5pPr>
            <a:lvl6pPr marL="2743200" lvl="5" indent="-336550" algn="l">
              <a:lnSpc>
                <a:spcPct val="100000"/>
              </a:lnSpc>
              <a:spcBef>
                <a:spcPts val="340"/>
              </a:spcBef>
              <a:spcAft>
                <a:spcPts val="0"/>
              </a:spcAft>
              <a:buClr>
                <a:schemeClr val="dk1"/>
              </a:buClr>
              <a:buSzPts val="1700"/>
              <a:buChar char="•"/>
              <a:defRPr sz="1700"/>
            </a:lvl6pPr>
            <a:lvl7pPr marL="3200400" lvl="6" indent="-336550" algn="l">
              <a:lnSpc>
                <a:spcPct val="100000"/>
              </a:lnSpc>
              <a:spcBef>
                <a:spcPts val="340"/>
              </a:spcBef>
              <a:spcAft>
                <a:spcPts val="0"/>
              </a:spcAft>
              <a:buClr>
                <a:schemeClr val="dk1"/>
              </a:buClr>
              <a:buSzPts val="1700"/>
              <a:buChar char="•"/>
              <a:defRPr sz="1700"/>
            </a:lvl7pPr>
            <a:lvl8pPr marL="3657600" lvl="7" indent="-336550" algn="l">
              <a:lnSpc>
                <a:spcPct val="100000"/>
              </a:lnSpc>
              <a:spcBef>
                <a:spcPts val="340"/>
              </a:spcBef>
              <a:spcAft>
                <a:spcPts val="0"/>
              </a:spcAft>
              <a:buClr>
                <a:schemeClr val="dk1"/>
              </a:buClr>
              <a:buSzPts val="1700"/>
              <a:buChar char="•"/>
              <a:defRPr sz="1700"/>
            </a:lvl8pPr>
            <a:lvl9pPr marL="4114800" lvl="8" indent="-336550" algn="l">
              <a:lnSpc>
                <a:spcPct val="100000"/>
              </a:lnSpc>
              <a:spcBef>
                <a:spcPts val="340"/>
              </a:spcBef>
              <a:spcAft>
                <a:spcPts val="0"/>
              </a:spcAft>
              <a:buClr>
                <a:schemeClr val="dk1"/>
              </a:buClr>
              <a:buSzPts val="1700"/>
              <a:buChar char="•"/>
              <a:defRPr sz="1700"/>
            </a:lvl9pPr>
          </a:lstStyle>
          <a:p>
            <a:endParaRPr/>
          </a:p>
        </p:txBody>
      </p:sp>
      <p:sp>
        <p:nvSpPr>
          <p:cNvPr id="43" name="Google Shape;43;p38"/>
          <p:cNvSpPr txBox="1">
            <a:spLocks noGrp="1"/>
          </p:cNvSpPr>
          <p:nvPr>
            <p:ph type="body" idx="2"/>
          </p:nvPr>
        </p:nvSpPr>
        <p:spPr>
          <a:xfrm>
            <a:off x="7620000" y="1752601"/>
            <a:ext cx="3962400" cy="4373573"/>
          </a:xfrm>
          <a:prstGeom prst="rect">
            <a:avLst/>
          </a:prstGeom>
          <a:noFill/>
          <a:ln>
            <a:noFill/>
          </a:ln>
        </p:spPr>
        <p:txBody>
          <a:bodyPr spcFirstLastPara="1" wrap="square" lIns="93950" tIns="46975" rIns="93950" bIns="46975" anchor="t" anchorCtr="0">
            <a:normAutofit/>
          </a:bodyPr>
          <a:lstStyle>
            <a:lvl1pPr marL="457200" lvl="0"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1pPr>
            <a:lvl2pPr marL="914400" lvl="1"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2pPr>
            <a:lvl3pPr marL="1371600" lvl="2"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3pPr>
            <a:lvl4pPr marL="1828800" lvl="3"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4pPr>
            <a:lvl5pPr marL="2286000" lvl="4" indent="-355600" algn="l">
              <a:lnSpc>
                <a:spcPct val="100000"/>
              </a:lnSpc>
              <a:spcBef>
                <a:spcPts val="400"/>
              </a:spcBef>
              <a:spcAft>
                <a:spcPts val="0"/>
              </a:spcAft>
              <a:buClr>
                <a:schemeClr val="dk1"/>
              </a:buClr>
              <a:buSzPts val="2000"/>
              <a:buChar char="»"/>
              <a:defRPr sz="2000">
                <a:latin typeface="Verdana"/>
                <a:ea typeface="Verdana"/>
                <a:cs typeface="Verdana"/>
                <a:sym typeface="Verdana"/>
              </a:defRPr>
            </a:lvl5pPr>
            <a:lvl6pPr marL="2743200" lvl="5" indent="-336550" algn="l">
              <a:lnSpc>
                <a:spcPct val="100000"/>
              </a:lnSpc>
              <a:spcBef>
                <a:spcPts val="340"/>
              </a:spcBef>
              <a:spcAft>
                <a:spcPts val="0"/>
              </a:spcAft>
              <a:buClr>
                <a:schemeClr val="dk1"/>
              </a:buClr>
              <a:buSzPts val="1700"/>
              <a:buChar char="•"/>
              <a:defRPr sz="1700"/>
            </a:lvl6pPr>
            <a:lvl7pPr marL="3200400" lvl="6" indent="-336550" algn="l">
              <a:lnSpc>
                <a:spcPct val="100000"/>
              </a:lnSpc>
              <a:spcBef>
                <a:spcPts val="340"/>
              </a:spcBef>
              <a:spcAft>
                <a:spcPts val="0"/>
              </a:spcAft>
              <a:buClr>
                <a:schemeClr val="dk1"/>
              </a:buClr>
              <a:buSzPts val="1700"/>
              <a:buChar char="•"/>
              <a:defRPr sz="1700"/>
            </a:lvl7pPr>
            <a:lvl8pPr marL="3657600" lvl="7" indent="-336550" algn="l">
              <a:lnSpc>
                <a:spcPct val="100000"/>
              </a:lnSpc>
              <a:spcBef>
                <a:spcPts val="340"/>
              </a:spcBef>
              <a:spcAft>
                <a:spcPts val="0"/>
              </a:spcAft>
              <a:buClr>
                <a:schemeClr val="dk1"/>
              </a:buClr>
              <a:buSzPts val="1700"/>
              <a:buChar char="•"/>
              <a:defRPr sz="1700"/>
            </a:lvl8pPr>
            <a:lvl9pPr marL="4114800" lvl="8" indent="-336550" algn="l">
              <a:lnSpc>
                <a:spcPct val="100000"/>
              </a:lnSpc>
              <a:spcBef>
                <a:spcPts val="340"/>
              </a:spcBef>
              <a:spcAft>
                <a:spcPts val="0"/>
              </a:spcAft>
              <a:buClr>
                <a:schemeClr val="dk1"/>
              </a:buClr>
              <a:buSzPts val="1700"/>
              <a:buChar char="•"/>
              <a:defRPr sz="1700"/>
            </a:lvl9pPr>
          </a:lstStyle>
          <a:p>
            <a:endParaRPr/>
          </a:p>
        </p:txBody>
      </p:sp>
      <p:sp>
        <p:nvSpPr>
          <p:cNvPr id="44" name="Google Shape;44;p38"/>
          <p:cNvSpPr txBox="1">
            <a:spLocks noGrp="1"/>
          </p:cNvSpPr>
          <p:nvPr>
            <p:ph type="body" idx="3"/>
          </p:nvPr>
        </p:nvSpPr>
        <p:spPr>
          <a:xfrm>
            <a:off x="3454400" y="6324600"/>
            <a:ext cx="2641600" cy="304800"/>
          </a:xfrm>
          <a:prstGeom prst="rect">
            <a:avLst/>
          </a:prstGeom>
          <a:noFill/>
          <a:ln>
            <a:noFill/>
          </a:ln>
        </p:spPr>
        <p:txBody>
          <a:bodyPr spcFirstLastPara="1" wrap="square" lIns="93950" tIns="46975" rIns="93950" bIns="46975" anchor="t" anchorCtr="0">
            <a:normAutofit/>
          </a:bodyPr>
          <a:lstStyle>
            <a:lvl1pPr marL="457200" lvl="0" indent="-228600" algn="l">
              <a:lnSpc>
                <a:spcPct val="100000"/>
              </a:lnSpc>
              <a:spcBef>
                <a:spcPts val="200"/>
              </a:spcBef>
              <a:spcAft>
                <a:spcPts val="0"/>
              </a:spcAft>
              <a:buClr>
                <a:schemeClr val="dk1"/>
              </a:buClr>
              <a:buSzPts val="1000"/>
              <a:buNone/>
              <a:defRPr sz="1000">
                <a:latin typeface="Verdana"/>
                <a:ea typeface="Verdana"/>
                <a:cs typeface="Verdana"/>
                <a:sym typeface="Verdan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38"/>
          <p:cNvSpPr txBox="1">
            <a:spLocks noGrp="1"/>
          </p:cNvSpPr>
          <p:nvPr>
            <p:ph type="body" idx="4"/>
          </p:nvPr>
        </p:nvSpPr>
        <p:spPr>
          <a:xfrm>
            <a:off x="6502400" y="6324600"/>
            <a:ext cx="4709683" cy="304800"/>
          </a:xfrm>
          <a:prstGeom prst="rect">
            <a:avLst/>
          </a:prstGeom>
          <a:noFill/>
          <a:ln>
            <a:noFill/>
          </a:ln>
        </p:spPr>
        <p:txBody>
          <a:bodyPr spcFirstLastPara="1" wrap="square" lIns="93950" tIns="46975" rIns="93950" bIns="46975" anchor="t" anchorCtr="0">
            <a:normAutofit/>
          </a:bodyPr>
          <a:lstStyle>
            <a:lvl1pPr marL="457200" lvl="0" indent="-228600" algn="r">
              <a:lnSpc>
                <a:spcPct val="100000"/>
              </a:lnSpc>
              <a:spcBef>
                <a:spcPts val="200"/>
              </a:spcBef>
              <a:spcAft>
                <a:spcPts val="0"/>
              </a:spcAft>
              <a:buClr>
                <a:schemeClr val="dk1"/>
              </a:buClr>
              <a:buSzPts val="1000"/>
              <a:buNone/>
              <a:defRPr sz="1000">
                <a:latin typeface="Verdana"/>
                <a:ea typeface="Verdana"/>
                <a:cs typeface="Verdana"/>
                <a:sym typeface="Verdan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38"/>
          <p:cNvSpPr txBox="1">
            <a:spLocks noGrp="1"/>
          </p:cNvSpPr>
          <p:nvPr>
            <p:ph type="sldNum" idx="12"/>
          </p:nvPr>
        </p:nvSpPr>
        <p:spPr>
          <a:xfrm>
            <a:off x="11212512" y="6324600"/>
            <a:ext cx="573087" cy="304800"/>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1pPr>
            <a:lvl2pPr marL="0" marR="0" lvl="1"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2pPr>
            <a:lvl3pPr marL="0" marR="0" lvl="2"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3pPr>
            <a:lvl4pPr marL="0" marR="0" lvl="3"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4pPr>
            <a:lvl5pPr marL="0" marR="0" lvl="4"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5pPr>
            <a:lvl6pPr marL="0" marR="0" lvl="5"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6pPr>
            <a:lvl7pPr marL="0" marR="0" lvl="6"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7pPr>
            <a:lvl8pPr marL="0" marR="0" lvl="7"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8pPr>
            <a:lvl9pPr marL="0" marR="0" lvl="8"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
              <a:t>‹#›</a:t>
            </a:fld>
            <a:endParaRPr/>
          </a:p>
        </p:txBody>
      </p:sp>
    </p:spTree>
    <p:extLst>
      <p:ext uri="{BB962C8B-B14F-4D97-AF65-F5344CB8AC3E}">
        <p14:creationId xmlns:p14="http://schemas.microsoft.com/office/powerpoint/2010/main" val="643218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914400" y="4724401"/>
            <a:ext cx="10363200" cy="1036639"/>
          </a:xfrm>
          <a:prstGeom prst="rect">
            <a:avLst/>
          </a:prstGeom>
        </p:spPr>
        <p:txBody>
          <a:bodyPr lIns="125276" tIns="62639" rIns="125276" bIns="6263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867">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hasCustomPrompt="1"/>
          </p:nvPr>
        </p:nvSpPr>
        <p:spPr>
          <a:xfrm>
            <a:off x="914400" y="3225800"/>
            <a:ext cx="10363200" cy="914400"/>
          </a:xfrm>
          <a:prstGeom prst="rect">
            <a:avLst/>
          </a:prstGeom>
        </p:spPr>
        <p:txBody>
          <a:bodyPr anchor="t">
            <a:normAutofit/>
          </a:bodyPr>
          <a:lstStyle>
            <a:lvl1pPr algn="ctr">
              <a:defRPr sz="4267" b="1" baseline="0">
                <a:latin typeface="Verdana" panose="020B0604030504040204" pitchFamily="34" charset="0"/>
                <a:ea typeface="Verdana" panose="020B0604030504040204" pitchFamily="34" charset="0"/>
                <a:cs typeface="Verdana" panose="020B0604030504040204" pitchFamily="34" charset="0"/>
              </a:defRPr>
            </a:lvl1pPr>
          </a:lstStyle>
          <a:p>
            <a:r>
              <a:rPr lang="lv-LV"/>
              <a:t>Prezentācijas nosaukums</a:t>
            </a:r>
            <a:endParaRPr lang="en-US"/>
          </a:p>
        </p:txBody>
      </p:sp>
      <p:sp>
        <p:nvSpPr>
          <p:cNvPr id="18" name="Text Placeholder 17"/>
          <p:cNvSpPr>
            <a:spLocks noGrp="1"/>
          </p:cNvSpPr>
          <p:nvPr>
            <p:ph type="body" sz="quarter" idx="10" hasCustomPrompt="1"/>
          </p:nvPr>
        </p:nvSpPr>
        <p:spPr>
          <a:xfrm>
            <a:off x="914400" y="4851400"/>
            <a:ext cx="10363200" cy="812800"/>
          </a:xfrm>
          <a:prstGeom prst="rect">
            <a:avLst/>
          </a:prstGeom>
        </p:spPr>
        <p:txBody>
          <a:bodyPr>
            <a:normAutofit/>
          </a:bodyPr>
          <a:lstStyle>
            <a:lvl1pPr marL="0" indent="0" algn="ctr">
              <a:buNone/>
              <a:defRPr sz="1867"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ieņemamais amats, kontaktinformācija</a:t>
            </a:r>
            <a:endParaRPr lang="en-US"/>
          </a:p>
        </p:txBody>
      </p:sp>
      <p:sp>
        <p:nvSpPr>
          <p:cNvPr id="20" name="Text Placeholder 19"/>
          <p:cNvSpPr>
            <a:spLocks noGrp="1"/>
          </p:cNvSpPr>
          <p:nvPr>
            <p:ph type="body" sz="quarter" idx="11" hasCustomPrompt="1"/>
          </p:nvPr>
        </p:nvSpPr>
        <p:spPr>
          <a:xfrm>
            <a:off x="914400" y="5867400"/>
            <a:ext cx="10363200" cy="533400"/>
          </a:xfrm>
          <a:prstGeom prst="rect">
            <a:avLst/>
          </a:prstGeom>
        </p:spPr>
        <p:txBody>
          <a:bodyPr>
            <a:normAutofit/>
          </a:bodyPr>
          <a:lstStyle>
            <a:lvl1pPr marL="0" indent="0" algn="ctr">
              <a:buNone/>
              <a:defRPr sz="1867">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Tree>
    <p:extLst>
      <p:ext uri="{BB962C8B-B14F-4D97-AF65-F5344CB8AC3E}">
        <p14:creationId xmlns:p14="http://schemas.microsoft.com/office/powerpoint/2010/main" val="1899108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400" y="381000"/>
            <a:ext cx="9144000" cy="1036643"/>
          </a:xfrm>
          <a:prstGeom prst="rect">
            <a:avLst/>
          </a:prstGeom>
        </p:spPr>
        <p:txBody>
          <a:bodyPr anchor="t">
            <a:normAutofit/>
          </a:bodyPr>
          <a:lstStyle>
            <a:lvl1pPr algn="l">
              <a:defRPr sz="3200" b="1">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3" name="Content Placeholder 2"/>
          <p:cNvSpPr>
            <a:spLocks noGrp="1"/>
          </p:cNvSpPr>
          <p:nvPr>
            <p:ph idx="1" hasCustomPrompt="1"/>
          </p:nvPr>
        </p:nvSpPr>
        <p:spPr>
          <a:xfrm>
            <a:off x="2438400" y="1701800"/>
            <a:ext cx="9144000" cy="4470400"/>
          </a:xfrm>
          <a:prstGeom prst="rect">
            <a:avLst/>
          </a:prstGeom>
        </p:spPr>
        <p:txBody>
          <a:bodyPr>
            <a:normAutofit/>
          </a:bodyPr>
          <a:lstStyle>
            <a:lvl1pPr marL="0" indent="0">
              <a:buFont typeface="Arial" pitchFamily="34" charset="0"/>
              <a:buNone/>
              <a:defRPr sz="2667">
                <a:latin typeface="Verdana" panose="020B0604030504040204" pitchFamily="34" charset="0"/>
                <a:ea typeface="Verdana" panose="020B0604030504040204" pitchFamily="34" charset="0"/>
                <a:cs typeface="Verdana" panose="020B0604030504040204" pitchFamily="34" charset="0"/>
              </a:defRPr>
            </a:lvl1pPr>
            <a:lvl2pPr>
              <a:defRPr sz="2667">
                <a:latin typeface="Times New Roman" panose="02020603050405020304" pitchFamily="18" charset="0"/>
                <a:cs typeface="Times New Roman" panose="02020603050405020304" pitchFamily="18" charset="0"/>
              </a:defRPr>
            </a:lvl2pPr>
            <a:lvl3pPr>
              <a:defRPr sz="2667">
                <a:latin typeface="Times New Roman" panose="02020603050405020304" pitchFamily="18" charset="0"/>
                <a:cs typeface="Times New Roman" panose="02020603050405020304" pitchFamily="18" charset="0"/>
              </a:defRPr>
            </a:lvl3pPr>
            <a:lvl4pPr>
              <a:defRPr sz="2667">
                <a:latin typeface="Times New Roman" panose="02020603050405020304" pitchFamily="18" charset="0"/>
                <a:cs typeface="Times New Roman" panose="02020603050405020304" pitchFamily="18" charset="0"/>
              </a:defRPr>
            </a:lvl4pPr>
            <a:lvl5pPr>
              <a:defRPr sz="2667">
                <a:latin typeface="Times New Roman" panose="02020603050405020304" pitchFamily="18" charset="0"/>
                <a:cs typeface="Times New Roman" panose="02020603050405020304" pitchFamily="18" charset="0"/>
              </a:defRPr>
            </a:lvl5pPr>
          </a:lstStyle>
          <a:p>
            <a:pPr lvl="0"/>
            <a:r>
              <a:rPr lang="lv-LV"/>
              <a:t>Teksts/attēls</a:t>
            </a:r>
            <a:endParaRPr lang="en-US"/>
          </a:p>
        </p:txBody>
      </p:sp>
      <p:sp>
        <p:nvSpPr>
          <p:cNvPr id="7" name="Slide Number Placeholder 22"/>
          <p:cNvSpPr>
            <a:spLocks noGrp="1"/>
          </p:cNvSpPr>
          <p:nvPr>
            <p:ph type="sldNum" sz="quarter" idx="13"/>
          </p:nvPr>
        </p:nvSpPr>
        <p:spPr>
          <a:xfrm>
            <a:off x="11582400" y="6375400"/>
            <a:ext cx="406400" cy="304800"/>
          </a:xfrm>
          <a:prstGeom prst="rect">
            <a:avLst/>
          </a:prstGeom>
        </p:spPr>
        <p:txBody>
          <a:bodyPr/>
          <a:lstStyle>
            <a:lvl1pPr>
              <a:defRPr sz="1333">
                <a:latin typeface="Verdana" pitchFamily="34" charset="0"/>
              </a:defRPr>
            </a:lvl1pPr>
          </a:lstStyle>
          <a:p>
            <a:pPr>
              <a:defRPr/>
            </a:pPr>
            <a:fld id="{FB6BCA4D-2E23-422A-87E3-BF6857D92014}" type="slidenum">
              <a:rPr lang="en-US"/>
              <a:pPr>
                <a:defRPr/>
              </a:pPr>
              <a:t>‹#›</a:t>
            </a:fld>
            <a:endParaRPr lang="en-US"/>
          </a:p>
        </p:txBody>
      </p:sp>
    </p:spTree>
    <p:extLst>
      <p:ext uri="{BB962C8B-B14F-4D97-AF65-F5344CB8AC3E}">
        <p14:creationId xmlns:p14="http://schemas.microsoft.com/office/powerpoint/2010/main" val="2357782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400" y="381000"/>
            <a:ext cx="9144000" cy="1036643"/>
          </a:xfrm>
          <a:prstGeom prst="rect">
            <a:avLst/>
          </a:prstGeom>
        </p:spPr>
        <p:txBody>
          <a:bodyPr anchor="t">
            <a:normAutofit/>
          </a:bodyPr>
          <a:lstStyle>
            <a:lvl1pPr algn="l">
              <a:defRPr sz="3200" b="1">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3" name="Content Placeholder 2"/>
          <p:cNvSpPr>
            <a:spLocks noGrp="1"/>
          </p:cNvSpPr>
          <p:nvPr>
            <p:ph idx="1" hasCustomPrompt="1"/>
          </p:nvPr>
        </p:nvSpPr>
        <p:spPr>
          <a:xfrm>
            <a:off x="2438400" y="1701800"/>
            <a:ext cx="4368800" cy="4470400"/>
          </a:xfrm>
          <a:prstGeom prst="rect">
            <a:avLst/>
          </a:prstGeom>
        </p:spPr>
        <p:txBody>
          <a:bodyPr>
            <a:normAutofit/>
          </a:bodyPr>
          <a:lstStyle>
            <a:lvl1pPr marL="0" indent="0">
              <a:buFont typeface="Arial" pitchFamily="34" charset="0"/>
              <a:buNone/>
              <a:defRPr sz="2667">
                <a:latin typeface="Verdana" panose="020B0604030504040204" pitchFamily="34" charset="0"/>
                <a:ea typeface="Verdana" panose="020B0604030504040204" pitchFamily="34" charset="0"/>
                <a:cs typeface="Verdana" panose="020B0604030504040204" pitchFamily="34" charset="0"/>
              </a:defRPr>
            </a:lvl1pPr>
            <a:lvl2pPr>
              <a:defRPr sz="2667">
                <a:latin typeface="Times New Roman" panose="02020603050405020304" pitchFamily="18" charset="0"/>
                <a:cs typeface="Times New Roman" panose="02020603050405020304" pitchFamily="18" charset="0"/>
              </a:defRPr>
            </a:lvl2pPr>
            <a:lvl3pPr>
              <a:defRPr sz="2667">
                <a:latin typeface="Times New Roman" panose="02020603050405020304" pitchFamily="18" charset="0"/>
                <a:cs typeface="Times New Roman" panose="02020603050405020304" pitchFamily="18" charset="0"/>
              </a:defRPr>
            </a:lvl3pPr>
            <a:lvl4pPr>
              <a:defRPr sz="2667">
                <a:latin typeface="Times New Roman" panose="02020603050405020304" pitchFamily="18" charset="0"/>
                <a:cs typeface="Times New Roman" panose="02020603050405020304" pitchFamily="18" charset="0"/>
              </a:defRPr>
            </a:lvl4pPr>
            <a:lvl5pPr>
              <a:defRPr sz="2667">
                <a:latin typeface="Times New Roman" panose="02020603050405020304" pitchFamily="18" charset="0"/>
                <a:cs typeface="Times New Roman" panose="02020603050405020304" pitchFamily="18" charset="0"/>
              </a:defRPr>
            </a:lvl5pPr>
          </a:lstStyle>
          <a:p>
            <a:pPr lvl="0"/>
            <a:r>
              <a:rPr lang="lv-LV"/>
              <a:t>Teksts/attēls</a:t>
            </a:r>
            <a:endParaRPr lang="en-US"/>
          </a:p>
        </p:txBody>
      </p:sp>
      <p:sp>
        <p:nvSpPr>
          <p:cNvPr id="9" name="Content Placeholder 2"/>
          <p:cNvSpPr>
            <a:spLocks noGrp="1"/>
          </p:cNvSpPr>
          <p:nvPr>
            <p:ph idx="15" hasCustomPrompt="1"/>
          </p:nvPr>
        </p:nvSpPr>
        <p:spPr>
          <a:xfrm>
            <a:off x="7213600" y="1701800"/>
            <a:ext cx="4368000" cy="4470400"/>
          </a:xfrm>
          <a:prstGeom prst="rect">
            <a:avLst/>
          </a:prstGeom>
        </p:spPr>
        <p:txBody>
          <a:bodyPr>
            <a:normAutofit/>
          </a:bodyPr>
          <a:lstStyle>
            <a:lvl1pPr marL="0" indent="0">
              <a:buFont typeface="Arial" pitchFamily="34" charset="0"/>
              <a:buNone/>
              <a:defRPr sz="2667">
                <a:latin typeface="Verdana" panose="020B0604030504040204" pitchFamily="34" charset="0"/>
                <a:ea typeface="Verdana" panose="020B0604030504040204" pitchFamily="34" charset="0"/>
                <a:cs typeface="Verdana" panose="020B0604030504040204" pitchFamily="34" charset="0"/>
              </a:defRPr>
            </a:lvl1pPr>
            <a:lvl2pPr>
              <a:defRPr sz="2667">
                <a:latin typeface="Times New Roman" panose="02020603050405020304" pitchFamily="18" charset="0"/>
                <a:cs typeface="Times New Roman" panose="02020603050405020304" pitchFamily="18" charset="0"/>
              </a:defRPr>
            </a:lvl2pPr>
            <a:lvl3pPr>
              <a:defRPr sz="2667">
                <a:latin typeface="Times New Roman" panose="02020603050405020304" pitchFamily="18" charset="0"/>
                <a:cs typeface="Times New Roman" panose="02020603050405020304" pitchFamily="18" charset="0"/>
              </a:defRPr>
            </a:lvl3pPr>
            <a:lvl4pPr>
              <a:defRPr sz="2667">
                <a:latin typeface="Times New Roman" panose="02020603050405020304" pitchFamily="18" charset="0"/>
                <a:cs typeface="Times New Roman" panose="02020603050405020304" pitchFamily="18" charset="0"/>
              </a:defRPr>
            </a:lvl4pPr>
            <a:lvl5pPr>
              <a:defRPr sz="2667">
                <a:latin typeface="Times New Roman" panose="02020603050405020304" pitchFamily="18" charset="0"/>
                <a:cs typeface="Times New Roman" panose="02020603050405020304" pitchFamily="18" charset="0"/>
              </a:defRPr>
            </a:lvl5pPr>
          </a:lstStyle>
          <a:p>
            <a:pPr lvl="0"/>
            <a:r>
              <a:rPr lang="lv-LV"/>
              <a:t>Teksts/attēls</a:t>
            </a:r>
            <a:endParaRPr lang="en-US"/>
          </a:p>
        </p:txBody>
      </p:sp>
      <p:sp>
        <p:nvSpPr>
          <p:cNvPr id="12" name="Slide Number Placeholder 22"/>
          <p:cNvSpPr>
            <a:spLocks noGrp="1"/>
          </p:cNvSpPr>
          <p:nvPr>
            <p:ph type="sldNum" sz="quarter" idx="13"/>
          </p:nvPr>
        </p:nvSpPr>
        <p:spPr>
          <a:xfrm>
            <a:off x="11582400" y="6375400"/>
            <a:ext cx="406400" cy="304800"/>
          </a:xfrm>
          <a:prstGeom prst="rect">
            <a:avLst/>
          </a:prstGeom>
        </p:spPr>
        <p:txBody>
          <a:bodyPr/>
          <a:lstStyle>
            <a:lvl1pPr>
              <a:defRPr sz="1333">
                <a:latin typeface="Verdana" pitchFamily="34" charset="0"/>
              </a:defRPr>
            </a:lvl1pPr>
          </a:lstStyle>
          <a:p>
            <a:pPr>
              <a:defRPr/>
            </a:pPr>
            <a:fld id="{FB6BCA4D-2E23-422A-87E3-BF6857D92014}" type="slidenum">
              <a:rPr lang="en-US"/>
              <a:pPr>
                <a:defRPr/>
              </a:pPr>
              <a:t>‹#›</a:t>
            </a:fld>
            <a:endParaRPr lang="en-US"/>
          </a:p>
        </p:txBody>
      </p:sp>
    </p:spTree>
    <p:extLst>
      <p:ext uri="{BB962C8B-B14F-4D97-AF65-F5344CB8AC3E}">
        <p14:creationId xmlns:p14="http://schemas.microsoft.com/office/powerpoint/2010/main" val="3095178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22"/>
          <p:cNvSpPr>
            <a:spLocks noGrp="1"/>
          </p:cNvSpPr>
          <p:nvPr>
            <p:ph type="sldNum" sz="quarter" idx="13"/>
          </p:nvPr>
        </p:nvSpPr>
        <p:spPr>
          <a:xfrm>
            <a:off x="11582400" y="6375400"/>
            <a:ext cx="406400" cy="304800"/>
          </a:xfrm>
          <a:prstGeom prst="rect">
            <a:avLst/>
          </a:prstGeom>
        </p:spPr>
        <p:txBody>
          <a:bodyPr/>
          <a:lstStyle>
            <a:lvl1pPr>
              <a:defRPr sz="1333">
                <a:latin typeface="Verdana" pitchFamily="34" charset="0"/>
              </a:defRPr>
            </a:lvl1pPr>
          </a:lstStyle>
          <a:p>
            <a:pPr>
              <a:defRPr/>
            </a:pPr>
            <a:fld id="{FB6BCA4D-2E23-422A-87E3-BF6857D92014}" type="slidenum">
              <a:rPr lang="en-US"/>
              <a:pPr>
                <a:defRPr/>
              </a:pPr>
              <a:t>‹#›</a:t>
            </a:fld>
            <a:endParaRPr lang="en-US"/>
          </a:p>
        </p:txBody>
      </p:sp>
    </p:spTree>
    <p:extLst>
      <p:ext uri="{BB962C8B-B14F-4D97-AF65-F5344CB8AC3E}">
        <p14:creationId xmlns:p14="http://schemas.microsoft.com/office/powerpoint/2010/main" val="1478539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914400" y="4724401"/>
            <a:ext cx="10363200" cy="1036639"/>
          </a:xfrm>
          <a:prstGeom prst="rect">
            <a:avLst/>
          </a:prstGeom>
        </p:spPr>
        <p:txBody>
          <a:bodyPr lIns="125276" tIns="62639" rIns="125276" bIns="6263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867">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hasCustomPrompt="1"/>
          </p:nvPr>
        </p:nvSpPr>
        <p:spPr>
          <a:xfrm>
            <a:off x="914400" y="3225800"/>
            <a:ext cx="10363200" cy="914400"/>
          </a:xfrm>
          <a:prstGeom prst="rect">
            <a:avLst/>
          </a:prstGeom>
        </p:spPr>
        <p:txBody>
          <a:bodyPr anchor="t">
            <a:normAutofit/>
          </a:bodyPr>
          <a:lstStyle>
            <a:lvl1pPr algn="ctr">
              <a:defRPr sz="3733" b="1" baseline="0">
                <a:latin typeface="Verdana" panose="020B0604030504040204" pitchFamily="34" charset="0"/>
                <a:ea typeface="Verdana" panose="020B0604030504040204" pitchFamily="34" charset="0"/>
                <a:cs typeface="Verdana" panose="020B0604030504040204" pitchFamily="34" charset="0"/>
              </a:defRPr>
            </a:lvl1pPr>
          </a:lstStyle>
          <a:p>
            <a:r>
              <a:rPr lang="lv-LV"/>
              <a:t>Paldies!</a:t>
            </a:r>
            <a:endParaRPr lang="en-US"/>
          </a:p>
        </p:txBody>
      </p:sp>
      <p:sp>
        <p:nvSpPr>
          <p:cNvPr id="18" name="Text Placeholder 17"/>
          <p:cNvSpPr>
            <a:spLocks noGrp="1"/>
          </p:cNvSpPr>
          <p:nvPr>
            <p:ph type="body" sz="quarter" idx="10" hasCustomPrompt="1"/>
          </p:nvPr>
        </p:nvSpPr>
        <p:spPr>
          <a:xfrm>
            <a:off x="914400" y="4851400"/>
            <a:ext cx="10363200" cy="812800"/>
          </a:xfrm>
          <a:prstGeom prst="rect">
            <a:avLst/>
          </a:prstGeom>
        </p:spPr>
        <p:txBody>
          <a:bodyPr>
            <a:normAutofit/>
          </a:bodyPr>
          <a:lstStyle>
            <a:lvl1pPr marL="0" indent="0" algn="ctr">
              <a:buNone/>
              <a:defRPr sz="1867" baseline="0">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ieņemamais amats, kontaktinformācija</a:t>
            </a:r>
            <a:endParaRPr lang="en-US"/>
          </a:p>
        </p:txBody>
      </p:sp>
      <p:sp>
        <p:nvSpPr>
          <p:cNvPr id="20" name="Text Placeholder 19"/>
          <p:cNvSpPr>
            <a:spLocks noGrp="1"/>
          </p:cNvSpPr>
          <p:nvPr>
            <p:ph type="body" sz="quarter" idx="11" hasCustomPrompt="1"/>
          </p:nvPr>
        </p:nvSpPr>
        <p:spPr>
          <a:xfrm>
            <a:off x="914400" y="5867400"/>
            <a:ext cx="10363200" cy="533400"/>
          </a:xfrm>
          <a:prstGeom prst="rect">
            <a:avLst/>
          </a:prstGeom>
        </p:spPr>
        <p:txBody>
          <a:bodyPr>
            <a:normAutofit/>
          </a:bodyPr>
          <a:lstStyle>
            <a:lvl1pPr marL="0" indent="0" algn="ctr">
              <a:buNone/>
              <a:defRPr sz="1867">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vieta</a:t>
            </a:r>
            <a:endParaRPr lang="en-US"/>
          </a:p>
        </p:txBody>
      </p:sp>
    </p:spTree>
    <p:extLst>
      <p:ext uri="{BB962C8B-B14F-4D97-AF65-F5344CB8AC3E}">
        <p14:creationId xmlns:p14="http://schemas.microsoft.com/office/powerpoint/2010/main" val="2079123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914400" y="2130426"/>
            <a:ext cx="10363200" cy="1470025"/>
          </a:xfrm>
        </p:spPr>
        <p:txBody>
          <a:bodyPr/>
          <a:lstStyle/>
          <a:p>
            <a:r>
              <a:rPr lang="lv-LV"/>
              <a:t>Rediģēt šablona virsraksta stilu</a:t>
            </a:r>
          </a:p>
        </p:txBody>
      </p:sp>
      <p:sp>
        <p:nvSpPr>
          <p:cNvPr id="3" name="Apakšvirsrakst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E7946D1F-74E0-430B-B4B6-968EF1928443}"/>
              </a:ext>
            </a:extLst>
          </p:cNvPr>
          <p:cNvSpPr>
            <a:spLocks noGrp="1"/>
          </p:cNvSpPr>
          <p:nvPr>
            <p:ph type="dt" sz="half" idx="10"/>
          </p:nvPr>
        </p:nvSpPr>
        <p:spPr/>
        <p:txBody>
          <a:bodyPr/>
          <a:lstStyle>
            <a:lvl1pPr>
              <a:defRPr/>
            </a:lvl1pPr>
          </a:lstStyle>
          <a:p>
            <a:pPr>
              <a:defRPr/>
            </a:pPr>
            <a:fld id="{F3D07274-9906-4364-BEE3-287E4AE65536}" type="datetimeFigureOut">
              <a:rPr lang="lv-LV"/>
              <a:pPr>
                <a:defRPr/>
              </a:pPr>
              <a:t>02.10.2024</a:t>
            </a:fld>
            <a:endParaRPr lang="lv-LV"/>
          </a:p>
        </p:txBody>
      </p:sp>
      <p:sp>
        <p:nvSpPr>
          <p:cNvPr id="5" name="Kājenes vietturis 4">
            <a:extLst>
              <a:ext uri="{FF2B5EF4-FFF2-40B4-BE49-F238E27FC236}">
                <a16:creationId xmlns:a16="http://schemas.microsoft.com/office/drawing/2014/main" id="{7DBF3F8E-BD7A-44C1-9D1F-DFE03B631FB8}"/>
              </a:ext>
            </a:extLst>
          </p:cNvPr>
          <p:cNvSpPr>
            <a:spLocks noGrp="1"/>
          </p:cNvSpPr>
          <p:nvPr>
            <p:ph type="ftr" sz="quarter" idx="11"/>
          </p:nvPr>
        </p:nvSpPr>
        <p:spPr/>
        <p:txBody>
          <a:bodyPr/>
          <a:lstStyle>
            <a:lvl1pPr>
              <a:defRPr/>
            </a:lvl1pPr>
          </a:lstStyle>
          <a:p>
            <a:pPr>
              <a:defRPr/>
            </a:pPr>
            <a:endParaRPr lang="lv-LV"/>
          </a:p>
        </p:txBody>
      </p:sp>
      <p:sp>
        <p:nvSpPr>
          <p:cNvPr id="6" name="Slaida numura vietturis 5">
            <a:extLst>
              <a:ext uri="{FF2B5EF4-FFF2-40B4-BE49-F238E27FC236}">
                <a16:creationId xmlns:a16="http://schemas.microsoft.com/office/drawing/2014/main" id="{6FD86211-6551-45A9-A1A6-735F86CB6882}"/>
              </a:ext>
            </a:extLst>
          </p:cNvPr>
          <p:cNvSpPr>
            <a:spLocks noGrp="1"/>
          </p:cNvSpPr>
          <p:nvPr>
            <p:ph type="sldNum" sz="quarter" idx="12"/>
          </p:nvPr>
        </p:nvSpPr>
        <p:spPr/>
        <p:txBody>
          <a:bodyPr/>
          <a:lstStyle>
            <a:lvl1pPr>
              <a:defRPr/>
            </a:lvl1pPr>
          </a:lstStyle>
          <a:p>
            <a:fld id="{0BFCF997-5C36-4346-BFFD-33E82F9627AF}" type="slidenum">
              <a:rPr lang="lv-LV" altLang="lv-LV"/>
              <a:pPr/>
              <a:t>‹#›</a:t>
            </a:fld>
            <a:endParaRPr lang="lv-LV" altLang="lv-LV"/>
          </a:p>
        </p:txBody>
      </p:sp>
    </p:spTree>
    <p:extLst>
      <p:ext uri="{BB962C8B-B14F-4D97-AF65-F5344CB8AC3E}">
        <p14:creationId xmlns:p14="http://schemas.microsoft.com/office/powerpoint/2010/main" val="2573207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44147164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930439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29045129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609600" y="274637"/>
            <a:ext cx="10972800" cy="1143000"/>
          </a:xfrm>
          <a:prstGeom prst="rect">
            <a:avLst/>
          </a:prstGeom>
          <a:noFill/>
          <a:ln>
            <a:noFill/>
          </a:ln>
        </p:spPr>
        <p:txBody>
          <a:bodyPr spcFirstLastPara="1" wrap="square" lIns="93950" tIns="46975" rIns="93950" bIns="469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40"/>
          <p:cNvSpPr txBox="1">
            <a:spLocks noGrp="1"/>
          </p:cNvSpPr>
          <p:nvPr>
            <p:ph type="body" idx="1"/>
          </p:nvPr>
        </p:nvSpPr>
        <p:spPr>
          <a:xfrm>
            <a:off x="609600" y="1600200"/>
            <a:ext cx="10972800" cy="4525962"/>
          </a:xfrm>
          <a:prstGeom prst="rect">
            <a:avLst/>
          </a:prstGeom>
          <a:noFill/>
          <a:ln>
            <a:noFill/>
          </a:ln>
        </p:spPr>
        <p:txBody>
          <a:bodyPr spcFirstLastPara="1" wrap="square" lIns="93950" tIns="46975" rIns="93950" bIns="4697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40"/>
          <p:cNvSpPr txBox="1">
            <a:spLocks noGrp="1"/>
          </p:cNvSpPr>
          <p:nvPr>
            <p:ph type="dt" idx="10"/>
          </p:nvPr>
        </p:nvSpPr>
        <p:spPr>
          <a:xfrm>
            <a:off x="609600" y="6356350"/>
            <a:ext cx="2844800" cy="365125"/>
          </a:xfrm>
          <a:prstGeom prst="rect">
            <a:avLst/>
          </a:prstGeom>
          <a:noFill/>
          <a:ln>
            <a:noFill/>
          </a:ln>
        </p:spPr>
        <p:txBody>
          <a:bodyPr spcFirstLastPara="1" wrap="square" lIns="93950" tIns="46975" rIns="93950" bIns="46975"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0"/>
          <p:cNvSpPr txBox="1">
            <a:spLocks noGrp="1"/>
          </p:cNvSpPr>
          <p:nvPr>
            <p:ph type="ftr" idx="11"/>
          </p:nvPr>
        </p:nvSpPr>
        <p:spPr>
          <a:xfrm>
            <a:off x="4165600" y="6356350"/>
            <a:ext cx="3860800" cy="365125"/>
          </a:xfrm>
          <a:prstGeom prst="rect">
            <a:avLst/>
          </a:prstGeom>
          <a:noFill/>
          <a:ln>
            <a:noFill/>
          </a:ln>
        </p:spPr>
        <p:txBody>
          <a:bodyPr spcFirstLastPara="1" wrap="square" lIns="93950" tIns="46975" rIns="93950" bIns="469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8737600" y="6356350"/>
            <a:ext cx="2844800" cy="365125"/>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lv"/>
              <a:t>‹#›</a:t>
            </a:fld>
            <a:endParaRPr/>
          </a:p>
        </p:txBody>
      </p:sp>
    </p:spTree>
    <p:extLst>
      <p:ext uri="{BB962C8B-B14F-4D97-AF65-F5344CB8AC3E}">
        <p14:creationId xmlns:p14="http://schemas.microsoft.com/office/powerpoint/2010/main" val="4021674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295280994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7771761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4185640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757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91141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3903807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3045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8676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2119452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10015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609600" y="274637"/>
            <a:ext cx="10972800" cy="1143000"/>
          </a:xfrm>
          <a:prstGeom prst="rect">
            <a:avLst/>
          </a:prstGeom>
          <a:noFill/>
          <a:ln>
            <a:noFill/>
          </a:ln>
        </p:spPr>
        <p:txBody>
          <a:bodyPr spcFirstLastPara="1" wrap="square" lIns="93950" tIns="46975" rIns="93950" bIns="469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40"/>
          <p:cNvSpPr txBox="1">
            <a:spLocks noGrp="1"/>
          </p:cNvSpPr>
          <p:nvPr>
            <p:ph type="body" idx="1"/>
          </p:nvPr>
        </p:nvSpPr>
        <p:spPr>
          <a:xfrm>
            <a:off x="609600" y="1600200"/>
            <a:ext cx="10972800" cy="4525962"/>
          </a:xfrm>
          <a:prstGeom prst="rect">
            <a:avLst/>
          </a:prstGeom>
          <a:noFill/>
          <a:ln>
            <a:noFill/>
          </a:ln>
        </p:spPr>
        <p:txBody>
          <a:bodyPr spcFirstLastPara="1" wrap="square" lIns="93950" tIns="46975" rIns="93950" bIns="4697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40"/>
          <p:cNvSpPr txBox="1">
            <a:spLocks noGrp="1"/>
          </p:cNvSpPr>
          <p:nvPr>
            <p:ph type="dt" idx="10"/>
          </p:nvPr>
        </p:nvSpPr>
        <p:spPr>
          <a:xfrm>
            <a:off x="609600" y="6356350"/>
            <a:ext cx="2844800" cy="365125"/>
          </a:xfrm>
          <a:prstGeom prst="rect">
            <a:avLst/>
          </a:prstGeom>
          <a:noFill/>
          <a:ln>
            <a:noFill/>
          </a:ln>
        </p:spPr>
        <p:txBody>
          <a:bodyPr spcFirstLastPara="1" wrap="square" lIns="93950" tIns="46975" rIns="93950" bIns="46975"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0"/>
          <p:cNvSpPr txBox="1">
            <a:spLocks noGrp="1"/>
          </p:cNvSpPr>
          <p:nvPr>
            <p:ph type="ftr" idx="11"/>
          </p:nvPr>
        </p:nvSpPr>
        <p:spPr>
          <a:xfrm>
            <a:off x="4165600" y="6356350"/>
            <a:ext cx="3860800" cy="365125"/>
          </a:xfrm>
          <a:prstGeom prst="rect">
            <a:avLst/>
          </a:prstGeom>
          <a:noFill/>
          <a:ln>
            <a:noFill/>
          </a:ln>
        </p:spPr>
        <p:txBody>
          <a:bodyPr spcFirstLastPara="1" wrap="square" lIns="93950" tIns="46975" rIns="93950" bIns="469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8737600" y="6356350"/>
            <a:ext cx="2844800" cy="365125"/>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3005565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3087623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479815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3168639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4A0ED3B-006A-AAA6-EE5E-8D25125D21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FDE0AF2-9A4F-A1B4-8BAF-601F2AC0B7B8}"/>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D5DFA0C1-F4F2-9956-E8BB-16616BCAC6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6363" y="0"/>
            <a:ext cx="18192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413348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0FA7DAE-F205-5E20-CB78-E4232CE014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2E2EE405-CB94-B1FD-199B-0C7E9431F9D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9EE0863-0969-4689-B088-0E542A859D12}" type="slidenum">
              <a:rPr lang="en-US" altLang="lv-LV"/>
              <a:pPr>
                <a:defRPr/>
              </a:pPr>
              <a:t>‹#›</a:t>
            </a:fld>
            <a:endParaRPr lang="en-US" altLang="lv-LV"/>
          </a:p>
        </p:txBody>
      </p:sp>
    </p:spTree>
    <p:extLst>
      <p:ext uri="{BB962C8B-B14F-4D97-AF65-F5344CB8AC3E}">
        <p14:creationId xmlns:p14="http://schemas.microsoft.com/office/powerpoint/2010/main" val="760645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186C00F-9C96-90DD-6E60-840FE897F2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646A11E6-854A-C259-D739-85916AAEAE2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EA7F8A2F-D18F-46C5-8CF9-96BD568AFF51}" type="slidenum">
              <a:rPr lang="en-US" altLang="lv-LV"/>
              <a:pPr>
                <a:defRPr/>
              </a:pPr>
              <a:t>‹#›</a:t>
            </a:fld>
            <a:endParaRPr lang="en-US" altLang="lv-LV"/>
          </a:p>
        </p:txBody>
      </p:sp>
    </p:spTree>
    <p:extLst>
      <p:ext uri="{BB962C8B-B14F-4D97-AF65-F5344CB8AC3E}">
        <p14:creationId xmlns:p14="http://schemas.microsoft.com/office/powerpoint/2010/main" val="1097170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8C4C81D-7A91-19B8-317D-BB7F058640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1278B93D-852E-452D-6F69-CC725E03AB5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A726D92-DE06-43A4-AF56-D180B6C657AA}" type="slidenum">
              <a:rPr lang="en-US" altLang="lv-LV"/>
              <a:pPr>
                <a:defRPr/>
              </a:pPr>
              <a:t>‹#›</a:t>
            </a:fld>
            <a:endParaRPr lang="en-US" altLang="lv-LV"/>
          </a:p>
        </p:txBody>
      </p:sp>
    </p:spTree>
    <p:extLst>
      <p:ext uri="{BB962C8B-B14F-4D97-AF65-F5344CB8AC3E}">
        <p14:creationId xmlns:p14="http://schemas.microsoft.com/office/powerpoint/2010/main" val="2628879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4958D9D-25D0-74C4-B4A8-E4A49A041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0A7B48C8-6916-A5BD-EBB7-FD4F8194C507}"/>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E3648351-6A4C-4CD3-8655-95015168955F}" type="slidenum">
              <a:rPr lang="en-US" altLang="lv-LV"/>
              <a:pPr>
                <a:defRPr/>
              </a:pPr>
              <a:t>‹#›</a:t>
            </a:fld>
            <a:endParaRPr lang="en-US" altLang="lv-LV"/>
          </a:p>
        </p:txBody>
      </p:sp>
    </p:spTree>
    <p:extLst>
      <p:ext uri="{BB962C8B-B14F-4D97-AF65-F5344CB8AC3E}">
        <p14:creationId xmlns:p14="http://schemas.microsoft.com/office/powerpoint/2010/main" val="3731608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92D1359-4DA9-EA39-AA79-820F1C27B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E7F448C9-9DCB-DE55-F902-A60C061E5BB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D9F4AC8-B490-4B8A-93A9-67EDA604777F}" type="slidenum">
              <a:rPr lang="en-US" altLang="lv-LV"/>
              <a:pPr>
                <a:defRPr/>
              </a:pPr>
              <a:t>‹#›</a:t>
            </a:fld>
            <a:endParaRPr lang="en-US" altLang="lv-LV"/>
          </a:p>
        </p:txBody>
      </p:sp>
    </p:spTree>
    <p:extLst>
      <p:ext uri="{BB962C8B-B14F-4D97-AF65-F5344CB8AC3E}">
        <p14:creationId xmlns:p14="http://schemas.microsoft.com/office/powerpoint/2010/main" val="249219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28F3C2E6-9D0F-4E7F-A0C8-B6D31D2FD995}" type="slidenum">
              <a:rPr lang="en-US" altLang="lv-LV"/>
              <a:pPr>
                <a:defRPr/>
              </a:pPr>
              <a:t>‹#›</a:t>
            </a:fld>
            <a:endParaRPr lang="en-US" altLang="lv-LV"/>
          </a:p>
        </p:txBody>
      </p:sp>
    </p:spTree>
    <p:extLst>
      <p:ext uri="{BB962C8B-B14F-4D97-AF65-F5344CB8AC3E}">
        <p14:creationId xmlns:p14="http://schemas.microsoft.com/office/powerpoint/2010/main" val="2496870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767192C-8D9D-3E90-8945-302957496D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23CF478B-85BD-3B67-6F2F-741566637FD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9F595F9-FFD0-4652-A359-3F2A584B47C5}" type="slidenum">
              <a:rPr lang="en-US" altLang="lv-LV"/>
              <a:pPr>
                <a:defRPr/>
              </a:pPr>
              <a:t>‹#›</a:t>
            </a:fld>
            <a:endParaRPr lang="en-US" altLang="lv-LV"/>
          </a:p>
        </p:txBody>
      </p:sp>
    </p:spTree>
    <p:extLst>
      <p:ext uri="{BB962C8B-B14F-4D97-AF65-F5344CB8AC3E}">
        <p14:creationId xmlns:p14="http://schemas.microsoft.com/office/powerpoint/2010/main" val="2529989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4FCA6F4-AD35-CDED-B10E-77F9E0AF05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17A9526-2168-ED49-9BBC-F6BF09ADF5BD}"/>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75B2966A-F923-404E-889B-9464AB352EDA}" type="slidenum">
              <a:rPr lang="en-US" altLang="lv-LV"/>
              <a:pPr>
                <a:defRPr/>
              </a:pPr>
              <a:t>‹#›</a:t>
            </a:fld>
            <a:endParaRPr lang="en-US" altLang="lv-LV"/>
          </a:p>
        </p:txBody>
      </p:sp>
    </p:spTree>
    <p:extLst>
      <p:ext uri="{BB962C8B-B14F-4D97-AF65-F5344CB8AC3E}">
        <p14:creationId xmlns:p14="http://schemas.microsoft.com/office/powerpoint/2010/main" val="3255344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77CC1E1-67B7-E493-E911-4E6B6AE73C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736C1E2-B11A-5337-A4BC-7DFF1CDA3A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60963" y="0"/>
            <a:ext cx="187007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035092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09822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20383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1576726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graphics">
  <p:cSld name="graphic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16775" y="681038"/>
            <a:ext cx="4403460" cy="106170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2" name="Google Shape;62;p9"/>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64" name="Google Shape;64;p9"/>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3815965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xt image 2">
  <p:cSld name="text image 2">
    <p:spTree>
      <p:nvGrpSpPr>
        <p:cNvPr id="1" name="Shape 84"/>
        <p:cNvGrpSpPr/>
        <p:nvPr/>
      </p:nvGrpSpPr>
      <p:grpSpPr>
        <a:xfrm>
          <a:off x="0" y="0"/>
          <a:ext cx="0" cy="0"/>
          <a:chOff x="0" y="0"/>
          <a:chExt cx="0" cy="0"/>
        </a:xfrm>
      </p:grpSpPr>
      <p:sp>
        <p:nvSpPr>
          <p:cNvPr id="85" name="Google Shape;85;p13"/>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6" name="Google Shape;86;p13"/>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641056" y="645459"/>
            <a:ext cx="5005891" cy="445366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000"/>
              <a:buNone/>
              <a:defRPr sz="2000">
                <a:solidFill>
                  <a:srgbClr val="664790"/>
                </a:solidFill>
              </a:defRPr>
            </a:lvl1pPr>
            <a:lvl2pPr marL="914400" lvl="1" indent="-228600" algn="l">
              <a:lnSpc>
                <a:spcPct val="100000"/>
              </a:lnSpc>
              <a:spcBef>
                <a:spcPts val="500"/>
              </a:spcBef>
              <a:spcAft>
                <a:spcPts val="0"/>
              </a:spcAft>
              <a:buClr>
                <a:srgbClr val="664790"/>
              </a:buClr>
              <a:buSzPts val="1800"/>
              <a:buNone/>
              <a:defRPr sz="18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9" name="Google Shape;89;p1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91" name="Google Shape;91;p13"/>
          <p:cNvSpPr>
            <a:spLocks noGrp="1"/>
          </p:cNvSpPr>
          <p:nvPr>
            <p:ph type="pic" idx="2"/>
          </p:nvPr>
        </p:nvSpPr>
        <p:spPr>
          <a:xfrm>
            <a:off x="616775" y="3846355"/>
            <a:ext cx="4506096" cy="23306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311921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full image 1">
  <p:cSld name="full image 1">
    <p:spTree>
      <p:nvGrpSpPr>
        <p:cNvPr id="1" name="Shape 109"/>
        <p:cNvGrpSpPr/>
        <p:nvPr/>
      </p:nvGrpSpPr>
      <p:grpSpPr>
        <a:xfrm>
          <a:off x="0" y="0"/>
          <a:ext cx="0" cy="0"/>
          <a:chOff x="0" y="0"/>
          <a:chExt cx="0" cy="0"/>
        </a:xfrm>
      </p:grpSpPr>
      <p:sp>
        <p:nvSpPr>
          <p:cNvPr id="110" name="Google Shape;110;p16"/>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1" name="Google Shape;111;p16"/>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3" name="Google Shape;113;p1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15" name="Google Shape;115;p16"/>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80957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with social icons">
  <p:cSld name="Title Slide with social icons">
    <p:bg>
      <p:bgPr>
        <a:solidFill>
          <a:schemeClr val="lt1"/>
        </a:solidFill>
        <a:effectLst/>
      </p:bgPr>
    </p:bg>
    <p:spTree>
      <p:nvGrpSpPr>
        <p:cNvPr id="1" name="Shape 167"/>
        <p:cNvGrpSpPr/>
        <p:nvPr/>
      </p:nvGrpSpPr>
      <p:grpSpPr>
        <a:xfrm>
          <a:off x="0" y="0"/>
          <a:ext cx="0" cy="0"/>
          <a:chOff x="0" y="0"/>
          <a:chExt cx="0" cy="0"/>
        </a:xfrm>
      </p:grpSpPr>
      <p:sp>
        <p:nvSpPr>
          <p:cNvPr id="168" name="Google Shape;168;p23"/>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9" name="Google Shape;169;p23"/>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3"/>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1" name="Google Shape;171;p23"/>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72" name="Google Shape;172;p23"/>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3"/>
          <p:cNvSpPr txBox="1"/>
          <p:nvPr/>
        </p:nvSpPr>
        <p:spPr>
          <a:xfrm>
            <a:off x="1730716" y="5309366"/>
            <a:ext cx="12104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a:solidFill>
                  <a:srgbClr val="FFFFFF"/>
                </a:solidFill>
                <a:latin typeface="Verdana"/>
                <a:ea typeface="Verdana"/>
                <a:cs typeface="Verdana"/>
                <a:sym typeface="Verdana"/>
              </a:rPr>
              <a:t>IZM_gov_lv</a:t>
            </a:r>
            <a:endParaRPr sz="1200">
              <a:solidFill>
                <a:srgbClr val="664690"/>
              </a:solidFill>
              <a:latin typeface="Verdana"/>
              <a:ea typeface="Verdana"/>
              <a:cs typeface="Verdana"/>
              <a:sym typeface="Verdana"/>
            </a:endParaRPr>
          </a:p>
        </p:txBody>
      </p:sp>
      <p:sp>
        <p:nvSpPr>
          <p:cNvPr id="174" name="Google Shape;174;p23"/>
          <p:cNvSpPr txBox="1"/>
          <p:nvPr/>
        </p:nvSpPr>
        <p:spPr>
          <a:xfrm>
            <a:off x="4063573" y="5309366"/>
            <a:ext cx="1967600" cy="1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lv-LV" sz="1200">
                <a:solidFill>
                  <a:srgbClr val="FFFFFF"/>
                </a:solidFill>
                <a:latin typeface="Verdana"/>
                <a:ea typeface="Verdana"/>
                <a:cs typeface="Verdana"/>
                <a:sym typeface="Verdana"/>
              </a:rPr>
              <a:t>Izglitibas.ministrija</a:t>
            </a:r>
            <a:endParaRPr sz="1200">
              <a:solidFill>
                <a:srgbClr val="664690"/>
              </a:solidFill>
              <a:latin typeface="Verdana"/>
              <a:ea typeface="Verdana"/>
              <a:cs typeface="Verdana"/>
              <a:sym typeface="Verdana"/>
            </a:endParaRPr>
          </a:p>
        </p:txBody>
      </p:sp>
      <p:pic>
        <p:nvPicPr>
          <p:cNvPr id="175" name="Google Shape;175;p23"/>
          <p:cNvPicPr preferRelativeResize="0"/>
          <p:nvPr/>
        </p:nvPicPr>
        <p:blipFill>
          <a:blip r:embed="rId3">
            <a:alphaModFix/>
          </a:blip>
          <a:stretch>
            <a:fillRect/>
          </a:stretch>
        </p:blipFill>
        <p:spPr>
          <a:xfrm>
            <a:off x="3553034" y="5261489"/>
            <a:ext cx="373900" cy="280425"/>
          </a:xfrm>
          <a:prstGeom prst="rect">
            <a:avLst/>
          </a:prstGeom>
          <a:noFill/>
          <a:ln>
            <a:noFill/>
          </a:ln>
        </p:spPr>
      </p:pic>
      <p:pic>
        <p:nvPicPr>
          <p:cNvPr id="176" name="Google Shape;176;p23"/>
          <p:cNvPicPr preferRelativeResize="0"/>
          <p:nvPr/>
        </p:nvPicPr>
        <p:blipFill>
          <a:blip r:embed="rId4">
            <a:alphaModFix/>
          </a:blip>
          <a:stretch>
            <a:fillRect/>
          </a:stretch>
        </p:blipFill>
        <p:spPr>
          <a:xfrm>
            <a:off x="1202566" y="5261501"/>
            <a:ext cx="373900" cy="280425"/>
          </a:xfrm>
          <a:prstGeom prst="rect">
            <a:avLst/>
          </a:prstGeom>
          <a:noFill/>
          <a:ln>
            <a:noFill/>
          </a:ln>
        </p:spPr>
      </p:pic>
    </p:spTree>
    <p:extLst>
      <p:ext uri="{BB962C8B-B14F-4D97-AF65-F5344CB8AC3E}">
        <p14:creationId xmlns:p14="http://schemas.microsoft.com/office/powerpoint/2010/main" val="408586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73970" y="-110"/>
            <a:ext cx="2041446" cy="204150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x-none"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x-none"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x-none" dirty="0"/>
          </a:p>
        </p:txBody>
      </p:sp>
    </p:spTree>
    <p:extLst>
      <p:ext uri="{BB962C8B-B14F-4D97-AF65-F5344CB8AC3E}">
        <p14:creationId xmlns:p14="http://schemas.microsoft.com/office/powerpoint/2010/main" val="420510275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8" name="Google Shape;188;p25"/>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83975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85345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637316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118337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201"/>
        <p:cNvGrpSpPr/>
        <p:nvPr/>
      </p:nvGrpSpPr>
      <p:grpSpPr>
        <a:xfrm>
          <a:off x="0" y="0"/>
          <a:ext cx="0" cy="0"/>
          <a:chOff x="0" y="0"/>
          <a:chExt cx="0" cy="0"/>
        </a:xfrm>
      </p:grpSpPr>
    </p:spTree>
    <p:extLst>
      <p:ext uri="{BB962C8B-B14F-4D97-AF65-F5344CB8AC3E}">
        <p14:creationId xmlns:p14="http://schemas.microsoft.com/office/powerpoint/2010/main" val="42209067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D7F42C4-BE9A-3B73-6238-3EB21F527412}"/>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7B53FE5F-CEF2-E541-8145-223F5EBEA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EAA4C0D2-9313-9CB1-09E0-5F4233282F4F}"/>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5" name="Kājenes vietturis 4">
            <a:extLst>
              <a:ext uri="{FF2B5EF4-FFF2-40B4-BE49-F238E27FC236}">
                <a16:creationId xmlns:a16="http://schemas.microsoft.com/office/drawing/2014/main" id="{97FBAA2C-EEF5-D325-E712-9453761563B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5C04037-AE25-3E7E-2464-50234A1F8529}"/>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2161781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5E60C7-6A73-B737-11B8-FD1D0819CBB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D64F7FE9-044E-4D6C-9A58-B7D9714A05EC}"/>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54F103A5-1473-37E0-52FE-0CD55FE76CF8}"/>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5" name="Kājenes vietturis 4">
            <a:extLst>
              <a:ext uri="{FF2B5EF4-FFF2-40B4-BE49-F238E27FC236}">
                <a16:creationId xmlns:a16="http://schemas.microsoft.com/office/drawing/2014/main" id="{B65FA935-B7BB-9543-7CDE-521741753ED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75D776A-CD4D-1799-DADD-968AD564EEB7}"/>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2137017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624F2D6-3B38-6F4D-9346-892A6D12837B}"/>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5AFE31AB-E192-93BD-3304-23D234D6A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E8D40CAA-634D-4422-3A82-23DD0269A4CD}"/>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5" name="Kājenes vietturis 4">
            <a:extLst>
              <a:ext uri="{FF2B5EF4-FFF2-40B4-BE49-F238E27FC236}">
                <a16:creationId xmlns:a16="http://schemas.microsoft.com/office/drawing/2014/main" id="{EFD8BC83-D3FC-EA74-DFAF-1366E6638B0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874A157A-DF71-DAA4-93AB-E164FA1CEEB3}"/>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2605537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9DD44B-D01F-843E-6396-8F453CF13AA6}"/>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B871F9D9-428C-5EB4-683F-5F865C74A2EC}"/>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737E6F6D-B814-2C7C-453A-AA6821651DAA}"/>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2F64E62F-7EB2-E780-3004-E27ACB84C8DA}"/>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6" name="Kājenes vietturis 5">
            <a:extLst>
              <a:ext uri="{FF2B5EF4-FFF2-40B4-BE49-F238E27FC236}">
                <a16:creationId xmlns:a16="http://schemas.microsoft.com/office/drawing/2014/main" id="{D88DDA61-A8C3-D189-12DA-0612A7C42DC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AD1490B-B96C-5D50-67AC-EF1E299CF419}"/>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839865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FC26251-E86D-C0C0-D6DE-2C60C9454506}"/>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C4714F52-2091-F6F9-D2B1-4F4E2EB901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3C205B45-BD9D-F42E-18C7-05A07D9FD3BD}"/>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8A0B8BF2-FE2D-5176-FB03-E079915C19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1F1B8914-4B31-14E8-012D-20C1D3A7A5CF}"/>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2BECCBA2-59F6-22EA-2E71-D36933B8CE28}"/>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8" name="Kājenes vietturis 7">
            <a:extLst>
              <a:ext uri="{FF2B5EF4-FFF2-40B4-BE49-F238E27FC236}">
                <a16:creationId xmlns:a16="http://schemas.microsoft.com/office/drawing/2014/main" id="{D680BA88-433A-0D67-9E1B-C96F05DE6045}"/>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077B0389-4F4C-B08A-E289-B31555F8895A}"/>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120491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663582" y="-9331"/>
            <a:ext cx="2041446" cy="480591"/>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4259089" y="0"/>
            <a:ext cx="7932911" cy="6868074"/>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x-none" dirty="0"/>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02948" y="231559"/>
            <a:ext cx="2122490" cy="212255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514558" y="2556123"/>
            <a:ext cx="4634366" cy="2041508"/>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514557" y="4869315"/>
            <a:ext cx="4634366" cy="733392"/>
          </a:xfrm>
        </p:spPr>
        <p:txBody>
          <a:bodyPr anchor="ctr"/>
          <a:lstStyle>
            <a:lvl1pPr marL="0" indent="0" algn="ctr">
              <a:buNone/>
              <a:defRPr sz="2531"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x-none" dirty="0"/>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491117" y="5775962"/>
            <a:ext cx="4657806" cy="329283"/>
          </a:xfrm>
        </p:spPr>
        <p:txBody>
          <a:bodyPr anchor="ctr">
            <a:normAutofit/>
          </a:bodyPr>
          <a:lstStyle>
            <a:lvl1pPr marL="0" indent="0" algn="ctr">
              <a:buNone/>
              <a:defRPr sz="984"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x-none" dirty="0"/>
          </a:p>
        </p:txBody>
      </p:sp>
    </p:spTree>
    <p:extLst>
      <p:ext uri="{BB962C8B-B14F-4D97-AF65-F5344CB8AC3E}">
        <p14:creationId xmlns:p14="http://schemas.microsoft.com/office/powerpoint/2010/main" val="288003998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69F0A1E-C6B7-B8EF-9B0A-0ED78F806C89}"/>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4C54A5BB-CE1F-5103-F54D-C8240F5BCB4F}"/>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4" name="Kājenes vietturis 3">
            <a:extLst>
              <a:ext uri="{FF2B5EF4-FFF2-40B4-BE49-F238E27FC236}">
                <a16:creationId xmlns:a16="http://schemas.microsoft.com/office/drawing/2014/main" id="{E606FC06-DA3F-A9D5-E1B9-78F2935CAB59}"/>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BA916057-AE17-9A98-46AA-70AF84951B3D}"/>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15751525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5F1EA3E4-7DAB-023E-0094-539790CB14B4}"/>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3" name="Kājenes vietturis 2">
            <a:extLst>
              <a:ext uri="{FF2B5EF4-FFF2-40B4-BE49-F238E27FC236}">
                <a16:creationId xmlns:a16="http://schemas.microsoft.com/office/drawing/2014/main" id="{1A5A3B81-3379-4861-7EC2-5F899FC04E2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682AE039-FD19-028F-104A-59E319DD6FBA}"/>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3667252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91465A5-F279-68BF-9006-A250393AA17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97338157-59FA-CE50-3811-096C5A59A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815DCD7A-BFDA-9219-016D-851EEB143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5B04693-5516-3B18-C4D3-417EC69018FA}"/>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6" name="Kājenes vietturis 5">
            <a:extLst>
              <a:ext uri="{FF2B5EF4-FFF2-40B4-BE49-F238E27FC236}">
                <a16:creationId xmlns:a16="http://schemas.microsoft.com/office/drawing/2014/main" id="{11CE8B05-F768-8965-CC32-8BBF69BCC92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40A528B4-0852-A91F-DC16-FD04D1A4BE33}"/>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1863457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3355140-2CDC-40AE-8EDB-95E530419CD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07592778-5178-A094-D764-0E73F8DDF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69F8A659-7D38-1EC4-AC9F-657570881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C3CCDAC1-2270-12F3-26FF-5BFC28DDAA06}"/>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6" name="Kājenes vietturis 5">
            <a:extLst>
              <a:ext uri="{FF2B5EF4-FFF2-40B4-BE49-F238E27FC236}">
                <a16:creationId xmlns:a16="http://schemas.microsoft.com/office/drawing/2014/main" id="{7DB84284-FEEB-B6FC-4F75-1A698B57683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10D4F0E7-8064-1004-FE9D-5971F3DDA8A1}"/>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1613912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C22C95D-0FF2-8B9E-9434-4DD68C07149A}"/>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E353A404-EDF6-B22B-4833-F3756163F71E}"/>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34B44B2-CB51-1A46-D227-F180EB84F788}"/>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5" name="Kājenes vietturis 4">
            <a:extLst>
              <a:ext uri="{FF2B5EF4-FFF2-40B4-BE49-F238E27FC236}">
                <a16:creationId xmlns:a16="http://schemas.microsoft.com/office/drawing/2014/main" id="{DA2B7B60-B81F-A87D-5D75-9DEF03A5653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C659F2E-8E02-7755-E90C-B206D937500E}"/>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1687628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A79013A4-AC19-C5A5-53DB-E5762976F1D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4E073580-96F1-82B4-56F2-1A7C0E7CC51A}"/>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F0DC9F4-C769-C4DC-8911-9984A09C188E}"/>
              </a:ext>
            </a:extLst>
          </p:cNvPr>
          <p:cNvSpPr>
            <a:spLocks noGrp="1"/>
          </p:cNvSpPr>
          <p:nvPr>
            <p:ph type="dt" sz="half" idx="10"/>
          </p:nvPr>
        </p:nvSpPr>
        <p:spPr/>
        <p:txBody>
          <a:bodyPr/>
          <a:lstStyle/>
          <a:p>
            <a:fld id="{E4C58794-137B-4353-BE94-15EF89D06302}" type="datetimeFigureOut">
              <a:rPr lang="lv-LV" smtClean="0"/>
              <a:t>02.10.2024</a:t>
            </a:fld>
            <a:endParaRPr lang="lv-LV"/>
          </a:p>
        </p:txBody>
      </p:sp>
      <p:sp>
        <p:nvSpPr>
          <p:cNvPr id="5" name="Kājenes vietturis 4">
            <a:extLst>
              <a:ext uri="{FF2B5EF4-FFF2-40B4-BE49-F238E27FC236}">
                <a16:creationId xmlns:a16="http://schemas.microsoft.com/office/drawing/2014/main" id="{8C2CF246-B62A-7706-89E1-BF9C0888885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03F6AE9-3935-CFB1-B273-C3EE1F6BF5F1}"/>
              </a:ext>
            </a:extLst>
          </p:cNvPr>
          <p:cNvSpPr>
            <a:spLocks noGrp="1"/>
          </p:cNvSpPr>
          <p:nvPr>
            <p:ph type="sldNum" sz="quarter" idx="12"/>
          </p:nvPr>
        </p:nvSpPr>
        <p:spPr/>
        <p:txBody>
          <a:bodyPr/>
          <a:lstStyle/>
          <a:p>
            <a:fld id="{7E6B6103-E1CB-4960-BCE2-799C51AAA2E2}" type="slidenum">
              <a:rPr lang="lv-LV" smtClean="0"/>
              <a:t>‹#›</a:t>
            </a:fld>
            <a:endParaRPr lang="lv-LV"/>
          </a:p>
        </p:txBody>
      </p:sp>
    </p:spTree>
    <p:extLst>
      <p:ext uri="{BB962C8B-B14F-4D97-AF65-F5344CB8AC3E}">
        <p14:creationId xmlns:p14="http://schemas.microsoft.com/office/powerpoint/2010/main" val="1738848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400" y="381000"/>
            <a:ext cx="9144000" cy="1036643"/>
          </a:xfrm>
          <a:prstGeom prst="rect">
            <a:avLst/>
          </a:prstGeom>
        </p:spPr>
        <p:txBody>
          <a:bodyPr anchor="t">
            <a:normAutofit/>
          </a:bodyPr>
          <a:lstStyle>
            <a:lvl1pPr algn="l">
              <a:defRPr sz="3200" b="1">
                <a:latin typeface="Verdana" panose="020B0604030504040204" pitchFamily="34" charset="0"/>
                <a:ea typeface="Verdana" panose="020B0604030504040204" pitchFamily="34" charset="0"/>
                <a:cs typeface="Verdana" panose="020B0604030504040204" pitchFamily="34" charset="0"/>
              </a:defRPr>
            </a:lvl1pPr>
          </a:lstStyle>
          <a:p>
            <a:r>
              <a:rPr lang="lv-LV"/>
              <a:t>Virsraksts</a:t>
            </a:r>
            <a:endParaRPr lang="en-US"/>
          </a:p>
        </p:txBody>
      </p:sp>
      <p:sp>
        <p:nvSpPr>
          <p:cNvPr id="3" name="Content Placeholder 2"/>
          <p:cNvSpPr>
            <a:spLocks noGrp="1"/>
          </p:cNvSpPr>
          <p:nvPr>
            <p:ph idx="1" hasCustomPrompt="1"/>
          </p:nvPr>
        </p:nvSpPr>
        <p:spPr>
          <a:xfrm>
            <a:off x="2438400" y="1701800"/>
            <a:ext cx="9144000" cy="4470400"/>
          </a:xfrm>
          <a:prstGeom prst="rect">
            <a:avLst/>
          </a:prstGeom>
        </p:spPr>
        <p:txBody>
          <a:bodyPr>
            <a:normAutofit/>
          </a:bodyPr>
          <a:lstStyle>
            <a:lvl1pPr marL="0" indent="0">
              <a:buFont typeface="Arial" pitchFamily="34" charset="0"/>
              <a:buNone/>
              <a:defRPr sz="2667">
                <a:latin typeface="Verdana" panose="020B0604030504040204" pitchFamily="34" charset="0"/>
                <a:ea typeface="Verdana" panose="020B0604030504040204" pitchFamily="34" charset="0"/>
                <a:cs typeface="Verdana" panose="020B0604030504040204" pitchFamily="34" charset="0"/>
              </a:defRPr>
            </a:lvl1pPr>
            <a:lvl2pPr>
              <a:defRPr sz="2667">
                <a:latin typeface="Times New Roman" panose="02020603050405020304" pitchFamily="18" charset="0"/>
                <a:cs typeface="Times New Roman" panose="02020603050405020304" pitchFamily="18" charset="0"/>
              </a:defRPr>
            </a:lvl2pPr>
            <a:lvl3pPr>
              <a:defRPr sz="2667">
                <a:latin typeface="Times New Roman" panose="02020603050405020304" pitchFamily="18" charset="0"/>
                <a:cs typeface="Times New Roman" panose="02020603050405020304" pitchFamily="18" charset="0"/>
              </a:defRPr>
            </a:lvl3pPr>
            <a:lvl4pPr>
              <a:defRPr sz="2667">
                <a:latin typeface="Times New Roman" panose="02020603050405020304" pitchFamily="18" charset="0"/>
                <a:cs typeface="Times New Roman" panose="02020603050405020304" pitchFamily="18" charset="0"/>
              </a:defRPr>
            </a:lvl4pPr>
            <a:lvl5pPr>
              <a:defRPr sz="2667">
                <a:latin typeface="Times New Roman" panose="02020603050405020304" pitchFamily="18" charset="0"/>
                <a:cs typeface="Times New Roman" panose="02020603050405020304" pitchFamily="18" charset="0"/>
              </a:defRPr>
            </a:lvl5pPr>
          </a:lstStyle>
          <a:p>
            <a:pPr lvl="0"/>
            <a:r>
              <a:rPr lang="lv-LV"/>
              <a:t>Teksts/attēls</a:t>
            </a:r>
            <a:endParaRPr lang="en-US"/>
          </a:p>
        </p:txBody>
      </p:sp>
      <p:sp>
        <p:nvSpPr>
          <p:cNvPr id="7" name="Slide Number Placeholder 22"/>
          <p:cNvSpPr>
            <a:spLocks noGrp="1"/>
          </p:cNvSpPr>
          <p:nvPr>
            <p:ph type="sldNum" sz="quarter" idx="13"/>
          </p:nvPr>
        </p:nvSpPr>
        <p:spPr>
          <a:xfrm>
            <a:off x="11582400" y="6375400"/>
            <a:ext cx="406400" cy="304800"/>
          </a:xfrm>
          <a:prstGeom prst="rect">
            <a:avLst/>
          </a:prstGeom>
        </p:spPr>
        <p:txBody>
          <a:bodyPr/>
          <a:lstStyle>
            <a:lvl1pPr>
              <a:defRPr sz="1333">
                <a:latin typeface="Verdana" pitchFamily="34" charset="0"/>
              </a:defRPr>
            </a:lvl1pPr>
          </a:lstStyle>
          <a:p>
            <a:pPr>
              <a:defRPr/>
            </a:pPr>
            <a:fld id="{FB6BCA4D-2E23-422A-87E3-BF6857D92014}" type="slidenum">
              <a:rPr lang="en-US"/>
              <a:pPr>
                <a:defRPr/>
              </a:pPr>
              <a:t>‹#›</a:t>
            </a:fld>
            <a:endParaRPr lang="en-US"/>
          </a:p>
        </p:txBody>
      </p:sp>
    </p:spTree>
    <p:extLst>
      <p:ext uri="{BB962C8B-B14F-4D97-AF65-F5344CB8AC3E}">
        <p14:creationId xmlns:p14="http://schemas.microsoft.com/office/powerpoint/2010/main" val="3261810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3B2330-8D40-4CC7-AACD-7FDE93399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D3125F-3121-44D9-91C0-D1AAEA1AACF9}"/>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1" name="Picture 10" descr="A green rectangle in a black background&#10;&#10;Description automatically generated">
            <a:extLst>
              <a:ext uri="{FF2B5EF4-FFF2-40B4-BE49-F238E27FC236}">
                <a16:creationId xmlns:a16="http://schemas.microsoft.com/office/drawing/2014/main" id="{217BAA24-0938-1212-EFAF-48B88F6DF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3295754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39875286-5561-EC57-BFF0-9E6F1105C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744615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C624CB8-D7E2-446F-853A-AC8E48C8A1A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0C4748C0-97F6-4124-ABAA-BC179355A8D9}" type="slidenum">
              <a:rPr lang="en-US" altLang="en-US"/>
              <a:pPr>
                <a:defRPr/>
              </a:pPr>
              <a:t>‹#›</a:t>
            </a:fld>
            <a:endParaRPr lang="en-US" altLang="en-US"/>
          </a:p>
        </p:txBody>
      </p:sp>
      <p:pic>
        <p:nvPicPr>
          <p:cNvPr id="4" name="Picture 3" descr="A green rectangle in a black background&#10;&#10;Description automatically generated">
            <a:extLst>
              <a:ext uri="{FF2B5EF4-FFF2-40B4-BE49-F238E27FC236}">
                <a16:creationId xmlns:a16="http://schemas.microsoft.com/office/drawing/2014/main" id="{679FFAD7-9E25-2B28-4CB3-4C6B0C96C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3572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5299606"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24808" y="314772"/>
            <a:ext cx="11926693" cy="622845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665242" y="795859"/>
            <a:ext cx="5053933" cy="5392415"/>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x-none"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6475315" y="769814"/>
            <a:ext cx="5391878" cy="541846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6095442" y="1201043"/>
            <a:ext cx="5443594" cy="5656957"/>
          </a:xfrm>
        </p:spPr>
        <p:txBody>
          <a:bodyPr anchor="ctr"/>
          <a:lstStyle>
            <a:lvl1pPr marL="0" indent="0" algn="ctr">
              <a:buNone/>
              <a:defRPr>
                <a:solidFill>
                  <a:schemeClr val="bg1"/>
                </a:solidFill>
              </a:defRPr>
            </a:lvl1pPr>
          </a:lstStyle>
          <a:p>
            <a:r>
              <a:rPr lang="x-none" dirty="0"/>
              <a:t>ATTĒLS</a:t>
            </a:r>
          </a:p>
        </p:txBody>
      </p:sp>
    </p:spTree>
    <p:extLst>
      <p:ext uri="{BB962C8B-B14F-4D97-AF65-F5344CB8AC3E}">
        <p14:creationId xmlns:p14="http://schemas.microsoft.com/office/powerpoint/2010/main" val="201178121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26A0304-7DE6-484F-9DBB-CC405F9980FF}"/>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EC86103-D66E-4E9A-96C5-D6C35700C8C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0CCF6CF9-D138-CA5D-4F1A-87F4F29AC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650679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56AB623-E671-40A3-8816-C4F3AC781D5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C07DC74-23A1-4829-ADFE-D6078EEF1E7E}"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E203FFA5-1D36-5611-C122-BC4DB2018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6518934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72672629-D088-400F-9280-083D0A2D3E6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2535878-322B-41E6-819E-6EE0C5A9D2A1}"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60946E85-E6F8-F79F-301F-E7FBFF54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3235399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A913227E-8DB4-4AF7-B2D1-7C8C29588E2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88FE3F0-7E1D-4EA7-B976-908B0D4601A8}"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25E63217-F718-2FEA-3681-4FEBEE042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554748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C0D2F1F-BD73-479C-B027-B3AB99A295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BAFD0658-85EC-4BDE-800A-C42156FBEBD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137AFF0A-B088-9B5A-815B-64491998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1110027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descr="A green rectangle in a black background&#10;&#10;Description automatically generated">
            <a:extLst>
              <a:ext uri="{FF2B5EF4-FFF2-40B4-BE49-F238E27FC236}">
                <a16:creationId xmlns:a16="http://schemas.microsoft.com/office/drawing/2014/main" id="{A2632C4A-8CA7-A388-4FB5-51EFAED0D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84101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25589" y="0"/>
            <a:ext cx="6951895" cy="68580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25589" y="340444"/>
            <a:ext cx="11912815" cy="6202784"/>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304774" y="340445"/>
            <a:ext cx="7816528" cy="1204391"/>
          </a:xfrm>
        </p:spPr>
        <p:txBody>
          <a:bodyPr anchor="ctr"/>
          <a:lstStyle>
            <a:lvl1pPr marL="0" indent="0" algn="ctr">
              <a:buNone/>
              <a:defRPr sz="4219"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8456557" y="795858"/>
            <a:ext cx="3822050" cy="47116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84"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8817239" y="1201043"/>
            <a:ext cx="3374761" cy="4630148"/>
          </a:xfrm>
        </p:spPr>
        <p:txBody>
          <a:bodyPr anchor="ctr"/>
          <a:lstStyle>
            <a:lvl1pPr marL="0" indent="0" algn="ctr">
              <a:buNone/>
              <a:defRPr>
                <a:solidFill>
                  <a:schemeClr val="bg1"/>
                </a:solidFill>
              </a:defRPr>
            </a:lvl1pPr>
          </a:lstStyle>
          <a:p>
            <a:r>
              <a:rPr lang="x-none"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324807" y="1859608"/>
            <a:ext cx="7796495" cy="432866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766449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10.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theme" Target="../theme/theme11.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4.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16.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7.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30.png"/><Relationship Id="rId5" Type="http://schemas.openxmlformats.org/officeDocument/2006/relationships/slideLayout" Target="../slideLayouts/slideLayout48.xml"/><Relationship Id="rId10" Type="http://schemas.openxmlformats.org/officeDocument/2006/relationships/theme" Target="../theme/theme8.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4">
            <a:alphaModFix/>
          </a:blip>
          <a:srcRect/>
          <a:stretch/>
        </p:blipFill>
        <p:spPr>
          <a:xfrm>
            <a:off x="0" y="6621462"/>
            <a:ext cx="12192000" cy="246062"/>
          </a:xfrm>
          <a:prstGeom prst="rect">
            <a:avLst/>
          </a:prstGeom>
          <a:noFill/>
          <a:ln>
            <a:noFill/>
          </a:ln>
        </p:spPr>
      </p:pic>
      <p:sp>
        <p:nvSpPr>
          <p:cNvPr id="11" name="Google Shape;11;p33"/>
          <p:cNvSpPr txBox="1"/>
          <p:nvPr/>
        </p:nvSpPr>
        <p:spPr>
          <a:xfrm>
            <a:off x="914400" y="4724400"/>
            <a:ext cx="10363200" cy="1036637"/>
          </a:xfrm>
          <a:prstGeom prst="rect">
            <a:avLst/>
          </a:prstGeom>
          <a:noFill/>
          <a:ln>
            <a:noFill/>
          </a:ln>
        </p:spPr>
        <p:txBody>
          <a:bodyPr spcFirstLastPara="1" wrap="square" lIns="93950" tIns="46975" rIns="93950" bIns="46975" anchor="t" anchorCtr="0">
            <a:norm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Times New Roman"/>
              <a:ea typeface="Times New Roman"/>
              <a:cs typeface="Times New Roman"/>
              <a:sym typeface="Times New Roman"/>
            </a:endParaRPr>
          </a:p>
        </p:txBody>
      </p:sp>
      <p:pic>
        <p:nvPicPr>
          <p:cNvPr id="12" name="Google Shape;12;p33"/>
          <p:cNvPicPr preferRelativeResize="0"/>
          <p:nvPr/>
        </p:nvPicPr>
        <p:blipFill rotWithShape="1">
          <a:blip r:embed="rId5">
            <a:alphaModFix/>
          </a:blip>
          <a:srcRect/>
          <a:stretch/>
        </p:blipFill>
        <p:spPr>
          <a:xfrm>
            <a:off x="5186362" y="0"/>
            <a:ext cx="1819275" cy="2582862"/>
          </a:xfrm>
          <a:prstGeom prst="rect">
            <a:avLst/>
          </a:prstGeom>
          <a:noFill/>
          <a:ln>
            <a:noFill/>
          </a:ln>
        </p:spPr>
      </p:pic>
      <p:sp>
        <p:nvSpPr>
          <p:cNvPr id="13" name="Google Shape;13;p33"/>
          <p:cNvSpPr txBox="1">
            <a:spLocks noGrp="1"/>
          </p:cNvSpPr>
          <p:nvPr>
            <p:ph type="title"/>
          </p:nvPr>
        </p:nvSpPr>
        <p:spPr>
          <a:xfrm>
            <a:off x="609600" y="274637"/>
            <a:ext cx="10972800" cy="1143000"/>
          </a:xfrm>
          <a:prstGeom prst="rect">
            <a:avLst/>
          </a:prstGeom>
          <a:noFill/>
          <a:ln>
            <a:noFill/>
          </a:ln>
        </p:spPr>
        <p:txBody>
          <a:bodyPr spcFirstLastPara="1" wrap="square" lIns="93950" tIns="46975" rIns="93950" bIns="46975" anchor="ctr" anchorCtr="0">
            <a:noAutofit/>
          </a:bodyPr>
          <a:lstStyle>
            <a:lvl1pPr marR="0" lvl="0"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33"/>
          <p:cNvSpPr txBox="1">
            <a:spLocks noGrp="1"/>
          </p:cNvSpPr>
          <p:nvPr>
            <p:ph type="body" idx="1"/>
          </p:nvPr>
        </p:nvSpPr>
        <p:spPr>
          <a:xfrm>
            <a:off x="609600" y="1600200"/>
            <a:ext cx="10972800" cy="4525962"/>
          </a:xfrm>
          <a:prstGeom prst="rect">
            <a:avLst/>
          </a:prstGeom>
          <a:noFill/>
          <a:ln>
            <a:noFill/>
          </a:ln>
        </p:spPr>
        <p:txBody>
          <a:bodyPr spcFirstLastPara="1" wrap="square" lIns="93950" tIns="46975" rIns="93950" bIns="46975" anchor="t" anchorCtr="0">
            <a:noAutofit/>
          </a:bodyPr>
          <a:lstStyle>
            <a:lvl1pPr marL="457200" marR="0" lvl="0" indent="-438150" algn="l" rtl="0">
              <a:lnSpc>
                <a:spcPct val="100000"/>
              </a:lnSpc>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852F3028-32F7-248F-3990-F283AF768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784D02FA-638C-C82E-A036-B21C314E6B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21A9510-92D3-31D2-AEFE-7EE09FD62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58794-137B-4353-BE94-15EF89D06302}" type="datetimeFigureOut">
              <a:rPr lang="lv-LV" smtClean="0"/>
              <a:t>02.10.2024</a:t>
            </a:fld>
            <a:endParaRPr lang="lv-LV"/>
          </a:p>
        </p:txBody>
      </p:sp>
      <p:sp>
        <p:nvSpPr>
          <p:cNvPr id="5" name="Kājenes vietturis 4">
            <a:extLst>
              <a:ext uri="{FF2B5EF4-FFF2-40B4-BE49-F238E27FC236}">
                <a16:creationId xmlns:a16="http://schemas.microsoft.com/office/drawing/2014/main" id="{E0E6BB1F-0998-7EF6-AFDA-3CC2F0C66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484FF81B-7984-B7C6-2097-27D35799F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B6103-E1CB-4960-BCE2-799C51AAA2E2}" type="slidenum">
              <a:rPr lang="lv-LV" smtClean="0"/>
              <a:t>‹#›</a:t>
            </a:fld>
            <a:endParaRPr lang="lv-LV"/>
          </a:p>
        </p:txBody>
      </p:sp>
    </p:spTree>
    <p:extLst>
      <p:ext uri="{BB962C8B-B14F-4D97-AF65-F5344CB8AC3E}">
        <p14:creationId xmlns:p14="http://schemas.microsoft.com/office/powerpoint/2010/main" val="328830951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04DA1C-108B-4B9A-9E15-7AFB00F27D0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5AA6B3FB-7A0A-4DEE-8514-B2571401BF7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4D77352-6957-4DCA-8333-0B27B383CA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413C3402-B4CF-4E0A-B1AC-58845FAEBFE8}" type="datetime1">
              <a:rPr lang="en-US"/>
              <a:pPr>
                <a:defRPr/>
              </a:pPr>
              <a:t>10/2/2024</a:t>
            </a:fld>
            <a:endParaRPr lang="en-US"/>
          </a:p>
        </p:txBody>
      </p:sp>
      <p:sp>
        <p:nvSpPr>
          <p:cNvPr id="5" name="Footer Placeholder 4">
            <a:extLst>
              <a:ext uri="{FF2B5EF4-FFF2-40B4-BE49-F238E27FC236}">
                <a16:creationId xmlns:a16="http://schemas.microsoft.com/office/drawing/2014/main" id="{634BA068-C847-4FA5-913B-D95A006B8671}"/>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D76D76-89D7-49E5-84B6-872233876D42}"/>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97B9F516-C71F-41B2-988A-4CDDC11D72A9}" type="slidenum">
              <a:rPr lang="en-US" altLang="en-US"/>
              <a:pPr>
                <a:defRPr/>
              </a:pPr>
              <a:t>‹#›</a:t>
            </a:fld>
            <a:endParaRPr lang="en-US" altLang="en-US"/>
          </a:p>
        </p:txBody>
      </p:sp>
    </p:spTree>
    <p:extLst>
      <p:ext uri="{BB962C8B-B14F-4D97-AF65-F5344CB8AC3E}">
        <p14:creationId xmlns:p14="http://schemas.microsoft.com/office/powerpoint/2010/main" val="1490854676"/>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9"/>
        <p:cNvGrpSpPr/>
        <p:nvPr/>
      </p:nvGrpSpPr>
      <p:grpSpPr>
        <a:xfrm>
          <a:off x="0" y="0"/>
          <a:ext cx="0" cy="0"/>
          <a:chOff x="0" y="0"/>
          <a:chExt cx="0" cy="0"/>
        </a:xfrm>
      </p:grpSpPr>
      <p:pic>
        <p:nvPicPr>
          <p:cNvPr id="20" name="Google Shape;20;p35"/>
          <p:cNvPicPr preferRelativeResize="0"/>
          <p:nvPr/>
        </p:nvPicPr>
        <p:blipFill rotWithShape="1">
          <a:blip r:embed="rId5">
            <a:alphaModFix/>
          </a:blip>
          <a:srcRect/>
          <a:stretch/>
        </p:blipFill>
        <p:spPr>
          <a:xfrm>
            <a:off x="1069975" y="0"/>
            <a:ext cx="998537" cy="1417637"/>
          </a:xfrm>
          <a:prstGeom prst="rect">
            <a:avLst/>
          </a:prstGeom>
          <a:noFill/>
          <a:ln>
            <a:noFill/>
          </a:ln>
        </p:spPr>
      </p:pic>
      <p:sp>
        <p:nvSpPr>
          <p:cNvPr id="21" name="Google Shape;21;p35"/>
          <p:cNvSpPr txBox="1">
            <a:spLocks noGrp="1"/>
          </p:cNvSpPr>
          <p:nvPr>
            <p:ph type="title"/>
          </p:nvPr>
        </p:nvSpPr>
        <p:spPr>
          <a:xfrm>
            <a:off x="609600" y="274637"/>
            <a:ext cx="10972800" cy="1143000"/>
          </a:xfrm>
          <a:prstGeom prst="rect">
            <a:avLst/>
          </a:prstGeom>
          <a:noFill/>
          <a:ln>
            <a:noFill/>
          </a:ln>
        </p:spPr>
        <p:txBody>
          <a:bodyPr spcFirstLastPara="1" wrap="square" lIns="93950" tIns="46975" rIns="93950" bIns="46975" anchor="ctr" anchorCtr="0">
            <a:noAutofit/>
          </a:bodyPr>
          <a:lstStyle>
            <a:lvl1pPr marR="0" lvl="0"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35"/>
          <p:cNvSpPr txBox="1">
            <a:spLocks noGrp="1"/>
          </p:cNvSpPr>
          <p:nvPr>
            <p:ph type="body" idx="1"/>
          </p:nvPr>
        </p:nvSpPr>
        <p:spPr>
          <a:xfrm>
            <a:off x="609600" y="1600200"/>
            <a:ext cx="10972800" cy="4525962"/>
          </a:xfrm>
          <a:prstGeom prst="rect">
            <a:avLst/>
          </a:prstGeom>
          <a:noFill/>
          <a:ln>
            <a:noFill/>
          </a:ln>
        </p:spPr>
        <p:txBody>
          <a:bodyPr spcFirstLastPara="1" wrap="square" lIns="93950" tIns="46975" rIns="93950" bIns="46975" anchor="t" anchorCtr="0">
            <a:noAutofit/>
          </a:bodyPr>
          <a:lstStyle>
            <a:lvl1pPr marL="457200" marR="0" lvl="0" indent="-438150" algn="l" rtl="0">
              <a:lnSpc>
                <a:spcPct val="100000"/>
              </a:lnSpc>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35"/>
          <p:cNvSpPr txBox="1">
            <a:spLocks noGrp="1"/>
          </p:cNvSpPr>
          <p:nvPr>
            <p:ph type="sldNum" idx="12"/>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lvl1pPr marL="0" marR="0" lvl="0"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1pPr>
            <a:lvl2pPr marL="0" marR="0" lvl="1"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2pPr>
            <a:lvl3pPr marL="0" marR="0" lvl="2"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3pPr>
            <a:lvl4pPr marL="0" marR="0" lvl="3"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4pPr>
            <a:lvl5pPr marL="0" marR="0" lvl="4"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5pPr>
            <a:lvl6pPr marL="0" marR="0" lvl="5"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6pPr>
            <a:lvl7pPr marL="0" marR="0" lvl="6"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7pPr>
            <a:lvl8pPr marL="0" marR="0" lvl="7"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8pPr>
            <a:lvl9pPr marL="0" marR="0" lvl="8"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89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7"/>
        <p:cNvGrpSpPr/>
        <p:nvPr/>
      </p:nvGrpSpPr>
      <p:grpSpPr>
        <a:xfrm>
          <a:off x="0" y="0"/>
          <a:ext cx="0" cy="0"/>
          <a:chOff x="0" y="0"/>
          <a:chExt cx="0" cy="0"/>
        </a:xfrm>
      </p:grpSpPr>
      <p:sp>
        <p:nvSpPr>
          <p:cNvPr id="48" name="Google Shape;48;p39"/>
          <p:cNvSpPr txBox="1">
            <a:spLocks noGrp="1"/>
          </p:cNvSpPr>
          <p:nvPr>
            <p:ph type="title"/>
          </p:nvPr>
        </p:nvSpPr>
        <p:spPr>
          <a:xfrm>
            <a:off x="609600" y="274637"/>
            <a:ext cx="10972800" cy="1143000"/>
          </a:xfrm>
          <a:prstGeom prst="rect">
            <a:avLst/>
          </a:prstGeom>
          <a:noFill/>
          <a:ln>
            <a:noFill/>
          </a:ln>
        </p:spPr>
        <p:txBody>
          <a:bodyPr spcFirstLastPara="1" wrap="square" lIns="93950" tIns="46975" rIns="93950" bIns="46975" anchor="ctr" anchorCtr="0">
            <a:noAutofit/>
          </a:bodyPr>
          <a:lstStyle>
            <a:lvl1pPr marR="0" lvl="0"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49" name="Google Shape;49;p39"/>
          <p:cNvSpPr txBox="1">
            <a:spLocks noGrp="1"/>
          </p:cNvSpPr>
          <p:nvPr>
            <p:ph type="body" idx="1"/>
          </p:nvPr>
        </p:nvSpPr>
        <p:spPr>
          <a:xfrm>
            <a:off x="609600" y="1600200"/>
            <a:ext cx="10972800" cy="4525962"/>
          </a:xfrm>
          <a:prstGeom prst="rect">
            <a:avLst/>
          </a:prstGeom>
          <a:noFill/>
          <a:ln>
            <a:noFill/>
          </a:ln>
        </p:spPr>
        <p:txBody>
          <a:bodyPr spcFirstLastPara="1" wrap="square" lIns="93950" tIns="46975" rIns="93950" bIns="46975" anchor="t" anchorCtr="0">
            <a:noAutofit/>
          </a:bodyPr>
          <a:lstStyle>
            <a:lvl1pPr marL="457200" marR="0" lvl="0" indent="-438150" algn="l" rtl="0">
              <a:lnSpc>
                <a:spcPct val="100000"/>
              </a:lnSpc>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
        <p:nvSpPr>
          <p:cNvPr id="50" name="Google Shape;50;p39"/>
          <p:cNvSpPr txBox="1">
            <a:spLocks noGrp="1"/>
          </p:cNvSpPr>
          <p:nvPr>
            <p:ph type="dt" idx="10"/>
          </p:nvPr>
        </p:nvSpPr>
        <p:spPr>
          <a:xfrm>
            <a:off x="609600" y="6356350"/>
            <a:ext cx="2844800" cy="365125"/>
          </a:xfrm>
          <a:prstGeom prst="rect">
            <a:avLst/>
          </a:prstGeom>
          <a:noFill/>
          <a:ln>
            <a:noFill/>
          </a:ln>
        </p:spPr>
        <p:txBody>
          <a:bodyPr spcFirstLastPara="1" wrap="square" lIns="93950" tIns="46975" rIns="93950" bIns="4697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51" name="Google Shape;51;p39"/>
          <p:cNvSpPr txBox="1">
            <a:spLocks noGrp="1"/>
          </p:cNvSpPr>
          <p:nvPr>
            <p:ph type="ftr" idx="11"/>
          </p:nvPr>
        </p:nvSpPr>
        <p:spPr>
          <a:xfrm>
            <a:off x="4165600" y="6356350"/>
            <a:ext cx="3860800" cy="365125"/>
          </a:xfrm>
          <a:prstGeom prst="rect">
            <a:avLst/>
          </a:prstGeom>
          <a:noFill/>
          <a:ln>
            <a:noFill/>
          </a:ln>
        </p:spPr>
        <p:txBody>
          <a:bodyPr spcFirstLastPara="1" wrap="square" lIns="93950" tIns="46975" rIns="93950" bIns="46975" anchor="ctr" anchorCtr="0">
            <a:noAutofit/>
          </a:bodyPr>
          <a:lstStyle>
            <a:lvl1pPr marR="0" lvl="0"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52" name="Google Shape;52;p39"/>
          <p:cNvSpPr txBox="1">
            <a:spLocks noGrp="1"/>
          </p:cNvSpPr>
          <p:nvPr>
            <p:ph type="sldNum" idx="12"/>
          </p:nvPr>
        </p:nvSpPr>
        <p:spPr>
          <a:xfrm>
            <a:off x="8737600" y="6356350"/>
            <a:ext cx="2844800" cy="365125"/>
          </a:xfrm>
          <a:prstGeom prst="rect">
            <a:avLst/>
          </a:prstGeom>
          <a:noFill/>
          <a:ln>
            <a:noFill/>
          </a:ln>
        </p:spPr>
        <p:txBody>
          <a:bodyPr spcFirstLastPara="1" wrap="square" lIns="93950" tIns="46975" rIns="93950" bIns="46975" anchor="ctr" anchorCtr="0">
            <a:noAutofit/>
          </a:bodyPr>
          <a:lstStyle>
            <a:lvl1pPr marL="0" marR="0" lvl="0"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lv"/>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 id="214748389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838249" y="365001"/>
            <a:ext cx="10515502" cy="1326059"/>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x-none"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838249" y="1826122"/>
            <a:ext cx="10515502" cy="4350990"/>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x-none"/>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838249" y="6356821"/>
            <a:ext cx="2743563" cy="365001"/>
          </a:xfrm>
          <a:prstGeom prst="rect">
            <a:avLst/>
          </a:prstGeom>
        </p:spPr>
        <p:txBody>
          <a:bodyPr vert="horz" lIns="91440" tIns="45720" rIns="91440" bIns="45720" rtlCol="0" anchor="ctr"/>
          <a:lstStyle>
            <a:lvl1pPr algn="l">
              <a:defRPr sz="844">
                <a:solidFill>
                  <a:schemeClr val="tx1">
                    <a:tint val="75000"/>
                  </a:schemeClr>
                </a:solidFill>
              </a:defRPr>
            </a:lvl1pPr>
          </a:lstStyle>
          <a:p>
            <a:fld id="{58102F6D-2937-664A-AB2F-B78F4874A4A1}" type="datetimeFigureOut">
              <a:rPr lang="x-none" smtClean="0"/>
              <a:t>02.10.2024</a:t>
            </a:fld>
            <a:endParaRPr lang="x-none"/>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4038328" y="6356821"/>
            <a:ext cx="4115344" cy="365001"/>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8610188" y="6356821"/>
            <a:ext cx="2743563" cy="365001"/>
          </a:xfrm>
          <a:prstGeom prst="rect">
            <a:avLst/>
          </a:prstGeom>
        </p:spPr>
        <p:txBody>
          <a:bodyPr vert="horz" lIns="91440" tIns="45720" rIns="91440" bIns="45720" rtlCol="0" anchor="ctr"/>
          <a:lstStyle>
            <a:lvl1pPr algn="r">
              <a:defRPr sz="844">
                <a:solidFill>
                  <a:schemeClr val="tx1">
                    <a:tint val="75000"/>
                  </a:schemeClr>
                </a:solidFill>
              </a:defRPr>
            </a:lvl1pPr>
          </a:lstStyle>
          <a:p>
            <a:fld id="{8891F8A6-FDBB-A34F-8650-67E0D2FBAF55}" type="slidenum">
              <a:rPr lang="x-none" smtClean="0"/>
              <a:t>‹#›</a:t>
            </a:fld>
            <a:endParaRPr lang="x-none"/>
          </a:p>
        </p:txBody>
      </p:sp>
    </p:spTree>
    <p:extLst>
      <p:ext uri="{BB962C8B-B14F-4D97-AF65-F5344CB8AC3E}">
        <p14:creationId xmlns:p14="http://schemas.microsoft.com/office/powerpoint/2010/main" val="39561305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l" defTabSz="642915" rtl="0" eaLnBrk="1" latinLnBrk="0" hangingPunct="1">
        <a:lnSpc>
          <a:spcPct val="90000"/>
        </a:lnSpc>
        <a:spcBef>
          <a:spcPct val="0"/>
        </a:spcBef>
        <a:buNone/>
        <a:defRPr sz="3094" kern="1200">
          <a:solidFill>
            <a:schemeClr val="tx1"/>
          </a:solidFill>
          <a:latin typeface="+mj-lt"/>
          <a:ea typeface="+mj-ea"/>
          <a:cs typeface="+mj-cs"/>
        </a:defRPr>
      </a:lvl1pPr>
    </p:titleStyle>
    <p:bodyStyle>
      <a:lvl1pPr marL="160729" indent="-160729" algn="l" defTabSz="642915" rtl="0" eaLnBrk="1" latinLnBrk="0" hangingPunct="1">
        <a:lnSpc>
          <a:spcPct val="90000"/>
        </a:lnSpc>
        <a:spcBef>
          <a:spcPts val="703"/>
        </a:spcBef>
        <a:buFont typeface="Arial" panose="020B0604020202020204" pitchFamily="34" charset="0"/>
        <a:buChar char="•"/>
        <a:defRPr sz="1969" kern="1200">
          <a:solidFill>
            <a:schemeClr val="tx1"/>
          </a:solidFill>
          <a:latin typeface="+mn-lt"/>
          <a:ea typeface="+mn-ea"/>
          <a:cs typeface="+mn-cs"/>
        </a:defRPr>
      </a:lvl1pPr>
      <a:lvl2pPr marL="482186" indent="-160729" algn="l" defTabSz="642915" rtl="0" eaLnBrk="1" latinLnBrk="0" hangingPunct="1">
        <a:lnSpc>
          <a:spcPct val="90000"/>
        </a:lnSpc>
        <a:spcBef>
          <a:spcPts val="352"/>
        </a:spcBef>
        <a:buFont typeface="Arial" panose="020B0604020202020204" pitchFamily="34" charset="0"/>
        <a:buChar char="•"/>
        <a:defRPr sz="1687" kern="1200">
          <a:solidFill>
            <a:schemeClr val="tx1"/>
          </a:solidFill>
          <a:latin typeface="+mn-lt"/>
          <a:ea typeface="+mn-ea"/>
          <a:cs typeface="+mn-cs"/>
        </a:defRPr>
      </a:lvl2pPr>
      <a:lvl3pPr marL="803643" indent="-160729" algn="l" defTabSz="642915" rtl="0" eaLnBrk="1" latinLnBrk="0" hangingPunct="1">
        <a:lnSpc>
          <a:spcPct val="90000"/>
        </a:lnSpc>
        <a:spcBef>
          <a:spcPts val="352"/>
        </a:spcBef>
        <a:buFont typeface="Arial" panose="020B0604020202020204" pitchFamily="34" charset="0"/>
        <a:buChar char="•"/>
        <a:defRPr sz="1406" kern="1200">
          <a:solidFill>
            <a:schemeClr val="tx1"/>
          </a:solidFill>
          <a:latin typeface="+mn-lt"/>
          <a:ea typeface="+mn-ea"/>
          <a:cs typeface="+mn-cs"/>
        </a:defRPr>
      </a:lvl3pPr>
      <a:lvl4pPr marL="1125101"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4pPr>
      <a:lvl5pPr marL="1446558"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x-none"/>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
        <p:cNvGrpSpPr/>
        <p:nvPr/>
      </p:nvGrpSpPr>
      <p:grpSpPr>
        <a:xfrm>
          <a:off x="0" y="0"/>
          <a:ext cx="0" cy="0"/>
          <a:chOff x="0" y="0"/>
          <a:chExt cx="0" cy="0"/>
        </a:xfrm>
      </p:grpSpPr>
      <p:pic>
        <p:nvPicPr>
          <p:cNvPr id="36" name="Google Shape;36;p37"/>
          <p:cNvPicPr preferRelativeResize="0"/>
          <p:nvPr/>
        </p:nvPicPr>
        <p:blipFill rotWithShape="1">
          <a:blip r:embed="rId4">
            <a:alphaModFix/>
          </a:blip>
          <a:srcRect/>
          <a:stretch/>
        </p:blipFill>
        <p:spPr>
          <a:xfrm>
            <a:off x="395287" y="0"/>
            <a:ext cx="2347912" cy="1957387"/>
          </a:xfrm>
          <a:prstGeom prst="rect">
            <a:avLst/>
          </a:prstGeom>
          <a:noFill/>
          <a:ln>
            <a:noFill/>
          </a:ln>
        </p:spPr>
      </p:pic>
      <p:sp>
        <p:nvSpPr>
          <p:cNvPr id="37" name="Google Shape;37;p37"/>
          <p:cNvSpPr txBox="1">
            <a:spLocks noGrp="1"/>
          </p:cNvSpPr>
          <p:nvPr>
            <p:ph type="title"/>
          </p:nvPr>
        </p:nvSpPr>
        <p:spPr>
          <a:xfrm>
            <a:off x="609600" y="274637"/>
            <a:ext cx="10972800" cy="1143000"/>
          </a:xfrm>
          <a:prstGeom prst="rect">
            <a:avLst/>
          </a:prstGeom>
          <a:noFill/>
          <a:ln>
            <a:noFill/>
          </a:ln>
        </p:spPr>
        <p:txBody>
          <a:bodyPr spcFirstLastPara="1" wrap="square" lIns="93950" tIns="46975" rIns="93950" bIns="46975" anchor="ctr" anchorCtr="0">
            <a:noAutofit/>
          </a:bodyPr>
          <a:lstStyle>
            <a:lvl1pPr marR="0" lvl="0"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37"/>
          <p:cNvSpPr txBox="1">
            <a:spLocks noGrp="1"/>
          </p:cNvSpPr>
          <p:nvPr>
            <p:ph type="body" idx="1"/>
          </p:nvPr>
        </p:nvSpPr>
        <p:spPr>
          <a:xfrm>
            <a:off x="609600" y="1600200"/>
            <a:ext cx="10972800" cy="4525962"/>
          </a:xfrm>
          <a:prstGeom prst="rect">
            <a:avLst/>
          </a:prstGeom>
          <a:noFill/>
          <a:ln>
            <a:noFill/>
          </a:ln>
        </p:spPr>
        <p:txBody>
          <a:bodyPr spcFirstLastPara="1" wrap="square" lIns="93950" tIns="46975" rIns="93950" bIns="46975" anchor="t" anchorCtr="0">
            <a:noAutofit/>
          </a:bodyPr>
          <a:lstStyle>
            <a:lvl1pPr marL="457200" marR="0" lvl="0" indent="-438150" algn="l" rtl="0">
              <a:lnSpc>
                <a:spcPct val="100000"/>
              </a:lnSpc>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lnSpc>
                <a:spcPct val="100000"/>
              </a:lnSpc>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
        <p:nvSpPr>
          <p:cNvPr id="39" name="Google Shape;39;p37"/>
          <p:cNvSpPr txBox="1">
            <a:spLocks noGrp="1"/>
          </p:cNvSpPr>
          <p:nvPr>
            <p:ph type="sldNum" idx="12"/>
          </p:nvPr>
        </p:nvSpPr>
        <p:spPr>
          <a:xfrm>
            <a:off x="11212512" y="6324600"/>
            <a:ext cx="573087" cy="304800"/>
          </a:xfrm>
          <a:prstGeom prst="rect">
            <a:avLst/>
          </a:prstGeom>
          <a:noFill/>
          <a:ln>
            <a:noFill/>
          </a:ln>
        </p:spPr>
        <p:txBody>
          <a:bodyPr spcFirstLastPara="1" wrap="square" lIns="93950" tIns="46975" rIns="93950" bIns="46975" anchor="ctr" anchorCtr="0">
            <a:noAutofit/>
          </a:bodyPr>
          <a:lstStyle>
            <a:lvl1pPr marL="0" marR="0" lvl="0"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1pPr>
            <a:lvl2pPr marL="0" marR="0" lvl="1"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2pPr>
            <a:lvl3pPr marL="0" marR="0" lvl="2"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3pPr>
            <a:lvl4pPr marL="0" marR="0" lvl="3"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4pPr>
            <a:lvl5pPr marL="0" marR="0" lvl="4"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5pPr>
            <a:lvl6pPr marL="0" marR="0" lvl="5"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6pPr>
            <a:lvl7pPr marL="0" marR="0" lvl="6"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7pPr>
            <a:lvl8pPr marL="0" marR="0" lvl="7"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8pPr>
            <a:lvl9pPr marL="0" marR="0" lvl="8" indent="0" algn="r"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
              <a:t>‹#›</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214315092"/>
      </p:ext>
    </p:extLst>
  </p:cSld>
  <p:clrMap bg1="lt1" tx1="dk1" bg2="dk2" tx2="lt2" accent1="accent1" accent2="accent2" accent3="accent3" accent4="accent4" accent5="accent5" accent6="accent6" hlink="hlink" folHlink="folHlink"/>
  <p:sldLayoutIdLst>
    <p:sldLayoutId id="214748389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52857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Lst>
  <p:hf hdr="0" ftr="0" dt="0"/>
  <p:txStyles>
    <p:titleStyle>
      <a:lvl1pPr algn="ctr" defTabSz="1250919" rtl="0" eaLnBrk="0" fontAlgn="base" hangingPunct="0">
        <a:spcBef>
          <a:spcPct val="0"/>
        </a:spcBef>
        <a:spcAft>
          <a:spcPct val="0"/>
        </a:spcAft>
        <a:defRPr sz="6000" kern="1200">
          <a:solidFill>
            <a:schemeClr val="tx1"/>
          </a:solidFill>
          <a:latin typeface="+mj-lt"/>
          <a:ea typeface="MS PGothic" pitchFamily="34" charset="-128"/>
          <a:cs typeface="+mj-cs"/>
        </a:defRPr>
      </a:lvl1pPr>
      <a:lvl2pPr algn="ctr" defTabSz="1250919" rtl="0" eaLnBrk="0" fontAlgn="base" hangingPunct="0">
        <a:spcBef>
          <a:spcPct val="0"/>
        </a:spcBef>
        <a:spcAft>
          <a:spcPct val="0"/>
        </a:spcAft>
        <a:defRPr sz="6000">
          <a:solidFill>
            <a:schemeClr val="tx1"/>
          </a:solidFill>
          <a:latin typeface="Times New Roman" pitchFamily="18" charset="0"/>
          <a:ea typeface="MS PGothic" pitchFamily="34" charset="-128"/>
        </a:defRPr>
      </a:lvl2pPr>
      <a:lvl3pPr algn="ctr" defTabSz="1250919" rtl="0" eaLnBrk="0" fontAlgn="base" hangingPunct="0">
        <a:spcBef>
          <a:spcPct val="0"/>
        </a:spcBef>
        <a:spcAft>
          <a:spcPct val="0"/>
        </a:spcAft>
        <a:defRPr sz="6000">
          <a:solidFill>
            <a:schemeClr val="tx1"/>
          </a:solidFill>
          <a:latin typeface="Times New Roman" pitchFamily="18" charset="0"/>
          <a:ea typeface="MS PGothic" pitchFamily="34" charset="-128"/>
        </a:defRPr>
      </a:lvl3pPr>
      <a:lvl4pPr algn="ctr" defTabSz="1250919" rtl="0" eaLnBrk="0" fontAlgn="base" hangingPunct="0">
        <a:spcBef>
          <a:spcPct val="0"/>
        </a:spcBef>
        <a:spcAft>
          <a:spcPct val="0"/>
        </a:spcAft>
        <a:defRPr sz="6000">
          <a:solidFill>
            <a:schemeClr val="tx1"/>
          </a:solidFill>
          <a:latin typeface="Times New Roman" pitchFamily="18" charset="0"/>
          <a:ea typeface="MS PGothic" pitchFamily="34" charset="-128"/>
        </a:defRPr>
      </a:lvl4pPr>
      <a:lvl5pPr algn="ctr" defTabSz="1250919" rtl="0" eaLnBrk="0" fontAlgn="base" hangingPunct="0">
        <a:spcBef>
          <a:spcPct val="0"/>
        </a:spcBef>
        <a:spcAft>
          <a:spcPct val="0"/>
        </a:spcAft>
        <a:defRPr sz="6000">
          <a:solidFill>
            <a:schemeClr val="tx1"/>
          </a:solidFill>
          <a:latin typeface="Times New Roman" pitchFamily="18" charset="0"/>
          <a:ea typeface="MS PGothic" pitchFamily="34" charset="-128"/>
        </a:defRPr>
      </a:lvl5pPr>
      <a:lvl6pPr marL="609585" algn="ctr" defTabSz="1250919" rtl="0" eaLnBrk="1" fontAlgn="base" hangingPunct="1">
        <a:spcBef>
          <a:spcPct val="0"/>
        </a:spcBef>
        <a:spcAft>
          <a:spcPct val="0"/>
        </a:spcAft>
        <a:defRPr sz="6000">
          <a:solidFill>
            <a:schemeClr val="tx1"/>
          </a:solidFill>
          <a:latin typeface="Times New Roman" pitchFamily="18" charset="0"/>
        </a:defRPr>
      </a:lvl6pPr>
      <a:lvl7pPr marL="1219170" algn="ctr" defTabSz="1250919" rtl="0" eaLnBrk="1" fontAlgn="base" hangingPunct="1">
        <a:spcBef>
          <a:spcPct val="0"/>
        </a:spcBef>
        <a:spcAft>
          <a:spcPct val="0"/>
        </a:spcAft>
        <a:defRPr sz="6000">
          <a:solidFill>
            <a:schemeClr val="tx1"/>
          </a:solidFill>
          <a:latin typeface="Times New Roman" pitchFamily="18" charset="0"/>
        </a:defRPr>
      </a:lvl7pPr>
      <a:lvl8pPr marL="1828754" algn="ctr" defTabSz="1250919" rtl="0" eaLnBrk="1" fontAlgn="base" hangingPunct="1">
        <a:spcBef>
          <a:spcPct val="0"/>
        </a:spcBef>
        <a:spcAft>
          <a:spcPct val="0"/>
        </a:spcAft>
        <a:defRPr sz="6000">
          <a:solidFill>
            <a:schemeClr val="tx1"/>
          </a:solidFill>
          <a:latin typeface="Times New Roman" pitchFamily="18" charset="0"/>
        </a:defRPr>
      </a:lvl8pPr>
      <a:lvl9pPr marL="2438339" algn="ctr" defTabSz="1250919" rtl="0" eaLnBrk="1" fontAlgn="base" hangingPunct="1">
        <a:spcBef>
          <a:spcPct val="0"/>
        </a:spcBef>
        <a:spcAft>
          <a:spcPct val="0"/>
        </a:spcAft>
        <a:defRPr sz="6000">
          <a:solidFill>
            <a:schemeClr val="tx1"/>
          </a:solidFill>
          <a:latin typeface="Times New Roman" pitchFamily="18" charset="0"/>
        </a:defRPr>
      </a:lvl9pPr>
    </p:titleStyle>
    <p:bodyStyle>
      <a:lvl1pPr marL="467772" indent="-467772" algn="l" defTabSz="1250919" rtl="0" eaLnBrk="0" fontAlgn="base" hangingPunct="0">
        <a:spcBef>
          <a:spcPct val="20000"/>
        </a:spcBef>
        <a:spcAft>
          <a:spcPct val="0"/>
        </a:spcAft>
        <a:buFont typeface="Arial" pitchFamily="34" charset="0"/>
        <a:buChar char="•"/>
        <a:defRPr sz="4400" kern="1200">
          <a:solidFill>
            <a:schemeClr val="tx1"/>
          </a:solidFill>
          <a:latin typeface="+mn-lt"/>
          <a:ea typeface="MS PGothic" pitchFamily="34" charset="-128"/>
          <a:cs typeface="+mn-cs"/>
        </a:defRPr>
      </a:lvl1pPr>
      <a:lvl2pPr marL="1015975" indent="-389457" algn="l" defTabSz="1250919" rtl="0" eaLnBrk="0" fontAlgn="base" hangingPunct="0">
        <a:spcBef>
          <a:spcPct val="20000"/>
        </a:spcBef>
        <a:spcAft>
          <a:spcPct val="0"/>
        </a:spcAft>
        <a:buFont typeface="Arial" pitchFamily="34" charset="0"/>
        <a:buChar char="–"/>
        <a:defRPr sz="3867" kern="1200">
          <a:solidFill>
            <a:schemeClr val="tx1"/>
          </a:solidFill>
          <a:latin typeface="+mn-lt"/>
          <a:ea typeface="MS PGothic" pitchFamily="34" charset="-128"/>
          <a:cs typeface="+mn-cs"/>
        </a:defRPr>
      </a:lvl2pPr>
      <a:lvl3pPr marL="1564178" indent="-311143" algn="l" defTabSz="1250919" rtl="0" eaLnBrk="0" fontAlgn="base" hangingPunct="0">
        <a:spcBef>
          <a:spcPct val="20000"/>
        </a:spcBef>
        <a:spcAft>
          <a:spcPct val="0"/>
        </a:spcAft>
        <a:buFont typeface="Arial" pitchFamily="34" charset="0"/>
        <a:buChar char="•"/>
        <a:defRPr sz="3333" kern="1200">
          <a:solidFill>
            <a:schemeClr val="tx1"/>
          </a:solidFill>
          <a:latin typeface="+mn-lt"/>
          <a:ea typeface="MS PGothic" pitchFamily="34" charset="-128"/>
          <a:cs typeface="+mn-cs"/>
        </a:defRPr>
      </a:lvl3pPr>
      <a:lvl4pPr marL="2190696" indent="-311143" algn="l" defTabSz="1250919" rtl="0" eaLnBrk="0" fontAlgn="base" hangingPunct="0">
        <a:spcBef>
          <a:spcPct val="20000"/>
        </a:spcBef>
        <a:spcAft>
          <a:spcPct val="0"/>
        </a:spcAft>
        <a:buFont typeface="Arial" pitchFamily="34" charset="0"/>
        <a:buChar char="–"/>
        <a:defRPr sz="2533" kern="1200">
          <a:solidFill>
            <a:schemeClr val="tx1"/>
          </a:solidFill>
          <a:latin typeface="+mn-lt"/>
          <a:ea typeface="MS PGothic" pitchFamily="34" charset="-128"/>
          <a:cs typeface="+mn-cs"/>
        </a:defRPr>
      </a:lvl4pPr>
      <a:lvl5pPr marL="2817214" indent="-311143" algn="l" defTabSz="1250919" rtl="0" eaLnBrk="0" fontAlgn="base" hangingPunct="0">
        <a:spcBef>
          <a:spcPct val="20000"/>
        </a:spcBef>
        <a:spcAft>
          <a:spcPct val="0"/>
        </a:spcAft>
        <a:buFont typeface="Arial" pitchFamily="34" charset="0"/>
        <a:buChar char="»"/>
        <a:defRPr sz="2533" kern="1200">
          <a:solidFill>
            <a:schemeClr val="tx1"/>
          </a:solidFill>
          <a:latin typeface="+mn-lt"/>
          <a:ea typeface="MS PGothic" pitchFamily="34" charset="-128"/>
          <a:cs typeface="+mn-cs"/>
        </a:defRPr>
      </a:lvl5pPr>
      <a:lvl6pPr marL="3445027" indent="-313183" algn="l" defTabSz="1252735"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4071394" indent="-313183" algn="l" defTabSz="1252735"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697765" indent="-313183" algn="l" defTabSz="1252735"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5324130" indent="-313183" algn="l" defTabSz="1252735"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252735" rtl="0" eaLnBrk="1" latinLnBrk="0" hangingPunct="1">
        <a:defRPr sz="2267" kern="1200">
          <a:solidFill>
            <a:schemeClr val="tx1"/>
          </a:solidFill>
          <a:latin typeface="+mn-lt"/>
          <a:ea typeface="+mn-ea"/>
          <a:cs typeface="+mn-cs"/>
        </a:defRPr>
      </a:lvl1pPr>
      <a:lvl2pPr marL="626368" algn="l" defTabSz="1252735" rtl="0" eaLnBrk="1" latinLnBrk="0" hangingPunct="1">
        <a:defRPr sz="2267" kern="1200">
          <a:solidFill>
            <a:schemeClr val="tx1"/>
          </a:solidFill>
          <a:latin typeface="+mn-lt"/>
          <a:ea typeface="+mn-ea"/>
          <a:cs typeface="+mn-cs"/>
        </a:defRPr>
      </a:lvl2pPr>
      <a:lvl3pPr marL="1252735" algn="l" defTabSz="1252735" rtl="0" eaLnBrk="1" latinLnBrk="0" hangingPunct="1">
        <a:defRPr sz="2267" kern="1200">
          <a:solidFill>
            <a:schemeClr val="tx1"/>
          </a:solidFill>
          <a:latin typeface="+mn-lt"/>
          <a:ea typeface="+mn-ea"/>
          <a:cs typeface="+mn-cs"/>
        </a:defRPr>
      </a:lvl3pPr>
      <a:lvl4pPr marL="1879106" algn="l" defTabSz="1252735" rtl="0" eaLnBrk="1" latinLnBrk="0" hangingPunct="1">
        <a:defRPr sz="2267" kern="1200">
          <a:solidFill>
            <a:schemeClr val="tx1"/>
          </a:solidFill>
          <a:latin typeface="+mn-lt"/>
          <a:ea typeface="+mn-ea"/>
          <a:cs typeface="+mn-cs"/>
        </a:defRPr>
      </a:lvl4pPr>
      <a:lvl5pPr marL="2505473" algn="l" defTabSz="1252735" rtl="0" eaLnBrk="1" latinLnBrk="0" hangingPunct="1">
        <a:defRPr sz="2267" kern="1200">
          <a:solidFill>
            <a:schemeClr val="tx1"/>
          </a:solidFill>
          <a:latin typeface="+mn-lt"/>
          <a:ea typeface="+mn-ea"/>
          <a:cs typeface="+mn-cs"/>
        </a:defRPr>
      </a:lvl5pPr>
      <a:lvl6pPr marL="3131842" algn="l" defTabSz="1252735" rtl="0" eaLnBrk="1" latinLnBrk="0" hangingPunct="1">
        <a:defRPr sz="2267" kern="1200">
          <a:solidFill>
            <a:schemeClr val="tx1"/>
          </a:solidFill>
          <a:latin typeface="+mn-lt"/>
          <a:ea typeface="+mn-ea"/>
          <a:cs typeface="+mn-cs"/>
        </a:defRPr>
      </a:lvl6pPr>
      <a:lvl7pPr marL="3758211" algn="l" defTabSz="1252735" rtl="0" eaLnBrk="1" latinLnBrk="0" hangingPunct="1">
        <a:defRPr sz="2267" kern="1200">
          <a:solidFill>
            <a:schemeClr val="tx1"/>
          </a:solidFill>
          <a:latin typeface="+mn-lt"/>
          <a:ea typeface="+mn-ea"/>
          <a:cs typeface="+mn-cs"/>
        </a:defRPr>
      </a:lvl7pPr>
      <a:lvl8pPr marL="4384577" algn="l" defTabSz="1252735" rtl="0" eaLnBrk="1" latinLnBrk="0" hangingPunct="1">
        <a:defRPr sz="2267" kern="1200">
          <a:solidFill>
            <a:schemeClr val="tx1"/>
          </a:solidFill>
          <a:latin typeface="+mn-lt"/>
          <a:ea typeface="+mn-ea"/>
          <a:cs typeface="+mn-cs"/>
        </a:defRPr>
      </a:lvl8pPr>
      <a:lvl9pPr marL="5010948" algn="l" defTabSz="1252735" rtl="0" eaLnBrk="1" latinLnBrk="0" hangingPunct="1">
        <a:defRPr sz="226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409797957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EED484C-349D-CF5B-A59D-B35B0BCC11F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9EB33ACD-E272-21A7-4265-949950B26D7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CDB2352-8817-933A-D498-0081AF6AB788}"/>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470AFEEB-43F2-44C2-9427-0926367B41F1}" type="datetime1">
              <a:rPr lang="en-US"/>
              <a:pPr>
                <a:defRPr/>
              </a:pPr>
              <a:t>10/2/2024</a:t>
            </a:fld>
            <a:endParaRPr lang="en-US"/>
          </a:p>
        </p:txBody>
      </p:sp>
      <p:sp>
        <p:nvSpPr>
          <p:cNvPr id="5" name="Footer Placeholder 4">
            <a:extLst>
              <a:ext uri="{FF2B5EF4-FFF2-40B4-BE49-F238E27FC236}">
                <a16:creationId xmlns:a16="http://schemas.microsoft.com/office/drawing/2014/main" id="{4C6E7C9B-21B9-72FA-03CE-097E3C73778C}"/>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E5B5E59-EB79-9362-CE80-C63756280FFC}"/>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6C1C471B-C43E-419E-817C-88A32E931AE9}" type="slidenum">
              <a:rPr lang="en-US" altLang="lv-LV"/>
              <a:pPr>
                <a:defRPr/>
              </a:pPr>
              <a:t>‹#›</a:t>
            </a:fld>
            <a:endParaRPr lang="en-US" altLang="lv-LV"/>
          </a:p>
        </p:txBody>
      </p:sp>
    </p:spTree>
    <p:extLst>
      <p:ext uri="{BB962C8B-B14F-4D97-AF65-F5344CB8AC3E}">
        <p14:creationId xmlns:p14="http://schemas.microsoft.com/office/powerpoint/2010/main" val="73558702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538528378"/>
      </p:ext>
    </p:extLst>
  </p:cSld>
  <p:clrMap bg1="lt1" tx1="dk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0.emf"/></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6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8" Type="http://schemas.openxmlformats.org/officeDocument/2006/relationships/image" Target="../media/image57.svg"/><Relationship Id="rId13" Type="http://schemas.microsoft.com/office/2007/relationships/hdphoto" Target="../media/hdphoto1.wdp"/><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image" Target="../media/image65.svg"/><Relationship Id="rId11" Type="http://schemas.openxmlformats.org/officeDocument/2006/relationships/chart" Target="../charts/chart21.xml"/><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title"/>
          </p:nvPr>
        </p:nvSpPr>
        <p:spPr>
          <a:xfrm>
            <a:off x="2209800" y="3095625"/>
            <a:ext cx="7772400" cy="1050925"/>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2900"/>
              <a:buFont typeface="Arial"/>
              <a:buNone/>
            </a:pPr>
            <a:r>
              <a:rPr lang="lv" sz="2900" b="1" i="0" u="none" dirty="0">
                <a:solidFill>
                  <a:schemeClr val="dk1"/>
                </a:solidFill>
                <a:latin typeface="Verdana" panose="020B0604030504040204" pitchFamily="34" charset="0"/>
                <a:ea typeface="Verdana" panose="020B0604030504040204" pitchFamily="34" charset="0"/>
                <a:cs typeface="Arial"/>
                <a:sym typeface="Arial"/>
              </a:rPr>
              <a:t>Par aktuālo situāciju atbalsta sniegšanā Ukrainas civiliedzīvotājiem </a:t>
            </a:r>
            <a:endParaRPr dirty="0">
              <a:latin typeface="Verdana" panose="020B0604030504040204" pitchFamily="34" charset="0"/>
              <a:ea typeface="Verdana" panose="020B0604030504040204" pitchFamily="34" charset="0"/>
            </a:endParaRPr>
          </a:p>
        </p:txBody>
      </p:sp>
      <p:sp>
        <p:nvSpPr>
          <p:cNvPr id="64" name="Google Shape;64;p1"/>
          <p:cNvSpPr txBox="1">
            <a:spLocks noGrp="1"/>
          </p:cNvSpPr>
          <p:nvPr>
            <p:ph type="body" idx="1"/>
          </p:nvPr>
        </p:nvSpPr>
        <p:spPr>
          <a:xfrm>
            <a:off x="785812" y="4756638"/>
            <a:ext cx="10363200" cy="606670"/>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1600"/>
              <a:buNone/>
            </a:pPr>
            <a:r>
              <a:rPr lang="lv" sz="1600" b="1" i="0" u="none" dirty="0">
                <a:solidFill>
                  <a:schemeClr val="dk1"/>
                </a:solidFill>
                <a:latin typeface="Verdana" panose="020B0604030504040204" pitchFamily="34" charset="0"/>
                <a:ea typeface="Verdana" panose="020B0604030504040204" pitchFamily="34" charset="0"/>
                <a:cs typeface="Arial"/>
                <a:sym typeface="Arial"/>
              </a:rPr>
              <a:t>2024. </a:t>
            </a:r>
            <a:r>
              <a:rPr lang="lv-LV" sz="1600" b="1" dirty="0">
                <a:latin typeface="Verdana" panose="020B0604030504040204" pitchFamily="34" charset="0"/>
                <a:ea typeface="Verdana" panose="020B0604030504040204" pitchFamily="34" charset="0"/>
                <a:cs typeface="Arial"/>
                <a:sym typeface="Arial"/>
              </a:rPr>
              <a:t>g</a:t>
            </a:r>
            <a:r>
              <a:rPr lang="lv" sz="1600" b="1" i="0" u="none" dirty="0">
                <a:solidFill>
                  <a:schemeClr val="dk1"/>
                </a:solidFill>
                <a:latin typeface="Verdana" panose="020B0604030504040204" pitchFamily="34" charset="0"/>
                <a:ea typeface="Verdana" panose="020B0604030504040204" pitchFamily="34" charset="0"/>
                <a:cs typeface="Arial"/>
                <a:sym typeface="Arial"/>
              </a:rPr>
              <a:t>ada </a:t>
            </a:r>
            <a:r>
              <a:rPr lang="lv-LV" sz="1600" b="1" dirty="0">
                <a:latin typeface="Verdana" panose="020B0604030504040204" pitchFamily="34" charset="0"/>
                <a:ea typeface="Verdana" panose="020B0604030504040204" pitchFamily="34" charset="0"/>
                <a:cs typeface="Arial"/>
                <a:sym typeface="Arial"/>
              </a:rPr>
              <a:t>oktobrī</a:t>
            </a:r>
            <a:endParaRPr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F34F27A0-1528-CCA2-0C25-1CB5EBFAD36F}"/>
              </a:ext>
            </a:extLst>
          </p:cNvPr>
          <p:cNvSpPr>
            <a:spLocks noGrp="1"/>
          </p:cNvSpPr>
          <p:nvPr>
            <p:ph type="sldNum" sz="quarter" idx="13"/>
          </p:nvPr>
        </p:nvSpPr>
        <p:spPr>
          <a:xfrm>
            <a:off x="11379200" y="6324600"/>
            <a:ext cx="406400"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A09DA15F-1591-5F9E-C46A-1CED5B413835}"/>
              </a:ext>
            </a:extLst>
          </p:cNvPr>
          <p:cNvSpPr txBox="1">
            <a:spLocks/>
          </p:cNvSpPr>
          <p:nvPr/>
        </p:nvSpPr>
        <p:spPr bwMode="auto">
          <a:xfrm>
            <a:off x="2387600" y="407406"/>
            <a:ext cx="9398000" cy="4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2000" b="1" i="0" u="none" strike="noStrike" kern="1200" cap="none" spc="0" normalizeH="0" baseline="0" noProof="0" dirty="0">
                <a:ln>
                  <a:noFill/>
                </a:ln>
                <a:solidFill>
                  <a:srgbClr val="29750A"/>
                </a:solidFill>
                <a:effectLst/>
                <a:uLnTx/>
                <a:uFillTx/>
                <a:latin typeface="Verdana" panose="020B0604030504040204" pitchFamily="34" charset="0"/>
                <a:ea typeface="Verdana" panose="020B0604030504040204" pitchFamily="34" charset="0"/>
                <a:sym typeface="Verdana"/>
              </a:rPr>
              <a:t>Sadalījumā pa mēnešiem</a:t>
            </a:r>
            <a:endParaRPr kumimoji="0" lang="lv-LV" sz="2000" b="1" i="0" u="sng" strike="noStrike" kern="1200" cap="none" spc="0" normalizeH="0" baseline="0" noProof="0" dirty="0">
              <a:ln>
                <a:noFill/>
              </a:ln>
              <a:solidFill>
                <a:srgbClr val="29750A"/>
              </a:solidFill>
              <a:effectLst/>
              <a:uLnTx/>
              <a:uFillTx/>
              <a:latin typeface="Verdana" panose="020B0604030504040204" pitchFamily="34" charset="0"/>
              <a:ea typeface="Verdana" panose="020B0604030504040204" pitchFamily="34" charset="0"/>
            </a:endParaRPr>
          </a:p>
        </p:txBody>
      </p:sp>
      <p:graphicFrame>
        <p:nvGraphicFramePr>
          <p:cNvPr id="2" name="Table 1">
            <a:extLst>
              <a:ext uri="{FF2B5EF4-FFF2-40B4-BE49-F238E27FC236}">
                <a16:creationId xmlns:a16="http://schemas.microsoft.com/office/drawing/2014/main" id="{A162F1B5-7952-0B41-AE5C-0B3DBDCAF54C}"/>
              </a:ext>
            </a:extLst>
          </p:cNvPr>
          <p:cNvGraphicFramePr>
            <a:graphicFrameLocks noGrp="1"/>
          </p:cNvGraphicFramePr>
          <p:nvPr/>
        </p:nvGraphicFramePr>
        <p:xfrm>
          <a:off x="2387600" y="986828"/>
          <a:ext cx="8944824" cy="3747516"/>
        </p:xfrm>
        <a:graphic>
          <a:graphicData uri="http://schemas.openxmlformats.org/drawingml/2006/table">
            <a:tbl>
              <a:tblPr>
                <a:tableStyleId>{69C7853C-536D-4A76-A0AE-DD22124D55A5}</a:tableStyleId>
              </a:tblPr>
              <a:tblGrid>
                <a:gridCol w="2236206">
                  <a:extLst>
                    <a:ext uri="{9D8B030D-6E8A-4147-A177-3AD203B41FA5}">
                      <a16:colId xmlns:a16="http://schemas.microsoft.com/office/drawing/2014/main" val="13823834"/>
                    </a:ext>
                  </a:extLst>
                </a:gridCol>
                <a:gridCol w="2236206">
                  <a:extLst>
                    <a:ext uri="{9D8B030D-6E8A-4147-A177-3AD203B41FA5}">
                      <a16:colId xmlns:a16="http://schemas.microsoft.com/office/drawing/2014/main" val="1085852335"/>
                    </a:ext>
                  </a:extLst>
                </a:gridCol>
                <a:gridCol w="2236206">
                  <a:extLst>
                    <a:ext uri="{9D8B030D-6E8A-4147-A177-3AD203B41FA5}">
                      <a16:colId xmlns:a16="http://schemas.microsoft.com/office/drawing/2014/main" val="1975059304"/>
                    </a:ext>
                  </a:extLst>
                </a:gridCol>
                <a:gridCol w="2236206">
                  <a:extLst>
                    <a:ext uri="{9D8B030D-6E8A-4147-A177-3AD203B41FA5}">
                      <a16:colId xmlns:a16="http://schemas.microsoft.com/office/drawing/2014/main" val="57273166"/>
                    </a:ext>
                  </a:extLst>
                </a:gridCol>
              </a:tblGrid>
              <a:tr h="750854">
                <a:tc>
                  <a:txBody>
                    <a:bodyPr/>
                    <a:lstStyle/>
                    <a:p>
                      <a:pPr marL="0" algn="ctr" defTabSz="939575" rtl="0" eaLnBrk="1" fontAlgn="ctr" latinLnBrk="0" hangingPunct="1"/>
                      <a:r>
                        <a:rPr lang="lv-LV" sz="1200" b="1" kern="1200" dirty="0">
                          <a:solidFill>
                            <a:schemeClr val="tx1"/>
                          </a:solidFill>
                          <a:latin typeface="Verdana" panose="020B0604030504040204" pitchFamily="34" charset="0"/>
                          <a:ea typeface="Verdana" panose="020B0604030504040204" pitchFamily="34" charset="0"/>
                        </a:rPr>
                        <a:t>Par 2023. gada</a:t>
                      </a:r>
                      <a:endParaRPr lang="lv-LV" sz="12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200" b="1" kern="1200" dirty="0">
                          <a:solidFill>
                            <a:schemeClr val="tx1"/>
                          </a:solidFill>
                          <a:latin typeface="Verdana" panose="020B0604030504040204" pitchFamily="34" charset="0"/>
                          <a:ea typeface="Verdana" panose="020B0604030504040204" pitchFamily="34" charset="0"/>
                        </a:rPr>
                        <a:t>Kompensētie izdevumi, EUR</a:t>
                      </a:r>
                      <a:endParaRPr lang="lv-LV" sz="12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200" b="1" kern="1200" dirty="0">
                          <a:solidFill>
                            <a:schemeClr val="tx1"/>
                          </a:solidFill>
                          <a:latin typeface="Verdana" panose="020B0604030504040204" pitchFamily="34" charset="0"/>
                          <a:ea typeface="Verdana" panose="020B0604030504040204" pitchFamily="34" charset="0"/>
                        </a:rPr>
                        <a:t>Par 2024. gada</a:t>
                      </a:r>
                      <a:endParaRPr lang="lv-LV" sz="12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200" b="1" kern="1200" dirty="0">
                          <a:solidFill>
                            <a:schemeClr val="tx1"/>
                          </a:solidFill>
                          <a:latin typeface="Verdana" panose="020B0604030504040204" pitchFamily="34" charset="0"/>
                          <a:ea typeface="Verdana" panose="020B0604030504040204" pitchFamily="34" charset="0"/>
                        </a:rPr>
                        <a:t>Kompensētie izdevumi, EUR</a:t>
                      </a:r>
                      <a:endParaRPr lang="lv-LV" sz="12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23454"/>
                  </a:ext>
                </a:extLst>
              </a:tr>
              <a:tr h="195739">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janvāri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3 151 620</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janvāri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2 044 925</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50878"/>
                  </a:ext>
                </a:extLst>
              </a:tr>
              <a:tr h="195739">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februāri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3 289 840</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februāri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1 848 536</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3783842"/>
                  </a:ext>
                </a:extLst>
              </a:tr>
              <a:tr h="195739">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martu</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3 336 081</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martu</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1 882 469</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355339"/>
                  </a:ext>
                </a:extLst>
              </a:tr>
              <a:tr h="195739">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aprīli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3 542 178</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aprīli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1 836 085</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3958884"/>
                  </a:ext>
                </a:extLst>
              </a:tr>
              <a:tr h="195739">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maiju</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2 771 279</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maiju</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1 767 435</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490361"/>
                  </a:ext>
                </a:extLst>
              </a:tr>
              <a:tr h="195739">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jūniju</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2 261 380</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jūniju</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1 639 939</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450775"/>
                  </a:ext>
                </a:extLst>
              </a:tr>
              <a:tr h="195739">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jūliju</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2 299 687</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jūliju</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1 597 458</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016320"/>
                  </a:ext>
                </a:extLst>
              </a:tr>
              <a:tr h="195739">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augustu</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2 060 624</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augustu</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 </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107030"/>
                  </a:ext>
                </a:extLst>
              </a:tr>
              <a:tr h="240198">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septembri</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2 036 857</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septembri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 </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4856359"/>
                  </a:ext>
                </a:extLst>
              </a:tr>
              <a:tr h="195739">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oktobri</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1 785 653</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oktobri</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 </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937450"/>
                  </a:ext>
                </a:extLst>
              </a:tr>
              <a:tr h="251597">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novembri</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2 016 429</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a:solidFill>
                            <a:schemeClr val="tx1"/>
                          </a:solidFill>
                          <a:latin typeface="Verdana" panose="020B0604030504040204" pitchFamily="34" charset="0"/>
                          <a:ea typeface="Verdana" panose="020B0604030504040204" pitchFamily="34" charset="0"/>
                        </a:rPr>
                        <a:t>novembri</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 </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467461"/>
                  </a:ext>
                </a:extLst>
              </a:tr>
              <a:tr h="259073">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decembri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1 634 534</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decembri</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0" kern="1200" dirty="0">
                          <a:solidFill>
                            <a:schemeClr val="tx1"/>
                          </a:solidFill>
                          <a:latin typeface="Verdana" panose="020B0604030504040204" pitchFamily="34" charset="0"/>
                          <a:ea typeface="Verdana" panose="020B0604030504040204" pitchFamily="34" charset="0"/>
                        </a:rPr>
                        <a:t> </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502924"/>
                  </a:ext>
                </a:extLst>
              </a:tr>
              <a:tr h="325554">
                <a:tc>
                  <a:txBody>
                    <a:bodyPr/>
                    <a:lstStyle/>
                    <a:p>
                      <a:pPr marL="0" algn="r" defTabSz="939575" rtl="0" eaLnBrk="1" fontAlgn="ctr" latinLnBrk="0" hangingPunct="1"/>
                      <a:r>
                        <a:rPr lang="lv-LV" sz="1400" b="1" kern="1200" dirty="0">
                          <a:solidFill>
                            <a:schemeClr val="tx1"/>
                          </a:solidFill>
                          <a:latin typeface="Verdana" panose="020B0604030504040204" pitchFamily="34" charset="0"/>
                          <a:ea typeface="Verdana" panose="020B0604030504040204" pitchFamily="34" charset="0"/>
                        </a:rPr>
                        <a:t>KOPĀ:</a:t>
                      </a:r>
                      <a:endParaRPr lang="lv-LV" sz="14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1" kern="1200" dirty="0">
                          <a:solidFill>
                            <a:schemeClr val="tx1"/>
                          </a:solidFill>
                          <a:latin typeface="Verdana" panose="020B0604030504040204" pitchFamily="34" charset="0"/>
                          <a:ea typeface="Verdana" panose="020B0604030504040204" pitchFamily="34" charset="0"/>
                        </a:rPr>
                        <a:t>30 186 162</a:t>
                      </a:r>
                      <a:endParaRPr lang="lv-LV" sz="14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1" kern="1200" dirty="0">
                          <a:solidFill>
                            <a:schemeClr val="tx1"/>
                          </a:solidFill>
                          <a:latin typeface="Verdana" panose="020B0604030504040204" pitchFamily="34" charset="0"/>
                          <a:ea typeface="Verdana" panose="020B0604030504040204" pitchFamily="34" charset="0"/>
                        </a:rPr>
                        <a:t> KOPĀ:</a:t>
                      </a:r>
                      <a:endParaRPr lang="lv-LV" sz="14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39575" rtl="0" eaLnBrk="1" fontAlgn="ctr" latinLnBrk="0" hangingPunct="1"/>
                      <a:r>
                        <a:rPr lang="lv-LV" sz="1400" b="1" kern="1200" dirty="0">
                          <a:solidFill>
                            <a:schemeClr val="tx1"/>
                          </a:solidFill>
                          <a:latin typeface="Verdana" panose="020B0604030504040204" pitchFamily="34" charset="0"/>
                          <a:ea typeface="Verdana" panose="020B0604030504040204" pitchFamily="34" charset="0"/>
                        </a:rPr>
                        <a:t>12 616 846</a:t>
                      </a:r>
                      <a:endParaRPr lang="lv-LV" sz="14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215884"/>
                  </a:ext>
                </a:extLst>
              </a:tr>
            </a:tbl>
          </a:graphicData>
        </a:graphic>
      </p:graphicFrame>
      <p:sp>
        <p:nvSpPr>
          <p:cNvPr id="8" name="TextBox 7">
            <a:extLst>
              <a:ext uri="{FF2B5EF4-FFF2-40B4-BE49-F238E27FC236}">
                <a16:creationId xmlns:a16="http://schemas.microsoft.com/office/drawing/2014/main" id="{BAA98A5A-6BD4-8E65-B3E2-BE6F4ED87980}"/>
              </a:ext>
            </a:extLst>
          </p:cNvPr>
          <p:cNvSpPr txBox="1"/>
          <p:nvPr/>
        </p:nvSpPr>
        <p:spPr>
          <a:xfrm>
            <a:off x="1113576" y="4906036"/>
            <a:ext cx="10265623" cy="954107"/>
          </a:xfrm>
          <a:prstGeom prst="rect">
            <a:avLst/>
          </a:prstGeom>
          <a:noFill/>
        </p:spPr>
        <p:txBody>
          <a:bodyPr wrap="square">
            <a:spAutoFit/>
          </a:bodyPr>
          <a:lstStyle/>
          <a:p>
            <a:pPr marL="0" marR="0" lvl="0" indent="0" algn="just" defTabSz="938213" rtl="0" eaLnBrk="0" fontAlgn="base" latinLnBrk="0" hangingPunct="0">
              <a:lnSpc>
                <a:spcPct val="100000"/>
              </a:lnSpc>
              <a:spcBef>
                <a:spcPts val="0"/>
              </a:spcBef>
              <a:spcAft>
                <a:spcPct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ani" panose="020B0502040204020203" pitchFamily="18" charset="0"/>
                <a:sym typeface="Verdana"/>
              </a:rPr>
              <a:t>Rezervētā summa, saskaņā ar MK 20.08.2024. rīkojumu Nr. 684 “Grozījumi Ministru kabineta 2024. gada 23. janvāra rīkojumā Nr. 62 “Par finanšu līdzekļu piešķiršanu no valsts budžeta programmas 17.00.00 "Finansējums Ukrainas civiliedzīvotāju atbalsta likumā noteikto pasākumu īstenošanai””, ir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ani" panose="020B0502040204020203" pitchFamily="18" charset="0"/>
                <a:sym typeface="Verdana"/>
              </a:rPr>
              <a:t>22 861 795 EUR</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ani" panose="020B0502040204020203" pitchFamily="18" charset="0"/>
                <a:sym typeface="Verdana"/>
              </a:rPr>
              <a:t>, </a:t>
            </a:r>
            <a:r>
              <a:rPr kumimoji="0" lang="lv-LV" sz="12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ani" panose="020B0502040204020203" pitchFamily="18" charset="0"/>
                <a:sym typeface="Verdana"/>
              </a:rPr>
              <a:t>(līdz šā gada novembrim)</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ani" panose="020B0502040204020203" pitchFamily="18" charset="0"/>
                <a:sym typeface="Verdana"/>
              </a:rPr>
              <a:t>, atlikums uz 16.09.2024. – 8 610 415 EUR </a:t>
            </a:r>
            <a:r>
              <a:rPr kumimoji="0" lang="lv-LV" sz="12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ani" panose="020B0502040204020203" pitchFamily="18" charset="0"/>
                <a:sym typeface="Verdana"/>
              </a:rPr>
              <a:t>(2024. gadā tika kompensēti izdevumi par 2023. gada decembri)</a:t>
            </a:r>
          </a:p>
        </p:txBody>
      </p:sp>
    </p:spTree>
    <p:extLst>
      <p:ext uri="{BB962C8B-B14F-4D97-AF65-F5344CB8AC3E}">
        <p14:creationId xmlns:p14="http://schemas.microsoft.com/office/powerpoint/2010/main" val="324482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C8C31C-C62E-4F06-995F-5C33698F0A6A}"/>
              </a:ext>
            </a:extLst>
          </p:cNvPr>
          <p:cNvSpPr>
            <a:spLocks noGrp="1"/>
          </p:cNvSpPr>
          <p:nvPr>
            <p:ph type="title"/>
          </p:nvPr>
        </p:nvSpPr>
        <p:spPr>
          <a:xfrm>
            <a:off x="2263537" y="376597"/>
            <a:ext cx="9376528" cy="1029730"/>
          </a:xfrm>
        </p:spPr>
        <p:txBody>
          <a:bodyPr/>
          <a:lstStyle/>
          <a:p>
            <a:pPr>
              <a:lnSpc>
                <a:spcPct val="107000"/>
              </a:lnSpc>
              <a:spcAft>
                <a:spcPts val="800"/>
              </a:spcAft>
            </a:pPr>
            <a:r>
              <a:rPr lang="lv-LV" sz="2400" b="1" dirty="0">
                <a:solidFill>
                  <a:schemeClr val="accent5">
                    <a:lumMod val="75000"/>
                  </a:schemeClr>
                </a:solidFill>
                <a:effectLst/>
                <a:latin typeface="Verdana" panose="020B0604030504040204" pitchFamily="34" charset="0"/>
                <a:ea typeface="Verdana" panose="020B0604030504040204" pitchFamily="34" charset="0"/>
                <a:cs typeface="Times New Roman" panose="02020603050405020304" pitchFamily="18" charset="0"/>
              </a:rPr>
              <a:t>Pašvaldību pieprasītā izdevumu kompensācija par izmitināšanas un ēdināšanas pakalpojumiem</a:t>
            </a:r>
            <a:endParaRPr lang="lv-LV" sz="2400" dirty="0">
              <a:solidFill>
                <a:schemeClr val="accent5">
                  <a:lumMod val="75000"/>
                </a:schemeClr>
              </a:solidFill>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4DFEFCB7-EE44-4759-8F1C-D72595F569FF}"/>
              </a:ext>
            </a:extLst>
          </p:cNvPr>
          <p:cNvSpPr>
            <a:spLocks noGrp="1"/>
          </p:cNvSpPr>
          <p:nvPr>
            <p:ph type="body" idx="1"/>
          </p:nvPr>
        </p:nvSpPr>
        <p:spPr>
          <a:xfrm>
            <a:off x="2714625" y="1531088"/>
            <a:ext cx="7877175" cy="3923415"/>
          </a:xfrm>
        </p:spPr>
        <p:txBody>
          <a:bodyPr/>
          <a:lstStyle/>
          <a:p>
            <a:pPr marL="114300" indent="0">
              <a:buNone/>
            </a:pPr>
            <a:r>
              <a:rPr lang="lv-LV" sz="2100" dirty="0">
                <a:latin typeface="Calibri" panose="020F0502020204030204" pitchFamily="34" charset="0"/>
                <a:cs typeface="Calibri" panose="020F0502020204030204" pitchFamily="34" charset="0"/>
              </a:rPr>
              <a:t>Pieprasītā izdevumu kompensācija </a:t>
            </a:r>
            <a:r>
              <a:rPr lang="lv-LV" sz="2100" b="1" dirty="0">
                <a:latin typeface="Calibri" panose="020F0502020204030204" pitchFamily="34" charset="0"/>
                <a:cs typeface="Calibri" panose="020F0502020204030204" pitchFamily="34" charset="0"/>
              </a:rPr>
              <a:t>2024.gadā (</a:t>
            </a:r>
            <a:r>
              <a:rPr lang="lv-LV" sz="2100" b="1" dirty="0">
                <a:solidFill>
                  <a:srgbClr val="3B7F8F"/>
                </a:solidFill>
                <a:latin typeface="Calibri" panose="020F0502020204030204" pitchFamily="34" charset="0"/>
                <a:cs typeface="Calibri" panose="020F0502020204030204" pitchFamily="34" charset="0"/>
              </a:rPr>
              <a:t>uz 31.augustu</a:t>
            </a:r>
            <a:r>
              <a:rPr lang="lv-LV" sz="2100" b="1" dirty="0">
                <a:latin typeface="Calibri" panose="020F0502020204030204" pitchFamily="34" charset="0"/>
                <a:cs typeface="Calibri" panose="020F0502020204030204" pitchFamily="34" charset="0"/>
              </a:rPr>
              <a:t>) -</a:t>
            </a:r>
          </a:p>
          <a:p>
            <a:pPr marL="114300" indent="0">
              <a:buNone/>
            </a:pPr>
            <a:r>
              <a:rPr lang="lv-LV" sz="2100" b="1" dirty="0">
                <a:effectLst/>
                <a:latin typeface="Arial" panose="020B0604020202020204" pitchFamily="34" charset="0"/>
                <a:ea typeface="Calibri" panose="020F0502020204030204" pitchFamily="34" charset="0"/>
              </a:rPr>
              <a:t>2 544 334 </a:t>
            </a:r>
            <a:r>
              <a:rPr lang="lv-LV" sz="2100" b="1" i="1" dirty="0" err="1">
                <a:effectLst/>
                <a:latin typeface="Calibri" panose="020F0502020204030204" pitchFamily="34" charset="0"/>
                <a:ea typeface="Calibri" panose="020F0502020204030204" pitchFamily="34" charset="0"/>
                <a:cs typeface="Calibri" panose="020F0502020204030204" pitchFamily="34" charset="0"/>
              </a:rPr>
              <a:t>euro</a:t>
            </a:r>
            <a:r>
              <a:rPr lang="lv-LV" sz="2100" b="1" dirty="0">
                <a:effectLst/>
                <a:latin typeface="Calibri" panose="020F0502020204030204" pitchFamily="34" charset="0"/>
                <a:ea typeface="Calibri" panose="020F0502020204030204" pitchFamily="34" charset="0"/>
                <a:cs typeface="Calibri" panose="020F0502020204030204" pitchFamily="34" charset="0"/>
              </a:rPr>
              <a:t>, t.sk.</a:t>
            </a:r>
          </a:p>
          <a:p>
            <a:r>
              <a:rPr lang="lv-LV" sz="2100" dirty="0">
                <a:latin typeface="Calibri" panose="020F0502020204030204" pitchFamily="34" charset="0"/>
                <a:cs typeface="Calibri" panose="020F0502020204030204" pitchFamily="34" charset="0"/>
              </a:rPr>
              <a:t>par izmitināšanu –</a:t>
            </a:r>
            <a:r>
              <a:rPr lang="lv-LV" sz="2100" b="1" dirty="0">
                <a:latin typeface="Calibri" panose="020F0502020204030204" pitchFamily="34" charset="0"/>
                <a:cs typeface="Calibri" panose="020F0502020204030204" pitchFamily="34" charset="0"/>
              </a:rPr>
              <a:t> </a:t>
            </a:r>
            <a:r>
              <a:rPr lang="lv-LV" sz="2100" b="1" dirty="0">
                <a:effectLst/>
                <a:latin typeface="Arial" panose="020B0604020202020204" pitchFamily="34" charset="0"/>
                <a:ea typeface="Calibri" panose="020F0502020204030204" pitchFamily="34" charset="0"/>
              </a:rPr>
              <a:t>2 285 630 </a:t>
            </a:r>
            <a:r>
              <a:rPr lang="lv-LV" sz="2100" b="1" i="1" dirty="0" err="1">
                <a:effectLst/>
                <a:latin typeface="Calibri" panose="020F0502020204030204" pitchFamily="34" charset="0"/>
                <a:ea typeface="Calibri" panose="020F0502020204030204" pitchFamily="34" charset="0"/>
                <a:cs typeface="Calibri" panose="020F0502020204030204" pitchFamily="34" charset="0"/>
              </a:rPr>
              <a:t>euro</a:t>
            </a:r>
            <a:endParaRPr lang="lv-LV" sz="2100" b="1" i="1" dirty="0">
              <a:latin typeface="Calibri" panose="020F0502020204030204" pitchFamily="34" charset="0"/>
              <a:cs typeface="Calibri" panose="020F0502020204030204" pitchFamily="34" charset="0"/>
            </a:endParaRPr>
          </a:p>
          <a:p>
            <a:r>
              <a:rPr lang="lv-LV" sz="2100" dirty="0">
                <a:latin typeface="Calibri" panose="020F0502020204030204" pitchFamily="34" charset="0"/>
                <a:cs typeface="Calibri" panose="020F0502020204030204" pitchFamily="34" charset="0"/>
              </a:rPr>
              <a:t>par ēdināšanu – </a:t>
            </a:r>
            <a:r>
              <a:rPr lang="lv-LV" sz="2100" b="1" dirty="0">
                <a:effectLst/>
                <a:latin typeface="Arial" panose="020B0604020202020204" pitchFamily="34" charset="0"/>
                <a:ea typeface="Calibri" panose="020F0502020204030204" pitchFamily="34" charset="0"/>
              </a:rPr>
              <a:t>258 704 </a:t>
            </a:r>
            <a:r>
              <a:rPr lang="lv-LV" sz="2100" b="1" i="1" dirty="0" err="1">
                <a:effectLst/>
                <a:latin typeface="Calibri" panose="020F0502020204030204" pitchFamily="34" charset="0"/>
                <a:ea typeface="Calibri" panose="020F0502020204030204" pitchFamily="34" charset="0"/>
                <a:cs typeface="Calibri" panose="020F0502020204030204" pitchFamily="34" charset="0"/>
              </a:rPr>
              <a:t>euro</a:t>
            </a:r>
            <a:endParaRPr lang="lv-LV" sz="2100" b="1" i="1" dirty="0">
              <a:effectLst/>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lv-LV" sz="2100" dirty="0">
              <a:latin typeface="Calibri" panose="020F0502020204030204" pitchFamily="34" charset="0"/>
              <a:cs typeface="Calibri" panose="020F0502020204030204" pitchFamily="34" charset="0"/>
            </a:endParaRPr>
          </a:p>
          <a:p>
            <a:pPr marL="114300" indent="0">
              <a:buNone/>
            </a:pPr>
            <a:r>
              <a:rPr lang="lv-LV" sz="2100" dirty="0">
                <a:latin typeface="Calibri" panose="020F0502020204030204" pitchFamily="34" charset="0"/>
                <a:cs typeface="Calibri" panose="020F0502020204030204" pitchFamily="34" charset="0"/>
              </a:rPr>
              <a:t>Kopējā pieprasītā izdevumu kompensācija no 2022.gada 24.februāra - </a:t>
            </a:r>
            <a:r>
              <a:rPr lang="lv-LV" sz="2100" b="1" dirty="0">
                <a:latin typeface="Calibri" panose="020F0502020204030204" pitchFamily="34" charset="0"/>
                <a:cs typeface="Calibri" panose="020F0502020204030204" pitchFamily="34" charset="0"/>
              </a:rPr>
              <a:t>30 999 720 </a:t>
            </a:r>
            <a:r>
              <a:rPr lang="lv-LV" sz="2100" b="1" i="1" dirty="0" err="1">
                <a:effectLst/>
                <a:latin typeface="Calibri" panose="020F0502020204030204" pitchFamily="34" charset="0"/>
                <a:ea typeface="Calibri" panose="020F0502020204030204" pitchFamily="34" charset="0"/>
                <a:cs typeface="Calibri" panose="020F0502020204030204" pitchFamily="34" charset="0"/>
              </a:rPr>
              <a:t>euro</a:t>
            </a:r>
            <a:r>
              <a:rPr lang="lv-LV" sz="2100" b="1" dirty="0">
                <a:effectLst/>
                <a:latin typeface="Calibri" panose="020F0502020204030204" pitchFamily="34" charset="0"/>
                <a:ea typeface="Calibri" panose="020F0502020204030204" pitchFamily="34" charset="0"/>
                <a:cs typeface="Calibri" panose="020F0502020204030204" pitchFamily="34" charset="0"/>
              </a:rPr>
              <a:t>, t.sk. </a:t>
            </a:r>
          </a:p>
          <a:p>
            <a:r>
              <a:rPr lang="lv-LV" sz="2100" dirty="0">
                <a:latin typeface="Calibri" panose="020F0502020204030204" pitchFamily="34" charset="0"/>
                <a:ea typeface="Calibri" panose="020F0502020204030204" pitchFamily="34" charset="0"/>
                <a:cs typeface="Calibri" panose="020F0502020204030204" pitchFamily="34" charset="0"/>
              </a:rPr>
              <a:t>p</a:t>
            </a:r>
            <a:r>
              <a:rPr lang="lv-LV" sz="2100" dirty="0">
                <a:effectLst/>
                <a:latin typeface="Calibri" panose="020F0502020204030204" pitchFamily="34" charset="0"/>
                <a:ea typeface="Calibri" panose="020F0502020204030204" pitchFamily="34" charset="0"/>
                <a:cs typeface="Calibri" panose="020F0502020204030204" pitchFamily="34" charset="0"/>
              </a:rPr>
              <a:t>ar izmitināšanu – </a:t>
            </a:r>
            <a:r>
              <a:rPr lang="lv-LV" sz="2100" b="1" dirty="0">
                <a:latin typeface="Calibri" panose="020F0502020204030204" pitchFamily="34" charset="0"/>
                <a:cs typeface="Calibri" panose="020F0502020204030204" pitchFamily="34" charset="0"/>
              </a:rPr>
              <a:t>20 089 668  </a:t>
            </a:r>
            <a:r>
              <a:rPr lang="lv-LV" sz="2100" i="1" dirty="0" err="1">
                <a:effectLst/>
                <a:latin typeface="Calibri" panose="020F0502020204030204" pitchFamily="34" charset="0"/>
                <a:ea typeface="Calibri" panose="020F0502020204030204" pitchFamily="34" charset="0"/>
                <a:cs typeface="Calibri" panose="020F0502020204030204" pitchFamily="34" charset="0"/>
              </a:rPr>
              <a:t>euro</a:t>
            </a:r>
            <a:r>
              <a:rPr lang="lv-LV" sz="2100" dirty="0">
                <a:effectLst/>
                <a:latin typeface="Calibri" panose="020F0502020204030204" pitchFamily="34" charset="0"/>
                <a:ea typeface="Calibri" panose="020F0502020204030204" pitchFamily="34" charset="0"/>
                <a:cs typeface="Calibri" panose="020F0502020204030204" pitchFamily="34" charset="0"/>
              </a:rPr>
              <a:t> </a:t>
            </a:r>
          </a:p>
          <a:p>
            <a:r>
              <a:rPr lang="lv-LV" sz="2100" dirty="0">
                <a:latin typeface="Calibri" panose="020F0502020204030204" pitchFamily="34" charset="0"/>
                <a:ea typeface="Calibri" panose="020F0502020204030204" pitchFamily="34" charset="0"/>
                <a:cs typeface="Calibri" panose="020F0502020204030204" pitchFamily="34" charset="0"/>
              </a:rPr>
              <a:t>p</a:t>
            </a:r>
            <a:r>
              <a:rPr lang="lv-LV" sz="2100" dirty="0">
                <a:effectLst/>
                <a:latin typeface="Calibri" panose="020F0502020204030204" pitchFamily="34" charset="0"/>
                <a:ea typeface="Calibri" panose="020F0502020204030204" pitchFamily="34" charset="0"/>
                <a:cs typeface="Calibri" panose="020F0502020204030204" pitchFamily="34" charset="0"/>
              </a:rPr>
              <a:t>ar  ēdināšanu </a:t>
            </a:r>
            <a:r>
              <a:rPr lang="lv-LV" sz="2100" dirty="0">
                <a:latin typeface="Calibri" panose="020F0502020204030204" pitchFamily="34" charset="0"/>
                <a:cs typeface="Calibri" panose="020F0502020204030204" pitchFamily="34" charset="0"/>
              </a:rPr>
              <a:t>–  </a:t>
            </a:r>
            <a:r>
              <a:rPr lang="lv-LV" sz="2100" b="1" dirty="0">
                <a:latin typeface="Calibri" panose="020F0502020204030204" pitchFamily="34" charset="0"/>
                <a:cs typeface="Calibri" panose="020F0502020204030204" pitchFamily="34" charset="0"/>
              </a:rPr>
              <a:t>10 910 052 </a:t>
            </a:r>
            <a:r>
              <a:rPr lang="lv-LV" sz="2100" i="1" dirty="0" err="1">
                <a:latin typeface="Calibri" panose="020F0502020204030204" pitchFamily="34" charset="0"/>
                <a:cs typeface="Calibri" panose="020F0502020204030204" pitchFamily="34" charset="0"/>
              </a:rPr>
              <a:t>euro</a:t>
            </a:r>
            <a:r>
              <a:rPr lang="lv-LV" sz="2100" dirty="0">
                <a:latin typeface="Calibri" panose="020F0502020204030204" pitchFamily="34" charset="0"/>
                <a:cs typeface="Calibri" panose="020F0502020204030204" pitchFamily="34" charset="0"/>
              </a:rPr>
              <a:t>.</a:t>
            </a:r>
          </a:p>
          <a:p>
            <a:pPr marL="114300" indent="0">
              <a:buNone/>
            </a:pPr>
            <a:endParaRPr lang="lv-LV" sz="2100" dirty="0">
              <a:effectLst/>
              <a:latin typeface="Calibri" panose="020F0502020204030204" pitchFamily="34" charset="0"/>
              <a:ea typeface="Times New Roman" panose="02020603050405020304" pitchFamily="18" charset="0"/>
            </a:endParaRPr>
          </a:p>
          <a:p>
            <a:pPr marL="114300" indent="0">
              <a:buNone/>
            </a:pPr>
            <a:endParaRPr lang="lv-LV" sz="2400" b="1" i="1" dirty="0">
              <a:latin typeface="Calibri" panose="020F0502020204030204" pitchFamily="34" charset="0"/>
              <a:cs typeface="Calibri" panose="020F0502020204030204" pitchFamily="34" charset="0"/>
            </a:endParaRPr>
          </a:p>
        </p:txBody>
      </p:sp>
      <p:sp>
        <p:nvSpPr>
          <p:cNvPr id="13316" name="Slide Number Placeholder 4"/>
          <p:cNvSpPr>
            <a:spLocks noGrp="1"/>
          </p:cNvSpPr>
          <p:nvPr>
            <p:ph type="sldNum"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A266CB1-8F56-4AB3-ACE6-35068EC47EA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sym typeface="Arial"/>
              </a:rPr>
              <a:pPr marL="0" marR="0" lvl="0" indent="0" algn="r" defTabSz="938213" rtl="0" eaLnBrk="1" fontAlgn="base" latinLnBrk="0" hangingPunct="1">
                <a:lnSpc>
                  <a:spcPct val="100000"/>
                </a:lnSpc>
                <a:spcBef>
                  <a:spcPct val="0"/>
                </a:spcBef>
                <a:spcAft>
                  <a:spcPct val="0"/>
                </a:spcAft>
                <a:buClrTx/>
                <a:buSzTx/>
                <a:buFontTx/>
                <a:buNone/>
                <a:tabLst/>
                <a:defRPr/>
              </a:pPr>
              <a:t>11</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sym typeface="Arial"/>
            </a:endParaRPr>
          </a:p>
        </p:txBody>
      </p:sp>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513" y="-8809"/>
            <a:ext cx="1241359" cy="14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87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6AC8D-66AB-49C6-8471-FB932C54E9AC}"/>
              </a:ext>
            </a:extLst>
          </p:cNvPr>
          <p:cNvSpPr>
            <a:spLocks noGrp="1"/>
          </p:cNvSpPr>
          <p:nvPr>
            <p:ph type="title"/>
          </p:nvPr>
        </p:nvSpPr>
        <p:spPr>
          <a:xfrm>
            <a:off x="399932" y="1672281"/>
            <a:ext cx="2335030" cy="3890319"/>
          </a:xfrm>
        </p:spPr>
        <p:txBody>
          <a:bodyPr/>
          <a:lstStyle/>
          <a:p>
            <a:r>
              <a:rPr lang="lv-LV" sz="2000" b="1" dirty="0">
                <a:solidFill>
                  <a:schemeClr val="accent5">
                    <a:lumMod val="75000"/>
                  </a:schemeClr>
                </a:solidFill>
                <a:effectLst/>
                <a:latin typeface="Verdana" panose="020B0604030504040204" pitchFamily="34" charset="0"/>
                <a:ea typeface="Verdana" panose="020B0604030504040204" pitchFamily="34" charset="0"/>
                <a:cs typeface="Times New Roman" panose="02020603050405020304" pitchFamily="18" charset="0"/>
              </a:rPr>
              <a:t>Pašvaldību pieprasītās izmitināšanas un ēdināšanas pakalpojumu izdevumu kompensācijas dinamika 2024. gadā pa mēnešiem, </a:t>
            </a:r>
            <a:r>
              <a:rPr lang="lv-LV" sz="2000" b="1" i="1" dirty="0">
                <a:solidFill>
                  <a:schemeClr val="accent5">
                    <a:lumMod val="75000"/>
                  </a:schemeClr>
                </a:solidFill>
                <a:effectLst/>
                <a:latin typeface="Verdana" panose="020B0604030504040204" pitchFamily="34" charset="0"/>
                <a:ea typeface="Verdana" panose="020B0604030504040204" pitchFamily="34" charset="0"/>
                <a:cs typeface="Times New Roman" panose="02020603050405020304" pitchFamily="18" charset="0"/>
              </a:rPr>
              <a:t>tūkst. </a:t>
            </a:r>
            <a:r>
              <a:rPr lang="lv-LV" sz="2000" b="1" i="1" dirty="0" err="1">
                <a:solidFill>
                  <a:schemeClr val="accent5">
                    <a:lumMod val="75000"/>
                  </a:schemeClr>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2000" dirty="0"/>
          </a:p>
        </p:txBody>
      </p:sp>
      <p:sp>
        <p:nvSpPr>
          <p:cNvPr id="13316" name="Slide Number Placeholder 4"/>
          <p:cNvSpPr>
            <a:spLocks noGrp="1"/>
          </p:cNvSpPr>
          <p:nvPr>
            <p:ph type="sldNum"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A266CB1-8F56-4AB3-ACE6-35068EC47EA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sym typeface="Arial"/>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sym typeface="Arial"/>
            </a:endParaRPr>
          </a:p>
        </p:txBody>
      </p:sp>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513" y="0"/>
            <a:ext cx="1241359" cy="14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89B3FB3-995A-53F2-5B82-081929DF526E}"/>
              </a:ext>
            </a:extLst>
          </p:cNvPr>
          <p:cNvPicPr>
            <a:picLocks noChangeAspect="1"/>
          </p:cNvPicPr>
          <p:nvPr/>
        </p:nvPicPr>
        <p:blipFill>
          <a:blip r:embed="rId4"/>
          <a:stretch>
            <a:fillRect/>
          </a:stretch>
        </p:blipFill>
        <p:spPr>
          <a:xfrm>
            <a:off x="3286124" y="379476"/>
            <a:ext cx="7456551" cy="4893591"/>
          </a:xfrm>
          <a:prstGeom prst="rect">
            <a:avLst/>
          </a:prstGeom>
        </p:spPr>
      </p:pic>
    </p:spTree>
    <p:extLst>
      <p:ext uri="{BB962C8B-B14F-4D97-AF65-F5344CB8AC3E}">
        <p14:creationId xmlns:p14="http://schemas.microsoft.com/office/powerpoint/2010/main" val="95025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95A0-0825-4FBF-866C-1CD69453C23A}"/>
              </a:ext>
            </a:extLst>
          </p:cNvPr>
          <p:cNvSpPr>
            <a:spLocks noGrp="1"/>
          </p:cNvSpPr>
          <p:nvPr>
            <p:ph type="title"/>
          </p:nvPr>
        </p:nvSpPr>
        <p:spPr>
          <a:xfrm>
            <a:off x="304800" y="1493837"/>
            <a:ext cx="2174789" cy="4862513"/>
          </a:xfrm>
        </p:spPr>
        <p:txBody>
          <a:bodyPr/>
          <a:lstStyle/>
          <a:p>
            <a:pPr>
              <a:lnSpc>
                <a:spcPct val="107000"/>
              </a:lnSpc>
              <a:spcAft>
                <a:spcPts val="800"/>
              </a:spcAft>
            </a:pPr>
            <a:r>
              <a:rPr lang="lv-LV" sz="2000" b="1" dirty="0">
                <a:solidFill>
                  <a:schemeClr val="accent5">
                    <a:lumMod val="75000"/>
                  </a:schemeClr>
                </a:solidFill>
                <a:effectLst/>
                <a:latin typeface="Verdana" panose="020B0604030504040204" pitchFamily="34" charset="0"/>
                <a:ea typeface="Verdana" panose="020B0604030504040204" pitchFamily="34" charset="0"/>
                <a:cs typeface="Times New Roman" panose="02020603050405020304" pitchFamily="18" charset="0"/>
              </a:rPr>
              <a:t>Pašvaldību pieprasītā izdevumu kompensācija dažādiem izmitināšanas veidiem </a:t>
            </a:r>
            <a:br>
              <a:rPr lang="lv-LV" sz="2000" dirty="0">
                <a:solidFill>
                  <a:schemeClr val="accent5">
                    <a:lumMod val="75000"/>
                  </a:schemeClr>
                </a:solidFill>
                <a:effectLst/>
                <a:latin typeface="Verdana" panose="020B0604030504040204" pitchFamily="34" charset="0"/>
                <a:ea typeface="Verdana" panose="020B0604030504040204" pitchFamily="34" charset="0"/>
                <a:cs typeface="Times New Roman" panose="02020603050405020304" pitchFamily="18" charset="0"/>
              </a:rPr>
            </a:br>
            <a:r>
              <a:rPr lang="lv-LV" sz="2000" b="1" dirty="0">
                <a:solidFill>
                  <a:schemeClr val="accent5">
                    <a:lumMod val="75000"/>
                  </a:schemeClr>
                </a:solidFill>
                <a:effectLst/>
                <a:latin typeface="Verdana" panose="020B0604030504040204" pitchFamily="34" charset="0"/>
                <a:ea typeface="Verdana" panose="020B0604030504040204" pitchFamily="34" charset="0"/>
                <a:cs typeface="Times New Roman" panose="02020603050405020304" pitchFamily="18" charset="0"/>
              </a:rPr>
              <a:t>2024. gadā pa mēnešiem, tūkst. </a:t>
            </a:r>
            <a:r>
              <a:rPr lang="lv-LV" sz="2000" b="1" i="1" dirty="0" err="1">
                <a:solidFill>
                  <a:schemeClr val="accent5">
                    <a:lumMod val="75000"/>
                  </a:schemeClr>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dirty="0"/>
          </a:p>
        </p:txBody>
      </p:sp>
      <p:sp>
        <p:nvSpPr>
          <p:cNvPr id="13316" name="Slide Number Placeholder 4"/>
          <p:cNvSpPr>
            <a:spLocks noGrp="1"/>
          </p:cNvSpPr>
          <p:nvPr>
            <p:ph type="sldNum"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A266CB1-8F56-4AB3-ACE6-35068EC47EA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sym typeface="Arial"/>
              </a:rPr>
              <a:pPr marL="0" marR="0" lvl="0" indent="0" algn="r" defTabSz="938213" rtl="0" eaLnBrk="1" fontAlgn="base" latinLnBrk="0" hangingPunct="1">
                <a:lnSpc>
                  <a:spcPct val="100000"/>
                </a:lnSpc>
                <a:spcBef>
                  <a:spcPct val="0"/>
                </a:spcBef>
                <a:spcAft>
                  <a:spcPct val="0"/>
                </a:spcAft>
                <a:buClrTx/>
                <a:buSzTx/>
                <a:buFontTx/>
                <a:buNone/>
                <a:tabLst/>
                <a:defRPr/>
              </a:pPr>
              <a:t>13</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sym typeface="Arial"/>
            </a:endParaRPr>
          </a:p>
        </p:txBody>
      </p:sp>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513" y="0"/>
            <a:ext cx="1241359" cy="14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469F585-58AD-F2A2-7287-2F5ACFC03955}"/>
              </a:ext>
            </a:extLst>
          </p:cNvPr>
          <p:cNvPicPr>
            <a:picLocks noChangeAspect="1"/>
          </p:cNvPicPr>
          <p:nvPr/>
        </p:nvPicPr>
        <p:blipFill>
          <a:blip r:embed="rId4"/>
          <a:stretch>
            <a:fillRect/>
          </a:stretch>
        </p:blipFill>
        <p:spPr>
          <a:xfrm>
            <a:off x="2847974" y="328217"/>
            <a:ext cx="7818501" cy="5131132"/>
          </a:xfrm>
          <a:prstGeom prst="rect">
            <a:avLst/>
          </a:prstGeom>
        </p:spPr>
      </p:pic>
    </p:spTree>
    <p:extLst>
      <p:ext uri="{BB962C8B-B14F-4D97-AF65-F5344CB8AC3E}">
        <p14:creationId xmlns:p14="http://schemas.microsoft.com/office/powerpoint/2010/main" val="265569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sz="quarter" idx="10"/>
          </p:nvPr>
        </p:nvSpPr>
        <p:spPr>
          <a:xfrm>
            <a:off x="339969" y="1547448"/>
            <a:ext cx="2658604" cy="3877408"/>
          </a:xfrm>
        </p:spPr>
        <p:txBody>
          <a:bodyPr>
            <a:noAutofit/>
          </a:bodyPr>
          <a:lstStyle/>
          <a:p>
            <a:pPr algn="ctr">
              <a:lnSpc>
                <a:spcPct val="120000"/>
              </a:lnSpc>
              <a:spcAft>
                <a:spcPts val="800"/>
              </a:spcAft>
            </a:pPr>
            <a:r>
              <a:rPr lang="lv-LV" sz="1600" b="1" dirty="0">
                <a:solidFill>
                  <a:schemeClr val="accent5">
                    <a:lumMod val="75000"/>
                  </a:schemeClr>
                </a:solidFill>
                <a:effectLst/>
                <a:cs typeface="Times New Roman" panose="02020603050405020304" pitchFamily="18" charset="0"/>
              </a:rPr>
              <a:t>Pašvaldību pieprasītā izdevumu kompensācija izmitināšanai (</a:t>
            </a:r>
            <a:r>
              <a:rPr lang="lv-LV" sz="1600" b="1" dirty="0" err="1">
                <a:solidFill>
                  <a:schemeClr val="accent5">
                    <a:lumMod val="75000"/>
                  </a:schemeClr>
                </a:solidFill>
                <a:effectLst/>
                <a:cs typeface="Times New Roman" panose="02020603050405020304" pitchFamily="18" charset="0"/>
              </a:rPr>
              <a:t>tūkst.</a:t>
            </a:r>
            <a:r>
              <a:rPr lang="lv-LV" sz="1600" b="1" i="1" dirty="0" err="1">
                <a:solidFill>
                  <a:schemeClr val="accent5">
                    <a:lumMod val="75000"/>
                  </a:schemeClr>
                </a:solidFill>
                <a:effectLst/>
                <a:cs typeface="Times New Roman" panose="02020603050405020304" pitchFamily="18" charset="0"/>
              </a:rPr>
              <a:t>euro</a:t>
            </a:r>
            <a:r>
              <a:rPr lang="lv-LV" sz="1600" b="1" dirty="0">
                <a:solidFill>
                  <a:schemeClr val="accent5">
                    <a:lumMod val="75000"/>
                  </a:schemeClr>
                </a:solidFill>
                <a:effectLst/>
                <a:cs typeface="Times New Roman" panose="02020603050405020304" pitchFamily="18" charset="0"/>
              </a:rPr>
              <a:t>) un vidējās izmitināšanas izmaksas (</a:t>
            </a:r>
            <a:r>
              <a:rPr lang="lv-LV" sz="1600" b="1" i="1" dirty="0" err="1">
                <a:solidFill>
                  <a:schemeClr val="accent5">
                    <a:lumMod val="75000"/>
                  </a:schemeClr>
                </a:solidFill>
                <a:effectLst/>
                <a:cs typeface="Times New Roman" panose="02020603050405020304" pitchFamily="18" charset="0"/>
              </a:rPr>
              <a:t>euro</a:t>
            </a:r>
            <a:r>
              <a:rPr lang="lv-LV" sz="1600" b="1" dirty="0">
                <a:solidFill>
                  <a:schemeClr val="accent5">
                    <a:lumMod val="75000"/>
                  </a:schemeClr>
                </a:solidFill>
                <a:effectLst/>
                <a:cs typeface="Times New Roman" panose="02020603050405020304" pitchFamily="18" charset="0"/>
              </a:rPr>
              <a:t>) tūristu mītnēs un</a:t>
            </a:r>
            <a:r>
              <a:rPr lang="lv-LV" sz="1600" dirty="0">
                <a:solidFill>
                  <a:schemeClr val="accent5">
                    <a:lumMod val="75000"/>
                  </a:schemeClr>
                </a:solidFill>
                <a:effectLst/>
                <a:cs typeface="Times New Roman" panose="02020603050405020304" pitchFamily="18" charset="0"/>
              </a:rPr>
              <a:t> </a:t>
            </a:r>
            <a:r>
              <a:rPr lang="lv-LV" sz="1600" b="1" dirty="0">
                <a:solidFill>
                  <a:schemeClr val="accent5">
                    <a:lumMod val="75000"/>
                  </a:schemeClr>
                </a:solidFill>
                <a:effectLst/>
                <a:cs typeface="Times New Roman" panose="02020603050405020304" pitchFamily="18" charset="0"/>
              </a:rPr>
              <a:t>pašvaldības īpašumā esošās izmitināšanas vietās 2024. gadā pa mēnešiem</a:t>
            </a:r>
            <a:endParaRPr lang="lv-LV" sz="1600" dirty="0">
              <a:solidFill>
                <a:schemeClr val="accent5">
                  <a:lumMod val="75000"/>
                </a:schemeClr>
              </a:solidFill>
              <a:effectLst/>
              <a:cs typeface="Times New Roman" panose="02020603050405020304" pitchFamily="18" charset="0"/>
            </a:endParaRPr>
          </a:p>
        </p:txBody>
      </p:sp>
      <p:sp>
        <p:nvSpPr>
          <p:cNvPr id="13316"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A266CB1-8F56-4AB3-ACE6-35068EC47EA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sym typeface="Arial"/>
              </a:rPr>
              <a:pPr marL="0" marR="0" lvl="0" indent="0" algn="r" defTabSz="938213" rtl="0" eaLnBrk="1" fontAlgn="base" latinLnBrk="0" hangingPunct="1">
                <a:lnSpc>
                  <a:spcPct val="100000"/>
                </a:lnSpc>
                <a:spcBef>
                  <a:spcPct val="0"/>
                </a:spcBef>
                <a:spcAft>
                  <a:spcPct val="0"/>
                </a:spcAft>
                <a:buClrTx/>
                <a:buSzTx/>
                <a:buFontTx/>
                <a:buNone/>
                <a:tabLst/>
                <a:defRPr/>
              </a:pPr>
              <a:t>14</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sym typeface="Arial"/>
            </a:endParaRPr>
          </a:p>
        </p:txBody>
      </p:sp>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513" y="0"/>
            <a:ext cx="1241359" cy="14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A3F260B-0D35-B247-240A-54643ECE48F3}"/>
              </a:ext>
            </a:extLst>
          </p:cNvPr>
          <p:cNvPicPr>
            <a:picLocks noChangeAspect="1"/>
          </p:cNvPicPr>
          <p:nvPr/>
        </p:nvPicPr>
        <p:blipFill>
          <a:blip r:embed="rId4"/>
          <a:stretch>
            <a:fillRect/>
          </a:stretch>
        </p:blipFill>
        <p:spPr>
          <a:xfrm>
            <a:off x="3164252" y="379476"/>
            <a:ext cx="7578424" cy="4973574"/>
          </a:xfrm>
          <a:prstGeom prst="rect">
            <a:avLst/>
          </a:prstGeom>
        </p:spPr>
      </p:pic>
    </p:spTree>
    <p:extLst>
      <p:ext uri="{BB962C8B-B14F-4D97-AF65-F5344CB8AC3E}">
        <p14:creationId xmlns:p14="http://schemas.microsoft.com/office/powerpoint/2010/main" val="248228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sz="quarter" idx="10"/>
          </p:nvPr>
        </p:nvSpPr>
        <p:spPr>
          <a:xfrm>
            <a:off x="453081" y="1547448"/>
            <a:ext cx="2899719" cy="3877408"/>
          </a:xfrm>
        </p:spPr>
        <p:txBody>
          <a:bodyPr>
            <a:normAutofit lnSpcReduction="10000"/>
          </a:bodyPr>
          <a:lstStyle/>
          <a:p>
            <a:pPr algn="ctr">
              <a:lnSpc>
                <a:spcPct val="107000"/>
              </a:lnSpc>
              <a:spcAft>
                <a:spcPts val="800"/>
              </a:spcAft>
            </a:pPr>
            <a:r>
              <a:rPr lang="lv-LV" sz="1800" b="1" dirty="0">
                <a:solidFill>
                  <a:schemeClr val="accent5">
                    <a:lumMod val="75000"/>
                  </a:schemeClr>
                </a:solidFill>
                <a:effectLst/>
                <a:cs typeface="Times New Roman" panose="02020603050405020304" pitchFamily="18" charset="0"/>
              </a:rPr>
              <a:t>Pašvaldību pieprasīto izdevumu kompensācijas izmitināšanai sadalījumā pa atbalsta shēmām </a:t>
            </a:r>
            <a:endParaRPr lang="lv-LV" sz="1800" dirty="0">
              <a:solidFill>
                <a:schemeClr val="accent5">
                  <a:lumMod val="75000"/>
                </a:schemeClr>
              </a:solidFill>
              <a:effectLst/>
              <a:cs typeface="Times New Roman" panose="02020603050405020304" pitchFamily="18" charset="0"/>
            </a:endParaRPr>
          </a:p>
          <a:p>
            <a:pPr algn="ctr">
              <a:lnSpc>
                <a:spcPct val="107000"/>
              </a:lnSpc>
              <a:spcAft>
                <a:spcPts val="800"/>
              </a:spcAft>
            </a:pPr>
            <a:r>
              <a:rPr lang="lv-LV" sz="1800" b="1" dirty="0">
                <a:solidFill>
                  <a:schemeClr val="accent5">
                    <a:lumMod val="75000"/>
                  </a:schemeClr>
                </a:solidFill>
                <a:effectLst/>
                <a:cs typeface="Times New Roman" panose="02020603050405020304" pitchFamily="18" charset="0"/>
              </a:rPr>
              <a:t>(60 un 120 dienu laikā, kā arī īpašām personu grupām) </a:t>
            </a:r>
          </a:p>
          <a:p>
            <a:pPr algn="ctr">
              <a:lnSpc>
                <a:spcPct val="107000"/>
              </a:lnSpc>
            </a:pPr>
            <a:r>
              <a:rPr lang="lv-LV" sz="1800" b="1" dirty="0">
                <a:solidFill>
                  <a:schemeClr val="accent5">
                    <a:lumMod val="75000"/>
                  </a:schemeClr>
                </a:solidFill>
                <a:effectLst/>
                <a:cs typeface="Times New Roman" panose="02020603050405020304" pitchFamily="18" charset="0"/>
              </a:rPr>
              <a:t>2024.gadā, </a:t>
            </a:r>
          </a:p>
          <a:p>
            <a:pPr algn="ctr">
              <a:lnSpc>
                <a:spcPct val="107000"/>
              </a:lnSpc>
            </a:pPr>
            <a:r>
              <a:rPr lang="lv-LV" sz="1800" b="1" dirty="0">
                <a:solidFill>
                  <a:schemeClr val="accent5">
                    <a:lumMod val="75000"/>
                  </a:schemeClr>
                </a:solidFill>
                <a:effectLst/>
                <a:cs typeface="Times New Roman" panose="02020603050405020304" pitchFamily="18" charset="0"/>
              </a:rPr>
              <a:t>tūkst. </a:t>
            </a:r>
            <a:r>
              <a:rPr lang="lv-LV" sz="1800" b="1" i="1" dirty="0" err="1">
                <a:solidFill>
                  <a:schemeClr val="accent5">
                    <a:lumMod val="75000"/>
                  </a:schemeClr>
                </a:solidFill>
                <a:effectLst/>
                <a:cs typeface="Times New Roman" panose="02020603050405020304" pitchFamily="18" charset="0"/>
              </a:rPr>
              <a:t>euro</a:t>
            </a:r>
            <a:endParaRPr lang="lv-LV" sz="1800" dirty="0">
              <a:solidFill>
                <a:schemeClr val="accent5">
                  <a:lumMod val="75000"/>
                </a:schemeClr>
              </a:solidFill>
              <a:effectLst/>
              <a:cs typeface="Times New Roman" panose="02020603050405020304" pitchFamily="18" charset="0"/>
            </a:endParaRPr>
          </a:p>
          <a:p>
            <a:pPr>
              <a:defRPr/>
            </a:pPr>
            <a:endParaRPr lang="lv-LV" altLang="lv-LV" sz="2400" b="1" dirty="0">
              <a:cs typeface="Arial" panose="020B0604020202020204" pitchFamily="34" charset="0"/>
            </a:endParaRPr>
          </a:p>
        </p:txBody>
      </p:sp>
      <p:sp>
        <p:nvSpPr>
          <p:cNvPr id="13316"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A266CB1-8F56-4AB3-ACE6-35068EC47EA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sym typeface="Arial"/>
              </a:rPr>
              <a:pPr marL="0" marR="0" lvl="0" indent="0" algn="r" defTabSz="938213" rtl="0" eaLnBrk="1" fontAlgn="base" latinLnBrk="0" hangingPunct="1">
                <a:lnSpc>
                  <a:spcPct val="100000"/>
                </a:lnSpc>
                <a:spcBef>
                  <a:spcPct val="0"/>
                </a:spcBef>
                <a:spcAft>
                  <a:spcPct val="0"/>
                </a:spcAft>
                <a:buClrTx/>
                <a:buSzTx/>
                <a:buFontTx/>
                <a:buNone/>
                <a:tabLst/>
                <a:defRPr/>
              </a:pPr>
              <a:t>15</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sym typeface="Arial"/>
            </a:endParaRPr>
          </a:p>
        </p:txBody>
      </p:sp>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513" y="0"/>
            <a:ext cx="1241359" cy="14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F8B2D2A-7138-9F58-8D9E-6D73826475DA}"/>
              </a:ext>
            </a:extLst>
          </p:cNvPr>
          <p:cNvPicPr>
            <a:picLocks noChangeAspect="1"/>
          </p:cNvPicPr>
          <p:nvPr/>
        </p:nvPicPr>
        <p:blipFill>
          <a:blip r:embed="rId4"/>
          <a:stretch>
            <a:fillRect/>
          </a:stretch>
        </p:blipFill>
        <p:spPr>
          <a:xfrm>
            <a:off x="3505200" y="228600"/>
            <a:ext cx="8026400" cy="5267572"/>
          </a:xfrm>
          <a:prstGeom prst="rect">
            <a:avLst/>
          </a:prstGeom>
        </p:spPr>
      </p:pic>
    </p:spTree>
    <p:extLst>
      <p:ext uri="{BB962C8B-B14F-4D97-AF65-F5344CB8AC3E}">
        <p14:creationId xmlns:p14="http://schemas.microsoft.com/office/powerpoint/2010/main" val="358437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body" idx="1"/>
          </p:nvPr>
        </p:nvSpPr>
        <p:spPr>
          <a:xfrm>
            <a:off x="2840038" y="275493"/>
            <a:ext cx="8539162" cy="941387"/>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2400"/>
              <a:buNone/>
            </a:pPr>
            <a:r>
              <a:rPr lang="lv" sz="2400" b="1" i="0" u="none" dirty="0">
                <a:solidFill>
                  <a:schemeClr val="dk1"/>
                </a:solidFill>
                <a:latin typeface="Verdana"/>
                <a:ea typeface="Verdana"/>
                <a:cs typeface="Verdana"/>
                <a:sym typeface="Verdana"/>
              </a:rPr>
              <a:t>Sociālā palīdzība</a:t>
            </a:r>
            <a:endParaRPr sz="2400" b="1" i="0" u="none" dirty="0">
              <a:solidFill>
                <a:schemeClr val="dk1"/>
              </a:solidFill>
              <a:latin typeface="Verdana"/>
              <a:ea typeface="Verdana"/>
              <a:cs typeface="Verdana"/>
              <a:sym typeface="Verdana"/>
            </a:endParaRPr>
          </a:p>
        </p:txBody>
      </p:sp>
      <p:sp>
        <p:nvSpPr>
          <p:cNvPr id="227" name="Google Shape;227;p22"/>
          <p:cNvSpPr txBox="1"/>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fld id="{00000000-1234-1234-1234-123412341234}" type="slidenum">
              <a:rPr kumimoji="0" lang="lv" sz="10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t>16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28" name="Google Shape;228;p22"/>
          <p:cNvPicPr preferRelativeResize="0"/>
          <p:nvPr/>
        </p:nvPicPr>
        <p:blipFill rotWithShape="1">
          <a:blip r:embed="rId3">
            <a:alphaModFix/>
          </a:blip>
          <a:srcRect/>
          <a:stretch/>
        </p:blipFill>
        <p:spPr>
          <a:xfrm>
            <a:off x="941628" y="0"/>
            <a:ext cx="1222375" cy="1527175"/>
          </a:xfrm>
          <a:prstGeom prst="rect">
            <a:avLst/>
          </a:prstGeom>
          <a:noFill/>
          <a:ln>
            <a:noFill/>
          </a:ln>
        </p:spPr>
      </p:pic>
      <p:graphicFrame>
        <p:nvGraphicFramePr>
          <p:cNvPr id="229" name="Google Shape;229;p22"/>
          <p:cNvGraphicFramePr/>
          <p:nvPr/>
        </p:nvGraphicFramePr>
        <p:xfrm>
          <a:off x="2710342" y="1183239"/>
          <a:ext cx="8333578" cy="1796400"/>
        </p:xfrm>
        <a:graphic>
          <a:graphicData uri="http://schemas.openxmlformats.org/drawingml/2006/table">
            <a:tbl>
              <a:tblPr>
                <a:noFill/>
              </a:tblPr>
              <a:tblGrid>
                <a:gridCol w="4542089">
                  <a:extLst>
                    <a:ext uri="{9D8B030D-6E8A-4147-A177-3AD203B41FA5}">
                      <a16:colId xmlns:a16="http://schemas.microsoft.com/office/drawing/2014/main" val="20001"/>
                    </a:ext>
                  </a:extLst>
                </a:gridCol>
                <a:gridCol w="3791489">
                  <a:extLst>
                    <a:ext uri="{9D8B030D-6E8A-4147-A177-3AD203B41FA5}">
                      <a16:colId xmlns:a16="http://schemas.microsoft.com/office/drawing/2014/main" val="20007"/>
                    </a:ext>
                  </a:extLst>
                </a:gridCol>
              </a:tblGrid>
              <a:tr h="343220">
                <a:tc gridSpan="2">
                  <a:txBody>
                    <a:bodyPr/>
                    <a:lstStyle/>
                    <a:p>
                      <a:pPr marL="0" marR="0" lvl="0" indent="0" algn="ctr" rtl="0">
                        <a:lnSpc>
                          <a:spcPct val="100000"/>
                        </a:lnSpc>
                        <a:spcBef>
                          <a:spcPts val="0"/>
                        </a:spcBef>
                        <a:spcAft>
                          <a:spcPts val="0"/>
                        </a:spcAft>
                        <a:buClr>
                          <a:schemeClr val="dk1"/>
                        </a:buClr>
                        <a:buSzPts val="1200"/>
                        <a:buFont typeface="Verdana"/>
                        <a:buNone/>
                      </a:pPr>
                      <a:r>
                        <a:rPr lang="lv-LV" sz="2000" b="1" u="none" strike="noStrike" cap="none" noProof="0" dirty="0">
                          <a:latin typeface="Verdana" panose="020B0604030504040204" pitchFamily="34" charset="0"/>
                          <a:ea typeface="Verdana" panose="020B0604030504040204" pitchFamily="34" charset="0"/>
                        </a:rPr>
                        <a:t>Kopš 24.02.2022:</a:t>
                      </a:r>
                    </a:p>
                  </a:txBody>
                  <a:tcPr marL="91450" marR="91450" marT="45400" marB="4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tc hMerge="1">
                  <a:txBody>
                    <a:bodyPr/>
                    <a:lstStyle/>
                    <a:p>
                      <a:endParaRPr lang="lv-LV"/>
                    </a:p>
                  </a:txBody>
                  <a:tcPr>
                    <a:lnL w="12700" cap="flat" cmpd="sng" algn="ctr">
                      <a:solidFill>
                        <a:schemeClr val="lt1"/>
                      </a:solidFill>
                      <a:prstDash val="solid"/>
                      <a:round/>
                      <a:headEnd type="none" w="sm" len="sm"/>
                      <a:tailEnd type="none" w="sm" len="sm"/>
                    </a:lnL>
                  </a:tcPr>
                </a:tc>
                <a:extLst>
                  <a:ext uri="{0D108BD9-81ED-4DB2-BD59-A6C34878D82A}">
                    <a16:rowId xmlns:a16="http://schemas.microsoft.com/office/drawing/2014/main" val="3880922807"/>
                  </a:ext>
                </a:extLst>
              </a:tr>
              <a:tr h="872105">
                <a:tc>
                  <a:txBody>
                    <a:bodyPr/>
                    <a:lstStyle/>
                    <a:p>
                      <a:pPr marL="0" marR="0" lvl="0" indent="0" algn="ctr" rtl="0">
                        <a:lnSpc>
                          <a:spcPct val="100000"/>
                        </a:lnSpc>
                        <a:spcBef>
                          <a:spcPts val="0"/>
                        </a:spcBef>
                        <a:spcAft>
                          <a:spcPts val="0"/>
                        </a:spcAft>
                        <a:buClr>
                          <a:schemeClr val="dk1"/>
                        </a:buClr>
                        <a:buSzPts val="1200"/>
                        <a:buFont typeface="Verdana"/>
                        <a:buNone/>
                      </a:pPr>
                      <a:r>
                        <a:rPr lang="lv-LV" sz="2000" b="0" i="1" u="none" strike="noStrike" cap="none" noProof="0" dirty="0">
                          <a:latin typeface="Verdana" panose="020B0604030504040204" pitchFamily="34" charset="0"/>
                          <a:ea typeface="Verdana" panose="020B0604030504040204" pitchFamily="34" charset="0"/>
                        </a:rPr>
                        <a:t>Sociālajos dienestos vērsušos personu skaits </a:t>
                      </a:r>
                    </a:p>
                    <a:p>
                      <a:pPr marL="0" marR="0" lvl="0" indent="0" algn="ctr" rtl="0">
                        <a:lnSpc>
                          <a:spcPct val="100000"/>
                        </a:lnSpc>
                        <a:spcBef>
                          <a:spcPts val="0"/>
                        </a:spcBef>
                        <a:spcAft>
                          <a:spcPts val="0"/>
                        </a:spcAft>
                        <a:buClr>
                          <a:schemeClr val="dk1"/>
                        </a:buClr>
                        <a:buSzPts val="1200"/>
                        <a:buFont typeface="Verdana"/>
                        <a:buNone/>
                      </a:pPr>
                      <a:r>
                        <a:rPr lang="lv-LV" sz="2000" b="0" i="1" u="none" strike="noStrike" cap="none" noProof="0" dirty="0">
                          <a:latin typeface="Verdana" panose="020B0604030504040204" pitchFamily="34" charset="0"/>
                          <a:ea typeface="Verdana" panose="020B0604030504040204" pitchFamily="34" charset="0"/>
                        </a:rPr>
                        <a:t>(unikālās personas)</a:t>
                      </a:r>
                    </a:p>
                  </a:txBody>
                  <a:tcPr marL="91450" marR="91450" marT="45400" marB="4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lv-LV" sz="2000" b="0" i="1" u="none" strike="noStrike" cap="none" noProof="0" dirty="0">
                          <a:latin typeface="Verdana" panose="020B0604030504040204" pitchFamily="34" charset="0"/>
                          <a:ea typeface="Verdana" panose="020B0604030504040204" pitchFamily="34" charset="0"/>
                        </a:rPr>
                        <a:t>Izlietotais finansējums</a:t>
                      </a:r>
                    </a:p>
                    <a:p>
                      <a:pPr algn="ctr"/>
                      <a:r>
                        <a:rPr lang="lv-LV" sz="2000" b="0" i="1" u="none" strike="noStrike" cap="none" noProof="0" dirty="0">
                          <a:latin typeface="Verdana" panose="020B0604030504040204" pitchFamily="34" charset="0"/>
                          <a:ea typeface="Verdana" panose="020B0604030504040204" pitchFamily="34" charset="0"/>
                        </a:rPr>
                        <a:t>eiro</a:t>
                      </a:r>
                      <a:endParaRPr lang="lv-LV" sz="2000" b="0" i="1" noProof="0" dirty="0"/>
                    </a:p>
                  </a:txBody>
                  <a:tcPr marL="91450" marR="91450" marT="45400" marB="4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21258746"/>
                  </a:ext>
                </a:extLst>
              </a:tr>
              <a:tr h="343220">
                <a:tc>
                  <a:txBody>
                    <a:bodyPr/>
                    <a:lstStyle/>
                    <a:p>
                      <a:pPr marL="0" marR="0" lvl="0" indent="0" algn="ctr" rtl="0">
                        <a:lnSpc>
                          <a:spcPct val="100000"/>
                        </a:lnSpc>
                        <a:spcBef>
                          <a:spcPts val="0"/>
                        </a:spcBef>
                        <a:spcAft>
                          <a:spcPts val="0"/>
                        </a:spcAft>
                        <a:buClr>
                          <a:schemeClr val="dk1"/>
                        </a:buClr>
                        <a:buSzPts val="1200"/>
                        <a:buFont typeface="Verdana"/>
                        <a:buNone/>
                      </a:pPr>
                      <a:r>
                        <a:rPr lang="lv-LV" sz="2000" b="1" u="none" strike="noStrike" cap="none" noProof="0" dirty="0">
                          <a:latin typeface="Verdana" panose="020B0604030504040204" pitchFamily="34" charset="0"/>
                          <a:ea typeface="Verdana" panose="020B0604030504040204" pitchFamily="34" charset="0"/>
                        </a:rPr>
                        <a:t>47 628</a:t>
                      </a:r>
                    </a:p>
                  </a:txBody>
                  <a:tcPr marL="91450" marR="91450" marT="45400" marB="4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lv-LV" sz="2000" b="1" u="none" strike="noStrike" cap="none" noProof="0" dirty="0">
                          <a:latin typeface="Verdana" panose="020B0604030504040204" pitchFamily="34" charset="0"/>
                          <a:ea typeface="Verdana" panose="020B0604030504040204" pitchFamily="34" charset="0"/>
                        </a:rPr>
                        <a:t>39 265 88</a:t>
                      </a:r>
                      <a:r>
                        <a:rPr lang="en-US" sz="2000" b="1" u="none" strike="noStrike" cap="none" noProof="0" dirty="0">
                          <a:latin typeface="Verdana" panose="020B0604030504040204" pitchFamily="34" charset="0"/>
                          <a:ea typeface="Verdana" panose="020B0604030504040204" pitchFamily="34" charset="0"/>
                        </a:rPr>
                        <a:t>9</a:t>
                      </a:r>
                      <a:endParaRPr lang="lv-LV" sz="2000" b="1" u="none" strike="noStrike" cap="none" noProof="0" dirty="0">
                        <a:latin typeface="Verdana" panose="020B0604030504040204" pitchFamily="34" charset="0"/>
                        <a:ea typeface="Verdana" panose="020B0604030504040204" pitchFamily="34" charset="0"/>
                      </a:endParaRPr>
                    </a:p>
                  </a:txBody>
                  <a:tcPr marL="91450" marR="91450" marT="45400" marB="4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07810458"/>
                  </a:ext>
                </a:extLst>
              </a:tr>
            </a:tbl>
          </a:graphicData>
        </a:graphic>
      </p:graphicFrame>
      <p:graphicFrame>
        <p:nvGraphicFramePr>
          <p:cNvPr id="2" name="Table 1">
            <a:extLst>
              <a:ext uri="{FF2B5EF4-FFF2-40B4-BE49-F238E27FC236}">
                <a16:creationId xmlns:a16="http://schemas.microsoft.com/office/drawing/2014/main" id="{B7AFB6B6-A722-46A8-AE0A-120A9A888D20}"/>
              </a:ext>
            </a:extLst>
          </p:cNvPr>
          <p:cNvGraphicFramePr>
            <a:graphicFrameLocks noGrp="1"/>
          </p:cNvGraphicFramePr>
          <p:nvPr/>
        </p:nvGraphicFramePr>
        <p:xfrm>
          <a:off x="280324" y="2979639"/>
          <a:ext cx="11505274" cy="3051292"/>
        </p:xfrm>
        <a:graphic>
          <a:graphicData uri="http://schemas.openxmlformats.org/drawingml/2006/table">
            <a:tbl>
              <a:tblPr firstRow="1" bandRow="1">
                <a:tableStyleId>{69C7853C-536D-4A76-A0AE-DD22124D55A5}</a:tableStyleId>
              </a:tblPr>
              <a:tblGrid>
                <a:gridCol w="1792803">
                  <a:extLst>
                    <a:ext uri="{9D8B030D-6E8A-4147-A177-3AD203B41FA5}">
                      <a16:colId xmlns:a16="http://schemas.microsoft.com/office/drawing/2014/main" val="3914515"/>
                    </a:ext>
                  </a:extLst>
                </a:gridCol>
                <a:gridCol w="1380481">
                  <a:extLst>
                    <a:ext uri="{9D8B030D-6E8A-4147-A177-3AD203B41FA5}">
                      <a16:colId xmlns:a16="http://schemas.microsoft.com/office/drawing/2014/main" val="3673456318"/>
                    </a:ext>
                  </a:extLst>
                </a:gridCol>
                <a:gridCol w="1486668">
                  <a:extLst>
                    <a:ext uri="{9D8B030D-6E8A-4147-A177-3AD203B41FA5}">
                      <a16:colId xmlns:a16="http://schemas.microsoft.com/office/drawing/2014/main" val="3690808156"/>
                    </a:ext>
                  </a:extLst>
                </a:gridCol>
                <a:gridCol w="1140887">
                  <a:extLst>
                    <a:ext uri="{9D8B030D-6E8A-4147-A177-3AD203B41FA5}">
                      <a16:colId xmlns:a16="http://schemas.microsoft.com/office/drawing/2014/main" val="1087679790"/>
                    </a:ext>
                  </a:extLst>
                </a:gridCol>
                <a:gridCol w="1140887">
                  <a:extLst>
                    <a:ext uri="{9D8B030D-6E8A-4147-A177-3AD203B41FA5}">
                      <a16:colId xmlns:a16="http://schemas.microsoft.com/office/drawing/2014/main" val="1751796312"/>
                    </a:ext>
                  </a:extLst>
                </a:gridCol>
                <a:gridCol w="1140887">
                  <a:extLst>
                    <a:ext uri="{9D8B030D-6E8A-4147-A177-3AD203B41FA5}">
                      <a16:colId xmlns:a16="http://schemas.microsoft.com/office/drawing/2014/main" val="3281420752"/>
                    </a:ext>
                  </a:extLst>
                </a:gridCol>
                <a:gridCol w="1140887">
                  <a:extLst>
                    <a:ext uri="{9D8B030D-6E8A-4147-A177-3AD203B41FA5}">
                      <a16:colId xmlns:a16="http://schemas.microsoft.com/office/drawing/2014/main" val="1308045557"/>
                    </a:ext>
                  </a:extLst>
                </a:gridCol>
                <a:gridCol w="1140887">
                  <a:extLst>
                    <a:ext uri="{9D8B030D-6E8A-4147-A177-3AD203B41FA5}">
                      <a16:colId xmlns:a16="http://schemas.microsoft.com/office/drawing/2014/main" val="3836736054"/>
                    </a:ext>
                  </a:extLst>
                </a:gridCol>
                <a:gridCol w="1140887">
                  <a:extLst>
                    <a:ext uri="{9D8B030D-6E8A-4147-A177-3AD203B41FA5}">
                      <a16:colId xmlns:a16="http://schemas.microsoft.com/office/drawing/2014/main" val="3221735155"/>
                    </a:ext>
                  </a:extLst>
                </a:gridCol>
              </a:tblGrid>
              <a:tr h="979613">
                <a:tc>
                  <a:txBody>
                    <a:bodyPr/>
                    <a:lstStyle/>
                    <a:p>
                      <a:pPr algn="ctr"/>
                      <a:r>
                        <a:rPr lang="lv-LV" sz="1600" noProof="0">
                          <a:latin typeface="Verdana" panose="020B0604030504040204" pitchFamily="34" charset="0"/>
                          <a:ea typeface="Verdana" panose="020B0604030504040204" pitchFamily="34" charset="0"/>
                        </a:rPr>
                        <a:t>Saņēmēju skaits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600" noProof="0">
                          <a:latin typeface="Verdana" panose="020B0604030504040204" pitchFamily="34" charset="0"/>
                          <a:ea typeface="Verdana" panose="020B0604030504040204" pitchFamily="34" charset="0"/>
                        </a:rPr>
                        <a:t>Janvāris 2024</a:t>
                      </a:r>
                    </a:p>
                    <a:p>
                      <a:pPr algn="ctr"/>
                      <a:endParaRPr lang="lv-LV" sz="1600" noProof="0">
                        <a:latin typeface="Verdana" panose="020B0604030504040204" pitchFamily="34" charset="0"/>
                        <a:ea typeface="Verdana" panose="020B0604030504040204" pitchFamily="34" charset="0"/>
                      </a:endParaRPr>
                    </a:p>
                  </a:txBody>
                  <a:tcPr/>
                </a:tc>
                <a:tc>
                  <a:txBody>
                    <a:bodyPr/>
                    <a:lstStyle/>
                    <a:p>
                      <a:pPr algn="ctr"/>
                      <a:r>
                        <a:rPr lang="lv-LV" sz="1600" noProof="0">
                          <a:latin typeface="Verdana" panose="020B0604030504040204" pitchFamily="34" charset="0"/>
                          <a:ea typeface="Verdana" panose="020B0604030504040204" pitchFamily="34" charset="0"/>
                        </a:rPr>
                        <a:t>Februāris 2024</a:t>
                      </a:r>
                    </a:p>
                  </a:txBody>
                  <a:tcPr/>
                </a:tc>
                <a:tc>
                  <a:txBody>
                    <a:bodyPr/>
                    <a:lstStyle/>
                    <a:p>
                      <a:pPr algn="ctr"/>
                      <a:r>
                        <a:rPr lang="lv-LV" sz="1600" noProof="0">
                          <a:latin typeface="Verdana" panose="020B0604030504040204" pitchFamily="34" charset="0"/>
                          <a:ea typeface="Verdana" panose="020B0604030504040204" pitchFamily="34" charset="0"/>
                        </a:rPr>
                        <a:t>Marts 2024</a:t>
                      </a:r>
                    </a:p>
                  </a:txBody>
                  <a:tcPr/>
                </a:tc>
                <a:tc>
                  <a:txBody>
                    <a:bodyPr/>
                    <a:lstStyle/>
                    <a:p>
                      <a:pPr algn="ctr"/>
                      <a:r>
                        <a:rPr lang="lv-LV" sz="1600" noProof="0" dirty="0">
                          <a:latin typeface="Verdana" panose="020B0604030504040204" pitchFamily="34" charset="0"/>
                          <a:ea typeface="Verdana" panose="020B0604030504040204" pitchFamily="34" charset="0"/>
                        </a:rPr>
                        <a:t>Aprīlis 2024</a:t>
                      </a:r>
                    </a:p>
                  </a:txBody>
                  <a:tcPr/>
                </a:tc>
                <a:tc>
                  <a:txBody>
                    <a:bodyPr/>
                    <a:lstStyle/>
                    <a:p>
                      <a:pPr algn="ctr"/>
                      <a:r>
                        <a:rPr lang="lv-LV" sz="1600" noProof="0">
                          <a:latin typeface="Verdana" panose="020B0604030504040204" pitchFamily="34" charset="0"/>
                          <a:ea typeface="Verdana" panose="020B0604030504040204" pitchFamily="34" charset="0"/>
                        </a:rPr>
                        <a:t>Maijs 2024</a:t>
                      </a:r>
                    </a:p>
                  </a:txBody>
                  <a:tcPr/>
                </a:tc>
                <a:tc>
                  <a:txBody>
                    <a:bodyPr/>
                    <a:lstStyle/>
                    <a:p>
                      <a:pPr algn="ctr"/>
                      <a:r>
                        <a:rPr lang="lv-LV" sz="1600" noProof="0">
                          <a:latin typeface="Verdana" panose="020B0604030504040204" pitchFamily="34" charset="0"/>
                          <a:ea typeface="Verdana" panose="020B0604030504040204" pitchFamily="34" charset="0"/>
                        </a:rPr>
                        <a:t>Jūnijs 2024</a:t>
                      </a:r>
                    </a:p>
                  </a:txBody>
                  <a:tcPr/>
                </a:tc>
                <a:tc>
                  <a:txBody>
                    <a:bodyPr/>
                    <a:lstStyle/>
                    <a:p>
                      <a:pPr algn="ctr"/>
                      <a:r>
                        <a:rPr lang="lv-LV" sz="1600" noProof="0" dirty="0">
                          <a:latin typeface="Verdana" panose="020B0604030504040204" pitchFamily="34" charset="0"/>
                          <a:ea typeface="Verdana" panose="020B0604030504040204" pitchFamily="34" charset="0"/>
                        </a:rPr>
                        <a:t>Jūlijs 2024</a:t>
                      </a:r>
                    </a:p>
                  </a:txBody>
                  <a:tcPr/>
                </a:tc>
                <a:tc>
                  <a:txBody>
                    <a:bodyPr/>
                    <a:lstStyle/>
                    <a:p>
                      <a:pPr algn="ctr"/>
                      <a:r>
                        <a:rPr lang="en-US" sz="1600" noProof="0" dirty="0">
                          <a:latin typeface="Verdana" panose="020B0604030504040204" pitchFamily="34" charset="0"/>
                          <a:ea typeface="Verdana" panose="020B0604030504040204" pitchFamily="34" charset="0"/>
                        </a:rPr>
                        <a:t>Augusts 2024</a:t>
                      </a:r>
                      <a:endParaRPr lang="lv-LV" sz="1600"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244004162"/>
                  </a:ext>
                </a:extLst>
              </a:tr>
              <a:tr h="1427437">
                <a:tc>
                  <a:txBody>
                    <a:bodyPr/>
                    <a:lstStyle/>
                    <a:p>
                      <a:r>
                        <a:rPr lang="lv-LV" sz="1600" b="1" noProof="0">
                          <a:latin typeface="Verdana" panose="020B0604030504040204" pitchFamily="34" charset="0"/>
                          <a:ea typeface="Verdana" panose="020B0604030504040204" pitchFamily="34" charset="0"/>
                        </a:rPr>
                        <a:t>Garantētais minimālo ienākumu pabalsts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noProof="0">
                          <a:latin typeface="Verdana" panose="020B0604030504040204" pitchFamily="34" charset="0"/>
                          <a:ea typeface="Verdana" panose="020B0604030504040204" pitchFamily="34" charset="0"/>
                        </a:rPr>
                        <a:t>3 084</a:t>
                      </a:r>
                    </a:p>
                    <a:p>
                      <a:pPr algn="ctr"/>
                      <a:endParaRPr lang="lv-LV" sz="1800" noProof="0">
                        <a:latin typeface="Verdana" panose="020B0604030504040204" pitchFamily="34" charset="0"/>
                        <a:ea typeface="Verdana" panose="020B0604030504040204" pitchFamily="34" charset="0"/>
                      </a:endParaRPr>
                    </a:p>
                  </a:txBody>
                  <a:tcPr/>
                </a:tc>
                <a:tc>
                  <a:txBody>
                    <a:bodyPr/>
                    <a:lstStyle/>
                    <a:p>
                      <a:pPr algn="ctr"/>
                      <a:r>
                        <a:rPr lang="lv-LV" sz="1800" noProof="0">
                          <a:latin typeface="Verdana" panose="020B0604030504040204" pitchFamily="34" charset="0"/>
                          <a:ea typeface="Verdana" panose="020B0604030504040204" pitchFamily="34" charset="0"/>
                        </a:rPr>
                        <a:t>3 093</a:t>
                      </a:r>
                    </a:p>
                  </a:txBody>
                  <a:tcPr/>
                </a:tc>
                <a:tc>
                  <a:txBody>
                    <a:bodyPr/>
                    <a:lstStyle/>
                    <a:p>
                      <a:pPr algn="ctr"/>
                      <a:r>
                        <a:rPr lang="lv-LV" sz="1800" noProof="0">
                          <a:latin typeface="Verdana" panose="020B0604030504040204" pitchFamily="34" charset="0"/>
                          <a:ea typeface="Verdana" panose="020B0604030504040204" pitchFamily="34" charset="0"/>
                        </a:rPr>
                        <a:t>2 967</a:t>
                      </a:r>
                    </a:p>
                  </a:txBody>
                  <a:tcPr/>
                </a:tc>
                <a:tc>
                  <a:txBody>
                    <a:bodyPr/>
                    <a:lstStyle/>
                    <a:p>
                      <a:pPr algn="ctr"/>
                      <a:r>
                        <a:rPr lang="en-US" sz="1800" noProof="0" dirty="0">
                          <a:latin typeface="Verdana" panose="020B0604030504040204" pitchFamily="34" charset="0"/>
                          <a:ea typeface="Verdana" panose="020B0604030504040204" pitchFamily="34" charset="0"/>
                        </a:rPr>
                        <a:t>2 945</a:t>
                      </a:r>
                      <a:endParaRPr lang="lv-LV" sz="1800" noProof="0" dirty="0">
                        <a:latin typeface="Verdana" panose="020B0604030504040204" pitchFamily="34" charset="0"/>
                        <a:ea typeface="Verdana" panose="020B0604030504040204" pitchFamily="34" charset="0"/>
                      </a:endParaRPr>
                    </a:p>
                  </a:txBody>
                  <a:tcPr/>
                </a:tc>
                <a:tc>
                  <a:txBody>
                    <a:bodyPr/>
                    <a:lstStyle/>
                    <a:p>
                      <a:pPr algn="ctr"/>
                      <a:r>
                        <a:rPr lang="lv-LV" sz="1800" noProof="0" dirty="0">
                          <a:latin typeface="Verdana" panose="020B0604030504040204" pitchFamily="34" charset="0"/>
                          <a:ea typeface="Verdana" panose="020B0604030504040204" pitchFamily="34" charset="0"/>
                        </a:rPr>
                        <a:t>2 765</a:t>
                      </a:r>
                    </a:p>
                  </a:txBody>
                  <a:tcPr/>
                </a:tc>
                <a:tc>
                  <a:txBody>
                    <a:bodyPr/>
                    <a:lstStyle/>
                    <a:p>
                      <a:pPr algn="ctr"/>
                      <a:r>
                        <a:rPr lang="lv-LV" sz="1800" noProof="0" dirty="0">
                          <a:latin typeface="Verdana" panose="020B0604030504040204" pitchFamily="34" charset="0"/>
                          <a:ea typeface="Verdana" panose="020B0604030504040204" pitchFamily="34" charset="0"/>
                        </a:rPr>
                        <a:t>2 702</a:t>
                      </a:r>
                    </a:p>
                  </a:txBody>
                  <a:tcPr/>
                </a:tc>
                <a:tc>
                  <a:txBody>
                    <a:bodyPr/>
                    <a:lstStyle/>
                    <a:p>
                      <a:pPr algn="ctr"/>
                      <a:r>
                        <a:rPr lang="lv-LV" sz="1800" noProof="0" dirty="0">
                          <a:latin typeface="Verdana" panose="020B0604030504040204" pitchFamily="34" charset="0"/>
                          <a:ea typeface="Verdana" panose="020B0604030504040204" pitchFamily="34" charset="0"/>
                        </a:rPr>
                        <a:t>2 731</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noProof="0" dirty="0">
                          <a:latin typeface="Verdana" panose="020B0604030504040204" pitchFamily="34" charset="0"/>
                          <a:ea typeface="Verdana" panose="020B0604030504040204" pitchFamily="34" charset="0"/>
                        </a:rPr>
                        <a:t>2 647</a:t>
                      </a:r>
                    </a:p>
                    <a:p>
                      <a:pPr algn="ctr"/>
                      <a:endParaRPr lang="lv-LV" sz="1800"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91038474"/>
                  </a:ext>
                </a:extLst>
              </a:tr>
              <a:tr h="644242">
                <a:tc>
                  <a:txBody>
                    <a:bodyPr/>
                    <a:lstStyle/>
                    <a:p>
                      <a:r>
                        <a:rPr lang="lv-LV" sz="1600" b="1" noProof="0">
                          <a:latin typeface="Verdana" panose="020B0604030504040204" pitchFamily="34" charset="0"/>
                          <a:ea typeface="Verdana" panose="020B0604030504040204" pitchFamily="34" charset="0"/>
                        </a:rPr>
                        <a:t>Mājokļa pabalsts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noProof="0" dirty="0">
                          <a:latin typeface="Verdana" panose="020B0604030504040204" pitchFamily="34" charset="0"/>
                          <a:ea typeface="Verdana" panose="020B0604030504040204" pitchFamily="34" charset="0"/>
                        </a:rPr>
                        <a:t>3 581</a:t>
                      </a:r>
                    </a:p>
                    <a:p>
                      <a:pPr algn="ctr"/>
                      <a:endParaRPr lang="lv-LV" sz="1800" noProof="0" dirty="0">
                        <a:latin typeface="Verdana" panose="020B0604030504040204" pitchFamily="34" charset="0"/>
                        <a:ea typeface="Verdana" panose="020B0604030504040204" pitchFamily="34" charset="0"/>
                      </a:endParaRPr>
                    </a:p>
                  </a:txBody>
                  <a:tcPr/>
                </a:tc>
                <a:tc>
                  <a:txBody>
                    <a:bodyPr/>
                    <a:lstStyle/>
                    <a:p>
                      <a:pPr algn="ctr"/>
                      <a:r>
                        <a:rPr lang="lv-LV" sz="1800" noProof="0">
                          <a:latin typeface="Verdana" panose="020B0604030504040204" pitchFamily="34" charset="0"/>
                          <a:ea typeface="Verdana" panose="020B0604030504040204" pitchFamily="34" charset="0"/>
                        </a:rPr>
                        <a:t>3 070</a:t>
                      </a:r>
                    </a:p>
                  </a:txBody>
                  <a:tcPr/>
                </a:tc>
                <a:tc>
                  <a:txBody>
                    <a:bodyPr/>
                    <a:lstStyle/>
                    <a:p>
                      <a:pPr algn="ctr"/>
                      <a:r>
                        <a:rPr lang="lv-LV" sz="1800" noProof="0" dirty="0">
                          <a:latin typeface="Verdana" panose="020B0604030504040204" pitchFamily="34" charset="0"/>
                          <a:ea typeface="Verdana" panose="020B0604030504040204" pitchFamily="34" charset="0"/>
                        </a:rPr>
                        <a:t>2 912</a:t>
                      </a:r>
                    </a:p>
                  </a:txBody>
                  <a:tcPr/>
                </a:tc>
                <a:tc>
                  <a:txBody>
                    <a:bodyPr/>
                    <a:lstStyle/>
                    <a:p>
                      <a:pPr algn="ctr"/>
                      <a:r>
                        <a:rPr lang="en-US" sz="1800" noProof="0" dirty="0">
                          <a:latin typeface="Verdana" panose="020B0604030504040204" pitchFamily="34" charset="0"/>
                          <a:ea typeface="Verdana" panose="020B0604030504040204" pitchFamily="34" charset="0"/>
                        </a:rPr>
                        <a:t>2 844</a:t>
                      </a:r>
                      <a:endParaRPr lang="lv-LV" sz="1800" noProof="0" dirty="0">
                        <a:latin typeface="Verdana" panose="020B0604030504040204" pitchFamily="34" charset="0"/>
                        <a:ea typeface="Verdana" panose="020B0604030504040204" pitchFamily="34" charset="0"/>
                      </a:endParaRPr>
                    </a:p>
                  </a:txBody>
                  <a:tcPr/>
                </a:tc>
                <a:tc>
                  <a:txBody>
                    <a:bodyPr/>
                    <a:lstStyle/>
                    <a:p>
                      <a:pPr algn="ctr"/>
                      <a:r>
                        <a:rPr lang="lv-LV" sz="1800" noProof="0" dirty="0">
                          <a:latin typeface="Verdana" panose="020B0604030504040204" pitchFamily="34" charset="0"/>
                          <a:ea typeface="Verdana" panose="020B0604030504040204" pitchFamily="34" charset="0"/>
                        </a:rPr>
                        <a:t>2 696</a:t>
                      </a:r>
                    </a:p>
                  </a:txBody>
                  <a:tcPr/>
                </a:tc>
                <a:tc>
                  <a:txBody>
                    <a:bodyPr/>
                    <a:lstStyle/>
                    <a:p>
                      <a:pPr algn="ctr"/>
                      <a:r>
                        <a:rPr lang="lv-LV" sz="1800" noProof="0" dirty="0">
                          <a:latin typeface="Verdana" panose="020B0604030504040204" pitchFamily="34" charset="0"/>
                          <a:ea typeface="Verdana" panose="020B0604030504040204" pitchFamily="34" charset="0"/>
                        </a:rPr>
                        <a:t>2 464</a:t>
                      </a:r>
                    </a:p>
                  </a:txBody>
                  <a:tcPr/>
                </a:tc>
                <a:tc>
                  <a:txBody>
                    <a:bodyPr/>
                    <a:lstStyle/>
                    <a:p>
                      <a:pPr algn="ctr"/>
                      <a:r>
                        <a:rPr lang="lv-LV" sz="1800" noProof="0" dirty="0">
                          <a:latin typeface="Verdana" panose="020B0604030504040204" pitchFamily="34" charset="0"/>
                          <a:ea typeface="Verdana" panose="020B0604030504040204" pitchFamily="34" charset="0"/>
                        </a:rPr>
                        <a:t>2 444</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noProof="0" dirty="0">
                          <a:latin typeface="Verdana" panose="020B0604030504040204" pitchFamily="34" charset="0"/>
                          <a:ea typeface="Verdana" panose="020B0604030504040204" pitchFamily="34" charset="0"/>
                        </a:rPr>
                        <a:t>2 269</a:t>
                      </a:r>
                    </a:p>
                    <a:p>
                      <a:pPr algn="ctr"/>
                      <a:endParaRPr lang="lv-LV" sz="1800"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233661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7" name="Title 6">
            <a:extLst>
              <a:ext uri="{FF2B5EF4-FFF2-40B4-BE49-F238E27FC236}">
                <a16:creationId xmlns:a16="http://schemas.microsoft.com/office/drawing/2014/main" id="{982F48DE-6902-4645-98C9-E2028A6960BE}"/>
              </a:ext>
            </a:extLst>
          </p:cNvPr>
          <p:cNvSpPr>
            <a:spLocks noGrp="1"/>
          </p:cNvSpPr>
          <p:nvPr>
            <p:ph type="title"/>
          </p:nvPr>
        </p:nvSpPr>
        <p:spPr>
          <a:xfrm>
            <a:off x="2346960" y="336549"/>
            <a:ext cx="9255760" cy="1143000"/>
          </a:xfrm>
        </p:spPr>
        <p:txBody>
          <a:bodyPr/>
          <a:lstStyle/>
          <a:p>
            <a:r>
              <a:rPr lang="lv-LV" sz="2400" b="1" dirty="0">
                <a:latin typeface="Verdana"/>
                <a:ea typeface="Verdana"/>
                <a:cs typeface="Verdana"/>
                <a:sym typeface="Verdana"/>
              </a:rPr>
              <a:t>Valsts sociālie pabalsti</a:t>
            </a:r>
            <a:endParaRPr lang="lv-LV" sz="2400" dirty="0"/>
          </a:p>
        </p:txBody>
      </p:sp>
      <p:sp>
        <p:nvSpPr>
          <p:cNvPr id="265" name="Google Shape;265;p26"/>
          <p:cNvSpPr txBox="1"/>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fld id="{00000000-1234-1234-1234-123412341234}" type="slidenum">
              <a:rPr kumimoji="0" lang="lv" sz="10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t>17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66" name="Google Shape;266;p26"/>
          <p:cNvPicPr preferRelativeResize="0"/>
          <p:nvPr/>
        </p:nvPicPr>
        <p:blipFill rotWithShape="1">
          <a:blip r:embed="rId3">
            <a:alphaModFix/>
          </a:blip>
          <a:srcRect/>
          <a:stretch/>
        </p:blipFill>
        <p:spPr>
          <a:xfrm>
            <a:off x="896937" y="4762"/>
            <a:ext cx="1222375" cy="1527175"/>
          </a:xfrm>
          <a:prstGeom prst="rect">
            <a:avLst/>
          </a:prstGeom>
          <a:noFill/>
          <a:ln>
            <a:noFill/>
          </a:ln>
        </p:spPr>
      </p:pic>
      <p:sp>
        <p:nvSpPr>
          <p:cNvPr id="4" name="Rectangle 3">
            <a:extLst>
              <a:ext uri="{FF2B5EF4-FFF2-40B4-BE49-F238E27FC236}">
                <a16:creationId xmlns:a16="http://schemas.microsoft.com/office/drawing/2014/main" id="{5B2B91BF-3D34-48C2-8BE2-9D24FBDC2DB5}"/>
              </a:ext>
            </a:extLst>
          </p:cNvPr>
          <p:cNvSpPr/>
          <p:nvPr/>
        </p:nvSpPr>
        <p:spPr>
          <a:xfrm>
            <a:off x="3038913" y="3275112"/>
            <a:ext cx="24558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Verdana"/>
                <a:ea typeface="Verdana"/>
                <a:cs typeface="Verdana"/>
                <a:sym typeface="Verdana"/>
              </a:rPr>
              <a:t> </a:t>
            </a:r>
            <a:endParaRPr kumimoji="0" lang="lv-LV"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8" name="Table 7">
            <a:extLst>
              <a:ext uri="{FF2B5EF4-FFF2-40B4-BE49-F238E27FC236}">
                <a16:creationId xmlns:a16="http://schemas.microsoft.com/office/drawing/2014/main" id="{351A8C4D-8343-4FF2-8F24-E84BEA26B572}"/>
              </a:ext>
            </a:extLst>
          </p:cNvPr>
          <p:cNvGraphicFramePr>
            <a:graphicFrameLocks noGrp="1"/>
          </p:cNvGraphicFramePr>
          <p:nvPr/>
        </p:nvGraphicFramePr>
        <p:xfrm>
          <a:off x="781527" y="1640844"/>
          <a:ext cx="10482263" cy="3884090"/>
        </p:xfrm>
        <a:graphic>
          <a:graphicData uri="http://schemas.openxmlformats.org/drawingml/2006/table">
            <a:tbl>
              <a:tblPr firstRow="1" bandRow="1">
                <a:tableStyleId>{69C7853C-536D-4A76-A0AE-DD22124D55A5}</a:tableStyleId>
              </a:tblPr>
              <a:tblGrid>
                <a:gridCol w="3861495">
                  <a:extLst>
                    <a:ext uri="{9D8B030D-6E8A-4147-A177-3AD203B41FA5}">
                      <a16:colId xmlns:a16="http://schemas.microsoft.com/office/drawing/2014/main" val="3850994751"/>
                    </a:ext>
                  </a:extLst>
                </a:gridCol>
                <a:gridCol w="2032986">
                  <a:extLst>
                    <a:ext uri="{9D8B030D-6E8A-4147-A177-3AD203B41FA5}">
                      <a16:colId xmlns:a16="http://schemas.microsoft.com/office/drawing/2014/main" val="2129466896"/>
                    </a:ext>
                  </a:extLst>
                </a:gridCol>
                <a:gridCol w="2334828">
                  <a:extLst>
                    <a:ext uri="{9D8B030D-6E8A-4147-A177-3AD203B41FA5}">
                      <a16:colId xmlns:a16="http://schemas.microsoft.com/office/drawing/2014/main" val="3527853011"/>
                    </a:ext>
                  </a:extLst>
                </a:gridCol>
                <a:gridCol w="2252954">
                  <a:extLst>
                    <a:ext uri="{9D8B030D-6E8A-4147-A177-3AD203B41FA5}">
                      <a16:colId xmlns:a16="http://schemas.microsoft.com/office/drawing/2014/main" val="3235665387"/>
                    </a:ext>
                  </a:extLst>
                </a:gridCol>
              </a:tblGrid>
              <a:tr h="75208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sz="1400" noProof="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1400" i="1" noProof="0">
                          <a:solidFill>
                            <a:schemeClr val="tx1"/>
                          </a:solidFill>
                          <a:latin typeface="Verdana" panose="020B0604030504040204" pitchFamily="34" charset="0"/>
                          <a:ea typeface="Verdana" panose="020B0604030504040204" pitchFamily="34" charset="0"/>
                        </a:rPr>
                        <a:t>Pabalsti ģimenēm ar bērniem</a:t>
                      </a:r>
                    </a:p>
                    <a:p>
                      <a:pPr algn="ctr"/>
                      <a:endParaRPr lang="lv-LV" sz="1400" noProof="0">
                        <a:solidFill>
                          <a:schemeClr val="tx1"/>
                        </a:solidFill>
                        <a:latin typeface="Verdana" panose="020B0604030504040204" pitchFamily="34" charset="0"/>
                        <a:ea typeface="Verdana" panose="020B0604030504040204" pitchFamily="34" charset="0"/>
                      </a:endParaRPr>
                    </a:p>
                  </a:txBody>
                  <a:tcPr/>
                </a:tc>
                <a:tc>
                  <a:txBody>
                    <a:bodyPr/>
                    <a:lstStyle/>
                    <a:p>
                      <a:pPr algn="ctr"/>
                      <a:r>
                        <a:rPr lang="lv-LV" sz="1400" noProof="0">
                          <a:solidFill>
                            <a:schemeClr val="tx1"/>
                          </a:solidFill>
                          <a:latin typeface="Verdana" panose="020B0604030504040204" pitchFamily="34" charset="0"/>
                          <a:ea typeface="Verdana" panose="020B0604030504040204" pitchFamily="34" charset="0"/>
                        </a:rPr>
                        <a:t>Saņēmēju skaits </a:t>
                      </a:r>
                    </a:p>
                    <a:p>
                      <a:pPr algn="ctr"/>
                      <a:r>
                        <a:rPr lang="lv-LV" sz="1400" b="0" i="1" u="none" strike="noStrike" cap="none" noProof="0">
                          <a:solidFill>
                            <a:schemeClr val="tx1"/>
                          </a:solidFill>
                          <a:latin typeface="Verdana" panose="020B0604030504040204" pitchFamily="34" charset="0"/>
                          <a:ea typeface="Verdana" panose="020B0604030504040204" pitchFamily="34" charset="0"/>
                          <a:cs typeface="+mn-cs"/>
                          <a:sym typeface="Arial"/>
                        </a:rPr>
                        <a:t>(augustā)</a:t>
                      </a:r>
                    </a:p>
                  </a:txBody>
                  <a:tcPr/>
                </a:tc>
                <a:tc>
                  <a:txBody>
                    <a:bodyPr/>
                    <a:lstStyle/>
                    <a:p>
                      <a:pPr algn="ctr"/>
                      <a:r>
                        <a:rPr lang="lv-LV" sz="1400" noProof="0">
                          <a:solidFill>
                            <a:schemeClr val="tx1"/>
                          </a:solidFill>
                          <a:latin typeface="Verdana" panose="020B0604030504040204" pitchFamily="34" charset="0"/>
                          <a:ea typeface="Verdana" panose="020B0604030504040204" pitchFamily="34" charset="0"/>
                        </a:rPr>
                        <a:t>Izlietotais finansējums, eiro</a:t>
                      </a:r>
                    </a:p>
                    <a:p>
                      <a:pPr algn="ctr"/>
                      <a:r>
                        <a:rPr lang="lv-LV" sz="1400" b="0" i="1" noProof="0">
                          <a:solidFill>
                            <a:schemeClr val="tx1"/>
                          </a:solidFill>
                          <a:latin typeface="Verdana" panose="020B0604030504040204" pitchFamily="34" charset="0"/>
                          <a:ea typeface="Verdana" panose="020B0604030504040204" pitchFamily="34" charset="0"/>
                        </a:rPr>
                        <a:t>(augustā)</a:t>
                      </a:r>
                    </a:p>
                  </a:txBody>
                  <a:tcPr/>
                </a:tc>
                <a:tc>
                  <a:txBody>
                    <a:bodyPr/>
                    <a:lstStyle/>
                    <a:p>
                      <a:pPr algn="ctr"/>
                      <a:r>
                        <a:rPr lang="lv-LV" sz="1400" b="0" i="1" noProof="0">
                          <a:solidFill>
                            <a:schemeClr val="tx1"/>
                          </a:solidFill>
                          <a:latin typeface="Verdana" panose="020B0604030504040204" pitchFamily="34" charset="0"/>
                          <a:ea typeface="Verdana" panose="020B0604030504040204" pitchFamily="34" charset="0"/>
                        </a:rPr>
                        <a:t>Līdz 31.08.2024 izlietotais finansējums, eiro</a:t>
                      </a:r>
                    </a:p>
                  </a:txBody>
                  <a:tcPr/>
                </a:tc>
                <a:extLst>
                  <a:ext uri="{0D108BD9-81ED-4DB2-BD59-A6C34878D82A}">
                    <a16:rowId xmlns:a16="http://schemas.microsoft.com/office/drawing/2014/main" val="107393388"/>
                  </a:ext>
                </a:extLst>
              </a:tr>
              <a:tr h="307747">
                <a:tc>
                  <a:txBody>
                    <a:bodyPr/>
                    <a:lstStyle/>
                    <a:p>
                      <a:r>
                        <a:rPr lang="lv-LV" sz="1400" b="0" noProof="0">
                          <a:latin typeface="Verdana" panose="020B0604030504040204" pitchFamily="34" charset="0"/>
                          <a:ea typeface="Verdana" panose="020B0604030504040204" pitchFamily="34" charset="0"/>
                        </a:rPr>
                        <a:t>ģimenes valsts pabalsts (ĢVP)</a:t>
                      </a:r>
                    </a:p>
                  </a:txBody>
                  <a:tcPr>
                    <a:solidFill>
                      <a:schemeClr val="accent3">
                        <a:lumMod val="40000"/>
                        <a:lumOff val="60000"/>
                      </a:schemeClr>
                    </a:solidFill>
                  </a:tcPr>
                </a:tc>
                <a:tc>
                  <a:txBody>
                    <a:bodyPr/>
                    <a:lstStyle/>
                    <a:p>
                      <a:pPr algn="ctr"/>
                      <a:r>
                        <a:rPr lang="lv-LV" sz="1400" noProof="0">
                          <a:latin typeface="Verdana" panose="020B0604030504040204" pitchFamily="34" charset="0"/>
                          <a:ea typeface="Verdana" panose="020B0604030504040204" pitchFamily="34" charset="0"/>
                        </a:rPr>
                        <a:t>3 476</a:t>
                      </a:r>
                    </a:p>
                  </a:txBody>
                  <a:tcPr>
                    <a:solidFill>
                      <a:schemeClr val="accent3">
                        <a:lumMod val="40000"/>
                        <a:lumOff val="60000"/>
                      </a:schemeClr>
                    </a:solidFill>
                  </a:tcPr>
                </a:tc>
                <a:tc>
                  <a:txBody>
                    <a:bodyPr/>
                    <a:lstStyle/>
                    <a:p>
                      <a:pPr algn="ctr"/>
                      <a:r>
                        <a:rPr lang="lv-LV" sz="1400" i="0" noProof="0">
                          <a:latin typeface="Verdana" panose="020B0604030504040204" pitchFamily="34" charset="0"/>
                          <a:ea typeface="Verdana" panose="020B0604030504040204" pitchFamily="34" charset="0"/>
                        </a:rPr>
                        <a:t>227 727</a:t>
                      </a:r>
                    </a:p>
                  </a:txBody>
                  <a:tcPr>
                    <a:solidFill>
                      <a:schemeClr val="accent3">
                        <a:lumMod val="40000"/>
                        <a:lumOff val="60000"/>
                      </a:schemeClr>
                    </a:solidFill>
                  </a:tcPr>
                </a:tc>
                <a:tc>
                  <a:txBody>
                    <a:bodyPr/>
                    <a:lstStyle/>
                    <a:p>
                      <a:pPr algn="ctr"/>
                      <a:r>
                        <a:rPr lang="lv-LV" sz="1400" i="1" noProof="0">
                          <a:latin typeface="Verdana" panose="020B0604030504040204" pitchFamily="34" charset="0"/>
                          <a:ea typeface="Verdana" panose="020B0604030504040204" pitchFamily="34" charset="0"/>
                        </a:rPr>
                        <a:t>7 400 050</a:t>
                      </a:r>
                    </a:p>
                  </a:txBody>
                  <a:tcPr>
                    <a:solidFill>
                      <a:schemeClr val="accent3">
                        <a:lumMod val="40000"/>
                        <a:lumOff val="60000"/>
                      </a:schemeClr>
                    </a:solidFill>
                  </a:tcPr>
                </a:tc>
                <a:extLst>
                  <a:ext uri="{0D108BD9-81ED-4DB2-BD59-A6C34878D82A}">
                    <a16:rowId xmlns:a16="http://schemas.microsoft.com/office/drawing/2014/main" val="1474485005"/>
                  </a:ext>
                </a:extLst>
              </a:tr>
              <a:tr h="337352">
                <a:tc>
                  <a:txBody>
                    <a:bodyPr/>
                    <a:lstStyle/>
                    <a:p>
                      <a:r>
                        <a:rPr lang="lv-LV" sz="1400" b="0" noProof="0">
                          <a:latin typeface="Verdana" panose="020B0604030504040204" pitchFamily="34" charset="0"/>
                          <a:ea typeface="Verdana" panose="020B0604030504040204" pitchFamily="34" charset="0"/>
                        </a:rPr>
                        <a:t>bērna kopšanas pabalsts </a:t>
                      </a:r>
                      <a:endParaRPr lang="lv-LV" sz="1400" b="0" i="1" noProof="0">
                        <a:latin typeface="Verdana" panose="020B0604030504040204" pitchFamily="34" charset="0"/>
                        <a:ea typeface="Verdana" panose="020B0604030504040204" pitchFamily="34" charset="0"/>
                      </a:endParaRPr>
                    </a:p>
                  </a:txBody>
                  <a:tcPr>
                    <a:solidFill>
                      <a:schemeClr val="accent3">
                        <a:lumMod val="40000"/>
                        <a:lumOff val="60000"/>
                      </a:schemeClr>
                    </a:solidFill>
                  </a:tcPr>
                </a:tc>
                <a:tc>
                  <a:txBody>
                    <a:bodyPr/>
                    <a:lstStyle/>
                    <a:p>
                      <a:pPr algn="ctr"/>
                      <a:r>
                        <a:rPr lang="lv-LV" sz="1400" noProof="0">
                          <a:latin typeface="Verdana" panose="020B0604030504040204" pitchFamily="34" charset="0"/>
                          <a:ea typeface="Verdana" panose="020B0604030504040204" pitchFamily="34" charset="0"/>
                        </a:rPr>
                        <a:t>289</a:t>
                      </a:r>
                    </a:p>
                  </a:txBody>
                  <a:tcPr>
                    <a:solidFill>
                      <a:schemeClr val="accent3">
                        <a:lumMod val="40000"/>
                        <a:lumOff val="60000"/>
                      </a:schemeClr>
                    </a:solidFill>
                  </a:tcPr>
                </a:tc>
                <a:tc>
                  <a:txBody>
                    <a:bodyPr/>
                    <a:lstStyle/>
                    <a:p>
                      <a:pPr algn="ctr"/>
                      <a:r>
                        <a:rPr lang="lv-LV" sz="1400" i="0" noProof="0">
                          <a:latin typeface="Verdana" panose="020B0604030504040204" pitchFamily="34" charset="0"/>
                          <a:ea typeface="Verdana" panose="020B0604030504040204" pitchFamily="34" charset="0"/>
                        </a:rPr>
                        <a:t>38 869</a:t>
                      </a:r>
                    </a:p>
                  </a:txBody>
                  <a:tcPr>
                    <a:solidFill>
                      <a:schemeClr val="accent3">
                        <a:lumMod val="40000"/>
                        <a:lumOff val="60000"/>
                      </a:schemeClr>
                    </a:solidFill>
                  </a:tcPr>
                </a:tc>
                <a:tc>
                  <a:txBody>
                    <a:bodyPr/>
                    <a:lstStyle/>
                    <a:p>
                      <a:pPr algn="ctr"/>
                      <a:r>
                        <a:rPr lang="lv-LV" sz="1400" i="1" noProof="0">
                          <a:latin typeface="Verdana" panose="020B0604030504040204" pitchFamily="34" charset="0"/>
                          <a:ea typeface="Verdana" panose="020B0604030504040204" pitchFamily="34" charset="0"/>
                        </a:rPr>
                        <a:t>1 362 796</a:t>
                      </a:r>
                    </a:p>
                  </a:txBody>
                  <a:tcPr>
                    <a:solidFill>
                      <a:schemeClr val="accent3">
                        <a:lumMod val="40000"/>
                        <a:lumOff val="60000"/>
                      </a:schemeClr>
                    </a:solidFill>
                  </a:tcPr>
                </a:tc>
                <a:extLst>
                  <a:ext uri="{0D108BD9-81ED-4DB2-BD59-A6C34878D82A}">
                    <a16:rowId xmlns:a16="http://schemas.microsoft.com/office/drawing/2014/main" val="1807209346"/>
                  </a:ext>
                </a:extLst>
              </a:tr>
              <a:tr h="301840">
                <a:tc>
                  <a:txBody>
                    <a:bodyPr/>
                    <a:lstStyle/>
                    <a:p>
                      <a:r>
                        <a:rPr lang="lv-LV" sz="1400" b="0" noProof="0">
                          <a:latin typeface="Verdana" panose="020B0604030504040204" pitchFamily="34" charset="0"/>
                          <a:ea typeface="Verdana" panose="020B0604030504040204" pitchFamily="34" charset="0"/>
                        </a:rPr>
                        <a:t>bērna piedzimšanas pabalsts</a:t>
                      </a:r>
                    </a:p>
                  </a:txBody>
                  <a:tcPr>
                    <a:solidFill>
                      <a:schemeClr val="accent3">
                        <a:lumMod val="40000"/>
                        <a:lumOff val="60000"/>
                      </a:schemeClr>
                    </a:solidFill>
                  </a:tcPr>
                </a:tc>
                <a:tc>
                  <a:txBody>
                    <a:bodyPr/>
                    <a:lstStyle/>
                    <a:p>
                      <a:pPr algn="ctr"/>
                      <a:r>
                        <a:rPr lang="lv-LV" sz="1400" noProof="0">
                          <a:solidFill>
                            <a:schemeClr val="tx1"/>
                          </a:solidFill>
                          <a:latin typeface="Verdana" panose="020B0604030504040204" pitchFamily="34" charset="0"/>
                          <a:ea typeface="Verdana" panose="020B0604030504040204" pitchFamily="34" charset="0"/>
                        </a:rPr>
                        <a:t>13</a:t>
                      </a:r>
                    </a:p>
                  </a:txBody>
                  <a:tcPr>
                    <a:solidFill>
                      <a:schemeClr val="accent3">
                        <a:lumMod val="40000"/>
                        <a:lumOff val="60000"/>
                      </a:schemeClr>
                    </a:solidFill>
                  </a:tcPr>
                </a:tc>
                <a:tc>
                  <a:txBody>
                    <a:bodyPr/>
                    <a:lstStyle/>
                    <a:p>
                      <a:pPr algn="ctr"/>
                      <a:r>
                        <a:rPr lang="lv-LV" sz="1400" i="0" noProof="0">
                          <a:solidFill>
                            <a:schemeClr val="tx1"/>
                          </a:solidFill>
                          <a:latin typeface="Verdana" panose="020B0604030504040204" pitchFamily="34" charset="0"/>
                          <a:ea typeface="Verdana" panose="020B0604030504040204" pitchFamily="34" charset="0"/>
                        </a:rPr>
                        <a:t>5 475</a:t>
                      </a:r>
                    </a:p>
                  </a:txBody>
                  <a:tcPr>
                    <a:solidFill>
                      <a:schemeClr val="accent3">
                        <a:lumMod val="40000"/>
                        <a:lumOff val="60000"/>
                      </a:schemeClr>
                    </a:solidFill>
                  </a:tcPr>
                </a:tc>
                <a:tc>
                  <a:txBody>
                    <a:bodyPr/>
                    <a:lstStyle/>
                    <a:p>
                      <a:pPr algn="ctr"/>
                      <a:r>
                        <a:rPr lang="lv-LV" sz="1400" i="1" noProof="0">
                          <a:solidFill>
                            <a:schemeClr val="tx1"/>
                          </a:solidFill>
                          <a:latin typeface="Verdana" panose="020B0604030504040204" pitchFamily="34" charset="0"/>
                          <a:ea typeface="Verdana" panose="020B0604030504040204" pitchFamily="34" charset="0"/>
                        </a:rPr>
                        <a:t>149 094</a:t>
                      </a:r>
                    </a:p>
                  </a:txBody>
                  <a:tcPr>
                    <a:solidFill>
                      <a:schemeClr val="accent3">
                        <a:lumMod val="40000"/>
                        <a:lumOff val="60000"/>
                      </a:schemeClr>
                    </a:solidFill>
                  </a:tcPr>
                </a:tc>
                <a:extLst>
                  <a:ext uri="{0D108BD9-81ED-4DB2-BD59-A6C34878D82A}">
                    <a16:rowId xmlns:a16="http://schemas.microsoft.com/office/drawing/2014/main" val="3970282850"/>
                  </a:ext>
                </a:extLst>
              </a:tr>
              <a:tr h="399344">
                <a:tc>
                  <a:txBody>
                    <a:bodyPr/>
                    <a:lstStyle/>
                    <a:p>
                      <a:r>
                        <a:rPr lang="lv-LV" sz="1400" b="0" noProof="0">
                          <a:latin typeface="Verdana" panose="020B0604030504040204" pitchFamily="34" charset="0"/>
                          <a:ea typeface="Verdana" panose="020B0604030504040204" pitchFamily="34" charset="0"/>
                        </a:rPr>
                        <a:t>piemaksa pie ĢVP par bērnu ar invaliditāti</a:t>
                      </a:r>
                    </a:p>
                  </a:txBody>
                  <a:tcPr>
                    <a:solidFill>
                      <a:schemeClr val="accent3">
                        <a:lumMod val="40000"/>
                        <a:lumOff val="60000"/>
                      </a:schemeClr>
                    </a:solidFill>
                  </a:tcPr>
                </a:tc>
                <a:tc>
                  <a:txBody>
                    <a:bodyPr/>
                    <a:lstStyle/>
                    <a:p>
                      <a:pPr algn="ctr"/>
                      <a:r>
                        <a:rPr lang="lv-LV" sz="1400" noProof="0">
                          <a:solidFill>
                            <a:schemeClr val="tx1"/>
                          </a:solidFill>
                          <a:latin typeface="Verdana" panose="020B0604030504040204" pitchFamily="34" charset="0"/>
                          <a:ea typeface="Verdana" panose="020B0604030504040204" pitchFamily="34" charset="0"/>
                        </a:rPr>
                        <a:t>123</a:t>
                      </a:r>
                    </a:p>
                  </a:txBody>
                  <a:tcPr>
                    <a:solidFill>
                      <a:schemeClr val="accent3">
                        <a:lumMod val="40000"/>
                        <a:lumOff val="60000"/>
                      </a:schemeClr>
                    </a:solidFill>
                  </a:tcPr>
                </a:tc>
                <a:tc>
                  <a:txBody>
                    <a:bodyPr/>
                    <a:lstStyle/>
                    <a:p>
                      <a:pPr algn="ctr"/>
                      <a:r>
                        <a:rPr lang="lv-LV" sz="1400" i="0" noProof="0">
                          <a:solidFill>
                            <a:schemeClr val="tx1"/>
                          </a:solidFill>
                          <a:latin typeface="Verdana" panose="020B0604030504040204" pitchFamily="34" charset="0"/>
                          <a:ea typeface="Verdana" panose="020B0604030504040204" pitchFamily="34" charset="0"/>
                        </a:rPr>
                        <a:t>20 640</a:t>
                      </a:r>
                    </a:p>
                  </a:txBody>
                  <a:tcPr>
                    <a:solidFill>
                      <a:schemeClr val="accent3">
                        <a:lumMod val="40000"/>
                        <a:lumOff val="60000"/>
                      </a:schemeClr>
                    </a:solidFill>
                  </a:tcPr>
                </a:tc>
                <a:tc>
                  <a:txBody>
                    <a:bodyPr/>
                    <a:lstStyle/>
                    <a:p>
                      <a:pPr algn="ctr"/>
                      <a:r>
                        <a:rPr lang="lv-LV" sz="1400" i="1" noProof="0">
                          <a:solidFill>
                            <a:schemeClr val="tx1"/>
                          </a:solidFill>
                          <a:latin typeface="Verdana" panose="020B0604030504040204" pitchFamily="34" charset="0"/>
                          <a:ea typeface="Verdana" panose="020B0604030504040204" pitchFamily="34" charset="0"/>
                        </a:rPr>
                        <a:t>358 226</a:t>
                      </a:r>
                    </a:p>
                  </a:txBody>
                  <a:tcPr>
                    <a:solidFill>
                      <a:schemeClr val="accent3">
                        <a:lumMod val="40000"/>
                        <a:lumOff val="60000"/>
                      </a:schemeClr>
                    </a:solidFill>
                  </a:tcPr>
                </a:tc>
                <a:extLst>
                  <a:ext uri="{0D108BD9-81ED-4DB2-BD59-A6C34878D82A}">
                    <a16:rowId xmlns:a16="http://schemas.microsoft.com/office/drawing/2014/main" val="1150265094"/>
                  </a:ext>
                </a:extLst>
              </a:tr>
              <a:tr h="399344">
                <a:tc>
                  <a:txBody>
                    <a:bodyPr/>
                    <a:lstStyle/>
                    <a:p>
                      <a:r>
                        <a:rPr lang="lv-LV" sz="1400" b="0" noProof="0">
                          <a:latin typeface="Verdana" panose="020B0604030504040204" pitchFamily="34" charset="0"/>
                          <a:ea typeface="Verdana" panose="020B0604030504040204" pitchFamily="34" charset="0"/>
                        </a:rPr>
                        <a:t>bērna ar invaliditāti kopšanas pabalsts</a:t>
                      </a:r>
                    </a:p>
                  </a:txBody>
                  <a:tcPr>
                    <a:solidFill>
                      <a:schemeClr val="accent3">
                        <a:lumMod val="40000"/>
                        <a:lumOff val="60000"/>
                      </a:schemeClr>
                    </a:solidFill>
                  </a:tcPr>
                </a:tc>
                <a:tc>
                  <a:txBody>
                    <a:bodyPr/>
                    <a:lstStyle/>
                    <a:p>
                      <a:pPr algn="ctr"/>
                      <a:r>
                        <a:rPr lang="lv-LV" sz="1400" noProof="0">
                          <a:solidFill>
                            <a:schemeClr val="tx1"/>
                          </a:solidFill>
                          <a:latin typeface="Verdana" panose="020B0604030504040204" pitchFamily="34" charset="0"/>
                          <a:ea typeface="Verdana" panose="020B0604030504040204" pitchFamily="34" charset="0"/>
                        </a:rPr>
                        <a:t>74</a:t>
                      </a:r>
                    </a:p>
                  </a:txBody>
                  <a:tcPr>
                    <a:solidFill>
                      <a:schemeClr val="accent3">
                        <a:lumMod val="40000"/>
                        <a:lumOff val="60000"/>
                      </a:schemeClr>
                    </a:solidFill>
                  </a:tcPr>
                </a:tc>
                <a:tc>
                  <a:txBody>
                    <a:bodyPr/>
                    <a:lstStyle/>
                    <a:p>
                      <a:pPr algn="ctr"/>
                      <a:r>
                        <a:rPr lang="lv-LV" sz="1400" i="0" noProof="0">
                          <a:solidFill>
                            <a:schemeClr val="tx1"/>
                          </a:solidFill>
                          <a:latin typeface="Verdana" panose="020B0604030504040204" pitchFamily="34" charset="0"/>
                          <a:ea typeface="Verdana" panose="020B0604030504040204" pitchFamily="34" charset="0"/>
                        </a:rPr>
                        <a:t>26 540</a:t>
                      </a:r>
                    </a:p>
                  </a:txBody>
                  <a:tcPr>
                    <a:solidFill>
                      <a:schemeClr val="accent3">
                        <a:lumMod val="40000"/>
                        <a:lumOff val="60000"/>
                      </a:schemeClr>
                    </a:solidFill>
                  </a:tcPr>
                </a:tc>
                <a:tc>
                  <a:txBody>
                    <a:bodyPr/>
                    <a:lstStyle/>
                    <a:p>
                      <a:pPr algn="ctr"/>
                      <a:r>
                        <a:rPr lang="lv-LV" sz="1400" i="1" noProof="0">
                          <a:solidFill>
                            <a:schemeClr val="tx1"/>
                          </a:solidFill>
                          <a:latin typeface="Verdana" panose="020B0604030504040204" pitchFamily="34" charset="0"/>
                          <a:ea typeface="Verdana" panose="020B0604030504040204" pitchFamily="34" charset="0"/>
                        </a:rPr>
                        <a:t>550 723</a:t>
                      </a:r>
                    </a:p>
                  </a:txBody>
                  <a:tcPr>
                    <a:solidFill>
                      <a:schemeClr val="accent3">
                        <a:lumMod val="40000"/>
                        <a:lumOff val="60000"/>
                      </a:schemeClr>
                    </a:solidFill>
                  </a:tcPr>
                </a:tc>
                <a:extLst>
                  <a:ext uri="{0D108BD9-81ED-4DB2-BD59-A6C34878D82A}">
                    <a16:rowId xmlns:a16="http://schemas.microsoft.com/office/drawing/2014/main" val="3293935531"/>
                  </a:ext>
                </a:extLst>
              </a:tr>
              <a:tr h="502784">
                <a:tc>
                  <a:txBody>
                    <a:bodyPr/>
                    <a:lstStyle/>
                    <a:p>
                      <a:r>
                        <a:rPr lang="lv-LV" sz="1400" b="1" i="1" u="none" strike="noStrike" cap="none" noProof="0">
                          <a:solidFill>
                            <a:schemeClr val="tx1"/>
                          </a:solidFill>
                          <a:latin typeface="Verdana" panose="020B0604030504040204" pitchFamily="34" charset="0"/>
                          <a:ea typeface="Verdana" panose="020B0604030504040204" pitchFamily="34" charset="0"/>
                          <a:cs typeface="+mn-cs"/>
                          <a:sym typeface="Arial"/>
                        </a:rPr>
                        <a:t>Valsts sociālā nodrošinājuma pabalsts</a:t>
                      </a:r>
                    </a:p>
                  </a:txBody>
                  <a:tcPr/>
                </a:tc>
                <a:tc>
                  <a:txBody>
                    <a:bodyPr/>
                    <a:lstStyle/>
                    <a:p>
                      <a:pPr algn="ctr"/>
                      <a:endParaRPr lang="lv-LV" sz="1400" noProof="0">
                        <a:solidFill>
                          <a:srgbClr val="FF0000"/>
                        </a:solidFill>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sz="1400" i="0" noProof="0">
                        <a:solidFill>
                          <a:srgbClr val="FF0000"/>
                        </a:solidFill>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sz="1400" i="1" noProof="0">
                        <a:solidFill>
                          <a:srgbClr val="FF0000"/>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94312246"/>
                  </a:ext>
                </a:extLst>
              </a:tr>
              <a:tr h="352214">
                <a:tc>
                  <a:txBody>
                    <a:bodyPr/>
                    <a:lstStyle/>
                    <a:p>
                      <a:r>
                        <a:rPr lang="lv-LV" sz="1400" b="0" i="0" u="none" strike="noStrike" cap="none" noProof="0">
                          <a:solidFill>
                            <a:schemeClr val="dk1"/>
                          </a:solidFill>
                          <a:latin typeface="Verdana" panose="020B0604030504040204" pitchFamily="34" charset="0"/>
                          <a:ea typeface="Verdana" panose="020B0604030504040204" pitchFamily="34" charset="0"/>
                          <a:cs typeface="+mn-cs"/>
                          <a:sym typeface="Arial"/>
                        </a:rPr>
                        <a:t>Personām ar invaliditāti</a:t>
                      </a:r>
                    </a:p>
                  </a:txBody>
                  <a:tcPr/>
                </a:tc>
                <a:tc>
                  <a:txBody>
                    <a:bodyPr/>
                    <a:lstStyle/>
                    <a:p>
                      <a:pPr algn="ctr"/>
                      <a:r>
                        <a:rPr lang="lv-LV" sz="1400" noProof="0">
                          <a:solidFill>
                            <a:schemeClr val="tx1"/>
                          </a:solidFill>
                          <a:latin typeface="Verdana" panose="020B0604030504040204" pitchFamily="34" charset="0"/>
                          <a:ea typeface="Verdana" panose="020B0604030504040204" pitchFamily="34" charset="0"/>
                        </a:rPr>
                        <a:t>337</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400" i="0" noProof="0">
                          <a:solidFill>
                            <a:schemeClr val="tx1"/>
                          </a:solidFill>
                          <a:latin typeface="Verdana" panose="020B0604030504040204" pitchFamily="34" charset="0"/>
                          <a:ea typeface="Verdana" panose="020B0604030504040204" pitchFamily="34" charset="0"/>
                        </a:rPr>
                        <a:t>53 785</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400" i="1" noProof="0">
                          <a:solidFill>
                            <a:schemeClr val="tx1"/>
                          </a:solidFill>
                          <a:latin typeface="Verdana" panose="020B0604030504040204" pitchFamily="34" charset="0"/>
                          <a:ea typeface="Verdana" panose="020B0604030504040204" pitchFamily="34" charset="0"/>
                        </a:rPr>
                        <a:t>817 827</a:t>
                      </a:r>
                    </a:p>
                  </a:txBody>
                  <a:tcPr/>
                </a:tc>
                <a:extLst>
                  <a:ext uri="{0D108BD9-81ED-4DB2-BD59-A6C34878D82A}">
                    <a16:rowId xmlns:a16="http://schemas.microsoft.com/office/drawing/2014/main" val="2171427743"/>
                  </a:ext>
                </a:extLst>
              </a:tr>
              <a:tr h="394224">
                <a:tc>
                  <a:txBody>
                    <a:bodyPr/>
                    <a:lstStyle/>
                    <a:p>
                      <a:r>
                        <a:rPr lang="lv-LV" sz="1400" b="0" i="0" u="none" strike="noStrike" cap="none" noProof="0">
                          <a:solidFill>
                            <a:schemeClr val="dk1"/>
                          </a:solidFill>
                          <a:latin typeface="Verdana" panose="020B0604030504040204" pitchFamily="34" charset="0"/>
                          <a:ea typeface="Verdana" panose="020B0604030504040204" pitchFamily="34" charset="0"/>
                          <a:cs typeface="+mn-cs"/>
                          <a:sym typeface="Arial"/>
                        </a:rPr>
                        <a:t>Senioriem</a:t>
                      </a:r>
                    </a:p>
                  </a:txBody>
                  <a:tcPr/>
                </a:tc>
                <a:tc>
                  <a:txBody>
                    <a:bodyPr/>
                    <a:lstStyle/>
                    <a:p>
                      <a:pPr algn="ctr"/>
                      <a:r>
                        <a:rPr lang="lv-LV" sz="1400" noProof="0">
                          <a:solidFill>
                            <a:schemeClr val="tx1"/>
                          </a:solidFill>
                          <a:latin typeface="Verdana" panose="020B0604030504040204" pitchFamily="34" charset="0"/>
                          <a:ea typeface="Verdana" panose="020B0604030504040204"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400" i="0" noProof="0">
                          <a:solidFill>
                            <a:schemeClr val="tx1"/>
                          </a:solidFill>
                          <a:latin typeface="Verdana" panose="020B0604030504040204" pitchFamily="34" charset="0"/>
                          <a:ea typeface="Verdana" panose="020B0604030504040204" pitchFamily="34" charset="0"/>
                        </a:rPr>
                        <a:t>33 301</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400" i="1" noProof="0" dirty="0">
                          <a:solidFill>
                            <a:schemeClr val="tx1"/>
                          </a:solidFill>
                          <a:latin typeface="Verdana" panose="020B0604030504040204" pitchFamily="34" charset="0"/>
                          <a:ea typeface="Verdana" panose="020B0604030504040204" pitchFamily="34" charset="0"/>
                        </a:rPr>
                        <a:t>557 508</a:t>
                      </a:r>
                    </a:p>
                  </a:txBody>
                  <a:tcPr/>
                </a:tc>
                <a:extLst>
                  <a:ext uri="{0D108BD9-81ED-4DB2-BD59-A6C34878D82A}">
                    <a16:rowId xmlns:a16="http://schemas.microsoft.com/office/drawing/2014/main" val="3629693042"/>
                  </a:ext>
                </a:extLst>
              </a:tr>
            </a:tbl>
          </a:graphicData>
        </a:graphic>
      </p:graphicFrame>
    </p:spTree>
    <p:extLst>
      <p:ext uri="{BB962C8B-B14F-4D97-AF65-F5344CB8AC3E}">
        <p14:creationId xmlns:p14="http://schemas.microsoft.com/office/powerpoint/2010/main" val="217675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7" name="Title 6">
            <a:extLst>
              <a:ext uri="{FF2B5EF4-FFF2-40B4-BE49-F238E27FC236}">
                <a16:creationId xmlns:a16="http://schemas.microsoft.com/office/drawing/2014/main" id="{982F48DE-6902-4645-98C9-E2028A6960BE}"/>
              </a:ext>
            </a:extLst>
          </p:cNvPr>
          <p:cNvSpPr>
            <a:spLocks noGrp="1"/>
          </p:cNvSpPr>
          <p:nvPr>
            <p:ph type="title"/>
          </p:nvPr>
        </p:nvSpPr>
        <p:spPr>
          <a:xfrm>
            <a:off x="950594" y="376987"/>
            <a:ext cx="10972800" cy="1143000"/>
          </a:xfrm>
        </p:spPr>
        <p:txBody>
          <a:bodyPr/>
          <a:lstStyle/>
          <a:p>
            <a:r>
              <a:rPr lang="lv-LV" sz="2400" b="1" dirty="0">
                <a:latin typeface="Verdana"/>
                <a:ea typeface="Verdana"/>
              </a:rPr>
              <a:t>Sociālie pakalpojumi</a:t>
            </a:r>
            <a:br>
              <a:rPr lang="lv-LV" sz="2400" b="1" dirty="0">
                <a:latin typeface="Verdana"/>
                <a:ea typeface="Verdana"/>
              </a:rPr>
            </a:br>
            <a:r>
              <a:rPr lang="lv-LV" sz="1800" dirty="0">
                <a:latin typeface="Verdana"/>
                <a:ea typeface="Verdana"/>
              </a:rPr>
              <a:t>(jūlija dati)</a:t>
            </a:r>
          </a:p>
        </p:txBody>
      </p:sp>
      <p:sp>
        <p:nvSpPr>
          <p:cNvPr id="264" name="Google Shape;264;p26"/>
          <p:cNvSpPr txBox="1">
            <a:spLocks noGrp="1"/>
          </p:cNvSpPr>
          <p:nvPr>
            <p:ph type="body" idx="1"/>
          </p:nvPr>
        </p:nvSpPr>
        <p:spPr>
          <a:xfrm>
            <a:off x="609600" y="1651571"/>
            <a:ext cx="10972800" cy="4525962"/>
          </a:xfrm>
          <a:prstGeom prst="rect">
            <a:avLst/>
          </a:prstGeom>
          <a:noFill/>
          <a:ln>
            <a:noFill/>
          </a:ln>
        </p:spPr>
        <p:txBody>
          <a:bodyPr spcFirstLastPara="1" wrap="square" lIns="93950" tIns="46975" rIns="93950" bIns="46975" anchor="t" anchorCtr="0">
            <a:noAutofit/>
          </a:bodyPr>
          <a:lstStyle/>
          <a:p>
            <a:pPr marL="0" lvl="0" indent="0" rtl="0">
              <a:lnSpc>
                <a:spcPct val="100000"/>
              </a:lnSpc>
              <a:spcBef>
                <a:spcPts val="0"/>
              </a:spcBef>
              <a:spcAft>
                <a:spcPts val="0"/>
              </a:spcAft>
              <a:buClr>
                <a:schemeClr val="dk1"/>
              </a:buClr>
              <a:buSzPts val="2400"/>
              <a:buNone/>
            </a:pPr>
            <a:br>
              <a:rPr lang="lv" sz="2400" b="1" i="0" u="none" dirty="0">
                <a:solidFill>
                  <a:schemeClr val="dk1"/>
                </a:solidFill>
                <a:latin typeface="Verdana"/>
                <a:ea typeface="Verdana"/>
                <a:cs typeface="Verdana"/>
                <a:sym typeface="Verdana"/>
              </a:rPr>
            </a:br>
            <a:endParaRPr dirty="0"/>
          </a:p>
        </p:txBody>
      </p:sp>
      <p:sp>
        <p:nvSpPr>
          <p:cNvPr id="265" name="Google Shape;265;p26"/>
          <p:cNvSpPr txBox="1"/>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fld id="{00000000-1234-1234-1234-123412341234}" type="slidenum">
              <a:rPr kumimoji="0" lang="lv" sz="10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t>18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66" name="Google Shape;266;p26"/>
          <p:cNvPicPr preferRelativeResize="0"/>
          <p:nvPr/>
        </p:nvPicPr>
        <p:blipFill rotWithShape="1">
          <a:blip r:embed="rId3">
            <a:alphaModFix/>
          </a:blip>
          <a:srcRect/>
          <a:stretch/>
        </p:blipFill>
        <p:spPr>
          <a:xfrm>
            <a:off x="896937" y="4762"/>
            <a:ext cx="1222375" cy="1527175"/>
          </a:xfrm>
          <a:prstGeom prst="rect">
            <a:avLst/>
          </a:prstGeom>
          <a:noFill/>
          <a:ln>
            <a:noFill/>
          </a:ln>
        </p:spPr>
      </p:pic>
      <p:sp>
        <p:nvSpPr>
          <p:cNvPr id="4" name="Rectangle 3">
            <a:extLst>
              <a:ext uri="{FF2B5EF4-FFF2-40B4-BE49-F238E27FC236}">
                <a16:creationId xmlns:a16="http://schemas.microsoft.com/office/drawing/2014/main" id="{5B2B91BF-3D34-48C2-8BE2-9D24FBDC2DB5}"/>
              </a:ext>
            </a:extLst>
          </p:cNvPr>
          <p:cNvSpPr/>
          <p:nvPr/>
        </p:nvSpPr>
        <p:spPr>
          <a:xfrm>
            <a:off x="3038913" y="3275112"/>
            <a:ext cx="24558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Verdana"/>
                <a:ea typeface="Verdana"/>
                <a:cs typeface="Verdana"/>
                <a:sym typeface="Verdana"/>
              </a:rPr>
              <a:t> </a:t>
            </a:r>
            <a:endParaRPr kumimoji="0" lang="lv-LV"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8" name="Table 7">
            <a:extLst>
              <a:ext uri="{FF2B5EF4-FFF2-40B4-BE49-F238E27FC236}">
                <a16:creationId xmlns:a16="http://schemas.microsoft.com/office/drawing/2014/main" id="{351A8C4D-8343-4FF2-8F24-E84BEA26B572}"/>
              </a:ext>
            </a:extLst>
          </p:cNvPr>
          <p:cNvGraphicFramePr>
            <a:graphicFrameLocks noGrp="1"/>
          </p:cNvGraphicFramePr>
          <p:nvPr/>
        </p:nvGraphicFramePr>
        <p:xfrm>
          <a:off x="896937" y="1823321"/>
          <a:ext cx="10482264" cy="2441465"/>
        </p:xfrm>
        <a:graphic>
          <a:graphicData uri="http://schemas.openxmlformats.org/drawingml/2006/table">
            <a:tbl>
              <a:tblPr firstRow="1" bandRow="1">
                <a:tableStyleId>{69C7853C-536D-4A76-A0AE-DD22124D55A5}</a:tableStyleId>
              </a:tblPr>
              <a:tblGrid>
                <a:gridCol w="4611859">
                  <a:extLst>
                    <a:ext uri="{9D8B030D-6E8A-4147-A177-3AD203B41FA5}">
                      <a16:colId xmlns:a16="http://schemas.microsoft.com/office/drawing/2014/main" val="3850994751"/>
                    </a:ext>
                  </a:extLst>
                </a:gridCol>
                <a:gridCol w="3303531">
                  <a:extLst>
                    <a:ext uri="{9D8B030D-6E8A-4147-A177-3AD203B41FA5}">
                      <a16:colId xmlns:a16="http://schemas.microsoft.com/office/drawing/2014/main" val="2129466896"/>
                    </a:ext>
                  </a:extLst>
                </a:gridCol>
                <a:gridCol w="2566874">
                  <a:extLst>
                    <a:ext uri="{9D8B030D-6E8A-4147-A177-3AD203B41FA5}">
                      <a16:colId xmlns:a16="http://schemas.microsoft.com/office/drawing/2014/main" val="2232421996"/>
                    </a:ext>
                  </a:extLst>
                </a:gridCol>
              </a:tblGrid>
              <a:tr h="370840">
                <a:tc>
                  <a:txBody>
                    <a:bodyPr/>
                    <a:lstStyle/>
                    <a:p>
                      <a:pPr algn="ctr"/>
                      <a:r>
                        <a:rPr lang="lv-LV" sz="1600" noProof="0" dirty="0">
                          <a:solidFill>
                            <a:schemeClr val="tx1"/>
                          </a:solidFill>
                          <a:latin typeface="Verdana" panose="020B0604030504040204" pitchFamily="34" charset="0"/>
                          <a:ea typeface="Verdana" panose="020B0604030504040204" pitchFamily="34" charset="0"/>
                        </a:rPr>
                        <a:t>Pakalpojums</a:t>
                      </a:r>
                    </a:p>
                  </a:txBody>
                  <a:tcPr/>
                </a:tc>
                <a:tc>
                  <a:txBody>
                    <a:bodyPr/>
                    <a:lstStyle/>
                    <a:p>
                      <a:pPr algn="ctr"/>
                      <a:r>
                        <a:rPr lang="lv-LV" sz="1600" noProof="0" dirty="0">
                          <a:solidFill>
                            <a:schemeClr val="tx1"/>
                          </a:solidFill>
                          <a:latin typeface="Verdana" panose="020B0604030504040204" pitchFamily="34" charset="0"/>
                          <a:ea typeface="Verdana" panose="020B0604030504040204" pitchFamily="34" charset="0"/>
                        </a:rPr>
                        <a:t>Saņēmēju skaits </a:t>
                      </a:r>
                    </a:p>
                    <a:p>
                      <a:pPr algn="ctr"/>
                      <a:r>
                        <a:rPr lang="lv-LV" sz="1600" b="0" noProof="0" dirty="0">
                          <a:solidFill>
                            <a:schemeClr val="tx1"/>
                          </a:solidFill>
                          <a:latin typeface="Verdana" panose="020B0604030504040204" pitchFamily="34" charset="0"/>
                          <a:ea typeface="Verdana" panose="020B0604030504040204" pitchFamily="34" charset="0"/>
                        </a:rPr>
                        <a:t>(kopš pakalpojuma uzsākšanas)</a:t>
                      </a:r>
                    </a:p>
                  </a:txBody>
                  <a:tcPr/>
                </a:tc>
                <a:tc>
                  <a:txBody>
                    <a:bodyPr/>
                    <a:lstStyle/>
                    <a:p>
                      <a:pPr algn="ctr"/>
                      <a:r>
                        <a:rPr lang="lv-LV" sz="1600" b="1" noProof="0" dirty="0">
                          <a:solidFill>
                            <a:schemeClr val="tx1"/>
                          </a:solidFill>
                          <a:latin typeface="Verdana" panose="020B0604030504040204" pitchFamily="34" charset="0"/>
                          <a:ea typeface="Verdana" panose="020B0604030504040204" pitchFamily="34" charset="0"/>
                        </a:rPr>
                        <a:t>Izlietotais </a:t>
                      </a:r>
                      <a:r>
                        <a:rPr lang="lv-LV" sz="1600" noProof="0" dirty="0">
                          <a:solidFill>
                            <a:schemeClr val="tx1"/>
                          </a:solidFill>
                          <a:latin typeface="Verdana" panose="020B0604030504040204" pitchFamily="34" charset="0"/>
                          <a:ea typeface="Verdana" panose="020B0604030504040204" pitchFamily="34" charset="0"/>
                        </a:rPr>
                        <a:t>finansējums, eiro</a:t>
                      </a:r>
                    </a:p>
                    <a:p>
                      <a:pPr algn="ctr"/>
                      <a:r>
                        <a:rPr lang="lv-LV" sz="1600" b="0" noProof="0" dirty="0">
                          <a:solidFill>
                            <a:schemeClr val="tx1"/>
                          </a:solidFill>
                          <a:latin typeface="Verdana" panose="020B0604030504040204" pitchFamily="34" charset="0"/>
                          <a:ea typeface="Verdana" panose="020B0604030504040204" pitchFamily="34" charset="0"/>
                        </a:rPr>
                        <a:t>(kopš pakalpojuma uzsākšanas)</a:t>
                      </a:r>
                    </a:p>
                  </a:txBody>
                  <a:tcPr/>
                </a:tc>
                <a:extLst>
                  <a:ext uri="{0D108BD9-81ED-4DB2-BD59-A6C34878D82A}">
                    <a16:rowId xmlns:a16="http://schemas.microsoft.com/office/drawing/2014/main" val="107393388"/>
                  </a:ext>
                </a:extLst>
              </a:tr>
              <a:tr h="370840">
                <a:tc>
                  <a:txBody>
                    <a:bodyPr/>
                    <a:lstStyle/>
                    <a:p>
                      <a:r>
                        <a:rPr lang="lv-LV" sz="1600" noProof="0">
                          <a:latin typeface="Verdana" panose="020B0604030504040204" pitchFamily="34" charset="0"/>
                          <a:ea typeface="Verdana" panose="020B0604030504040204" pitchFamily="34" charset="0"/>
                        </a:rPr>
                        <a:t>Tehniskie palīglīdzekļi </a:t>
                      </a:r>
                      <a:endParaRPr lang="lv-LV" sz="1600" i="1" noProof="0">
                        <a:latin typeface="Verdana" panose="020B0604030504040204" pitchFamily="34" charset="0"/>
                        <a:ea typeface="Verdana" panose="020B0604030504040204" pitchFamily="34" charset="0"/>
                      </a:endParaRPr>
                    </a:p>
                  </a:txBody>
                  <a:tcPr/>
                </a:tc>
                <a:tc>
                  <a:txBody>
                    <a:bodyPr/>
                    <a:lstStyle/>
                    <a:p>
                      <a:pPr algn="ctr"/>
                      <a:r>
                        <a:rPr lang="en-US" sz="1600" noProof="0" dirty="0">
                          <a:latin typeface="Verdana" panose="020B0604030504040204" pitchFamily="34" charset="0"/>
                          <a:ea typeface="Verdana" panose="020B0604030504040204" pitchFamily="34" charset="0"/>
                        </a:rPr>
                        <a:t>721</a:t>
                      </a:r>
                      <a:r>
                        <a:rPr lang="lv-LV" sz="1600" noProof="0" dirty="0">
                          <a:latin typeface="Verdana" panose="020B0604030504040204" pitchFamily="34" charset="0"/>
                          <a:ea typeface="Verdana" panose="020B0604030504040204" pitchFamily="34" charset="0"/>
                        </a:rPr>
                        <a:t>*</a:t>
                      </a:r>
                    </a:p>
                  </a:txBody>
                  <a:tcPr/>
                </a:tc>
                <a:tc>
                  <a:txBody>
                    <a:bodyPr/>
                    <a:lstStyle/>
                    <a:p>
                      <a:pPr algn="ctr"/>
                      <a:r>
                        <a:rPr lang="en-US" sz="1600" noProof="0" dirty="0">
                          <a:latin typeface="Verdana" panose="020B0604030504040204" pitchFamily="34" charset="0"/>
                          <a:ea typeface="Verdana" panose="020B0604030504040204" pitchFamily="34" charset="0"/>
                        </a:rPr>
                        <a:t>749 776</a:t>
                      </a:r>
                      <a:endParaRPr lang="lv-LV" sz="1600"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149644477"/>
                  </a:ext>
                </a:extLst>
              </a:tr>
              <a:tr h="424705">
                <a:tc>
                  <a:txBody>
                    <a:bodyPr/>
                    <a:lstStyle/>
                    <a:p>
                      <a:r>
                        <a:rPr lang="lv-LV" sz="1600" noProof="0" dirty="0" err="1">
                          <a:latin typeface="Verdana" panose="020B0604030504040204" pitchFamily="34" charset="0"/>
                          <a:ea typeface="Verdana" panose="020B0604030504040204" pitchFamily="34" charset="0"/>
                        </a:rPr>
                        <a:t>Surdotulka</a:t>
                      </a:r>
                      <a:r>
                        <a:rPr lang="lv-LV" sz="1600" noProof="0" dirty="0">
                          <a:latin typeface="Verdana" panose="020B0604030504040204" pitchFamily="34" charset="0"/>
                          <a:ea typeface="Verdana" panose="020B0604030504040204" pitchFamily="34" charset="0"/>
                        </a:rPr>
                        <a:t> pakalpojums </a:t>
                      </a:r>
                      <a:endParaRPr lang="lv-LV" sz="1600" b="0" i="1" u="none" strike="noStrike" cap="none" noProof="0" dirty="0">
                        <a:solidFill>
                          <a:schemeClr val="dk1"/>
                        </a:solidFill>
                        <a:latin typeface="Verdana" panose="020B0604030504040204" pitchFamily="34" charset="0"/>
                        <a:ea typeface="Verdana" panose="020B0604030504040204" pitchFamily="34" charset="0"/>
                        <a:cs typeface="+mn-cs"/>
                        <a:sym typeface="Arial"/>
                      </a:endParaRPr>
                    </a:p>
                  </a:txBody>
                  <a:tcPr/>
                </a:tc>
                <a:tc>
                  <a:txBody>
                    <a:bodyPr/>
                    <a:lstStyle/>
                    <a:p>
                      <a:pPr algn="ctr"/>
                      <a:r>
                        <a:rPr lang="lv-LV"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29</a:t>
                      </a:r>
                    </a:p>
                  </a:txBody>
                  <a:tcPr/>
                </a:tc>
                <a:tc>
                  <a:txBody>
                    <a:bodyPr/>
                    <a:lstStyle/>
                    <a:p>
                      <a:pPr algn="ctr"/>
                      <a:r>
                        <a:rPr lang="lv-LV"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20 14</a:t>
                      </a:r>
                      <a:r>
                        <a:rPr lang="en-US"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7</a:t>
                      </a:r>
                      <a:endParaRPr lang="lv-LV" sz="1600" b="0" i="0" u="none" strike="noStrike" cap="none" noProof="0" dirty="0">
                        <a:solidFill>
                          <a:schemeClr val="dk1"/>
                        </a:solidFill>
                        <a:latin typeface="Verdana" panose="020B0604030504040204" pitchFamily="34" charset="0"/>
                        <a:ea typeface="Verdana" panose="020B0604030504040204" pitchFamily="34" charset="0"/>
                        <a:cs typeface="+mn-cs"/>
                        <a:sym typeface="Arial"/>
                      </a:endParaRPr>
                    </a:p>
                  </a:txBody>
                  <a:tcPr/>
                </a:tc>
                <a:extLst>
                  <a:ext uri="{0D108BD9-81ED-4DB2-BD59-A6C34878D82A}">
                    <a16:rowId xmlns:a16="http://schemas.microsoft.com/office/drawing/2014/main" val="3544318446"/>
                  </a:ext>
                </a:extLst>
              </a:tr>
              <a:tr h="452120">
                <a:tc>
                  <a:txBody>
                    <a:bodyPr/>
                    <a:lstStyle/>
                    <a:p>
                      <a:r>
                        <a:rPr lang="lv-LV" sz="1600" noProof="0">
                          <a:latin typeface="Verdana" panose="020B0604030504040204" pitchFamily="34" charset="0"/>
                          <a:ea typeface="Verdana" panose="020B0604030504040204" pitchFamily="34" charset="0"/>
                        </a:rPr>
                        <a:t>Sociālā rehabilitācija vardarbībā cietušām personām</a:t>
                      </a:r>
                    </a:p>
                  </a:txBody>
                  <a:tcPr/>
                </a:tc>
                <a:tc>
                  <a:txBody>
                    <a:bodyPr/>
                    <a:lstStyle/>
                    <a:p>
                      <a:pPr algn="ctr"/>
                      <a:r>
                        <a:rPr lang="lv-LV"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13</a:t>
                      </a:r>
                      <a:r>
                        <a:rPr lang="en-US"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7</a:t>
                      </a:r>
                      <a:endParaRPr lang="lv-LV" sz="1600" b="0" i="0" u="none" strike="noStrike" cap="none" noProof="0" dirty="0">
                        <a:solidFill>
                          <a:schemeClr val="dk1"/>
                        </a:solidFill>
                        <a:latin typeface="Verdana" panose="020B0604030504040204" pitchFamily="34" charset="0"/>
                        <a:ea typeface="Verdana" panose="020B0604030504040204" pitchFamily="34" charset="0"/>
                        <a:cs typeface="+mn-cs"/>
                        <a:sym typeface="Arial"/>
                      </a:endParaRPr>
                    </a:p>
                    <a:p>
                      <a:pPr algn="ctr"/>
                      <a:r>
                        <a:rPr lang="lv-LV"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(t.sk. 5</a:t>
                      </a:r>
                      <a:r>
                        <a:rPr lang="en-US"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6</a:t>
                      </a:r>
                      <a:r>
                        <a:rPr lang="lv-LV"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 nepilngadīgie)</a:t>
                      </a:r>
                    </a:p>
                  </a:txBody>
                  <a:tcPr/>
                </a:tc>
                <a:tc>
                  <a:txBody>
                    <a:bodyPr/>
                    <a:lstStyle/>
                    <a:p>
                      <a:pPr algn="ctr"/>
                      <a:r>
                        <a:rPr lang="en-US" sz="1600" b="0" i="0" u="none" strike="noStrike" cap="none" noProof="0" dirty="0">
                          <a:solidFill>
                            <a:schemeClr val="dk1"/>
                          </a:solidFill>
                          <a:latin typeface="Verdana" panose="020B0604030504040204" pitchFamily="34" charset="0"/>
                          <a:ea typeface="Verdana" panose="020B0604030504040204" pitchFamily="34" charset="0"/>
                          <a:cs typeface="+mn-cs"/>
                          <a:sym typeface="Arial"/>
                        </a:rPr>
                        <a:t>64 350</a:t>
                      </a:r>
                      <a:endParaRPr lang="lv-LV" sz="1600" b="0" i="0" u="none" strike="noStrike" cap="none" noProof="0" dirty="0">
                        <a:solidFill>
                          <a:schemeClr val="dk1"/>
                        </a:solidFill>
                        <a:latin typeface="Verdana" panose="020B0604030504040204" pitchFamily="34" charset="0"/>
                        <a:ea typeface="Verdana" panose="020B0604030504040204" pitchFamily="34" charset="0"/>
                        <a:cs typeface="+mn-cs"/>
                        <a:sym typeface="Arial"/>
                      </a:endParaRPr>
                    </a:p>
                  </a:txBody>
                  <a:tcPr/>
                </a:tc>
                <a:extLst>
                  <a:ext uri="{0D108BD9-81ED-4DB2-BD59-A6C34878D82A}">
                    <a16:rowId xmlns:a16="http://schemas.microsoft.com/office/drawing/2014/main" val="1474485005"/>
                  </a:ext>
                </a:extLst>
              </a:tr>
            </a:tbl>
          </a:graphicData>
        </a:graphic>
      </p:graphicFrame>
      <p:sp>
        <p:nvSpPr>
          <p:cNvPr id="2" name="TextBox 1">
            <a:extLst>
              <a:ext uri="{FF2B5EF4-FFF2-40B4-BE49-F238E27FC236}">
                <a16:creationId xmlns:a16="http://schemas.microsoft.com/office/drawing/2014/main" id="{86EDDE14-B3C2-4DC1-86BC-988450208B3E}"/>
              </a:ext>
            </a:extLst>
          </p:cNvPr>
          <p:cNvSpPr txBox="1"/>
          <p:nvPr/>
        </p:nvSpPr>
        <p:spPr>
          <a:xfrm>
            <a:off x="854868" y="4436536"/>
            <a:ext cx="104822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0" i="0" u="none" strike="noStrike" kern="0" cap="none" spc="0" normalizeH="0" baseline="0" noProof="0" dirty="0">
                <a:ln>
                  <a:noFill/>
                </a:ln>
                <a:solidFill>
                  <a:srgbClr val="000000"/>
                </a:solidFill>
                <a:effectLst/>
                <a:uLnTx/>
                <a:uFillTx/>
                <a:latin typeface="Arial"/>
                <a:cs typeface="Arial"/>
                <a:sym typeface="Arial"/>
              </a:rPr>
              <a:t>* </a:t>
            </a:r>
            <a:r>
              <a:rPr kumimoji="0" lang="lv-LV" sz="14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persona uzskaitīta tik reizes, cik saņēmusi tehnisko palīglīdzekli</a:t>
            </a:r>
          </a:p>
        </p:txBody>
      </p:sp>
    </p:spTree>
    <p:extLst>
      <p:ext uri="{BB962C8B-B14F-4D97-AF65-F5344CB8AC3E}">
        <p14:creationId xmlns:p14="http://schemas.microsoft.com/office/powerpoint/2010/main" val="29598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a:spLocks noGrp="1"/>
          </p:cNvSpPr>
          <p:nvPr>
            <p:ph type="body" idx="1"/>
          </p:nvPr>
        </p:nvSpPr>
        <p:spPr>
          <a:xfrm>
            <a:off x="2591162" y="277402"/>
            <a:ext cx="8539200" cy="976045"/>
          </a:xfrm>
          <a:prstGeom prst="rect">
            <a:avLst/>
          </a:prstGeom>
          <a:noFill/>
          <a:ln>
            <a:noFill/>
          </a:ln>
        </p:spPr>
        <p:txBody>
          <a:bodyPr spcFirstLastPara="1" wrap="square" lIns="93950" tIns="46975" rIns="93950" bIns="46975" anchor="t" anchorCtr="0">
            <a:noAutofit/>
          </a:bodyPr>
          <a:lstStyle/>
          <a:p>
            <a:pPr marL="0" indent="0" algn="just">
              <a:lnSpc>
                <a:spcPct val="80000"/>
              </a:lnSpc>
              <a:spcBef>
                <a:spcPts val="0"/>
              </a:spcBef>
              <a:buSzPts val="2200"/>
            </a:pPr>
            <a:endParaRPr lang="lv-LV" sz="2400" b="1" dirty="0"/>
          </a:p>
          <a:p>
            <a:pPr marL="0" indent="0" algn="just">
              <a:lnSpc>
                <a:spcPct val="80000"/>
              </a:lnSpc>
              <a:spcBef>
                <a:spcPts val="0"/>
              </a:spcBef>
              <a:buSzPts val="2200"/>
            </a:pPr>
            <a:r>
              <a:rPr lang="lv-LV" sz="2400" b="1" dirty="0"/>
              <a:t>EAFVP un ESF+ programmas atbalsts* Ukrainas civiliedzīvotājiem (pārtikas un materiālo preču komplekti), 202</a:t>
            </a:r>
            <a:r>
              <a:rPr lang="en-US" sz="2400" b="1" dirty="0"/>
              <a:t>4</a:t>
            </a:r>
            <a:r>
              <a:rPr lang="lv-LV" sz="2400" b="1" dirty="0"/>
              <a:t>.g. </a:t>
            </a:r>
            <a:r>
              <a:rPr lang="en-US" sz="2400" b="1" dirty="0"/>
              <a:t>1.pusgads</a:t>
            </a:r>
            <a:endParaRPr lang="lv-LV" sz="2400" b="1" dirty="0"/>
          </a:p>
        </p:txBody>
      </p:sp>
      <p:sp>
        <p:nvSpPr>
          <p:cNvPr id="235" name="Google Shape;235;p23"/>
          <p:cNvSpPr txBox="1"/>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fld id="{00000000-1234-1234-1234-123412341234}" type="slidenum">
              <a:rPr kumimoji="0" lang="lv" sz="10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t>19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36" name="Google Shape;236;p23"/>
          <p:cNvPicPr preferRelativeResize="0"/>
          <p:nvPr/>
        </p:nvPicPr>
        <p:blipFill rotWithShape="1">
          <a:blip r:embed="rId3">
            <a:alphaModFix/>
          </a:blip>
          <a:srcRect/>
          <a:stretch/>
        </p:blipFill>
        <p:spPr>
          <a:xfrm>
            <a:off x="969962" y="0"/>
            <a:ext cx="1222375" cy="1527175"/>
          </a:xfrm>
          <a:prstGeom prst="rect">
            <a:avLst/>
          </a:prstGeom>
          <a:noFill/>
          <a:ln>
            <a:noFill/>
          </a:ln>
        </p:spPr>
      </p:pic>
      <p:graphicFrame>
        <p:nvGraphicFramePr>
          <p:cNvPr id="2" name="Table 1">
            <a:extLst>
              <a:ext uri="{FF2B5EF4-FFF2-40B4-BE49-F238E27FC236}">
                <a16:creationId xmlns:a16="http://schemas.microsoft.com/office/drawing/2014/main" id="{D252BA15-B697-4828-AEE1-A43E78FC3A52}"/>
              </a:ext>
            </a:extLst>
          </p:cNvPr>
          <p:cNvGraphicFramePr>
            <a:graphicFrameLocks noGrp="1"/>
          </p:cNvGraphicFramePr>
          <p:nvPr/>
        </p:nvGraphicFramePr>
        <p:xfrm>
          <a:off x="2192337" y="1762994"/>
          <a:ext cx="9144000" cy="2323391"/>
        </p:xfrm>
        <a:graphic>
          <a:graphicData uri="http://schemas.openxmlformats.org/drawingml/2006/table">
            <a:tbl>
              <a:tblPr firstRow="1" bandRow="1">
                <a:tableStyleId>{69C7853C-536D-4A76-A0AE-DD22124D55A5}</a:tableStyleId>
              </a:tblPr>
              <a:tblGrid>
                <a:gridCol w="7670800">
                  <a:extLst>
                    <a:ext uri="{9D8B030D-6E8A-4147-A177-3AD203B41FA5}">
                      <a16:colId xmlns:a16="http://schemas.microsoft.com/office/drawing/2014/main" val="375003557"/>
                    </a:ext>
                  </a:extLst>
                </a:gridCol>
                <a:gridCol w="1473200">
                  <a:extLst>
                    <a:ext uri="{9D8B030D-6E8A-4147-A177-3AD203B41FA5}">
                      <a16:colId xmlns:a16="http://schemas.microsoft.com/office/drawing/2014/main" val="2755024290"/>
                    </a:ext>
                  </a:extLst>
                </a:gridCol>
              </a:tblGrid>
              <a:tr h="497321">
                <a:tc>
                  <a:txBody>
                    <a:bodyPr/>
                    <a:lstStyle/>
                    <a:p>
                      <a:pPr algn="ctr"/>
                      <a:r>
                        <a:rPr lang="lv-LV" sz="1600" dirty="0">
                          <a:latin typeface="Verdana" panose="020B0604030504040204" pitchFamily="34" charset="0"/>
                          <a:ea typeface="Verdana" panose="020B0604030504040204" pitchFamily="34" charset="0"/>
                        </a:rPr>
                        <a:t>Komplekti</a:t>
                      </a:r>
                    </a:p>
                  </a:txBody>
                  <a:tcPr/>
                </a:tc>
                <a:tc>
                  <a:txBody>
                    <a:bodyPr/>
                    <a:lstStyle/>
                    <a:p>
                      <a:pPr algn="ctr"/>
                      <a:r>
                        <a:rPr lang="lv-LV" sz="1600" dirty="0">
                          <a:latin typeface="Verdana" panose="020B0604030504040204" pitchFamily="34" charset="0"/>
                          <a:ea typeface="Verdana" panose="020B0604030504040204" pitchFamily="34" charset="0"/>
                        </a:rPr>
                        <a:t>Skaits</a:t>
                      </a:r>
                    </a:p>
                  </a:txBody>
                  <a:tcPr/>
                </a:tc>
                <a:extLst>
                  <a:ext uri="{0D108BD9-81ED-4DB2-BD59-A6C34878D82A}">
                    <a16:rowId xmlns:a16="http://schemas.microsoft.com/office/drawing/2014/main" val="3836506771"/>
                  </a:ext>
                </a:extLst>
              </a:tr>
              <a:tr h="342710">
                <a:tc>
                  <a:txBody>
                    <a:bodyPr/>
                    <a:lstStyle/>
                    <a:p>
                      <a:pPr algn="r"/>
                      <a:r>
                        <a:rPr lang="lv-LV" dirty="0">
                          <a:latin typeface="Verdana" panose="020B0604030504040204" pitchFamily="34" charset="0"/>
                          <a:ea typeface="Verdana" panose="020B0604030504040204" pitchFamily="34" charset="0"/>
                        </a:rPr>
                        <a:t>Pārtikas preču komplekti</a:t>
                      </a:r>
                    </a:p>
                  </a:txBody>
                  <a:tcPr/>
                </a:tc>
                <a:tc>
                  <a:txBody>
                    <a:bodyPr/>
                    <a:lstStyle/>
                    <a:p>
                      <a:pPr algn="ctr"/>
                      <a:r>
                        <a:rPr lang="lv-LV" sz="1400" b="0" i="0" u="none" strike="noStrike" cap="none" dirty="0">
                          <a:solidFill>
                            <a:schemeClr val="dk1"/>
                          </a:solidFill>
                          <a:latin typeface="Verdana" panose="020B0604030504040204" pitchFamily="34" charset="0"/>
                          <a:ea typeface="Verdana" panose="020B0604030504040204" pitchFamily="34" charset="0"/>
                          <a:cs typeface="+mn-cs"/>
                          <a:sym typeface="Arial"/>
                        </a:rPr>
                        <a:t> </a:t>
                      </a:r>
                      <a:r>
                        <a:rPr lang="en-US" sz="1400" b="0" i="0" u="none" strike="noStrike" cap="none" dirty="0">
                          <a:solidFill>
                            <a:schemeClr val="dk1"/>
                          </a:solidFill>
                          <a:latin typeface="Verdana" panose="020B0604030504040204" pitchFamily="34" charset="0"/>
                          <a:ea typeface="Verdana" panose="020B0604030504040204" pitchFamily="34" charset="0"/>
                          <a:cs typeface="+mn-cs"/>
                          <a:sym typeface="Arial"/>
                        </a:rPr>
                        <a:t>17 572</a:t>
                      </a:r>
                      <a:endParaRPr lang="lv-LV" sz="1400" b="0" i="0" u="none" strike="noStrike" cap="none" dirty="0">
                        <a:solidFill>
                          <a:schemeClr val="dk1"/>
                        </a:solidFill>
                        <a:latin typeface="Verdana" panose="020B0604030504040204" pitchFamily="34" charset="0"/>
                        <a:ea typeface="Verdana" panose="020B0604030504040204" pitchFamily="34" charset="0"/>
                        <a:cs typeface="+mn-cs"/>
                        <a:sym typeface="Arial"/>
                      </a:endParaRPr>
                    </a:p>
                  </a:txBody>
                  <a:tcPr/>
                </a:tc>
                <a:extLst>
                  <a:ext uri="{0D108BD9-81ED-4DB2-BD59-A6C34878D82A}">
                    <a16:rowId xmlns:a16="http://schemas.microsoft.com/office/drawing/2014/main" val="2810930392"/>
                  </a:ext>
                </a:extLst>
              </a:tr>
              <a:tr h="370840">
                <a:tc>
                  <a:txBody>
                    <a:bodyPr/>
                    <a:lstStyle/>
                    <a:p>
                      <a:r>
                        <a:rPr lang="lv-LV" dirty="0">
                          <a:latin typeface="Verdana" panose="020B0604030504040204" pitchFamily="34" charset="0"/>
                          <a:ea typeface="Verdana" panose="020B0604030504040204" pitchFamily="34" charset="0"/>
                        </a:rPr>
                        <a:t>Bērnu pārtikas preču komplekti (zīdaiņiem un bērniem vecumā līdz diviem gadiem)</a:t>
                      </a:r>
                    </a:p>
                  </a:txBody>
                  <a:tcPr/>
                </a:tc>
                <a:tc>
                  <a:txBody>
                    <a:bodyPr/>
                    <a:lstStyle/>
                    <a:p>
                      <a:pPr algn="ctr"/>
                      <a:r>
                        <a:rPr lang="lv-LV" sz="1400" b="0" i="0" u="none" strike="noStrike" cap="none" dirty="0">
                          <a:solidFill>
                            <a:schemeClr val="dk1"/>
                          </a:solidFill>
                          <a:latin typeface="Verdana" panose="020B0604030504040204" pitchFamily="34" charset="0"/>
                          <a:ea typeface="Verdana" panose="020B0604030504040204" pitchFamily="34" charset="0"/>
                          <a:cs typeface="+mn-cs"/>
                          <a:sym typeface="Arial"/>
                        </a:rPr>
                        <a:t> </a:t>
                      </a:r>
                      <a:r>
                        <a:rPr lang="en-US" sz="1400" b="0" i="0" u="none" strike="noStrike" cap="none" dirty="0">
                          <a:solidFill>
                            <a:schemeClr val="dk1"/>
                          </a:solidFill>
                          <a:latin typeface="Verdana" panose="020B0604030504040204" pitchFamily="34" charset="0"/>
                          <a:ea typeface="Verdana" panose="020B0604030504040204" pitchFamily="34" charset="0"/>
                          <a:cs typeface="+mn-cs"/>
                          <a:sym typeface="Arial"/>
                        </a:rPr>
                        <a:t>386</a:t>
                      </a:r>
                      <a:endParaRPr lang="lv-LV" sz="1400" b="0" i="0" u="none" strike="noStrike" cap="none" dirty="0">
                        <a:solidFill>
                          <a:schemeClr val="dk1"/>
                        </a:solidFill>
                        <a:latin typeface="Verdana" panose="020B0604030504040204" pitchFamily="34" charset="0"/>
                        <a:ea typeface="Verdana" panose="020B0604030504040204" pitchFamily="34" charset="0"/>
                        <a:cs typeface="+mn-cs"/>
                        <a:sym typeface="Arial"/>
                      </a:endParaRPr>
                    </a:p>
                  </a:txBody>
                  <a:tcPr/>
                </a:tc>
                <a:extLst>
                  <a:ext uri="{0D108BD9-81ED-4DB2-BD59-A6C34878D82A}">
                    <a16:rowId xmlns:a16="http://schemas.microsoft.com/office/drawing/2014/main" val="3003451366"/>
                  </a:ext>
                </a:extLst>
              </a:tr>
              <a:tr h="370840">
                <a:tc>
                  <a:txBody>
                    <a:bodyPr/>
                    <a:lstStyle/>
                    <a:p>
                      <a:pPr algn="r"/>
                      <a:r>
                        <a:rPr lang="lv-LV" dirty="0">
                          <a:latin typeface="Verdana" panose="020B0604030504040204" pitchFamily="34" charset="0"/>
                          <a:ea typeface="Verdana" panose="020B0604030504040204" pitchFamily="34" charset="0"/>
                        </a:rPr>
                        <a:t>Higiēnas un saimniecības preču komplekti</a:t>
                      </a:r>
                    </a:p>
                  </a:txBody>
                  <a:tcPr/>
                </a:tc>
                <a:tc>
                  <a:txBody>
                    <a:bodyPr/>
                    <a:lstStyle/>
                    <a:p>
                      <a:pPr algn="ctr"/>
                      <a:r>
                        <a:rPr lang="lv-LV" sz="1400" b="0" i="0" u="none" strike="noStrike" cap="none" dirty="0">
                          <a:solidFill>
                            <a:schemeClr val="dk1"/>
                          </a:solidFill>
                          <a:latin typeface="Verdana" panose="020B0604030504040204" pitchFamily="34" charset="0"/>
                          <a:ea typeface="Verdana" panose="020B0604030504040204" pitchFamily="34" charset="0"/>
                          <a:cs typeface="+mn-cs"/>
                          <a:sym typeface="Arial"/>
                        </a:rPr>
                        <a:t> </a:t>
                      </a:r>
                      <a:r>
                        <a:rPr lang="en-US" sz="1400" b="0" i="0" u="none" strike="noStrike" cap="none" dirty="0">
                          <a:solidFill>
                            <a:schemeClr val="dk1"/>
                          </a:solidFill>
                          <a:latin typeface="Verdana" panose="020B0604030504040204" pitchFamily="34" charset="0"/>
                          <a:ea typeface="Verdana" panose="020B0604030504040204" pitchFamily="34" charset="0"/>
                          <a:cs typeface="+mn-cs"/>
                          <a:sym typeface="Arial"/>
                        </a:rPr>
                        <a:t>8 862</a:t>
                      </a:r>
                      <a:endParaRPr lang="lv-LV" sz="1400" b="0" i="0" u="none" strike="noStrike" cap="none" dirty="0">
                        <a:solidFill>
                          <a:schemeClr val="dk1"/>
                        </a:solidFill>
                        <a:latin typeface="Verdana" panose="020B0604030504040204" pitchFamily="34" charset="0"/>
                        <a:ea typeface="Verdana" panose="020B0604030504040204" pitchFamily="34" charset="0"/>
                        <a:cs typeface="+mn-cs"/>
                        <a:sym typeface="Arial"/>
                      </a:endParaRPr>
                    </a:p>
                  </a:txBody>
                  <a:tcPr/>
                </a:tc>
                <a:extLst>
                  <a:ext uri="{0D108BD9-81ED-4DB2-BD59-A6C34878D82A}">
                    <a16:rowId xmlns:a16="http://schemas.microsoft.com/office/drawing/2014/main" val="3514566355"/>
                  </a:ext>
                </a:extLst>
              </a:tr>
              <a:tr h="370840">
                <a:tc>
                  <a:txBody>
                    <a:bodyPr/>
                    <a:lstStyle/>
                    <a:p>
                      <a:pPr algn="r"/>
                      <a:r>
                        <a:rPr lang="lv-LV" dirty="0">
                          <a:latin typeface="Verdana" panose="020B0604030504040204" pitchFamily="34" charset="0"/>
                          <a:ea typeface="Verdana" panose="020B0604030504040204" pitchFamily="34" charset="0"/>
                        </a:rPr>
                        <a:t>Bērnu higiēnas preču komplekti</a:t>
                      </a:r>
                    </a:p>
                  </a:txBody>
                  <a:tcPr/>
                </a:tc>
                <a:tc>
                  <a:txBody>
                    <a:bodyPr/>
                    <a:lstStyle/>
                    <a:p>
                      <a:pPr algn="ctr"/>
                      <a:r>
                        <a:rPr lang="en-US" sz="1400" b="0" i="0" u="none" strike="noStrike" cap="none" dirty="0">
                          <a:solidFill>
                            <a:schemeClr val="dk1"/>
                          </a:solidFill>
                          <a:latin typeface="Verdana" panose="020B0604030504040204" pitchFamily="34" charset="0"/>
                          <a:ea typeface="Verdana" panose="020B0604030504040204" pitchFamily="34" charset="0"/>
                          <a:cs typeface="+mn-cs"/>
                          <a:sym typeface="Arial"/>
                        </a:rPr>
                        <a:t>198</a:t>
                      </a:r>
                      <a:endParaRPr lang="lv-LV" sz="1400" b="0" i="0" u="none" strike="noStrike" cap="none" dirty="0">
                        <a:solidFill>
                          <a:schemeClr val="dk1"/>
                        </a:solidFill>
                        <a:latin typeface="Verdana" panose="020B0604030504040204" pitchFamily="34" charset="0"/>
                        <a:ea typeface="Verdana" panose="020B0604030504040204" pitchFamily="34" charset="0"/>
                        <a:cs typeface="+mn-cs"/>
                        <a:sym typeface="Arial"/>
                      </a:endParaRPr>
                    </a:p>
                  </a:txBody>
                  <a:tcPr/>
                </a:tc>
                <a:extLst>
                  <a:ext uri="{0D108BD9-81ED-4DB2-BD59-A6C34878D82A}">
                    <a16:rowId xmlns:a16="http://schemas.microsoft.com/office/drawing/2014/main" val="3007218326"/>
                  </a:ext>
                </a:extLst>
              </a:tr>
              <a:tr h="370840">
                <a:tc>
                  <a:txBody>
                    <a:bodyPr/>
                    <a:lstStyle/>
                    <a:p>
                      <a:pPr algn="r"/>
                      <a:r>
                        <a:rPr lang="lv-LV" dirty="0">
                          <a:latin typeface="Verdana" panose="020B0604030504040204" pitchFamily="34" charset="0"/>
                          <a:ea typeface="Verdana" panose="020B0604030504040204" pitchFamily="34" charset="0"/>
                        </a:rPr>
                        <a:t>Individuālo mācību piederumu komplekti</a:t>
                      </a:r>
                    </a:p>
                  </a:txBody>
                  <a:tcPr/>
                </a:tc>
                <a:tc>
                  <a:txBody>
                    <a:bodyPr/>
                    <a:lstStyle/>
                    <a:p>
                      <a:pPr algn="ctr"/>
                      <a:r>
                        <a:rPr lang="en-US" sz="1400" b="0" i="0" u="none" strike="noStrike" cap="none">
                          <a:solidFill>
                            <a:schemeClr val="dk1"/>
                          </a:solidFill>
                          <a:latin typeface="Verdana" panose="020B0604030504040204" pitchFamily="34" charset="0"/>
                          <a:ea typeface="Verdana" panose="020B0604030504040204" pitchFamily="34" charset="0"/>
                          <a:cs typeface="+mn-cs"/>
                          <a:sym typeface="Arial"/>
                        </a:rPr>
                        <a:t>1 015</a:t>
                      </a:r>
                      <a:endParaRPr lang="lv-LV" sz="1400" b="0" i="0" u="none" strike="noStrike" cap="none" dirty="0">
                        <a:solidFill>
                          <a:schemeClr val="dk1"/>
                        </a:solidFill>
                        <a:latin typeface="Verdana" panose="020B0604030504040204" pitchFamily="34" charset="0"/>
                        <a:ea typeface="Verdana" panose="020B0604030504040204" pitchFamily="34" charset="0"/>
                        <a:cs typeface="+mn-cs"/>
                        <a:sym typeface="Arial"/>
                      </a:endParaRPr>
                    </a:p>
                  </a:txBody>
                  <a:tcPr/>
                </a:tc>
                <a:extLst>
                  <a:ext uri="{0D108BD9-81ED-4DB2-BD59-A6C34878D82A}">
                    <a16:rowId xmlns:a16="http://schemas.microsoft.com/office/drawing/2014/main" val="4034026677"/>
                  </a:ext>
                </a:extLst>
              </a:tr>
            </a:tbl>
          </a:graphicData>
        </a:graphic>
      </p:graphicFrame>
      <p:sp>
        <p:nvSpPr>
          <p:cNvPr id="3" name="TextBox 2">
            <a:extLst>
              <a:ext uri="{FF2B5EF4-FFF2-40B4-BE49-F238E27FC236}">
                <a16:creationId xmlns:a16="http://schemas.microsoft.com/office/drawing/2014/main" id="{10E20841-18D4-4250-89CD-C0E2D5DEA95D}"/>
              </a:ext>
            </a:extLst>
          </p:cNvPr>
          <p:cNvSpPr txBox="1"/>
          <p:nvPr/>
        </p:nvSpPr>
        <p:spPr>
          <a:xfrm>
            <a:off x="2192337" y="4814243"/>
            <a:ext cx="9144000" cy="757130"/>
          </a:xfrm>
          <a:prstGeom prst="rect">
            <a:avLst/>
          </a:prstGeom>
          <a:noFill/>
        </p:spPr>
        <p:txBody>
          <a:bodyPr wrap="square" rtlCol="0">
            <a:spAutoFit/>
          </a:bodyPr>
          <a:lstStyle/>
          <a:p>
            <a:pPr marL="0" marR="0" lvl="0" indent="0" algn="just" defTabSz="914400" rtl="0" eaLnBrk="1" fontAlgn="auto" latinLnBrk="0" hangingPunct="1">
              <a:lnSpc>
                <a:spcPct val="80000"/>
              </a:lnSpc>
              <a:spcBef>
                <a:spcPts val="0"/>
              </a:spcBef>
              <a:spcAft>
                <a:spcPts val="0"/>
              </a:spcAft>
              <a:buClr>
                <a:srgbClr val="000000"/>
              </a:buClr>
              <a:buSzPts val="2200"/>
              <a:buFont typeface="Arial"/>
              <a:buNone/>
              <a:tabLst/>
              <a:defRPr/>
            </a:pPr>
            <a:endParaRPr kumimoji="0" lang="lv-LV" sz="1200" b="1"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a:p>
            <a:pPr marL="0" marR="0" lvl="0" indent="0" algn="just" defTabSz="914400" rtl="0" eaLnBrk="1" fontAlgn="auto" latinLnBrk="0" hangingPunct="1">
              <a:lnSpc>
                <a:spcPct val="80000"/>
              </a:lnSpc>
              <a:spcBef>
                <a:spcPts val="0"/>
              </a:spcBef>
              <a:spcAft>
                <a:spcPts val="0"/>
              </a:spcAft>
              <a:buClr>
                <a:srgbClr val="000000"/>
              </a:buClr>
              <a:buSzPts val="2200"/>
              <a:buFont typeface="Arial"/>
              <a:buNone/>
              <a:tabLst/>
              <a:defRPr/>
            </a:pPr>
            <a:r>
              <a:rPr kumimoji="0" lang="en-US" sz="14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a:t>
            </a:r>
            <a:r>
              <a:rPr kumimoji="0" lang="lv-LV" sz="14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Atbalsts Eiropas Atbalsta fonda vistrūcīgākajām personām darbības programmas un Eiropas Sociālā fonda Plus programmas materiālās nenodrošinātības mazināšanai 2021.-2027.gadam ietvaros</a:t>
            </a:r>
          </a:p>
        </p:txBody>
      </p:sp>
    </p:spTree>
    <p:extLst>
      <p:ext uri="{BB962C8B-B14F-4D97-AF65-F5344CB8AC3E}">
        <p14:creationId xmlns:p14="http://schemas.microsoft.com/office/powerpoint/2010/main" val="276912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780" y="274637"/>
            <a:ext cx="8540620" cy="1143000"/>
          </a:xfrm>
        </p:spPr>
        <p:txBody>
          <a:bodyPr/>
          <a:lstStyle/>
          <a:p>
            <a:r>
              <a:rPr lang="lv-LV" sz="2400" b="1" dirty="0">
                <a:latin typeface="Verdana" panose="020B0604030504040204" pitchFamily="34" charset="0"/>
                <a:ea typeface="Verdana" panose="020B0604030504040204" pitchFamily="34" charset="0"/>
              </a:rPr>
              <a:t>Ukrainas pilsoņu ieceļošana Latvijas Republikā  pār ārējo robežu</a:t>
            </a:r>
            <a:br>
              <a:rPr lang="lv-LV" sz="2400" b="1" dirty="0">
                <a:latin typeface="Verdana" panose="020B0604030504040204" pitchFamily="34" charset="0"/>
                <a:ea typeface="Verdana" panose="020B0604030504040204" pitchFamily="34" charset="0"/>
              </a:rPr>
            </a:br>
            <a:r>
              <a:rPr lang="lv-LV" sz="2400" dirty="0">
                <a:latin typeface="Verdana" panose="020B0604030504040204" pitchFamily="34" charset="0"/>
                <a:ea typeface="Verdana" panose="020B0604030504040204" pitchFamily="34" charset="0"/>
              </a:rPr>
              <a:t>(</a:t>
            </a:r>
            <a:r>
              <a:rPr lang="lv-LV" sz="1600" b="1" dirty="0">
                <a:solidFill>
                  <a:schemeClr val="tx1"/>
                </a:solidFill>
                <a:latin typeface="Verdana" panose="020B0604030504040204" pitchFamily="34" charset="0"/>
                <a:ea typeface="Verdana" panose="020B0604030504040204" pitchFamily="34" charset="0"/>
              </a:rPr>
              <a:t>dati uz 01.10.2024.)</a:t>
            </a:r>
            <a:endParaRPr lang="lv-LV" sz="1600" b="1" dirty="0">
              <a:latin typeface="Verdana" panose="020B0604030504040204" pitchFamily="34" charset="0"/>
              <a:ea typeface="Verdana" panose="020B0604030504040204" pitchFamily="34" charset="0"/>
            </a:endParaRPr>
          </a:p>
        </p:txBody>
      </p:sp>
      <p:sp>
        <p:nvSpPr>
          <p:cNvPr id="3" name="Text Placeholder 2"/>
          <p:cNvSpPr>
            <a:spLocks noGrp="1"/>
          </p:cNvSpPr>
          <p:nvPr>
            <p:ph type="body" idx="1"/>
          </p:nvPr>
        </p:nvSpPr>
        <p:spPr>
          <a:xfrm>
            <a:off x="402065" y="1417637"/>
            <a:ext cx="11097208" cy="4027199"/>
          </a:xfrm>
          <a:solidFill>
            <a:schemeClr val="accent1">
              <a:lumMod val="20000"/>
              <a:lumOff val="80000"/>
            </a:schemeClr>
          </a:solidFill>
        </p:spPr>
        <p:txBody>
          <a:bodyPr/>
          <a:lstStyle/>
          <a:p>
            <a:pPr marL="0" indent="0" algn="just">
              <a:spcBef>
                <a:spcPts val="320"/>
              </a:spcBef>
              <a:buSzPts val="1600"/>
              <a:buNone/>
            </a:pPr>
            <a:r>
              <a:rPr lang="lv-LV" sz="1400" b="1" dirty="0">
                <a:solidFill>
                  <a:schemeClr val="tx1"/>
                </a:solidFill>
                <a:latin typeface="Verdana" panose="020B0604030504040204" pitchFamily="34" charset="0"/>
                <a:ea typeface="Verdana" panose="020B0604030504040204" pitchFamily="34" charset="0"/>
              </a:rPr>
              <a:t>2024. gada pirmajos deviņos mēnešos </a:t>
            </a:r>
            <a:r>
              <a:rPr lang="lv-LV" sz="1400" dirty="0">
                <a:solidFill>
                  <a:schemeClr val="tx1"/>
                </a:solidFill>
                <a:latin typeface="Verdana" panose="020B0604030504040204" pitchFamily="34" charset="0"/>
                <a:ea typeface="Verdana" panose="020B0604030504040204" pitchFamily="34" charset="0"/>
              </a:rPr>
              <a:t>Latvijā pār ārējo robežu ir ieceļojuši </a:t>
            </a:r>
            <a:r>
              <a:rPr lang="lv-LV" sz="1400" b="1" dirty="0">
                <a:solidFill>
                  <a:schemeClr val="tx1"/>
                </a:solidFill>
                <a:latin typeface="Verdana" panose="020B0604030504040204" pitchFamily="34" charset="0"/>
                <a:ea typeface="Verdana" panose="020B0604030504040204" pitchFamily="34" charset="0"/>
              </a:rPr>
              <a:t>17 871 Ukrainas pilsoņi</a:t>
            </a:r>
            <a:r>
              <a:rPr lang="lv-LV" sz="1400" dirty="0">
                <a:solidFill>
                  <a:schemeClr val="tx1"/>
                </a:solidFill>
                <a:latin typeface="Verdana" panose="020B0604030504040204" pitchFamily="34" charset="0"/>
                <a:ea typeface="Verdana" panose="020B0604030504040204" pitchFamily="34" charset="0"/>
              </a:rPr>
              <a:t>; plūsma saglabājas </a:t>
            </a:r>
            <a:r>
              <a:rPr lang="lv-LV" sz="1400" b="1" dirty="0">
                <a:solidFill>
                  <a:schemeClr val="tx1"/>
                </a:solidFill>
                <a:latin typeface="Verdana" panose="020B0604030504040204" pitchFamily="34" charset="0"/>
                <a:ea typeface="Verdana" panose="020B0604030504040204" pitchFamily="34" charset="0"/>
              </a:rPr>
              <a:t>mērena un stabila, vienlaikus vasaras mēnešos ir vērojams ieceļojošo pieaugums</a:t>
            </a:r>
            <a:r>
              <a:rPr lang="lv-LV" sz="1400" dirty="0">
                <a:solidFill>
                  <a:schemeClr val="tx1"/>
                </a:solidFill>
                <a:latin typeface="Verdana" panose="020B0604030504040204" pitchFamily="34" charset="0"/>
                <a:ea typeface="Verdana" panose="020B0604030504040204" pitchFamily="34" charset="0"/>
              </a:rPr>
              <a:t>, kas skaidrojams ar tradicionāli aktīvāku personu ceļošanu vasaras mēnešos.</a:t>
            </a:r>
          </a:p>
          <a:p>
            <a:pPr marL="0" indent="0" algn="just">
              <a:spcBef>
                <a:spcPts val="320"/>
              </a:spcBef>
              <a:buSzPts val="1600"/>
              <a:buNone/>
            </a:pPr>
            <a:r>
              <a:rPr lang="lv-LV" sz="1400" dirty="0">
                <a:solidFill>
                  <a:schemeClr val="tx1"/>
                </a:solidFill>
                <a:latin typeface="Verdana" panose="020B0604030504040204" pitchFamily="34" charset="0"/>
                <a:ea typeface="Verdana" panose="020B0604030504040204" pitchFamily="34" charset="0"/>
              </a:rPr>
              <a:t> </a:t>
            </a:r>
          </a:p>
          <a:p>
            <a:pPr marL="0" indent="0" algn="just">
              <a:spcBef>
                <a:spcPts val="320"/>
              </a:spcBef>
              <a:buSzPts val="1600"/>
              <a:buNone/>
            </a:pPr>
            <a:endParaRPr lang="lv-LV" sz="1400" dirty="0">
              <a:solidFill>
                <a:schemeClr val="tx1"/>
              </a:solidFill>
              <a:latin typeface="Verdana" panose="020B0604030504040204" pitchFamily="34" charset="0"/>
              <a:ea typeface="Verdana" panose="020B0604030504040204" pitchFamily="34" charset="0"/>
            </a:endParaRPr>
          </a:p>
          <a:p>
            <a:pPr marL="0" indent="0" algn="just">
              <a:spcBef>
                <a:spcPts val="320"/>
              </a:spcBef>
              <a:buSzPts val="1600"/>
              <a:buNone/>
            </a:pPr>
            <a:endParaRPr lang="lv-LV" sz="1400" dirty="0">
              <a:solidFill>
                <a:schemeClr val="tx1"/>
              </a:solidFill>
              <a:latin typeface="Verdana" panose="020B0604030504040204" pitchFamily="34" charset="0"/>
              <a:ea typeface="Verdana" panose="020B0604030504040204" pitchFamily="34" charset="0"/>
            </a:endParaRPr>
          </a:p>
          <a:p>
            <a:pPr marL="0" indent="0" algn="just">
              <a:spcBef>
                <a:spcPts val="320"/>
              </a:spcBef>
              <a:buSzPts val="1600"/>
              <a:buNone/>
            </a:pPr>
            <a:endParaRPr lang="lv-LV" sz="1400" dirty="0">
              <a:solidFill>
                <a:schemeClr val="tx1"/>
              </a:solidFill>
              <a:latin typeface="Verdana" panose="020B0604030504040204" pitchFamily="34" charset="0"/>
              <a:ea typeface="Verdana" panose="020B0604030504040204" pitchFamily="34" charset="0"/>
            </a:endParaRPr>
          </a:p>
          <a:p>
            <a:pPr marL="0" indent="0" algn="just">
              <a:spcBef>
                <a:spcPts val="320"/>
              </a:spcBef>
              <a:buSzPts val="1600"/>
              <a:buNone/>
            </a:pPr>
            <a:endParaRPr lang="lv-LV" sz="1400" dirty="0">
              <a:solidFill>
                <a:schemeClr val="tx1"/>
              </a:solidFill>
              <a:latin typeface="Verdana" panose="020B0604030504040204" pitchFamily="34" charset="0"/>
              <a:ea typeface="Verdana" panose="020B0604030504040204" pitchFamily="34" charset="0"/>
            </a:endParaRPr>
          </a:p>
          <a:p>
            <a:pPr marL="0" indent="0" algn="just">
              <a:spcBef>
                <a:spcPts val="320"/>
              </a:spcBef>
              <a:buSzPts val="1600"/>
              <a:buNone/>
            </a:pPr>
            <a:endParaRPr lang="lv-LV" sz="1400" dirty="0">
              <a:solidFill>
                <a:schemeClr val="tx1"/>
              </a:solidFill>
              <a:latin typeface="Verdana" panose="020B0604030504040204" pitchFamily="34" charset="0"/>
              <a:ea typeface="Verdana" panose="020B0604030504040204" pitchFamily="34" charset="0"/>
            </a:endParaRPr>
          </a:p>
          <a:p>
            <a:pPr marL="0" indent="0" algn="just">
              <a:spcBef>
                <a:spcPts val="320"/>
              </a:spcBef>
              <a:buSzPts val="1600"/>
              <a:buNone/>
            </a:pPr>
            <a:endParaRPr lang="lv-LV" sz="1400" dirty="0">
              <a:solidFill>
                <a:schemeClr val="tx1"/>
              </a:solidFill>
              <a:latin typeface="Verdana" panose="020B0604030504040204" pitchFamily="34" charset="0"/>
              <a:ea typeface="Verdana" panose="020B0604030504040204" pitchFamily="34" charset="0"/>
            </a:endParaRPr>
          </a:p>
          <a:p>
            <a:pPr marL="0" indent="0" algn="just">
              <a:spcBef>
                <a:spcPts val="320"/>
              </a:spcBef>
              <a:buSzPts val="1600"/>
              <a:buNone/>
            </a:pPr>
            <a:endParaRPr lang="lv-LV" sz="1400" dirty="0">
              <a:solidFill>
                <a:schemeClr val="tx1"/>
              </a:solidFill>
              <a:latin typeface="Verdana" panose="020B0604030504040204" pitchFamily="34" charset="0"/>
              <a:ea typeface="Verdana" panose="020B0604030504040204" pitchFamily="34" charset="0"/>
            </a:endParaRPr>
          </a:p>
          <a:p>
            <a:pPr marL="0" indent="0" algn="just">
              <a:spcBef>
                <a:spcPts val="320"/>
              </a:spcBef>
              <a:buSzPts val="1600"/>
              <a:buNone/>
            </a:pPr>
            <a:endParaRPr lang="lv-LV" sz="1400" dirty="0">
              <a:solidFill>
                <a:schemeClr val="tx1"/>
              </a:solidFill>
              <a:latin typeface="Verdana" panose="020B0604030504040204" pitchFamily="34" charset="0"/>
              <a:ea typeface="Verdana" panose="020B0604030504040204" pitchFamily="34" charset="0"/>
            </a:endParaRPr>
          </a:p>
          <a:p>
            <a:pPr marL="114300" indent="0">
              <a:lnSpc>
                <a:spcPct val="150000"/>
              </a:lnSpc>
              <a:buNone/>
            </a:pPr>
            <a:endParaRPr lang="lv-LV" sz="1400" dirty="0">
              <a:solidFill>
                <a:schemeClr val="tx1"/>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Times New Roman"/>
              <a:buNone/>
              <a:tabLst/>
              <a:defRPr/>
            </a:pPr>
            <a:fld id="{00000000-1234-1234-1234-123412341234}" type="slidenum">
              <a:rPr kumimoji="0" lang="lv" sz="1200" b="0" i="0" u="none" strike="noStrike" kern="0" cap="none" spc="0" normalizeH="0" baseline="0" noProof="0" smtClean="0">
                <a:ln>
                  <a:noFill/>
                </a:ln>
                <a:solidFill>
                  <a:srgbClr val="898989"/>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898989"/>
                </a:buClr>
                <a:buSzPts val="1200"/>
                <a:buFont typeface="Times New Roman"/>
                <a:buNone/>
                <a:tabLst/>
                <a:defRPr/>
              </a:pPr>
              <a:t>2</a:t>
            </a:fld>
            <a:endParaRPr kumimoji="0" lang="lv" sz="1200" b="0" i="0" u="none" strike="noStrike" kern="0" cap="none" spc="0" normalizeH="0" baseline="0" noProof="0">
              <a:ln>
                <a:noFill/>
              </a:ln>
              <a:solidFill>
                <a:srgbClr val="898989"/>
              </a:solidFill>
              <a:effectLst/>
              <a:uLnTx/>
              <a:uFillTx/>
              <a:latin typeface="Times New Roman"/>
              <a:cs typeface="Times New Roman"/>
              <a:sym typeface="Times New Roman"/>
            </a:endParaRPr>
          </a:p>
        </p:txBody>
      </p:sp>
      <p:sp>
        <p:nvSpPr>
          <p:cNvPr id="5" name="TextBox 4">
            <a:extLst>
              <a:ext uri="{FF2B5EF4-FFF2-40B4-BE49-F238E27FC236}">
                <a16:creationId xmlns:a16="http://schemas.microsoft.com/office/drawing/2014/main" id="{CFADD8AB-817B-469E-825D-7C1CFBF696BD}"/>
              </a:ext>
            </a:extLst>
          </p:cNvPr>
          <p:cNvSpPr txBox="1"/>
          <p:nvPr/>
        </p:nvSpPr>
        <p:spPr>
          <a:xfrm>
            <a:off x="2032000" y="4483389"/>
            <a:ext cx="6927273" cy="307777"/>
          </a:xfrm>
          <a:prstGeom prst="rect">
            <a:avLst/>
          </a:prstGeom>
          <a:noFill/>
        </p:spPr>
        <p:txBody>
          <a:bodyPr wrap="square" rtlCol="0">
            <a:spAutoFit/>
          </a:bodyPr>
          <a:lstStyle/>
          <a:p>
            <a:pPr marL="114300" indent="0">
              <a:buNone/>
            </a:pPr>
            <a:r>
              <a:rPr lang="lv-LV" dirty="0">
                <a:solidFill>
                  <a:schemeClr val="tx1"/>
                </a:solidFill>
                <a:latin typeface="Verdana" panose="020B0604030504040204" pitchFamily="34" charset="0"/>
                <a:ea typeface="Verdana" panose="020B0604030504040204" pitchFamily="34" charset="0"/>
              </a:rPr>
              <a:t>Lielākā daļa Ukrainas pilsoņu Latvijas teritoriju šķērso </a:t>
            </a:r>
            <a:r>
              <a:rPr lang="lv-LV" b="1" dirty="0">
                <a:solidFill>
                  <a:schemeClr val="tx1"/>
                </a:solidFill>
                <a:latin typeface="Verdana" panose="020B0604030504040204" pitchFamily="34" charset="0"/>
                <a:ea typeface="Verdana" panose="020B0604030504040204" pitchFamily="34" charset="0"/>
              </a:rPr>
              <a:t>tranzīta nolūkos.</a:t>
            </a:r>
          </a:p>
        </p:txBody>
      </p:sp>
      <p:graphicFrame>
        <p:nvGraphicFramePr>
          <p:cNvPr id="8" name="Chart 7">
            <a:extLst>
              <a:ext uri="{FF2B5EF4-FFF2-40B4-BE49-F238E27FC236}">
                <a16:creationId xmlns:a16="http://schemas.microsoft.com/office/drawing/2014/main" id="{662AC8D6-1B42-440B-8348-550D3BC6DB6B}"/>
              </a:ext>
            </a:extLst>
          </p:cNvPr>
          <p:cNvGraphicFramePr>
            <a:graphicFrameLocks/>
          </p:cNvGraphicFramePr>
          <p:nvPr>
            <p:extLst>
              <p:ext uri="{D42A27DB-BD31-4B8C-83A1-F6EECF244321}">
                <p14:modId xmlns:p14="http://schemas.microsoft.com/office/powerpoint/2010/main" val="1006216802"/>
              </p:ext>
            </p:extLst>
          </p:nvPr>
        </p:nvGraphicFramePr>
        <p:xfrm>
          <a:off x="692726" y="2373175"/>
          <a:ext cx="10394373" cy="21161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F6DFB91-4E34-4ED0-A328-4EF10B2C5DAE}"/>
              </a:ext>
            </a:extLst>
          </p:cNvPr>
          <p:cNvSpPr txBox="1"/>
          <p:nvPr/>
        </p:nvSpPr>
        <p:spPr>
          <a:xfrm>
            <a:off x="485193" y="4967960"/>
            <a:ext cx="11097207" cy="300082"/>
          </a:xfrm>
          <a:prstGeom prst="rect">
            <a:avLst/>
          </a:prstGeom>
          <a:noFill/>
        </p:spPr>
        <p:txBody>
          <a:bodyPr wrap="square" rtlCol="0">
            <a:spAutoFit/>
          </a:bodyPr>
          <a:lstStyle/>
          <a:p>
            <a:r>
              <a:rPr lang="lv-LV" sz="1350" dirty="0">
                <a:solidFill>
                  <a:schemeClr val="tx1"/>
                </a:solidFill>
                <a:latin typeface="Verdana" panose="020B0604030504040204" pitchFamily="34" charset="0"/>
                <a:ea typeface="Verdana" panose="020B0604030504040204" pitchFamily="34" charset="0"/>
              </a:rPr>
              <a:t>2024. gadā lielākā daļa ieceļo caur lidostu «Rīga» - 63%, no Krievijas Federācijas – 27%, no Baltkrievijas Republikas -10%.</a:t>
            </a:r>
            <a:endParaRPr lang="lv-LV" sz="135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240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a:spLocks noGrp="1"/>
          </p:cNvSpPr>
          <p:nvPr>
            <p:ph type="body" idx="1"/>
          </p:nvPr>
        </p:nvSpPr>
        <p:spPr>
          <a:xfrm>
            <a:off x="2372450" y="480086"/>
            <a:ext cx="8539200" cy="847114"/>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chemeClr val="dk1"/>
              </a:buClr>
              <a:buSzPts val="2400"/>
              <a:buNone/>
            </a:pPr>
            <a:r>
              <a:rPr lang="lv" sz="2400" b="1" i="0" u="none" dirty="0">
                <a:solidFill>
                  <a:schemeClr val="dk1"/>
                </a:solidFill>
                <a:latin typeface="Verdana"/>
                <a:ea typeface="Verdana"/>
                <a:cs typeface="Verdana"/>
                <a:sym typeface="Verdana"/>
              </a:rPr>
              <a:t>Ārkārtas aizbildnība</a:t>
            </a:r>
          </a:p>
          <a:p>
            <a:pPr marL="0" lvl="0" indent="0" algn="ctr" rtl="0">
              <a:lnSpc>
                <a:spcPct val="100000"/>
              </a:lnSpc>
              <a:spcBef>
                <a:spcPts val="0"/>
              </a:spcBef>
              <a:spcAft>
                <a:spcPts val="0"/>
              </a:spcAft>
              <a:buClr>
                <a:schemeClr val="dk1"/>
              </a:buClr>
              <a:buSzPts val="2400"/>
              <a:buNone/>
            </a:pPr>
            <a:endParaRPr dirty="0"/>
          </a:p>
        </p:txBody>
      </p:sp>
      <p:sp>
        <p:nvSpPr>
          <p:cNvPr id="257" name="Google Shape;257;p25"/>
          <p:cNvSpPr txBox="1"/>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fld id="{00000000-1234-1234-1234-123412341234}" type="slidenum">
              <a:rPr kumimoji="0" lang="lv" sz="10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t>20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58" name="Google Shape;258;p25"/>
          <p:cNvPicPr preferRelativeResize="0"/>
          <p:nvPr/>
        </p:nvPicPr>
        <p:blipFill rotWithShape="1">
          <a:blip r:embed="rId3">
            <a:alphaModFix/>
          </a:blip>
          <a:srcRect/>
          <a:stretch/>
        </p:blipFill>
        <p:spPr>
          <a:xfrm>
            <a:off x="896937" y="4762"/>
            <a:ext cx="1222375" cy="1527175"/>
          </a:xfrm>
          <a:prstGeom prst="rect">
            <a:avLst/>
          </a:prstGeom>
          <a:noFill/>
          <a:ln>
            <a:noFill/>
          </a:ln>
        </p:spPr>
      </p:pic>
      <p:graphicFrame>
        <p:nvGraphicFramePr>
          <p:cNvPr id="259" name="Google Shape;259;p25"/>
          <p:cNvGraphicFramePr/>
          <p:nvPr/>
        </p:nvGraphicFramePr>
        <p:xfrm>
          <a:off x="1229360" y="1910080"/>
          <a:ext cx="9796580" cy="2071317"/>
        </p:xfrm>
        <a:graphic>
          <a:graphicData uri="http://schemas.openxmlformats.org/drawingml/2006/table">
            <a:tbl>
              <a:tblPr>
                <a:noFill/>
              </a:tblPr>
              <a:tblGrid>
                <a:gridCol w="2306320">
                  <a:extLst>
                    <a:ext uri="{9D8B030D-6E8A-4147-A177-3AD203B41FA5}">
                      <a16:colId xmlns:a16="http://schemas.microsoft.com/office/drawing/2014/main" val="20000"/>
                    </a:ext>
                  </a:extLst>
                </a:gridCol>
                <a:gridCol w="3767020">
                  <a:extLst>
                    <a:ext uri="{9D8B030D-6E8A-4147-A177-3AD203B41FA5}">
                      <a16:colId xmlns:a16="http://schemas.microsoft.com/office/drawing/2014/main" val="20001"/>
                    </a:ext>
                  </a:extLst>
                </a:gridCol>
                <a:gridCol w="3723240">
                  <a:extLst>
                    <a:ext uri="{9D8B030D-6E8A-4147-A177-3AD203B41FA5}">
                      <a16:colId xmlns:a16="http://schemas.microsoft.com/office/drawing/2014/main" val="20003"/>
                    </a:ext>
                  </a:extLst>
                </a:gridCol>
              </a:tblGrid>
              <a:tr h="593729">
                <a:tc>
                  <a:txBody>
                    <a:bodyPr/>
                    <a:lstStyle/>
                    <a:p>
                      <a:pPr marL="0" marR="0" lvl="0" indent="0" algn="ctr" rtl="0">
                        <a:lnSpc>
                          <a:spcPct val="100000"/>
                        </a:lnSpc>
                        <a:spcBef>
                          <a:spcPts val="0"/>
                        </a:spcBef>
                        <a:spcAft>
                          <a:spcPts val="0"/>
                        </a:spcAft>
                        <a:buClr>
                          <a:srgbClr val="000000"/>
                        </a:buClr>
                        <a:buSzPts val="1700"/>
                        <a:buFont typeface="Arial"/>
                        <a:buNone/>
                      </a:pPr>
                      <a:r>
                        <a:rPr lang="lv-LV" sz="1600" b="1" i="0" u="none" strike="noStrike" cap="none" dirty="0">
                          <a:solidFill>
                            <a:srgbClr val="000000"/>
                          </a:solidFill>
                          <a:latin typeface="Verdana"/>
                          <a:ea typeface="Verdana"/>
                          <a:cs typeface="Times New Roman"/>
                          <a:sym typeface="Times New Roman"/>
                        </a:rPr>
                        <a:t>Pārskata periods</a:t>
                      </a:r>
                      <a:endParaRPr sz="1600" b="1" i="0" u="none" strike="noStrike" cap="none" dirty="0">
                        <a:solidFill>
                          <a:srgbClr val="000000"/>
                        </a:solidFill>
                        <a:latin typeface="Verdana"/>
                        <a:ea typeface="Verdana"/>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BBB59"/>
                    </a:solidFill>
                  </a:tcPr>
                </a:tc>
                <a:tc>
                  <a:txBody>
                    <a:bodyPr/>
                    <a:lstStyle/>
                    <a:p>
                      <a:pPr algn="ctr"/>
                      <a:r>
                        <a:rPr lang="lv-LV" sz="1600" b="1" i="0" u="none" strike="noStrike" cap="none" dirty="0">
                          <a:solidFill>
                            <a:srgbClr val="000000"/>
                          </a:solidFill>
                          <a:latin typeface="Verdana"/>
                          <a:ea typeface="Verdana"/>
                          <a:cs typeface="Times New Roman"/>
                          <a:sym typeface="Arial"/>
                        </a:rPr>
                        <a:t>UA bērni, </a:t>
                      </a:r>
                    </a:p>
                    <a:p>
                      <a:pPr algn="ctr"/>
                      <a:r>
                        <a:rPr lang="lv-LV" sz="1600" b="1" i="0" u="none" strike="noStrike" cap="none" dirty="0">
                          <a:solidFill>
                            <a:srgbClr val="000000"/>
                          </a:solidFill>
                          <a:latin typeface="Verdana"/>
                          <a:ea typeface="Verdana"/>
                          <a:cs typeface="Times New Roman"/>
                          <a:sym typeface="Arial"/>
                        </a:rPr>
                        <a:t>kuriem nodibināta ārkārtas aizbildnība un iecelts ārkārtas aizbildnis</a:t>
                      </a:r>
                      <a:endParaRPr sz="1600" b="1" i="0" u="none" strike="noStrike" cap="none" dirty="0">
                        <a:solidFill>
                          <a:srgbClr val="000000"/>
                        </a:solidFill>
                        <a:latin typeface="Verdana"/>
                        <a:ea typeface="Verdana"/>
                        <a:cs typeface="Times New Roman"/>
                        <a:sym typeface="Arial"/>
                      </a:endParaRPr>
                    </a:p>
                  </a:txBody>
                  <a:tcPr marL="91450" marR="91450" marT="45725" marB="4572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rgbClr val="9BBB59"/>
                    </a:solidFill>
                  </a:tcPr>
                </a:tc>
                <a:tc>
                  <a:txBody>
                    <a:bodyPr/>
                    <a:lstStyle/>
                    <a:p>
                      <a:pPr algn="ctr"/>
                      <a:r>
                        <a:rPr lang="lv-LV" sz="1600" b="1" i="0" u="none" strike="noStrike" cap="none" dirty="0">
                          <a:solidFill>
                            <a:srgbClr val="000000"/>
                          </a:solidFill>
                          <a:latin typeface="Verdana"/>
                          <a:ea typeface="Verdana"/>
                          <a:cs typeface="Times New Roman"/>
                          <a:sym typeface="Arial"/>
                        </a:rPr>
                        <a:t>UA bērni, </a:t>
                      </a:r>
                    </a:p>
                    <a:p>
                      <a:pPr algn="ctr"/>
                      <a:r>
                        <a:rPr lang="lv-LV" sz="1600" b="1" i="0" u="none" strike="noStrike" cap="none" dirty="0">
                          <a:solidFill>
                            <a:srgbClr val="000000"/>
                          </a:solidFill>
                          <a:latin typeface="Verdana"/>
                          <a:ea typeface="Verdana"/>
                          <a:cs typeface="Times New Roman"/>
                          <a:sym typeface="Arial"/>
                        </a:rPr>
                        <a:t>kuriem nodibināta ārkārtas aizbildnība un iecelts ārkārtas aizbildnis</a:t>
                      </a:r>
                      <a:endParaRPr sz="1600" b="1" i="0" u="none" strike="noStrike" cap="none" dirty="0">
                        <a:solidFill>
                          <a:srgbClr val="000000"/>
                        </a:solidFill>
                        <a:latin typeface="Verdana"/>
                        <a:ea typeface="Verdana"/>
                        <a:cs typeface="Times New Roman"/>
                        <a:sym typeface="Arial"/>
                      </a:endParaRPr>
                    </a:p>
                  </a:txBody>
                  <a:tcPr marL="91450" marR="91450" marT="45725" marB="45725">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425377">
                <a:tc>
                  <a:txBody>
                    <a:bodyPr/>
                    <a:lstStyle/>
                    <a:p>
                      <a:pPr marL="0" marR="0" lvl="0" indent="0" algn="l" rtl="0">
                        <a:lnSpc>
                          <a:spcPct val="150000"/>
                        </a:lnSpc>
                        <a:spcBef>
                          <a:spcPts val="0"/>
                        </a:spcBef>
                        <a:spcAft>
                          <a:spcPts val="0"/>
                        </a:spcAft>
                        <a:buClr>
                          <a:srgbClr val="000000"/>
                        </a:buClr>
                        <a:buSzPts val="1600"/>
                        <a:buFont typeface="Verdana"/>
                        <a:buNone/>
                      </a:pPr>
                      <a:endParaRPr sz="1600" b="0" i="0" u="none" strike="noStrike" cap="none" dirty="0">
                        <a:solidFill>
                          <a:srgbClr val="000000"/>
                        </a:solidFill>
                        <a:latin typeface="Verdana"/>
                        <a:ea typeface="Verdana"/>
                        <a:cs typeface="Times New Roman"/>
                        <a:sym typeface="Arial"/>
                      </a:endParaRPr>
                    </a:p>
                  </a:txBody>
                  <a:tcPr marL="91450" marR="91450" marT="45725" marB="4572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3">
                        <a:lumMod val="40000"/>
                        <a:lumOff val="60000"/>
                      </a:schemeClr>
                    </a:solidFill>
                  </a:tcPr>
                </a:tc>
                <a:tc>
                  <a:txBody>
                    <a:bodyPr/>
                    <a:lstStyle/>
                    <a:p>
                      <a:pPr algn="ctr">
                        <a:spcAft>
                          <a:spcPts val="0"/>
                        </a:spcAft>
                      </a:pPr>
                      <a:r>
                        <a:rPr lang="lv-LV" sz="1600" b="0" i="1" u="none" strike="noStrike" cap="none" dirty="0">
                          <a:solidFill>
                            <a:srgbClr val="000000"/>
                          </a:solidFill>
                          <a:latin typeface="Verdana"/>
                          <a:ea typeface="Verdana"/>
                          <a:cs typeface="Times New Roman"/>
                          <a:sym typeface="Arial"/>
                        </a:rPr>
                        <a:t>Kopējais skaits</a:t>
                      </a:r>
                    </a:p>
                  </a:txBody>
                  <a:tcPr marL="68580" marR="68580" marT="0" marB="0">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3">
                        <a:lumMod val="40000"/>
                        <a:lumOff val="60000"/>
                      </a:schemeClr>
                    </a:solidFill>
                  </a:tcPr>
                </a:tc>
                <a:tc>
                  <a:txBody>
                    <a:bodyPr/>
                    <a:lstStyle/>
                    <a:p>
                      <a:pPr algn="ctr">
                        <a:spcAft>
                          <a:spcPts val="0"/>
                        </a:spcAft>
                      </a:pPr>
                      <a:r>
                        <a:rPr lang="lv-LV" sz="1600" b="0" i="1" u="none" strike="noStrike" cap="none" dirty="0">
                          <a:solidFill>
                            <a:srgbClr val="000000"/>
                          </a:solidFill>
                          <a:latin typeface="Verdana"/>
                          <a:ea typeface="Verdana"/>
                          <a:cs typeface="Times New Roman"/>
                          <a:sym typeface="Arial"/>
                        </a:rPr>
                        <a:t>Faktiski uzturas LV</a:t>
                      </a:r>
                    </a:p>
                  </a:txBody>
                  <a:tcPr marL="68580" marR="68580" marT="0" marB="0">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0001"/>
                  </a:ext>
                </a:extLst>
              </a:tr>
              <a:tr h="482983">
                <a:tc>
                  <a:txBody>
                    <a:bodyPr/>
                    <a:lstStyle/>
                    <a:p>
                      <a:pPr marL="0" marR="0" lvl="0" indent="0" algn="ctr" rtl="0">
                        <a:lnSpc>
                          <a:spcPct val="100000"/>
                        </a:lnSpc>
                        <a:spcBef>
                          <a:spcPts val="0"/>
                        </a:spcBef>
                        <a:spcAft>
                          <a:spcPts val="0"/>
                        </a:spcAft>
                        <a:buClr>
                          <a:srgbClr val="000000"/>
                        </a:buClr>
                        <a:buSzPts val="1600"/>
                        <a:buFont typeface="Arial"/>
                        <a:buNone/>
                      </a:pPr>
                      <a:r>
                        <a:rPr lang="lv-LV" sz="1600" b="0" i="0" u="none" strike="noStrike" cap="none" dirty="0">
                          <a:solidFill>
                            <a:srgbClr val="000000"/>
                          </a:solidFill>
                          <a:latin typeface="Verdana"/>
                          <a:ea typeface="Verdana"/>
                          <a:cs typeface="Times New Roman"/>
                          <a:sym typeface="Arial"/>
                        </a:rPr>
                        <a:t>16.03.2022. </a:t>
                      </a:r>
                      <a:r>
                        <a:rPr lang="en-US" sz="1600" b="0" i="0" u="none" strike="noStrike" cap="none" dirty="0">
                          <a:solidFill>
                            <a:srgbClr val="000000"/>
                          </a:solidFill>
                          <a:latin typeface="Verdana"/>
                          <a:ea typeface="Verdana"/>
                          <a:cs typeface="Times New Roman"/>
                          <a:sym typeface="Arial"/>
                        </a:rPr>
                        <a:t>30</a:t>
                      </a:r>
                      <a:r>
                        <a:rPr lang="lv-LV" sz="1600" b="0" i="0" u="none" strike="noStrike" cap="none" dirty="0">
                          <a:solidFill>
                            <a:srgbClr val="000000"/>
                          </a:solidFill>
                          <a:latin typeface="Verdana"/>
                          <a:ea typeface="Verdana"/>
                          <a:cs typeface="Times New Roman"/>
                          <a:sym typeface="Arial"/>
                        </a:rPr>
                        <a:t>.</a:t>
                      </a:r>
                      <a:r>
                        <a:rPr lang="en-US" sz="1600" b="0" i="0" u="none" strike="noStrike" cap="none" dirty="0">
                          <a:solidFill>
                            <a:srgbClr val="000000"/>
                          </a:solidFill>
                          <a:latin typeface="Verdana"/>
                          <a:ea typeface="Verdana"/>
                          <a:cs typeface="Times New Roman"/>
                          <a:sym typeface="Arial"/>
                        </a:rPr>
                        <a:t>08</a:t>
                      </a:r>
                      <a:r>
                        <a:rPr lang="lv-LV" sz="1600" b="0" i="0" u="none" strike="noStrike" cap="none" dirty="0">
                          <a:solidFill>
                            <a:srgbClr val="000000"/>
                          </a:solidFill>
                          <a:latin typeface="Verdana"/>
                          <a:ea typeface="Verdana"/>
                          <a:cs typeface="Times New Roman"/>
                          <a:sym typeface="Arial"/>
                        </a:rPr>
                        <a:t>.202</a:t>
                      </a:r>
                      <a:r>
                        <a:rPr lang="en-US" sz="1600" b="0" i="0" u="none" strike="noStrike" cap="none" dirty="0">
                          <a:solidFill>
                            <a:srgbClr val="000000"/>
                          </a:solidFill>
                          <a:latin typeface="Verdana"/>
                          <a:ea typeface="Verdana"/>
                          <a:cs typeface="Times New Roman"/>
                          <a:sym typeface="Arial"/>
                        </a:rPr>
                        <a:t>4</a:t>
                      </a:r>
                      <a:r>
                        <a:rPr lang="lv-LV" sz="1600" b="0" i="0" u="none" strike="noStrike" cap="none" dirty="0">
                          <a:solidFill>
                            <a:srgbClr val="000000"/>
                          </a:solidFill>
                          <a:latin typeface="Verdana"/>
                          <a:ea typeface="Verdana"/>
                          <a:cs typeface="Times New Roman"/>
                          <a:sym typeface="Arial"/>
                        </a:rPr>
                        <a:t>.</a:t>
                      </a:r>
                      <a:endParaRPr sz="1600" b="0" i="0" u="none" strike="noStrike" cap="none" dirty="0">
                        <a:solidFill>
                          <a:srgbClr val="000000"/>
                        </a:solidFill>
                        <a:latin typeface="Verdana"/>
                        <a:ea typeface="Verdana"/>
                        <a:cs typeface="Times New Roman"/>
                        <a:sym typeface="Arial"/>
                      </a:endParaRPr>
                    </a:p>
                  </a:txBody>
                  <a:tcPr marL="91450" marR="91450" marT="45725" marB="4572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3">
                        <a:lumMod val="40000"/>
                        <a:lumOff val="60000"/>
                      </a:schemeClr>
                    </a:solidFill>
                  </a:tcPr>
                </a:tc>
                <a:tc>
                  <a:txBody>
                    <a:bodyPr/>
                    <a:lstStyle/>
                    <a:p>
                      <a:pPr algn="ctr">
                        <a:spcAft>
                          <a:spcPts val="0"/>
                        </a:spcAft>
                      </a:pPr>
                      <a:r>
                        <a:rPr lang="lv-LV" sz="1600" b="1" i="0" u="none" strike="noStrike" cap="none" dirty="0">
                          <a:solidFill>
                            <a:srgbClr val="000000"/>
                          </a:solidFill>
                          <a:latin typeface="Verdana"/>
                          <a:ea typeface="Verdana"/>
                          <a:cs typeface="Times New Roman"/>
                          <a:sym typeface="Arial"/>
                        </a:rPr>
                        <a:t>1</a:t>
                      </a:r>
                      <a:r>
                        <a:rPr lang="en-US" sz="1600" b="1" i="0" u="none" strike="noStrike" cap="none" dirty="0">
                          <a:solidFill>
                            <a:srgbClr val="000000"/>
                          </a:solidFill>
                          <a:latin typeface="Verdana"/>
                          <a:ea typeface="Verdana"/>
                          <a:cs typeface="Times New Roman"/>
                          <a:sym typeface="Arial"/>
                        </a:rPr>
                        <a:t>435</a:t>
                      </a:r>
                      <a:endParaRPr lang="lv-LV" sz="1600" b="1" i="0" u="none" strike="noStrike" cap="none" dirty="0">
                        <a:solidFill>
                          <a:srgbClr val="000000"/>
                        </a:solidFill>
                        <a:latin typeface="Verdana"/>
                        <a:ea typeface="Verdana"/>
                        <a:cs typeface="Times New Roman"/>
                        <a:sym typeface="Arial"/>
                      </a:endParaRPr>
                    </a:p>
                  </a:txBody>
                  <a:tcPr marL="68580" marR="68580" marT="0"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3">
                        <a:lumMod val="40000"/>
                        <a:lumOff val="60000"/>
                      </a:schemeClr>
                    </a:solidFill>
                  </a:tcPr>
                </a:tc>
                <a:tc>
                  <a:txBody>
                    <a:bodyPr/>
                    <a:lstStyle/>
                    <a:p>
                      <a:pPr algn="ctr">
                        <a:spcAft>
                          <a:spcPts val="0"/>
                        </a:spcAft>
                      </a:pPr>
                      <a:r>
                        <a:rPr lang="en-GB" sz="1600" b="1" i="0" u="none" strike="noStrike" cap="none" dirty="0">
                          <a:solidFill>
                            <a:srgbClr val="000000"/>
                          </a:solidFill>
                          <a:latin typeface="Verdana"/>
                          <a:ea typeface="Verdana"/>
                          <a:cs typeface="Times New Roman"/>
                          <a:sym typeface="Arial"/>
                        </a:rPr>
                        <a:t>230</a:t>
                      </a:r>
                      <a:endParaRPr lang="lv-LV" sz="1600" b="1" i="0" u="none" strike="noStrike" cap="none" dirty="0">
                        <a:solidFill>
                          <a:srgbClr val="000000"/>
                        </a:solidFill>
                        <a:latin typeface="Verdana"/>
                        <a:ea typeface="Verdana"/>
                        <a:cs typeface="Times New Roman"/>
                        <a:sym typeface="Arial"/>
                      </a:endParaRPr>
                    </a:p>
                  </a:txBody>
                  <a:tcPr marL="68580" marR="68580" marT="0" marB="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464669559"/>
                  </a:ext>
                </a:extLst>
              </a:tr>
            </a:tbl>
          </a:graphicData>
        </a:graphic>
      </p:graphicFrame>
      <p:sp>
        <p:nvSpPr>
          <p:cNvPr id="2" name="TextBox 1">
            <a:extLst>
              <a:ext uri="{FF2B5EF4-FFF2-40B4-BE49-F238E27FC236}">
                <a16:creationId xmlns:a16="http://schemas.microsoft.com/office/drawing/2014/main" id="{43E07B36-0194-42FC-BC41-5532411BECFB}"/>
              </a:ext>
            </a:extLst>
          </p:cNvPr>
          <p:cNvSpPr txBox="1"/>
          <p:nvPr/>
        </p:nvSpPr>
        <p:spPr>
          <a:xfrm>
            <a:off x="1401844" y="4468439"/>
            <a:ext cx="101805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6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Pārtraukšanas galvenie iemesli (bērnu kopskaitā) – atgriešanās Ukrainā </a:t>
            </a:r>
            <a:r>
              <a:rPr kumimoji="0" lang="lv-LV"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(5</a:t>
            </a:r>
            <a:r>
              <a:rPr kumimoji="0" lang="en-US"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0</a:t>
            </a:r>
            <a:r>
              <a:rPr kumimoji="0" lang="lv-LV"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a:t>
            </a:r>
            <a:r>
              <a:rPr kumimoji="0" lang="lv-LV" sz="16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atgriežas vecāku aprūpē </a:t>
            </a:r>
            <a:r>
              <a:rPr kumimoji="0" lang="lv-LV"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(1</a:t>
            </a:r>
            <a:r>
              <a:rPr kumimoji="0" lang="en-US"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6</a:t>
            </a:r>
            <a:r>
              <a:rPr kumimoji="0" lang="lv-LV"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 </a:t>
            </a:r>
            <a:r>
              <a:rPr kumimoji="0" lang="lv-LV" sz="16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sasniedz pilngadību</a:t>
            </a:r>
            <a:r>
              <a:rPr kumimoji="0" lang="lv-LV"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 (2</a:t>
            </a:r>
            <a:r>
              <a:rPr kumimoji="0" lang="en-US"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7</a:t>
            </a:r>
            <a:r>
              <a:rPr kumimoji="0" lang="lv-LV" sz="1600" b="0" i="1"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a:sym typeface="Arial"/>
              </a:rPr>
              <a:t>%)</a:t>
            </a:r>
            <a:endParaRPr kumimoji="0" lang="lv-LV" sz="160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body" idx="1"/>
          </p:nvPr>
        </p:nvSpPr>
        <p:spPr>
          <a:xfrm>
            <a:off x="2441575" y="417959"/>
            <a:ext cx="8539162" cy="812800"/>
          </a:xfrm>
          <a:prstGeom prst="rect">
            <a:avLst/>
          </a:prstGeom>
          <a:noFill/>
          <a:ln>
            <a:noFill/>
          </a:ln>
        </p:spPr>
        <p:txBody>
          <a:bodyPr spcFirstLastPara="1" wrap="square" lIns="93950" tIns="46975" rIns="93950" bIns="46975" anchor="t" anchorCtr="0">
            <a:noAutofit/>
          </a:bodyPr>
          <a:lstStyle/>
          <a:p>
            <a:pPr marL="0" lvl="0" indent="0" algn="ctr" rtl="0">
              <a:lnSpc>
                <a:spcPct val="90000"/>
              </a:lnSpc>
              <a:spcBef>
                <a:spcPts val="0"/>
              </a:spcBef>
              <a:spcAft>
                <a:spcPts val="0"/>
              </a:spcAft>
              <a:buClr>
                <a:schemeClr val="dk1"/>
              </a:buClr>
              <a:buSzPts val="1700"/>
              <a:buNone/>
            </a:pPr>
            <a:r>
              <a:rPr lang="lv" sz="2200" b="1" i="0" u="none" dirty="0">
                <a:solidFill>
                  <a:schemeClr val="dk1"/>
                </a:solidFill>
                <a:latin typeface="Verdana"/>
                <a:ea typeface="Verdana"/>
                <a:cs typeface="Verdana"/>
                <a:sym typeface="Verdana"/>
              </a:rPr>
              <a:t>Atbalsts Ukrainas civiliedzīvotājiem</a:t>
            </a:r>
            <a:br>
              <a:rPr lang="lv" sz="2200" b="1" i="0" u="none" dirty="0">
                <a:solidFill>
                  <a:schemeClr val="dk1"/>
                </a:solidFill>
                <a:latin typeface="Verdana"/>
                <a:ea typeface="Verdana"/>
                <a:cs typeface="Verdana"/>
                <a:sym typeface="Verdana"/>
              </a:rPr>
            </a:br>
            <a:r>
              <a:rPr lang="lv" sz="2200" b="1" i="0" u="none" dirty="0">
                <a:solidFill>
                  <a:schemeClr val="dk1"/>
                </a:solidFill>
                <a:latin typeface="Verdana"/>
                <a:ea typeface="Verdana"/>
                <a:cs typeface="Verdana"/>
                <a:sym typeface="Verdana"/>
              </a:rPr>
              <a:t>Nodarbinātības valsts aģentūrā</a:t>
            </a:r>
            <a:br>
              <a:rPr lang="lv" sz="2200" b="1" dirty="0"/>
            </a:br>
            <a:endParaRPr sz="2200" dirty="0"/>
          </a:p>
        </p:txBody>
      </p:sp>
      <p:sp>
        <p:nvSpPr>
          <p:cNvPr id="244" name="Google Shape;244;p24"/>
          <p:cNvSpPr txBox="1"/>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fld id="{00000000-1234-1234-1234-123412341234}" type="slidenum">
              <a:rPr kumimoji="0" lang="lv" sz="10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t>21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45" name="Google Shape;245;p24"/>
          <p:cNvPicPr preferRelativeResize="0"/>
          <p:nvPr/>
        </p:nvPicPr>
        <p:blipFill rotWithShape="1">
          <a:blip r:embed="rId3">
            <a:alphaModFix/>
          </a:blip>
          <a:srcRect/>
          <a:stretch/>
        </p:blipFill>
        <p:spPr>
          <a:xfrm>
            <a:off x="896937" y="4762"/>
            <a:ext cx="1222375" cy="1527175"/>
          </a:xfrm>
          <a:prstGeom prst="rect">
            <a:avLst/>
          </a:prstGeom>
          <a:noFill/>
          <a:ln>
            <a:noFill/>
          </a:ln>
        </p:spPr>
      </p:pic>
      <p:graphicFrame>
        <p:nvGraphicFramePr>
          <p:cNvPr id="246" name="Google Shape;246;p24"/>
          <p:cNvGraphicFramePr/>
          <p:nvPr/>
        </p:nvGraphicFramePr>
        <p:xfrm>
          <a:off x="896937" y="1357276"/>
          <a:ext cx="10888663" cy="4570913"/>
        </p:xfrm>
        <a:graphic>
          <a:graphicData uri="http://schemas.openxmlformats.org/drawingml/2006/table">
            <a:tbl>
              <a:tblPr>
                <a:noFill/>
              </a:tblPr>
              <a:tblGrid>
                <a:gridCol w="7548420">
                  <a:extLst>
                    <a:ext uri="{9D8B030D-6E8A-4147-A177-3AD203B41FA5}">
                      <a16:colId xmlns:a16="http://schemas.microsoft.com/office/drawing/2014/main" val="20000"/>
                    </a:ext>
                  </a:extLst>
                </a:gridCol>
                <a:gridCol w="1096378">
                  <a:extLst>
                    <a:ext uri="{9D8B030D-6E8A-4147-A177-3AD203B41FA5}">
                      <a16:colId xmlns:a16="http://schemas.microsoft.com/office/drawing/2014/main" val="20001"/>
                    </a:ext>
                  </a:extLst>
                </a:gridCol>
                <a:gridCol w="2243865">
                  <a:extLst>
                    <a:ext uri="{9D8B030D-6E8A-4147-A177-3AD203B41FA5}">
                      <a16:colId xmlns:a16="http://schemas.microsoft.com/office/drawing/2014/main" val="3007664090"/>
                    </a:ext>
                  </a:extLst>
                </a:gridCol>
              </a:tblGrid>
              <a:tr h="427817">
                <a:tc>
                  <a:txBody>
                    <a:bodyPr/>
                    <a:lstStyle/>
                    <a:p>
                      <a:pPr marL="0" marR="0" lvl="0" indent="0" algn="l" rtl="0">
                        <a:lnSpc>
                          <a:spcPct val="100000"/>
                        </a:lnSpc>
                        <a:spcBef>
                          <a:spcPts val="0"/>
                        </a:spcBef>
                        <a:spcAft>
                          <a:spcPts val="0"/>
                        </a:spcAft>
                        <a:buClr>
                          <a:srgbClr val="000000"/>
                        </a:buClr>
                        <a:buSzPts val="1100"/>
                        <a:buFont typeface="Verdana"/>
                        <a:buNone/>
                      </a:pPr>
                      <a:endParaRPr sz="1200" u="none" strike="noStrike" cap="none" dirty="0">
                        <a:latin typeface="Verdana" panose="020B0604030504040204" pitchFamily="34" charset="0"/>
                        <a:ea typeface="Verdana" panose="020B0604030504040204" pitchFamily="34" charset="0"/>
                      </a:endParaRPr>
                    </a:p>
                  </a:txBody>
                  <a:tcPr marL="9525" marR="9525" marT="9525" marB="0" anchor="b">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00000"/>
                        </a:lnSpc>
                        <a:spcBef>
                          <a:spcPts val="0"/>
                        </a:spcBef>
                        <a:spcAft>
                          <a:spcPts val="0"/>
                        </a:spcAft>
                        <a:buNone/>
                      </a:pPr>
                      <a:r>
                        <a:rPr lang="lv-LV"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Dati uz 2</a:t>
                      </a:r>
                      <a:r>
                        <a:rPr lang="en-GB"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8</a:t>
                      </a:r>
                      <a:r>
                        <a:rPr lang="lv-LV"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.0</a:t>
                      </a:r>
                      <a:r>
                        <a:rPr lang="en-GB"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3</a:t>
                      </a:r>
                      <a:r>
                        <a:rPr lang="lv-LV"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.2022</a:t>
                      </a:r>
                      <a:endParaRPr sz="1200" b="1" i="1" u="none" strike="noStrike" cap="none" dirty="0">
                        <a:solidFill>
                          <a:srgbClr val="000000"/>
                        </a:solidFill>
                        <a:latin typeface="Verdana" panose="020B0604030504040204" pitchFamily="34" charset="0"/>
                        <a:ea typeface="Verdana" panose="020B0604030504040204" pitchFamily="34" charset="0"/>
                        <a:cs typeface="Verdana"/>
                        <a:sym typeface="Verdana"/>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00000"/>
                        </a:lnSpc>
                        <a:spcBef>
                          <a:spcPts val="0"/>
                        </a:spcBef>
                        <a:spcAft>
                          <a:spcPts val="0"/>
                        </a:spcAft>
                        <a:buNone/>
                      </a:pPr>
                      <a:r>
                        <a:rPr lang="en-GB" sz="1200" b="1" i="1" u="none" strike="noStrike" cap="none" dirty="0" err="1">
                          <a:solidFill>
                            <a:srgbClr val="000000"/>
                          </a:solidFill>
                          <a:latin typeface="Verdana" panose="020B0604030504040204" pitchFamily="34" charset="0"/>
                          <a:ea typeface="Verdana" panose="020B0604030504040204" pitchFamily="34" charset="0"/>
                          <a:cs typeface="Verdana"/>
                          <a:sym typeface="Verdana"/>
                        </a:rPr>
                        <a:t>Dati</a:t>
                      </a:r>
                      <a:r>
                        <a:rPr lang="en-GB"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1" i="1" u="none" strike="noStrike" cap="none" dirty="0" err="1">
                          <a:solidFill>
                            <a:srgbClr val="000000"/>
                          </a:solidFill>
                          <a:latin typeface="Verdana" panose="020B0604030504040204" pitchFamily="34" charset="0"/>
                          <a:ea typeface="Verdana" panose="020B0604030504040204" pitchFamily="34" charset="0"/>
                          <a:cs typeface="Verdana"/>
                          <a:sym typeface="Verdana"/>
                        </a:rPr>
                        <a:t>uz</a:t>
                      </a:r>
                      <a:r>
                        <a:rPr lang="en-GB"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US"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02</a:t>
                      </a:r>
                      <a:r>
                        <a:rPr lang="lv-LV"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a:t>
                      </a:r>
                      <a:r>
                        <a:rPr lang="en-US"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09</a:t>
                      </a:r>
                      <a:r>
                        <a:rPr lang="lv-LV"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.202</a:t>
                      </a:r>
                      <a:r>
                        <a:rPr lang="en-US"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4</a:t>
                      </a:r>
                      <a:r>
                        <a:rPr lang="lv-LV"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lv-LV" sz="1200" b="0" i="1" u="none" strike="noStrike" cap="none" dirty="0">
                          <a:solidFill>
                            <a:srgbClr val="000000"/>
                          </a:solidFill>
                          <a:latin typeface="Verdana" panose="020B0604030504040204" pitchFamily="34" charset="0"/>
                          <a:ea typeface="Verdana" panose="020B0604030504040204" pitchFamily="34" charset="0"/>
                          <a:cs typeface="Verdana"/>
                          <a:sym typeface="Verdana"/>
                        </a:rPr>
                        <a:t>(+/- pret iepr.</a:t>
                      </a:r>
                      <a:r>
                        <a:rPr lang="en-US" sz="1200" b="0" i="1" u="none" strike="noStrike" cap="none" dirty="0" err="1">
                          <a:solidFill>
                            <a:srgbClr val="000000"/>
                          </a:solidFill>
                          <a:latin typeface="Verdana" panose="020B0604030504040204" pitchFamily="34" charset="0"/>
                          <a:ea typeface="Verdana" panose="020B0604030504040204" pitchFamily="34" charset="0"/>
                          <a:cs typeface="Verdana"/>
                          <a:sym typeface="Verdana"/>
                        </a:rPr>
                        <a:t>mēnesi</a:t>
                      </a:r>
                      <a:r>
                        <a:rPr lang="lv-LV" sz="1200" b="0" i="1" u="none" strike="noStrike" cap="none" dirty="0">
                          <a:solidFill>
                            <a:srgbClr val="000000"/>
                          </a:solidFill>
                          <a:latin typeface="Verdana" panose="020B0604030504040204" pitchFamily="34" charset="0"/>
                          <a:ea typeface="Verdana" panose="020B0604030504040204" pitchFamily="34" charset="0"/>
                          <a:cs typeface="Verdana"/>
                          <a:sym typeface="Verdana"/>
                        </a:rPr>
                        <a:t>)</a:t>
                      </a:r>
                      <a:endParaRPr sz="1200" b="0" i="1" u="none" strike="noStrike" cap="none" dirty="0">
                        <a:solidFill>
                          <a:srgbClr val="000000"/>
                        </a:solidFill>
                        <a:latin typeface="Verdana" panose="020B0604030504040204" pitchFamily="34" charset="0"/>
                        <a:ea typeface="Verdana" panose="020B0604030504040204" pitchFamily="34" charset="0"/>
                        <a:cs typeface="Verdana"/>
                        <a:sym typeface="Verdana"/>
                      </a:endParaRPr>
                    </a:p>
                  </a:txBody>
                  <a:tcPr marL="9525" marR="9525" marT="9525" marB="0"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extLst>
                  <a:ext uri="{0D108BD9-81ED-4DB2-BD59-A6C34878D82A}">
                    <a16:rowId xmlns:a16="http://schemas.microsoft.com/office/drawing/2014/main" val="10000"/>
                  </a:ext>
                </a:extLst>
              </a:tr>
              <a:tr h="439738">
                <a:tc>
                  <a:txBody>
                    <a:bodyPr/>
                    <a:lstStyle/>
                    <a:p>
                      <a:pPr marL="0" marR="0" lvl="0" indent="0" algn="l" rtl="0">
                        <a:lnSpc>
                          <a:spcPct val="150000"/>
                        </a:lnSpc>
                        <a:spcBef>
                          <a:spcPts val="0"/>
                        </a:spcBef>
                        <a:spcAft>
                          <a:spcPts val="0"/>
                        </a:spcAft>
                        <a:buClr>
                          <a:srgbClr val="000000"/>
                        </a:buClr>
                        <a:buSzPts val="1100"/>
                        <a:buFont typeface="Verdana"/>
                        <a:buNone/>
                      </a:pP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NVA </a:t>
                      </a:r>
                      <a:r>
                        <a:rPr lang="lv" sz="1200" b="1" i="0" u="none" strike="noStrike" cap="none" dirty="0">
                          <a:solidFill>
                            <a:srgbClr val="000000"/>
                          </a:solidFill>
                          <a:latin typeface="Verdana" panose="020B0604030504040204" pitchFamily="34" charset="0"/>
                          <a:ea typeface="Verdana" panose="020B0604030504040204" pitchFamily="34" charset="0"/>
                          <a:cs typeface="Verdana"/>
                          <a:sym typeface="Verdana"/>
                        </a:rPr>
                        <a:t>reģistrēti</a:t>
                      </a: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Ukrainas civiliedzīvotāji</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kumulatīvie</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dati</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t>
                      </a: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t>
                      </a:r>
                      <a:endParaRPr sz="1200" u="none" strike="noStrike" cap="none" dirty="0">
                        <a:latin typeface="Verdana" panose="020B0604030504040204" pitchFamily="34" charset="0"/>
                        <a:ea typeface="Verdana" panose="020B0604030504040204" pitchFamily="34" charset="0"/>
                      </a:endParaRPr>
                    </a:p>
                  </a:txBody>
                  <a:tcPr marL="9525" marR="9525" marT="9525" marB="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None/>
                      </a:pPr>
                      <a:r>
                        <a:rPr lang="en-GB"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931</a:t>
                      </a:r>
                      <a:endParaRPr sz="1200" b="0" i="0"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Clr>
                          <a:srgbClr val="000000"/>
                        </a:buClr>
                        <a:buFont typeface="Arial"/>
                        <a:buNone/>
                      </a:pPr>
                      <a:r>
                        <a:rPr lang="lv-LV"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29</a:t>
                      </a:r>
                      <a:r>
                        <a:rPr lang="en-US"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 </a:t>
                      </a:r>
                      <a:r>
                        <a:rPr lang="lv-LV"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796</a:t>
                      </a:r>
                      <a:r>
                        <a:rPr lang="en-US"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 </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r>
                        <a:rPr lang="en-US"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549</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endParaRPr sz="1200" b="0" i="1"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extLst>
                  <a:ext uri="{0D108BD9-81ED-4DB2-BD59-A6C34878D82A}">
                    <a16:rowId xmlns:a16="http://schemas.microsoft.com/office/drawing/2014/main" val="10001"/>
                  </a:ext>
                </a:extLst>
              </a:tr>
              <a:tr h="345440">
                <a:tc>
                  <a:txBody>
                    <a:bodyPr/>
                    <a:lstStyle/>
                    <a:p>
                      <a:pPr marL="0" marR="0" lvl="0" indent="0" algn="r" rtl="0">
                        <a:lnSpc>
                          <a:spcPct val="150000"/>
                        </a:lnSpc>
                        <a:spcBef>
                          <a:spcPts val="0"/>
                        </a:spcBef>
                        <a:spcAft>
                          <a:spcPts val="0"/>
                        </a:spcAft>
                        <a:buClr>
                          <a:srgbClr val="000000"/>
                        </a:buClr>
                        <a:buSzPts val="1100"/>
                        <a:buFont typeface="Verdana"/>
                        <a:buNone/>
                      </a:pPr>
                      <a:r>
                        <a:rPr lang="lv" sz="1200" b="0" i="1" u="none" strike="noStrike" cap="none" dirty="0">
                          <a:solidFill>
                            <a:srgbClr val="000000"/>
                          </a:solidFill>
                          <a:latin typeface="Verdana" panose="020B0604030504040204" pitchFamily="34" charset="0"/>
                          <a:ea typeface="Verdana" panose="020B0604030504040204" pitchFamily="34" charset="0"/>
                          <a:cs typeface="Verdana"/>
                          <a:sym typeface="Verdana"/>
                        </a:rPr>
                        <a:t>tai skaitā, piešķirts </a:t>
                      </a:r>
                      <a:r>
                        <a:rPr lang="lv"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bezdarbnieka statuss</a:t>
                      </a:r>
                      <a:r>
                        <a:rPr lang="lv" sz="1200" b="0" i="1" u="none" strike="noStrike" cap="none" dirty="0">
                          <a:solidFill>
                            <a:srgbClr val="000000"/>
                          </a:solidFill>
                          <a:latin typeface="Verdana" panose="020B0604030504040204" pitchFamily="34" charset="0"/>
                          <a:ea typeface="Verdana" panose="020B0604030504040204" pitchFamily="34" charset="0"/>
                          <a:cs typeface="Verdana"/>
                          <a:sym typeface="Verdana"/>
                        </a:rPr>
                        <a:t> </a:t>
                      </a:r>
                      <a:endParaRPr sz="1200" u="none" strike="noStrike" cap="none" dirty="0">
                        <a:latin typeface="Verdana" panose="020B0604030504040204" pitchFamily="34" charset="0"/>
                        <a:ea typeface="Verdana" panose="020B0604030504040204" pitchFamily="34" charset="0"/>
                      </a:endParaRPr>
                    </a:p>
                  </a:txBody>
                  <a:tcPr marL="9525" marR="9525" marT="9525" marB="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None/>
                      </a:pPr>
                      <a:r>
                        <a:rPr lang="en-GB" sz="1200" b="0" i="1" u="none" strike="noStrike" cap="none" dirty="0">
                          <a:solidFill>
                            <a:srgbClr val="000000"/>
                          </a:solidFill>
                          <a:latin typeface="Verdana" panose="020B0604030504040204" pitchFamily="34" charset="0"/>
                          <a:ea typeface="Verdana" panose="020B0604030504040204" pitchFamily="34" charset="0"/>
                          <a:cs typeface="Verdana"/>
                          <a:sym typeface="Verdana"/>
                        </a:rPr>
                        <a:t>32</a:t>
                      </a:r>
                      <a:endParaRPr sz="1200" b="0" i="1" u="none" strike="noStrike" cap="none" dirty="0">
                        <a:solidFill>
                          <a:srgbClr val="000000"/>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Clr>
                          <a:srgbClr val="000000"/>
                        </a:buClr>
                        <a:buFont typeface="Arial"/>
                        <a:buNone/>
                      </a:pPr>
                      <a:r>
                        <a:rPr lang="en-US"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9 433</a:t>
                      </a:r>
                      <a:r>
                        <a:rPr lang="en-GB"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 </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r>
                        <a:rPr lang="lv-LV"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r>
                        <a:rPr lang="en-US"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212</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endParaRPr sz="1200" b="0" i="1"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extLst>
                  <a:ext uri="{0D108BD9-81ED-4DB2-BD59-A6C34878D82A}">
                    <a16:rowId xmlns:a16="http://schemas.microsoft.com/office/drawing/2014/main" val="10002"/>
                  </a:ext>
                </a:extLst>
              </a:tr>
              <a:tr h="633031">
                <a:tc>
                  <a:txBody>
                    <a:bodyPr/>
                    <a:lstStyle/>
                    <a:p>
                      <a:pPr marL="0" marR="0" lvl="0" indent="0" algn="l" rtl="0">
                        <a:lnSpc>
                          <a:spcPct val="150000"/>
                        </a:lnSpc>
                        <a:spcBef>
                          <a:spcPts val="0"/>
                        </a:spcBef>
                        <a:spcAft>
                          <a:spcPts val="0"/>
                        </a:spcAft>
                        <a:buClr>
                          <a:srgbClr val="000000"/>
                        </a:buClr>
                        <a:buSzPts val="1100"/>
                        <a:buFont typeface="Verdana"/>
                        <a:buNone/>
                      </a:pPr>
                      <a:r>
                        <a:rPr lang="lv-LV" sz="1200" u="none" strike="noStrike" cap="none" dirty="0">
                          <a:latin typeface="Verdana" panose="020B0604030504040204" pitchFamily="34" charset="0"/>
                          <a:ea typeface="Verdana" panose="020B0604030504040204" pitchFamily="34" charset="0"/>
                        </a:rPr>
                        <a:t>NVA </a:t>
                      </a:r>
                      <a:r>
                        <a:rPr lang="lv-LV" sz="1200" b="1" u="none" strike="noStrike" cap="none" dirty="0">
                          <a:latin typeface="Verdana" panose="020B0604030504040204" pitchFamily="34" charset="0"/>
                          <a:ea typeface="Verdana" panose="020B0604030504040204" pitchFamily="34" charset="0"/>
                        </a:rPr>
                        <a:t>uzskaitē esošie</a:t>
                      </a:r>
                      <a:r>
                        <a:rPr lang="lv-LV" sz="1200" u="none" strike="noStrike" cap="none" dirty="0">
                          <a:latin typeface="Verdana" panose="020B0604030504040204" pitchFamily="34" charset="0"/>
                          <a:ea typeface="Verdana" panose="020B0604030504040204" pitchFamily="34" charset="0"/>
                        </a:rPr>
                        <a:t> Ukrainas civiliedzīvotāji</a:t>
                      </a:r>
                      <a:r>
                        <a:rPr lang="en-US" sz="1200" u="none" strike="noStrike" cap="none" dirty="0">
                          <a:latin typeface="Verdana" panose="020B0604030504040204" pitchFamily="34" charset="0"/>
                          <a:ea typeface="Verdana" panose="020B0604030504040204" pitchFamily="34" charset="0"/>
                        </a:rPr>
                        <a:t> </a:t>
                      </a:r>
                      <a:r>
                        <a:rPr lang="en-US" sz="1200" u="none" strike="noStrike" cap="none" dirty="0" err="1">
                          <a:latin typeface="Verdana" panose="020B0604030504040204" pitchFamily="34" charset="0"/>
                          <a:ea typeface="Verdana" panose="020B0604030504040204" pitchFamily="34" charset="0"/>
                        </a:rPr>
                        <a:t>bezdarbnieki</a:t>
                      </a:r>
                      <a:r>
                        <a:rPr lang="en-US" sz="1200" u="none" strike="noStrike" cap="none" dirty="0">
                          <a:latin typeface="Verdana" panose="020B0604030504040204" pitchFamily="34" charset="0"/>
                          <a:ea typeface="Verdana" panose="020B0604030504040204" pitchFamily="34" charset="0"/>
                        </a:rPr>
                        <a:t>/ </a:t>
                      </a:r>
                      <a:r>
                        <a:rPr lang="en-US" sz="1200" u="none" strike="noStrike" cap="none" dirty="0" err="1">
                          <a:latin typeface="Verdana" panose="020B0604030504040204" pitchFamily="34" charset="0"/>
                          <a:ea typeface="Verdana" panose="020B0604030504040204" pitchFamily="34" charset="0"/>
                        </a:rPr>
                        <a:t>darba</a:t>
                      </a:r>
                      <a:r>
                        <a:rPr lang="en-US" sz="1200" u="none" strike="noStrike" cap="none" dirty="0">
                          <a:latin typeface="Verdana" panose="020B0604030504040204" pitchFamily="34" charset="0"/>
                          <a:ea typeface="Verdana" panose="020B0604030504040204" pitchFamily="34" charset="0"/>
                        </a:rPr>
                        <a:t> </a:t>
                      </a:r>
                      <a:r>
                        <a:rPr lang="en-US" sz="1200" u="none" strike="noStrike" cap="none" dirty="0" err="1">
                          <a:latin typeface="Verdana" panose="020B0604030504040204" pitchFamily="34" charset="0"/>
                          <a:ea typeface="Verdana" panose="020B0604030504040204" pitchFamily="34" charset="0"/>
                        </a:rPr>
                        <a:t>meklētāji</a:t>
                      </a:r>
                      <a:r>
                        <a:rPr lang="lv-LV" sz="1200" u="none" strike="noStrike" cap="none" dirty="0">
                          <a:latin typeface="Verdana" panose="020B0604030504040204" pitchFamily="34" charset="0"/>
                          <a:ea typeface="Verdana" panose="020B0604030504040204" pitchFamily="34" charset="0"/>
                        </a:rPr>
                        <a:t> (uz konkrēto datumu)</a:t>
                      </a:r>
                      <a:endParaRPr sz="1200" u="none" strike="noStrike" cap="none" dirty="0">
                        <a:latin typeface="Verdana" panose="020B0604030504040204" pitchFamily="34" charset="0"/>
                        <a:ea typeface="Verdana" panose="020B0604030504040204" pitchFamily="34" charset="0"/>
                      </a:endParaRPr>
                    </a:p>
                  </a:txBody>
                  <a:tcPr marL="9525" marR="9525" marT="9525" marB="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None/>
                      </a:pPr>
                      <a:r>
                        <a:rPr lang="en-US"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t>
                      </a:r>
                      <a:endParaRPr sz="1200" b="0" i="0" u="none" strike="noStrike" cap="none" dirty="0">
                        <a:solidFill>
                          <a:srgbClr val="000000"/>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Clr>
                          <a:srgbClr val="000000"/>
                        </a:buClr>
                        <a:buFont typeface="Arial"/>
                        <a:buNone/>
                      </a:pP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1 369 (</a:t>
                      </a:r>
                      <a:r>
                        <a:rPr lang="en-US"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+25</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endParaRPr lang="lv-LV" sz="1200" b="0" i="1"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extLst>
                  <a:ext uri="{0D108BD9-81ED-4DB2-BD59-A6C34878D82A}">
                    <a16:rowId xmlns:a16="http://schemas.microsoft.com/office/drawing/2014/main" val="3498018853"/>
                  </a:ext>
                </a:extLst>
              </a:tr>
              <a:tr h="633031">
                <a:tc>
                  <a:txBody>
                    <a:bodyPr/>
                    <a:lstStyle/>
                    <a:p>
                      <a:pPr marL="0" marR="0" lvl="0" indent="0" algn="l" rtl="0">
                        <a:lnSpc>
                          <a:spcPct val="150000"/>
                        </a:lnSpc>
                        <a:spcBef>
                          <a:spcPts val="0"/>
                        </a:spcBef>
                        <a:spcAft>
                          <a:spcPts val="0"/>
                        </a:spcAft>
                        <a:buClr>
                          <a:srgbClr val="000000"/>
                        </a:buClr>
                        <a:buSzPts val="1100"/>
                        <a:buFont typeface="Verdana"/>
                        <a:buNone/>
                      </a:pP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Darba devēju piedāvāto </a:t>
                      </a:r>
                      <a:r>
                        <a:rPr lang="lv" sz="1200" b="1" i="0" u="none" strike="noStrike" cap="none" dirty="0">
                          <a:solidFill>
                            <a:srgbClr val="000000"/>
                          </a:solidFill>
                          <a:latin typeface="Verdana" panose="020B0604030504040204" pitchFamily="34" charset="0"/>
                          <a:ea typeface="Verdana" panose="020B0604030504040204" pitchFamily="34" charset="0"/>
                          <a:cs typeface="Verdana"/>
                          <a:sym typeface="Verdana"/>
                        </a:rPr>
                        <a:t>vakanču skaits </a:t>
                      </a: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Ukrainas civiliedzīvotājiem</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uz</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fiksētu</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laika</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periodu</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t>
                      </a: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endParaRPr sz="1200" u="none" strike="noStrike" cap="none" dirty="0">
                        <a:latin typeface="Verdana" panose="020B0604030504040204" pitchFamily="34" charset="0"/>
                        <a:ea typeface="Verdana" panose="020B0604030504040204" pitchFamily="34" charset="0"/>
                      </a:endParaRPr>
                    </a:p>
                  </a:txBody>
                  <a:tcPr marL="9525" marR="9525" marT="9525" marB="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None/>
                      </a:pP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7 371</a:t>
                      </a:r>
                      <a:endParaRPr sz="1200" b="0" i="0" u="none" strike="noStrike" cap="none" dirty="0">
                        <a:solidFill>
                          <a:srgbClr val="000000"/>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Clr>
                          <a:srgbClr val="000000"/>
                        </a:buClr>
                        <a:buFont typeface="Arial"/>
                        <a:buNone/>
                      </a:pPr>
                      <a:r>
                        <a:rPr lang="en-US"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769</a:t>
                      </a:r>
                      <a:r>
                        <a:rPr lang="en-GB"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 </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(+100)</a:t>
                      </a:r>
                      <a:endParaRPr sz="1200" b="0" i="1"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extLst>
                  <a:ext uri="{0D108BD9-81ED-4DB2-BD59-A6C34878D82A}">
                    <a16:rowId xmlns:a16="http://schemas.microsoft.com/office/drawing/2014/main" val="10008"/>
                  </a:ext>
                </a:extLst>
              </a:tr>
              <a:tr h="729673">
                <a:tc>
                  <a:txBody>
                    <a:bodyPr/>
                    <a:lstStyle/>
                    <a:p>
                      <a:pPr marL="0" marR="0" lvl="0" indent="0" algn="l" rtl="0">
                        <a:lnSpc>
                          <a:spcPct val="150000"/>
                        </a:lnSpc>
                        <a:spcBef>
                          <a:spcPts val="0"/>
                        </a:spcBef>
                        <a:spcAft>
                          <a:spcPts val="0"/>
                        </a:spcAft>
                        <a:buClr>
                          <a:srgbClr val="000000"/>
                        </a:buClr>
                        <a:buSzPts val="1100"/>
                        <a:buFont typeface="Verdana"/>
                        <a:buNone/>
                      </a:pP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Iesniegumu skaits nodarbinātības </a:t>
                      </a:r>
                      <a:r>
                        <a:rPr lang="lv" sz="1200" b="1" i="0" u="none" strike="noStrike" cap="none" dirty="0">
                          <a:solidFill>
                            <a:srgbClr val="000000"/>
                          </a:solidFill>
                          <a:latin typeface="Verdana" panose="020B0604030504040204" pitchFamily="34" charset="0"/>
                          <a:ea typeface="Verdana" panose="020B0604030504040204" pitchFamily="34" charset="0"/>
                          <a:cs typeface="Verdana"/>
                          <a:sym typeface="Verdana"/>
                        </a:rPr>
                        <a:t>uzsākšanas pabalsta</a:t>
                      </a:r>
                      <a:r>
                        <a:rPr lang="en-GB" sz="1200" b="1"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1" i="0"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pašnodarbinātības </a:t>
                      </a:r>
                      <a:r>
                        <a:rPr lang="en-GB" sz="1200" b="1" i="0" u="none" strike="noStrike" cap="none" dirty="0" err="1">
                          <a:solidFill>
                            <a:schemeClr val="bg2">
                              <a:lumMod val="60000"/>
                              <a:lumOff val="40000"/>
                            </a:schemeClr>
                          </a:solidFill>
                          <a:latin typeface="Verdana" panose="020B0604030504040204" pitchFamily="34" charset="0"/>
                          <a:ea typeface="Verdana" panose="020B0604030504040204" pitchFamily="34" charset="0"/>
                          <a:cs typeface="Verdana"/>
                          <a:sym typeface="Verdana"/>
                        </a:rPr>
                        <a:t>uzsākšanas</a:t>
                      </a:r>
                      <a:r>
                        <a:rPr lang="lv" sz="1200" b="1" i="0"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 </a:t>
                      </a: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saņemšanai</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kumulatīvie</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dati</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t>
                      </a:r>
                      <a:endParaRPr sz="1200" u="none" strike="noStrike" cap="none" dirty="0">
                        <a:latin typeface="Verdana" panose="020B0604030504040204" pitchFamily="34" charset="0"/>
                        <a:ea typeface="Verdana" panose="020B0604030504040204" pitchFamily="34" charset="0"/>
                      </a:endParaRPr>
                    </a:p>
                  </a:txBody>
                  <a:tcPr marL="9525" marR="9525" marT="9525" marB="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None/>
                      </a:pPr>
                      <a:r>
                        <a:rPr lang="en-GB"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42</a:t>
                      </a:r>
                      <a:endParaRPr sz="1200" b="0" i="0"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Clr>
                          <a:srgbClr val="000000"/>
                        </a:buClr>
                        <a:buFont typeface="Arial"/>
                        <a:buNone/>
                      </a:pPr>
                      <a:r>
                        <a:rPr lang="en-GB"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16 219</a:t>
                      </a:r>
                      <a:r>
                        <a:rPr lang="lv-LV"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 </a:t>
                      </a:r>
                      <a:r>
                        <a:rPr lang="en-GB"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 </a:t>
                      </a:r>
                      <a:r>
                        <a:rPr lang="en-US"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508</a:t>
                      </a:r>
                      <a:endParaRPr lang="en-GB"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endParaRPr>
                    </a:p>
                    <a:p>
                      <a:pPr marL="0" marR="0" lvl="0" indent="0" algn="ctr" rtl="0">
                        <a:lnSpc>
                          <a:spcPct val="150000"/>
                        </a:lnSpc>
                        <a:spcBef>
                          <a:spcPts val="0"/>
                        </a:spcBef>
                        <a:spcAft>
                          <a:spcPts val="0"/>
                        </a:spcAft>
                        <a:buClr>
                          <a:srgbClr val="000000"/>
                        </a:buClr>
                        <a:buFont typeface="Arial"/>
                        <a:buNone/>
                      </a:pP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r>
                        <a:rPr lang="en-US"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237</a:t>
                      </a:r>
                      <a:r>
                        <a:rPr lang="lv-LV"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 / </a:t>
                      </a:r>
                      <a:r>
                        <a:rPr lang="en-GB"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(+26)</a:t>
                      </a:r>
                      <a:endParaRPr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extLst>
                  <a:ext uri="{0D108BD9-81ED-4DB2-BD59-A6C34878D82A}">
                    <a16:rowId xmlns:a16="http://schemas.microsoft.com/office/drawing/2014/main" val="10009"/>
                  </a:ext>
                </a:extLst>
              </a:tr>
              <a:tr h="662247">
                <a:tc>
                  <a:txBody>
                    <a:bodyPr/>
                    <a:lstStyle/>
                    <a:p>
                      <a:pPr marL="0" marR="0" lvl="0" indent="0" algn="r" rtl="0">
                        <a:lnSpc>
                          <a:spcPct val="150000"/>
                        </a:lnSpc>
                        <a:spcBef>
                          <a:spcPts val="0"/>
                        </a:spcBef>
                        <a:spcAft>
                          <a:spcPts val="0"/>
                        </a:spcAft>
                        <a:buClr>
                          <a:srgbClr val="000000"/>
                        </a:buClr>
                        <a:buSzPts val="1100"/>
                        <a:buFont typeface="Verdana"/>
                        <a:buNone/>
                      </a:pPr>
                      <a:r>
                        <a:rPr lang="lv" sz="1200" b="0" i="1" u="none" strike="noStrike" cap="none" dirty="0">
                          <a:solidFill>
                            <a:srgbClr val="000000"/>
                          </a:solidFill>
                          <a:latin typeface="Verdana" panose="020B0604030504040204" pitchFamily="34" charset="0"/>
                          <a:ea typeface="Verdana" panose="020B0604030504040204" pitchFamily="34" charset="0"/>
                          <a:cs typeface="Verdana"/>
                          <a:sym typeface="Verdana"/>
                        </a:rPr>
                        <a:t>Personu skaits, kam </a:t>
                      </a:r>
                      <a:r>
                        <a:rPr lang="lv" sz="1200" b="1" i="1" u="none" strike="noStrike" cap="none" dirty="0">
                          <a:solidFill>
                            <a:srgbClr val="000000"/>
                          </a:solidFill>
                          <a:latin typeface="Verdana" panose="020B0604030504040204" pitchFamily="34" charset="0"/>
                          <a:ea typeface="Verdana" panose="020B0604030504040204" pitchFamily="34" charset="0"/>
                          <a:cs typeface="Verdana"/>
                          <a:sym typeface="Verdana"/>
                        </a:rPr>
                        <a:t>izmaksāts</a:t>
                      </a:r>
                      <a:r>
                        <a:rPr lang="lv" sz="1200" b="0" i="1" u="none" strike="noStrike" cap="none" dirty="0">
                          <a:solidFill>
                            <a:srgbClr val="000000"/>
                          </a:solidFill>
                          <a:latin typeface="Verdana" panose="020B0604030504040204" pitchFamily="34" charset="0"/>
                          <a:ea typeface="Verdana" panose="020B0604030504040204" pitchFamily="34" charset="0"/>
                          <a:cs typeface="Verdana"/>
                          <a:sym typeface="Verdana"/>
                        </a:rPr>
                        <a:t> nodarbinātības uzsākšanas pabalsts</a:t>
                      </a:r>
                      <a:r>
                        <a:rPr lang="en-GB" sz="1200" b="0" i="1"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pašnodarbinātības </a:t>
                      </a:r>
                      <a:r>
                        <a:rPr lang="en-GB" sz="1200" b="0" i="1" u="none" strike="noStrike" cap="none" dirty="0" err="1">
                          <a:solidFill>
                            <a:schemeClr val="bg2">
                              <a:lumMod val="60000"/>
                              <a:lumOff val="40000"/>
                            </a:schemeClr>
                          </a:solidFill>
                          <a:latin typeface="Verdana" panose="020B0604030504040204" pitchFamily="34" charset="0"/>
                          <a:ea typeface="Verdana" panose="020B0604030504040204" pitchFamily="34" charset="0"/>
                          <a:cs typeface="Verdana"/>
                          <a:sym typeface="Verdana"/>
                        </a:rPr>
                        <a:t>uzsākšanas</a:t>
                      </a:r>
                      <a:r>
                        <a:rPr lang="en-GB"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 </a:t>
                      </a:r>
                      <a:r>
                        <a:rPr lang="en-GB" sz="1200" b="0" i="1" u="none" strike="noStrike" cap="none" dirty="0" err="1">
                          <a:solidFill>
                            <a:schemeClr val="bg2">
                              <a:lumMod val="60000"/>
                              <a:lumOff val="40000"/>
                            </a:schemeClr>
                          </a:solidFill>
                          <a:latin typeface="Verdana" panose="020B0604030504040204" pitchFamily="34" charset="0"/>
                          <a:ea typeface="Verdana" panose="020B0604030504040204" pitchFamily="34" charset="0"/>
                          <a:cs typeface="Verdana"/>
                          <a:sym typeface="Verdana"/>
                        </a:rPr>
                        <a:t>pabalsts</a:t>
                      </a:r>
                      <a:r>
                        <a:rPr lang="en-GB"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 </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kumulatīvie</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dati</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t>
                      </a:r>
                      <a:endParaRPr sz="1200" i="1" u="none" strike="noStrike" cap="none" dirty="0">
                        <a:solidFill>
                          <a:schemeClr val="bg2">
                            <a:lumMod val="60000"/>
                            <a:lumOff val="40000"/>
                          </a:schemeClr>
                        </a:solidFill>
                        <a:latin typeface="Verdana" panose="020B0604030504040204" pitchFamily="34" charset="0"/>
                        <a:ea typeface="Verdana" panose="020B0604030504040204" pitchFamily="34" charset="0"/>
                      </a:endParaRPr>
                    </a:p>
                  </a:txBody>
                  <a:tcPr marL="9525" marR="9525" marT="9525" marB="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None/>
                      </a:pP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endParaRPr sz="1200" b="0" i="1"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Clr>
                          <a:srgbClr val="000000"/>
                        </a:buClr>
                        <a:buFont typeface="Arial"/>
                        <a:buNone/>
                      </a:pPr>
                      <a:r>
                        <a:rPr lang="en-US"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15 597 </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 </a:t>
                      </a:r>
                      <a:r>
                        <a:rPr lang="en-US"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448</a:t>
                      </a:r>
                      <a:endParaRPr lang="en-GB"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endParaRPr>
                    </a:p>
                    <a:p>
                      <a:pPr marL="0" marR="0" lvl="0" indent="0" algn="ctr" rtl="0">
                        <a:lnSpc>
                          <a:spcPct val="150000"/>
                        </a:lnSpc>
                        <a:spcBef>
                          <a:spcPts val="0"/>
                        </a:spcBef>
                        <a:spcAft>
                          <a:spcPts val="0"/>
                        </a:spcAft>
                        <a:buClr>
                          <a:srgbClr val="000000"/>
                        </a:buClr>
                        <a:buFont typeface="Arial"/>
                        <a:buNone/>
                      </a:pP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r>
                        <a:rPr lang="lv-LV"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r>
                        <a:rPr lang="en-US"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293</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 / </a:t>
                      </a:r>
                      <a:r>
                        <a:rPr lang="en-GB"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rPr>
                        <a:t>(+32)</a:t>
                      </a:r>
                      <a:endParaRPr sz="1200" b="0" i="1" u="none" strike="noStrike" cap="none" dirty="0">
                        <a:solidFill>
                          <a:schemeClr val="bg2">
                            <a:lumMod val="60000"/>
                            <a:lumOff val="40000"/>
                          </a:schemeClr>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7E4BD"/>
                    </a:solidFill>
                  </a:tcPr>
                </a:tc>
                <a:extLst>
                  <a:ext uri="{0D108BD9-81ED-4DB2-BD59-A6C34878D82A}">
                    <a16:rowId xmlns:a16="http://schemas.microsoft.com/office/drawing/2014/main" val="10010"/>
                  </a:ext>
                </a:extLst>
              </a:tr>
              <a:tr h="699936">
                <a:tc>
                  <a:txBody>
                    <a:bodyPr/>
                    <a:lstStyle/>
                    <a:p>
                      <a:pPr marL="0" marR="0" lvl="0" indent="0" algn="l" rtl="0">
                        <a:lnSpc>
                          <a:spcPct val="150000"/>
                        </a:lnSpc>
                        <a:spcBef>
                          <a:spcPts val="0"/>
                        </a:spcBef>
                        <a:spcAft>
                          <a:spcPts val="0"/>
                        </a:spcAft>
                        <a:buClr>
                          <a:srgbClr val="000000"/>
                        </a:buClr>
                        <a:buSzPts val="1100"/>
                        <a:buFont typeface="Verdana"/>
                        <a:buNone/>
                      </a:pP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Aktīvajos nodarbin. </a:t>
                      </a:r>
                      <a:r>
                        <a:rPr lang="lv" sz="1200" b="1" i="0" u="none" strike="noStrike" cap="none" dirty="0">
                          <a:solidFill>
                            <a:srgbClr val="000000"/>
                          </a:solidFill>
                          <a:latin typeface="Verdana" panose="020B0604030504040204" pitchFamily="34" charset="0"/>
                          <a:ea typeface="Verdana" panose="020B0604030504040204" pitchFamily="34" charset="0"/>
                          <a:cs typeface="Verdana"/>
                          <a:sym typeface="Verdana"/>
                        </a:rPr>
                        <a:t>pasākumos iesaistīto </a:t>
                      </a:r>
                      <a:r>
                        <a:rPr lang="lv"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Ukrainas civiliedzīvotāju skaits</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kumulatīvie</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 </a:t>
                      </a:r>
                      <a:r>
                        <a:rPr lang="en-GB" sz="1200" b="0" i="0" u="none" strike="noStrike" cap="none" dirty="0" err="1">
                          <a:solidFill>
                            <a:srgbClr val="000000"/>
                          </a:solidFill>
                          <a:latin typeface="Verdana" panose="020B0604030504040204" pitchFamily="34" charset="0"/>
                          <a:ea typeface="Verdana" panose="020B0604030504040204" pitchFamily="34" charset="0"/>
                          <a:cs typeface="Verdana"/>
                          <a:sym typeface="Verdana"/>
                        </a:rPr>
                        <a:t>dati</a:t>
                      </a:r>
                      <a:r>
                        <a:rPr lang="en-GB" sz="1200" b="0" i="0" u="none" strike="noStrike" cap="none" dirty="0">
                          <a:solidFill>
                            <a:srgbClr val="000000"/>
                          </a:solidFill>
                          <a:latin typeface="Verdana" panose="020B0604030504040204" pitchFamily="34" charset="0"/>
                          <a:ea typeface="Verdana" panose="020B0604030504040204" pitchFamily="34" charset="0"/>
                          <a:cs typeface="Verdana"/>
                          <a:sym typeface="Verdana"/>
                        </a:rPr>
                        <a:t>)</a:t>
                      </a:r>
                      <a:endParaRPr sz="1200" u="none" strike="noStrike" cap="none" dirty="0">
                        <a:latin typeface="Verdana" panose="020B0604030504040204" pitchFamily="34" charset="0"/>
                        <a:ea typeface="Verdana" panose="020B0604030504040204" pitchFamily="34" charset="0"/>
                      </a:endParaRPr>
                    </a:p>
                  </a:txBody>
                  <a:tcPr marL="9525" marR="9525" marT="9525" marB="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None/>
                      </a:pPr>
                      <a:r>
                        <a:rPr lang="en-GB"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5</a:t>
                      </a:r>
                      <a:endParaRPr sz="1200" b="0" i="0"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tc>
                  <a:txBody>
                    <a:bodyPr/>
                    <a:lstStyle/>
                    <a:p>
                      <a:pPr marL="0" marR="0" lvl="0" indent="0" algn="ctr" rtl="0">
                        <a:lnSpc>
                          <a:spcPct val="150000"/>
                        </a:lnSpc>
                        <a:spcBef>
                          <a:spcPts val="0"/>
                        </a:spcBef>
                        <a:spcAft>
                          <a:spcPts val="0"/>
                        </a:spcAft>
                        <a:buClr>
                          <a:srgbClr val="000000"/>
                        </a:buClr>
                        <a:buFont typeface="Arial"/>
                        <a:buNone/>
                      </a:pPr>
                      <a:r>
                        <a:rPr lang="en-US" sz="1200" b="0" i="0" u="none" strike="noStrike" cap="none" dirty="0">
                          <a:solidFill>
                            <a:schemeClr val="tx1"/>
                          </a:solidFill>
                          <a:latin typeface="Verdana" panose="020B0604030504040204" pitchFamily="34" charset="0"/>
                          <a:ea typeface="Verdana" panose="020B0604030504040204" pitchFamily="34" charset="0"/>
                          <a:cs typeface="Verdana"/>
                          <a:sym typeface="Verdana"/>
                        </a:rPr>
                        <a:t>4 025 </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r>
                        <a:rPr lang="en-US"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95</a:t>
                      </a:r>
                      <a:r>
                        <a:rPr lang="en-GB" sz="1200" b="0" i="1" u="none" strike="noStrike" cap="none" dirty="0">
                          <a:solidFill>
                            <a:schemeClr val="tx1"/>
                          </a:solidFill>
                          <a:latin typeface="Verdana" panose="020B0604030504040204" pitchFamily="34" charset="0"/>
                          <a:ea typeface="Verdana" panose="020B0604030504040204" pitchFamily="34" charset="0"/>
                          <a:cs typeface="Verdana"/>
                          <a:sym typeface="Verdana"/>
                        </a:rPr>
                        <a:t>)</a:t>
                      </a:r>
                      <a:endParaRPr sz="1200" b="0" i="1" u="none" strike="noStrike" cap="none" dirty="0">
                        <a:solidFill>
                          <a:schemeClr val="tx1"/>
                        </a:solidFill>
                        <a:latin typeface="Verdana" panose="020B0604030504040204" pitchFamily="34" charset="0"/>
                        <a:ea typeface="Verdana" panose="020B0604030504040204" pitchFamily="34" charset="0"/>
                        <a:cs typeface="Verdana"/>
                        <a:sym typeface="Verdana"/>
                      </a:endParaRPr>
                    </a:p>
                  </a:txBody>
                  <a:tcPr marL="9525" marR="9525" marT="9525" marB="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7E4BD"/>
                    </a:solidFill>
                  </a:tcPr>
                </a:tc>
                <a:extLst>
                  <a:ext uri="{0D108BD9-81ED-4DB2-BD59-A6C34878D82A}">
                    <a16:rowId xmlns:a16="http://schemas.microsoft.com/office/drawing/2014/main" val="10011"/>
                  </a:ext>
                </a:extLst>
              </a:tr>
            </a:tbl>
          </a:graphicData>
        </a:graphic>
      </p:graphicFrame>
      <p:sp>
        <p:nvSpPr>
          <p:cNvPr id="2" name="TextBox 1">
            <a:extLst>
              <a:ext uri="{FF2B5EF4-FFF2-40B4-BE49-F238E27FC236}">
                <a16:creationId xmlns:a16="http://schemas.microsoft.com/office/drawing/2014/main" id="{A0994D3C-9CE2-4AE0-B9AE-F818646C0803}"/>
              </a:ext>
            </a:extLst>
          </p:cNvPr>
          <p:cNvSpPr txBox="1"/>
          <p:nvPr/>
        </p:nvSpPr>
        <p:spPr>
          <a:xfrm>
            <a:off x="776270" y="6490900"/>
            <a:ext cx="28356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*iepriekšējās nedēļas dati</a:t>
            </a:r>
          </a:p>
        </p:txBody>
      </p:sp>
    </p:spTree>
    <p:extLst>
      <p:ext uri="{BB962C8B-B14F-4D97-AF65-F5344CB8AC3E}">
        <p14:creationId xmlns:p14="http://schemas.microsoft.com/office/powerpoint/2010/main" val="149231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B9CB5E-84BC-43C7-8F90-D5142CDBB6F6}"/>
              </a:ext>
            </a:extLst>
          </p:cNvPr>
          <p:cNvSpPr>
            <a:spLocks noGrp="1"/>
          </p:cNvSpPr>
          <p:nvPr>
            <p:ph idx="1"/>
          </p:nvPr>
        </p:nvSpPr>
        <p:spPr>
          <a:xfrm>
            <a:off x="7854619" y="5955445"/>
            <a:ext cx="3945467" cy="557558"/>
          </a:xfrm>
        </p:spPr>
        <p:txBody>
          <a:bodyPr>
            <a:normAutofit fontScale="92500" lnSpcReduction="20000"/>
          </a:bodyPr>
          <a:lstStyle/>
          <a:p>
            <a:pPr marL="0" indent="0">
              <a:buNone/>
            </a:pPr>
            <a:r>
              <a:rPr lang="lv-LV"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4A1FF764-45EC-4A38-8045-14F4E921C0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261" y="0"/>
            <a:ext cx="1761743" cy="1957799"/>
          </a:xfrm>
          <a:prstGeom prst="rect">
            <a:avLst/>
          </a:prstGeom>
        </p:spPr>
      </p:pic>
      <p:graphicFrame>
        <p:nvGraphicFramePr>
          <p:cNvPr id="5" name="Chart 9">
            <a:extLst>
              <a:ext uri="{FF2B5EF4-FFF2-40B4-BE49-F238E27FC236}">
                <a16:creationId xmlns:a16="http://schemas.microsoft.com/office/drawing/2014/main" id="{5C577CC9-77F4-DD19-A034-EF66E0CD5330}"/>
              </a:ext>
            </a:extLst>
          </p:cNvPr>
          <p:cNvGraphicFramePr>
            <a:graphicFrameLocks/>
          </p:cNvGraphicFramePr>
          <p:nvPr/>
        </p:nvGraphicFramePr>
        <p:xfrm>
          <a:off x="1895324" y="606287"/>
          <a:ext cx="10296676" cy="48038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DDE6108D-D292-51C5-1417-ECB6FBF05A63}"/>
              </a:ext>
            </a:extLst>
          </p:cNvPr>
          <p:cNvSpPr txBox="1">
            <a:spLocks/>
          </p:cNvSpPr>
          <p:nvPr/>
        </p:nvSpPr>
        <p:spPr>
          <a:xfrm>
            <a:off x="2095305" y="-164101"/>
            <a:ext cx="899318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lv-LV" altLang="lv-LV" sz="2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Veselības aprūpes saņemšana pēc steidzamības (mēneša griezumā)</a:t>
            </a:r>
          </a:p>
        </p:txBody>
      </p:sp>
      <p:pic>
        <p:nvPicPr>
          <p:cNvPr id="9" name="Picture 8">
            <a:extLst>
              <a:ext uri="{FF2B5EF4-FFF2-40B4-BE49-F238E27FC236}">
                <a16:creationId xmlns:a16="http://schemas.microsoft.com/office/drawing/2014/main" id="{1CD5C384-18D0-C3C8-C9D2-19768309327A}"/>
              </a:ext>
            </a:extLst>
          </p:cNvPr>
          <p:cNvPicPr>
            <a:picLocks noChangeAspect="1"/>
          </p:cNvPicPr>
          <p:nvPr/>
        </p:nvPicPr>
        <p:blipFill>
          <a:blip r:embed="rId4"/>
          <a:stretch>
            <a:fillRect/>
          </a:stretch>
        </p:blipFill>
        <p:spPr>
          <a:xfrm>
            <a:off x="257452" y="5790564"/>
            <a:ext cx="2615411" cy="1444877"/>
          </a:xfrm>
          <a:prstGeom prst="rect">
            <a:avLst/>
          </a:prstGeom>
        </p:spPr>
      </p:pic>
      <p:sp>
        <p:nvSpPr>
          <p:cNvPr id="2" name="TextBox 1">
            <a:extLst>
              <a:ext uri="{FF2B5EF4-FFF2-40B4-BE49-F238E27FC236}">
                <a16:creationId xmlns:a16="http://schemas.microsoft.com/office/drawing/2014/main" id="{EFE1C8D0-6E8F-3FC4-B402-EE777A22D88D}"/>
              </a:ext>
            </a:extLst>
          </p:cNvPr>
          <p:cNvSpPr txBox="1"/>
          <p:nvPr/>
        </p:nvSpPr>
        <p:spPr>
          <a:xfrm>
            <a:off x="11618842" y="6427252"/>
            <a:ext cx="5731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0" i="0" u="none" strike="noStrike" kern="0" cap="none" spc="0" normalizeH="0" baseline="0" noProof="0" dirty="0">
                <a:ln>
                  <a:noFill/>
                </a:ln>
                <a:solidFill>
                  <a:srgbClr val="000000">
                    <a:lumMod val="50000"/>
                    <a:lumOff val="50000"/>
                  </a:srgbClr>
                </a:solidFill>
                <a:effectLst/>
                <a:uLnTx/>
                <a:uFillTx/>
                <a:latin typeface="Verdana" panose="020B0604030504040204" pitchFamily="34" charset="0"/>
                <a:ea typeface="Verdana" panose="020B0604030504040204" pitchFamily="34" charset="0"/>
                <a:cs typeface="Arial"/>
                <a:sym typeface="Arial"/>
              </a:rPr>
              <a:t>22</a:t>
            </a:r>
          </a:p>
        </p:txBody>
      </p:sp>
    </p:spTree>
    <p:extLst>
      <p:ext uri="{BB962C8B-B14F-4D97-AF65-F5344CB8AC3E}">
        <p14:creationId xmlns:p14="http://schemas.microsoft.com/office/powerpoint/2010/main" val="1538911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8495F-8FA0-418C-8710-4892034D3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18" y="0"/>
            <a:ext cx="1761743" cy="1967948"/>
          </a:xfrm>
          <a:prstGeom prst="rect">
            <a:avLst/>
          </a:prstGeom>
        </p:spPr>
      </p:pic>
      <p:graphicFrame>
        <p:nvGraphicFramePr>
          <p:cNvPr id="5" name="Chart 7">
            <a:extLst>
              <a:ext uri="{FF2B5EF4-FFF2-40B4-BE49-F238E27FC236}">
                <a16:creationId xmlns:a16="http://schemas.microsoft.com/office/drawing/2014/main" id="{D7533407-441B-85C0-C25D-4047DCC4CC58}"/>
              </a:ext>
            </a:extLst>
          </p:cNvPr>
          <p:cNvGraphicFramePr>
            <a:graphicFrameLocks/>
          </p:cNvGraphicFramePr>
          <p:nvPr/>
        </p:nvGraphicFramePr>
        <p:xfrm>
          <a:off x="1220619" y="1441748"/>
          <a:ext cx="10406743" cy="421304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68FD2E78-F5FE-B5C8-764C-3B41B8E37EEB}"/>
              </a:ext>
            </a:extLst>
          </p:cNvPr>
          <p:cNvPicPr>
            <a:picLocks noChangeAspect="1"/>
          </p:cNvPicPr>
          <p:nvPr/>
        </p:nvPicPr>
        <p:blipFill>
          <a:blip r:embed="rId4"/>
          <a:stretch>
            <a:fillRect/>
          </a:stretch>
        </p:blipFill>
        <p:spPr>
          <a:xfrm>
            <a:off x="2136913" y="0"/>
            <a:ext cx="9490449" cy="1377815"/>
          </a:xfrm>
          <a:prstGeom prst="rect">
            <a:avLst/>
          </a:prstGeom>
        </p:spPr>
      </p:pic>
      <p:sp>
        <p:nvSpPr>
          <p:cNvPr id="8" name="TextBox 7">
            <a:extLst>
              <a:ext uri="{FF2B5EF4-FFF2-40B4-BE49-F238E27FC236}">
                <a16:creationId xmlns:a16="http://schemas.microsoft.com/office/drawing/2014/main" id="{92348C5D-EE3A-C49A-A617-42CAE1EA893C}"/>
              </a:ext>
            </a:extLst>
          </p:cNvPr>
          <p:cNvSpPr txBox="1"/>
          <p:nvPr/>
        </p:nvSpPr>
        <p:spPr>
          <a:xfrm>
            <a:off x="4006018" y="1377815"/>
            <a:ext cx="64410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Sniegto NVD konsultāciju skaits Ukrainas iedzīvotājiem</a:t>
            </a:r>
          </a:p>
        </p:txBody>
      </p:sp>
      <p:sp>
        <p:nvSpPr>
          <p:cNvPr id="2" name="TextBox 1">
            <a:extLst>
              <a:ext uri="{FF2B5EF4-FFF2-40B4-BE49-F238E27FC236}">
                <a16:creationId xmlns:a16="http://schemas.microsoft.com/office/drawing/2014/main" id="{44E1C581-BF81-D501-8CB8-2097186C0777}"/>
              </a:ext>
            </a:extLst>
          </p:cNvPr>
          <p:cNvSpPr txBox="1"/>
          <p:nvPr/>
        </p:nvSpPr>
        <p:spPr>
          <a:xfrm>
            <a:off x="11618842" y="6427252"/>
            <a:ext cx="5731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0" i="0" u="none" strike="noStrike" kern="0" cap="none" spc="0" normalizeH="0" baseline="0" noProof="0" dirty="0">
                <a:ln>
                  <a:noFill/>
                </a:ln>
                <a:solidFill>
                  <a:srgbClr val="000000">
                    <a:lumMod val="50000"/>
                    <a:lumOff val="50000"/>
                  </a:srgbClr>
                </a:solidFill>
                <a:effectLst/>
                <a:uLnTx/>
                <a:uFillTx/>
                <a:latin typeface="Verdana" panose="020B0604030504040204" pitchFamily="34" charset="0"/>
                <a:ea typeface="Verdana" panose="020B0604030504040204" pitchFamily="34" charset="0"/>
                <a:cs typeface="Arial"/>
                <a:sym typeface="Arial"/>
              </a:rPr>
              <a:t>23</a:t>
            </a:r>
          </a:p>
        </p:txBody>
      </p:sp>
    </p:spTree>
    <p:extLst>
      <p:ext uri="{BB962C8B-B14F-4D97-AF65-F5344CB8AC3E}">
        <p14:creationId xmlns:p14="http://schemas.microsoft.com/office/powerpoint/2010/main" val="48067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E9B1-B3C2-4DF0-820D-9FB6ACD0F6A9}"/>
              </a:ext>
            </a:extLst>
          </p:cNvPr>
          <p:cNvSpPr>
            <a:spLocks noGrp="1"/>
          </p:cNvSpPr>
          <p:nvPr>
            <p:ph type="title"/>
          </p:nvPr>
        </p:nvSpPr>
        <p:spPr>
          <a:xfrm>
            <a:off x="1971674" y="266700"/>
            <a:ext cx="9796255" cy="1257300"/>
          </a:xfrm>
        </p:spPr>
        <p:txBody>
          <a:bodyPr>
            <a:normAutofit fontScale="90000"/>
          </a:bodyPr>
          <a:lstStyle/>
          <a:p>
            <a:pPr algn="ctr"/>
            <a:r>
              <a:rPr lang="lv-LV" altLang="lv-LV" sz="3200" b="1" dirty="0">
                <a:solidFill>
                  <a:schemeClr val="tx1"/>
                </a:solidFill>
                <a:latin typeface="Verdana" panose="020B0604030504040204" pitchFamily="34" charset="0"/>
                <a:ea typeface="Verdana" panose="020B0604030504040204" pitchFamily="34" charset="0"/>
                <a:cs typeface="Verdana" panose="020B0604030504040204" pitchFamily="34" charset="0"/>
              </a:rPr>
              <a:t>Ukrainas iedzīvotāji, kas vērsušies </a:t>
            </a:r>
            <a:r>
              <a:rPr lang="lv-LV" altLang="lv-LV" sz="3200" b="1" u="sng" dirty="0">
                <a:solidFill>
                  <a:schemeClr val="tx1"/>
                </a:solidFill>
                <a:latin typeface="Verdana" panose="020B0604030504040204" pitchFamily="34" charset="0"/>
                <a:ea typeface="Verdana" panose="020B0604030504040204" pitchFamily="34" charset="0"/>
                <a:cs typeface="Verdana" panose="020B0604030504040204" pitchFamily="34" charset="0"/>
              </a:rPr>
              <a:t>stacionārā </a:t>
            </a:r>
            <a:r>
              <a:rPr lang="lv-LV" altLang="lv-LV" sz="3200" b="1" dirty="0">
                <a:solidFill>
                  <a:schemeClr val="tx1"/>
                </a:solidFill>
                <a:latin typeface="Verdana" panose="020B0604030504040204" pitchFamily="34" charset="0"/>
                <a:ea typeface="Verdana" panose="020B0604030504040204" pitchFamily="34" charset="0"/>
                <a:cs typeface="Verdana" panose="020B0604030504040204" pitchFamily="34" charset="0"/>
              </a:rPr>
              <a:t>ārstniecības iestādē (slimnīcā) mēneša laikā (dati par 01.01.2023.-31.07.2024.)</a:t>
            </a:r>
            <a:br>
              <a:rPr lang="lv-LV" sz="4400" b="1" dirty="0">
                <a:latin typeface="Times New Roman" panose="02020603050405020304" pitchFamily="18" charset="0"/>
                <a:cs typeface="Times New Roman" panose="02020603050405020304" pitchFamily="18" charset="0"/>
              </a:rPr>
            </a:br>
            <a:endParaRPr lang="lv-LV"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A1FF764-45EC-4A38-8045-14F4E921C0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160" y="0"/>
            <a:ext cx="1842936" cy="1957799"/>
          </a:xfrm>
          <a:prstGeom prst="rect">
            <a:avLst/>
          </a:prstGeom>
        </p:spPr>
      </p:pic>
      <p:graphicFrame>
        <p:nvGraphicFramePr>
          <p:cNvPr id="6" name="Content Placeholder 11">
            <a:extLst>
              <a:ext uri="{FF2B5EF4-FFF2-40B4-BE49-F238E27FC236}">
                <a16:creationId xmlns:a16="http://schemas.microsoft.com/office/drawing/2014/main" id="{21D740E1-31F5-389F-A2AF-F443F988361C}"/>
              </a:ext>
            </a:extLst>
          </p:cNvPr>
          <p:cNvGraphicFramePr>
            <a:graphicFrameLocks noGrp="1"/>
          </p:cNvGraphicFramePr>
          <p:nvPr>
            <p:ph idx="1"/>
          </p:nvPr>
        </p:nvGraphicFramePr>
        <p:xfrm>
          <a:off x="990600" y="1253331"/>
          <a:ext cx="10937240" cy="42032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EAE79D1-2A99-90FD-14BA-85949E81B529}"/>
              </a:ext>
            </a:extLst>
          </p:cNvPr>
          <p:cNvSpPr txBox="1"/>
          <p:nvPr/>
        </p:nvSpPr>
        <p:spPr>
          <a:xfrm>
            <a:off x="202122" y="5792422"/>
            <a:ext cx="2493893" cy="609013"/>
          </a:xfrm>
          <a:prstGeom prst="rect">
            <a:avLst/>
          </a:prstGeom>
          <a:noFill/>
        </p:spPr>
        <p:txBody>
          <a:bodyPr wrap="square">
            <a:spAutoFit/>
          </a:bodyPr>
          <a:lstStyle/>
          <a:p>
            <a:pPr marL="0" marR="0" lvl="0" indent="0" algn="l" defTabSz="914400" rtl="0" eaLnBrk="1" fontAlgn="auto" latinLnBrk="0" hangingPunct="1">
              <a:lnSpc>
                <a:spcPct val="110000"/>
              </a:lnSpc>
              <a:spcBef>
                <a:spcPts val="360"/>
              </a:spcBef>
              <a:spcAft>
                <a:spcPts val="0"/>
              </a:spcAft>
              <a:buClr>
                <a:srgbClr val="000000"/>
              </a:buClr>
              <a:buSzPts val="1800"/>
              <a:buFont typeface="Arial" panose="020B0604020202020204" pitchFamily="34" charset="0"/>
              <a:buNone/>
              <a:tabLst/>
              <a:defRPr/>
            </a:pPr>
            <a:r>
              <a:rPr kumimoji="0" lang="lv-LV" altLang="lv-LV"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sym typeface="Times New Roman"/>
              </a:rPr>
              <a:t>*</a:t>
            </a:r>
            <a:r>
              <a:rPr kumimoji="0" lang="lv-LV" altLang="lv-LV" sz="1050" b="0"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sym typeface="Times New Roman"/>
              </a:rPr>
              <a:t>2024.gada datos informācija tikai par stacionārā uzņemtajiem pacientiem</a:t>
            </a:r>
          </a:p>
        </p:txBody>
      </p:sp>
      <p:sp>
        <p:nvSpPr>
          <p:cNvPr id="3" name="TextBox 2">
            <a:extLst>
              <a:ext uri="{FF2B5EF4-FFF2-40B4-BE49-F238E27FC236}">
                <a16:creationId xmlns:a16="http://schemas.microsoft.com/office/drawing/2014/main" id="{7FD13D3B-7D1F-37A3-D878-193C6BDD9B15}"/>
              </a:ext>
            </a:extLst>
          </p:cNvPr>
          <p:cNvSpPr txBox="1"/>
          <p:nvPr/>
        </p:nvSpPr>
        <p:spPr>
          <a:xfrm>
            <a:off x="11641261" y="6437411"/>
            <a:ext cx="5731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0" i="0" u="none" strike="noStrike" kern="0" cap="none" spc="0" normalizeH="0" baseline="0" noProof="0" dirty="0">
                <a:ln>
                  <a:noFill/>
                </a:ln>
                <a:solidFill>
                  <a:srgbClr val="000000">
                    <a:lumMod val="50000"/>
                    <a:lumOff val="50000"/>
                  </a:srgbClr>
                </a:solidFill>
                <a:effectLst/>
                <a:uLnTx/>
                <a:uFillTx/>
                <a:latin typeface="Verdana" panose="020B0604030504040204" pitchFamily="34" charset="0"/>
                <a:ea typeface="Verdana" panose="020B0604030504040204" pitchFamily="34" charset="0"/>
                <a:cs typeface="Arial"/>
                <a:sym typeface="Arial"/>
              </a:rPr>
              <a:t>24</a:t>
            </a:r>
          </a:p>
        </p:txBody>
      </p:sp>
    </p:spTree>
    <p:extLst>
      <p:ext uri="{BB962C8B-B14F-4D97-AF65-F5344CB8AC3E}">
        <p14:creationId xmlns:p14="http://schemas.microsoft.com/office/powerpoint/2010/main" val="159085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1FA2144A-8E9E-A38A-3F2D-AD8C2F6238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925" y="0"/>
            <a:ext cx="17621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344CA9D3-9629-7A36-D5AA-A5AB8ED898E2}"/>
              </a:ext>
            </a:extLst>
          </p:cNvPr>
          <p:cNvSpPr>
            <a:spLocks noGrp="1"/>
          </p:cNvSpPr>
          <p:nvPr>
            <p:ph type="title"/>
          </p:nvPr>
        </p:nvSpPr>
        <p:spPr>
          <a:xfrm>
            <a:off x="1975622" y="0"/>
            <a:ext cx="5861301" cy="1526487"/>
          </a:xfrm>
        </p:spPr>
        <p:txBody>
          <a:bodyPr>
            <a:normAutofit fontScale="90000"/>
          </a:bodyPr>
          <a:lstStyle/>
          <a:p>
            <a:pPr algn="ctr"/>
            <a:r>
              <a:rPr lang="lv-LV" altLang="lv-LV" sz="2400" b="1" dirty="0">
                <a:solidFill>
                  <a:schemeClr val="tx1"/>
                </a:solidFill>
                <a:latin typeface="Verdana" panose="020B0604030504040204" pitchFamily="34" charset="0"/>
                <a:ea typeface="Verdana" panose="020B0604030504040204" pitchFamily="34" charset="0"/>
                <a:cs typeface="Verdana" panose="020B0604030504040204" pitchFamily="34" charset="0"/>
              </a:rPr>
              <a:t>Neatliekamā medicīniskā palīdzība </a:t>
            </a:r>
            <a:br>
              <a:rPr lang="lv-LV" altLang="lv-LV" sz="2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lv-LV" altLang="lv-LV" sz="1800" b="1" u="sng" dirty="0">
                <a:solidFill>
                  <a:schemeClr val="tx1"/>
                </a:solidFill>
                <a:latin typeface="Verdana" panose="020B0604030504040204" pitchFamily="34" charset="0"/>
                <a:ea typeface="Verdana" panose="020B0604030504040204" pitchFamily="34" charset="0"/>
                <a:cs typeface="Verdana" panose="020B0604030504040204" pitchFamily="34" charset="0"/>
              </a:rPr>
              <a:t>NMPD izpildītie izsaukumi </a:t>
            </a:r>
            <a:r>
              <a:rPr lang="lv-LV" altLang="lv-LV" sz="1800" b="1" dirty="0">
                <a:solidFill>
                  <a:schemeClr val="tx1"/>
                </a:solidFill>
                <a:latin typeface="Verdana" panose="020B0604030504040204" pitchFamily="34" charset="0"/>
                <a:ea typeface="Verdana" panose="020B0604030504040204" pitchFamily="34" charset="0"/>
                <a:cs typeface="Verdana" panose="020B0604030504040204" pitchFamily="34" charset="0"/>
              </a:rPr>
              <a:t>pie Ukrainas  civiliedzīvotājiem sadalījumā pēc izsaukuma rezultāta</a:t>
            </a:r>
            <a:endParaRPr lang="lv-LV" altLang="lv-LV"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Diagram 1">
            <a:extLst>
              <a:ext uri="{FF2B5EF4-FFF2-40B4-BE49-F238E27FC236}">
                <a16:creationId xmlns:a16="http://schemas.microsoft.com/office/drawing/2014/main" id="{3671A377-8103-E2B0-F27C-8689E8ADB0DE}"/>
              </a:ext>
            </a:extLst>
          </p:cNvPr>
          <p:cNvGraphicFramePr/>
          <p:nvPr/>
        </p:nvGraphicFramePr>
        <p:xfrm>
          <a:off x="7929724" y="69465"/>
          <a:ext cx="4150758" cy="136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hart 2">
            <a:extLst>
              <a:ext uri="{FF2B5EF4-FFF2-40B4-BE49-F238E27FC236}">
                <a16:creationId xmlns:a16="http://schemas.microsoft.com/office/drawing/2014/main" id="{705A4F59-9603-B488-B791-641E9479C9A3}"/>
              </a:ext>
            </a:extLst>
          </p:cNvPr>
          <p:cNvGraphicFramePr>
            <a:graphicFrameLocks/>
          </p:cNvGraphicFramePr>
          <p:nvPr/>
        </p:nvGraphicFramePr>
        <p:xfrm>
          <a:off x="1500810" y="1438275"/>
          <a:ext cx="9819860" cy="4008368"/>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DC09A7C9-EC1B-B450-4477-F7A057734960}"/>
              </a:ext>
            </a:extLst>
          </p:cNvPr>
          <p:cNvSpPr txBox="1"/>
          <p:nvPr/>
        </p:nvSpPr>
        <p:spPr>
          <a:xfrm>
            <a:off x="11618842" y="6427252"/>
            <a:ext cx="5731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0" i="0" u="none" strike="noStrike" kern="0" cap="none" spc="0" normalizeH="0" baseline="0" noProof="0" dirty="0">
                <a:ln>
                  <a:noFill/>
                </a:ln>
                <a:solidFill>
                  <a:srgbClr val="000000">
                    <a:lumMod val="50000"/>
                    <a:lumOff val="50000"/>
                  </a:srgbClr>
                </a:solidFill>
                <a:effectLst/>
                <a:uLnTx/>
                <a:uFillTx/>
                <a:latin typeface="Verdana" panose="020B0604030504040204" pitchFamily="34" charset="0"/>
                <a:ea typeface="Verdana" panose="020B0604030504040204" pitchFamily="34" charset="0"/>
                <a:cs typeface="Arial"/>
                <a:sym typeface="Arial"/>
              </a:rPr>
              <a:t>25</a:t>
            </a:r>
          </a:p>
        </p:txBody>
      </p:sp>
    </p:spTree>
    <p:extLst>
      <p:ext uri="{BB962C8B-B14F-4D97-AF65-F5344CB8AC3E}">
        <p14:creationId xmlns:p14="http://schemas.microsoft.com/office/powerpoint/2010/main" val="3049296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7C542B5-F905-102B-84E1-EB955594040D}"/>
              </a:ext>
            </a:extLst>
          </p:cNvPr>
          <p:cNvSpPr>
            <a:spLocks noGrp="1"/>
          </p:cNvSpPr>
          <p:nvPr>
            <p:ph type="title"/>
          </p:nvPr>
        </p:nvSpPr>
        <p:spPr>
          <a:xfrm>
            <a:off x="2185851" y="-12970"/>
            <a:ext cx="10599506" cy="440353"/>
          </a:xfrm>
        </p:spPr>
        <p:txBody>
          <a:bodyPr/>
          <a:lstStyle/>
          <a:p>
            <a:r>
              <a:rPr lang="lv-LV" altLang="lv-LV" sz="2000" b="1" u="sng" dirty="0">
                <a:solidFill>
                  <a:schemeClr val="tx1"/>
                </a:solidFill>
                <a:latin typeface="Verdana" panose="020B0604030504040204" pitchFamily="34" charset="0"/>
                <a:ea typeface="Verdana" panose="020B0604030504040204" pitchFamily="34" charset="0"/>
                <a:cs typeface="Verdana" panose="020B0604030504040204" pitchFamily="34" charset="0"/>
              </a:rPr>
              <a:t>Infekcijas slimību </a:t>
            </a:r>
            <a:r>
              <a:rPr lang="lv-LV" altLang="lv-LV" sz="2000" b="1" dirty="0">
                <a:solidFill>
                  <a:schemeClr val="tx1"/>
                </a:solidFill>
                <a:latin typeface="Verdana" panose="020B0604030504040204" pitchFamily="34" charset="0"/>
                <a:ea typeface="Verdana" panose="020B0604030504040204" pitchFamily="34" charset="0"/>
                <a:cs typeface="Verdana" panose="020B0604030504040204" pitchFamily="34" charset="0"/>
              </a:rPr>
              <a:t>gadījumi Ukrainas civiliedzīvotāju vidū</a:t>
            </a:r>
          </a:p>
        </p:txBody>
      </p:sp>
      <p:sp>
        <p:nvSpPr>
          <p:cNvPr id="21507" name="Slide Number Placeholder 3">
            <a:extLst>
              <a:ext uri="{FF2B5EF4-FFF2-40B4-BE49-F238E27FC236}">
                <a16:creationId xmlns:a16="http://schemas.microsoft.com/office/drawing/2014/main" id="{EDB432BC-851A-862A-08F4-ED58CCEF1710}"/>
              </a:ext>
            </a:extLst>
          </p:cNvPr>
          <p:cNvSpPr>
            <a:spLocks noGrp="1" noChangeArrowheads="1"/>
          </p:cNvSpPr>
          <p:nvPr>
            <p:ph type="sldNum" sz="quarter" idx="12"/>
          </p:nvPr>
        </p:nvSpPr>
        <p:spPr bwMode="auto">
          <a:xfrm>
            <a:off x="8727661" y="640604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Times New Roman"/>
              <a:buNone/>
              <a:tabLst/>
              <a:defRPr/>
            </a:pPr>
            <a:r>
              <a:rPr kumimoji="0" lang="lv-LV" altLang="lv-LV" sz="10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Times New Roman"/>
                <a:sym typeface="Times New Roman"/>
              </a:rPr>
              <a:t>26</a:t>
            </a:r>
            <a:endParaRPr kumimoji="0" lang="en-US" altLang="lv-LV" sz="10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Times New Roman"/>
              <a:sym typeface="Times New Roman"/>
            </a:endParaRPr>
          </a:p>
        </p:txBody>
      </p:sp>
      <p:pic>
        <p:nvPicPr>
          <p:cNvPr id="21508" name="Picture 3">
            <a:extLst>
              <a:ext uri="{FF2B5EF4-FFF2-40B4-BE49-F238E27FC236}">
                <a16:creationId xmlns:a16="http://schemas.microsoft.com/office/drawing/2014/main" id="{24C0EE77-17DE-A312-0EB7-661079A15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726" y="0"/>
            <a:ext cx="17621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3">
            <a:extLst>
              <a:ext uri="{FF2B5EF4-FFF2-40B4-BE49-F238E27FC236}">
                <a16:creationId xmlns:a16="http://schemas.microsoft.com/office/drawing/2014/main" id="{07AE7790-1DAB-248E-586A-0CEEA8A5E6CE}"/>
              </a:ext>
            </a:extLst>
          </p:cNvPr>
          <p:cNvGraphicFramePr>
            <a:graphicFrameLocks/>
          </p:cNvGraphicFramePr>
          <p:nvPr/>
        </p:nvGraphicFramePr>
        <p:xfrm>
          <a:off x="2097157" y="536714"/>
          <a:ext cx="9966312" cy="4962833"/>
        </p:xfrm>
        <a:graphic>
          <a:graphicData uri="http://schemas.openxmlformats.org/drawingml/2006/table">
            <a:tbl>
              <a:tblPr>
                <a:tableStyleId>{5C22544A-7EE6-4342-B048-85BDC9FD1C3A}</a:tableStyleId>
              </a:tblPr>
              <a:tblGrid>
                <a:gridCol w="3317766">
                  <a:extLst>
                    <a:ext uri="{9D8B030D-6E8A-4147-A177-3AD203B41FA5}">
                      <a16:colId xmlns:a16="http://schemas.microsoft.com/office/drawing/2014/main" val="2907160819"/>
                    </a:ext>
                  </a:extLst>
                </a:gridCol>
                <a:gridCol w="952882">
                  <a:extLst>
                    <a:ext uri="{9D8B030D-6E8A-4147-A177-3AD203B41FA5}">
                      <a16:colId xmlns:a16="http://schemas.microsoft.com/office/drawing/2014/main" val="3525505973"/>
                    </a:ext>
                  </a:extLst>
                </a:gridCol>
                <a:gridCol w="934379">
                  <a:extLst>
                    <a:ext uri="{9D8B030D-6E8A-4147-A177-3AD203B41FA5}">
                      <a16:colId xmlns:a16="http://schemas.microsoft.com/office/drawing/2014/main" val="3088677786"/>
                    </a:ext>
                  </a:extLst>
                </a:gridCol>
                <a:gridCol w="940515">
                  <a:extLst>
                    <a:ext uri="{9D8B030D-6E8A-4147-A177-3AD203B41FA5}">
                      <a16:colId xmlns:a16="http://schemas.microsoft.com/office/drawing/2014/main" val="2812781262"/>
                    </a:ext>
                  </a:extLst>
                </a:gridCol>
                <a:gridCol w="989887">
                  <a:extLst>
                    <a:ext uri="{9D8B030D-6E8A-4147-A177-3AD203B41FA5}">
                      <a16:colId xmlns:a16="http://schemas.microsoft.com/office/drawing/2014/main" val="362065555"/>
                    </a:ext>
                  </a:extLst>
                </a:gridCol>
                <a:gridCol w="786355">
                  <a:extLst>
                    <a:ext uri="{9D8B030D-6E8A-4147-A177-3AD203B41FA5}">
                      <a16:colId xmlns:a16="http://schemas.microsoft.com/office/drawing/2014/main" val="2293563039"/>
                    </a:ext>
                  </a:extLst>
                </a:gridCol>
                <a:gridCol w="1008390">
                  <a:extLst>
                    <a:ext uri="{9D8B030D-6E8A-4147-A177-3AD203B41FA5}">
                      <a16:colId xmlns:a16="http://schemas.microsoft.com/office/drawing/2014/main" val="448161879"/>
                    </a:ext>
                  </a:extLst>
                </a:gridCol>
                <a:gridCol w="1036138">
                  <a:extLst>
                    <a:ext uri="{9D8B030D-6E8A-4147-A177-3AD203B41FA5}">
                      <a16:colId xmlns:a16="http://schemas.microsoft.com/office/drawing/2014/main" val="1603775605"/>
                    </a:ext>
                  </a:extLst>
                </a:gridCol>
              </a:tblGrid>
              <a:tr h="223872">
                <a:tc>
                  <a:txBody>
                    <a:bodyPr/>
                    <a:lstStyle/>
                    <a:p>
                      <a:pPr algn="ctr" fontAlgn="b"/>
                      <a:endParaRPr lang="lv-LV" sz="1200" b="1" i="0" u="none" strike="noStrike" dirty="0">
                        <a:effectLst/>
                        <a:latin typeface="Verdana"/>
                        <a:ea typeface="Verdana"/>
                        <a:cs typeface="Arial"/>
                      </a:endParaRPr>
                    </a:p>
                  </a:txBody>
                  <a:tcPr marL="7620" marR="7620" marT="7620" marB="0" anchor="ctr">
                    <a:solidFill>
                      <a:schemeClr val="accent6"/>
                    </a:solidFill>
                  </a:tcPr>
                </a:tc>
                <a:tc gridSpan="5">
                  <a:txBody>
                    <a:bodyPr/>
                    <a:lstStyle/>
                    <a:p>
                      <a:pPr algn="ctr" fontAlgn="b"/>
                      <a:r>
                        <a:rPr lang="lv-LV" sz="1200" b="1" u="none" strike="noStrike" dirty="0">
                          <a:effectLst/>
                          <a:latin typeface="Verdana"/>
                          <a:ea typeface="Verdana"/>
                          <a:cs typeface="Arial"/>
                        </a:rPr>
                        <a:t>2023.g.</a:t>
                      </a:r>
                      <a:endParaRPr lang="lv-LV" sz="1200" b="1" i="0" u="none" strike="noStrike" dirty="0">
                        <a:effectLst/>
                        <a:latin typeface="Verdana"/>
                        <a:ea typeface="Verdana"/>
                        <a:cs typeface="Arial"/>
                      </a:endParaRPr>
                    </a:p>
                  </a:txBody>
                  <a:tcPr marL="7620" marR="7620" marT="7620" marB="0" anchor="ctr">
                    <a:solidFill>
                      <a:schemeClr val="accent6"/>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gridSpan="2">
                  <a:txBody>
                    <a:bodyPr/>
                    <a:lstStyle/>
                    <a:p>
                      <a:pPr algn="ctr" fontAlgn="b"/>
                      <a:r>
                        <a:rPr lang="lv-LV" sz="1200" b="1" u="none" strike="noStrike" dirty="0">
                          <a:effectLst/>
                          <a:latin typeface="Verdana"/>
                          <a:ea typeface="Verdana"/>
                          <a:cs typeface="Arial"/>
                        </a:rPr>
                        <a:t>2024.g.</a:t>
                      </a:r>
                      <a:endParaRPr lang="lv-LV" sz="1200" b="1" i="0" u="none" strike="noStrike" dirty="0">
                        <a:effectLst/>
                        <a:latin typeface="Verdana"/>
                        <a:ea typeface="Verdana"/>
                        <a:cs typeface="Arial"/>
                      </a:endParaRPr>
                    </a:p>
                  </a:txBody>
                  <a:tcPr marL="7620" marR="7620" marT="7620" marB="0" anchor="ctr">
                    <a:solidFill>
                      <a:schemeClr val="accent6"/>
                    </a:solidFill>
                  </a:tcPr>
                </a:tc>
                <a:tc hMerge="1">
                  <a:txBody>
                    <a:bodyPr/>
                    <a:lstStyle/>
                    <a:p>
                      <a:endParaRPr lang="lv-LV"/>
                    </a:p>
                  </a:txBody>
                  <a:tcPr marL="7620" marR="7620" marT="7620" marB="0" anchor="ctr">
                    <a:solidFill>
                      <a:srgbClr val="F7D952"/>
                    </a:solidFill>
                  </a:tcPr>
                </a:tc>
                <a:extLst>
                  <a:ext uri="{0D108BD9-81ED-4DB2-BD59-A6C34878D82A}">
                    <a16:rowId xmlns:a16="http://schemas.microsoft.com/office/drawing/2014/main" val="2765430706"/>
                  </a:ext>
                </a:extLst>
              </a:tr>
              <a:tr h="435025">
                <a:tc>
                  <a:txBody>
                    <a:bodyPr/>
                    <a:lstStyle/>
                    <a:p>
                      <a:pPr algn="ctr" fontAlgn="b"/>
                      <a:r>
                        <a:rPr lang="lv-LV" sz="1200" b="1" u="none" strike="noStrike" dirty="0">
                          <a:effectLst/>
                          <a:latin typeface="Verdana"/>
                          <a:ea typeface="Verdana"/>
                          <a:cs typeface="Arial"/>
                        </a:rPr>
                        <a:t>Infekcijas slimība</a:t>
                      </a:r>
                      <a:endParaRPr lang="lv-LV" sz="1200" b="1" i="0" u="none" strike="noStrike" dirty="0">
                        <a:effectLst/>
                        <a:latin typeface="Verdana"/>
                        <a:ea typeface="Verdana"/>
                        <a:cs typeface="Arial"/>
                      </a:endParaRPr>
                    </a:p>
                  </a:txBody>
                  <a:tcPr marL="7620" marR="7620" marT="7620" marB="0" anchor="ctr">
                    <a:solidFill>
                      <a:schemeClr val="accent6"/>
                    </a:solidFill>
                  </a:tcPr>
                </a:tc>
                <a:tc>
                  <a:txBody>
                    <a:bodyPr/>
                    <a:lstStyle/>
                    <a:p>
                      <a:pPr algn="ctr" fontAlgn="t"/>
                      <a:r>
                        <a:rPr lang="lv-LV" sz="1200" b="1" u="none" strike="noStrike" dirty="0">
                          <a:effectLst/>
                          <a:latin typeface="Verdana"/>
                          <a:ea typeface="Verdana"/>
                          <a:cs typeface="Arial"/>
                        </a:rPr>
                        <a:t>1. ceturksnis </a:t>
                      </a:r>
                      <a:endParaRPr lang="lv-LV" sz="1200" b="1" i="0" u="none" strike="noStrike" dirty="0">
                        <a:effectLst/>
                        <a:latin typeface="Verdana"/>
                        <a:ea typeface="Verdana"/>
                        <a:cs typeface="Arial"/>
                      </a:endParaRPr>
                    </a:p>
                  </a:txBody>
                  <a:tcPr marL="7620" marR="7620" marT="7620" marB="0" anchor="ctr">
                    <a:solidFill>
                      <a:schemeClr val="accent6"/>
                    </a:solidFill>
                  </a:tcPr>
                </a:tc>
                <a:tc>
                  <a:txBody>
                    <a:bodyPr/>
                    <a:lstStyle/>
                    <a:p>
                      <a:pPr algn="ctr" fontAlgn="t"/>
                      <a:r>
                        <a:rPr lang="lv-LV" sz="1200" b="1" u="none" strike="noStrike" dirty="0">
                          <a:effectLst/>
                          <a:latin typeface="Verdana"/>
                          <a:ea typeface="Verdana"/>
                          <a:cs typeface="Arial"/>
                        </a:rPr>
                        <a:t>2. ceturksnis </a:t>
                      </a:r>
                      <a:endParaRPr lang="lv-LV" sz="1200" b="1" i="0" u="none" strike="noStrike" dirty="0">
                        <a:effectLst/>
                        <a:latin typeface="Verdana"/>
                        <a:ea typeface="Verdana"/>
                        <a:cs typeface="Arial"/>
                      </a:endParaRPr>
                    </a:p>
                  </a:txBody>
                  <a:tcPr marL="7620" marR="7620" marT="7620" marB="0" anchor="ctr">
                    <a:solidFill>
                      <a:schemeClr val="accent6"/>
                    </a:solidFill>
                  </a:tcPr>
                </a:tc>
                <a:tc>
                  <a:txBody>
                    <a:bodyPr/>
                    <a:lstStyle/>
                    <a:p>
                      <a:pPr algn="ctr" fontAlgn="t"/>
                      <a:r>
                        <a:rPr lang="lv-LV" sz="1200" b="1" u="none" strike="noStrike" dirty="0">
                          <a:effectLst/>
                          <a:latin typeface="Verdana"/>
                          <a:ea typeface="Verdana"/>
                          <a:cs typeface="Arial"/>
                        </a:rPr>
                        <a:t>3. ceturksnis </a:t>
                      </a:r>
                      <a:endParaRPr lang="lv-LV" sz="1200" b="1" i="0" u="none" strike="noStrike" dirty="0">
                        <a:effectLst/>
                        <a:latin typeface="Verdana"/>
                        <a:ea typeface="Verdana"/>
                        <a:cs typeface="Arial"/>
                      </a:endParaRPr>
                    </a:p>
                  </a:txBody>
                  <a:tcPr marL="7620" marR="7620" marT="7620" marB="0" anchor="ctr">
                    <a:solidFill>
                      <a:schemeClr val="accent6"/>
                    </a:solidFill>
                  </a:tcPr>
                </a:tc>
                <a:tc>
                  <a:txBody>
                    <a:bodyPr/>
                    <a:lstStyle/>
                    <a:p>
                      <a:pPr algn="ctr" fontAlgn="t"/>
                      <a:r>
                        <a:rPr lang="lv-LV" sz="1200" b="1" u="none" strike="noStrike" dirty="0">
                          <a:effectLst/>
                          <a:latin typeface="Verdana"/>
                          <a:ea typeface="Verdana"/>
                          <a:cs typeface="Arial"/>
                        </a:rPr>
                        <a:t>4. ceturksnis </a:t>
                      </a:r>
                      <a:endParaRPr lang="lv-LV" sz="1200" b="1" i="0" u="none" strike="noStrike" dirty="0">
                        <a:effectLst/>
                        <a:latin typeface="Verdana"/>
                        <a:ea typeface="Verdana"/>
                        <a:cs typeface="Arial"/>
                      </a:endParaRPr>
                    </a:p>
                  </a:txBody>
                  <a:tcPr marL="7620" marR="7620" marT="7620" marB="0" anchor="ctr">
                    <a:solidFill>
                      <a:schemeClr val="accent6"/>
                    </a:solidFill>
                  </a:tcPr>
                </a:tc>
                <a:tc>
                  <a:txBody>
                    <a:bodyPr/>
                    <a:lstStyle/>
                    <a:p>
                      <a:pPr algn="ctr" fontAlgn="t"/>
                      <a:r>
                        <a:rPr lang="lv-LV" sz="1200" b="1" u="none" strike="noStrike" dirty="0">
                          <a:effectLst/>
                          <a:latin typeface="Verdana"/>
                          <a:ea typeface="Verdana"/>
                          <a:cs typeface="Arial"/>
                        </a:rPr>
                        <a:t>kopā par 2023.g.</a:t>
                      </a:r>
                      <a:endParaRPr lang="lv-LV" sz="1200" b="1" i="0" u="none" strike="noStrike" dirty="0">
                        <a:effectLst/>
                        <a:latin typeface="Verdana"/>
                        <a:ea typeface="Verdana"/>
                        <a:cs typeface="Arial"/>
                      </a:endParaRPr>
                    </a:p>
                  </a:txBody>
                  <a:tcPr marL="7620" marR="7620" marT="7620" marB="0" anchor="ctr">
                    <a:solidFill>
                      <a:schemeClr val="accent6"/>
                    </a:solidFill>
                  </a:tcPr>
                </a:tc>
                <a:tc>
                  <a:txBody>
                    <a:bodyPr/>
                    <a:lstStyle/>
                    <a:p>
                      <a:pPr algn="ctr" fontAlgn="t"/>
                      <a:r>
                        <a:rPr lang="lv-LV" sz="1200" b="1" u="none" strike="noStrike" noProof="0" dirty="0">
                          <a:effectLst/>
                          <a:latin typeface="Verdana"/>
                          <a:ea typeface="Verdana"/>
                          <a:cs typeface="Arial"/>
                        </a:rPr>
                        <a:t> 1. ceturksnis </a:t>
                      </a:r>
                      <a:endParaRPr lang="lv-LV" sz="1200" b="1" i="0" u="none" strike="noStrike" noProof="0" dirty="0">
                        <a:effectLst/>
                        <a:latin typeface="Verdana"/>
                        <a:ea typeface="Verdana"/>
                        <a:cs typeface="Arial"/>
                      </a:endParaRPr>
                    </a:p>
                  </a:txBody>
                  <a:tcPr marL="7620" marR="7620" marT="7620" marB="0" anchor="ctr">
                    <a:solidFill>
                      <a:schemeClr val="accent6"/>
                    </a:solidFill>
                  </a:tcPr>
                </a:tc>
                <a:tc>
                  <a:txBody>
                    <a:bodyPr/>
                    <a:lstStyle/>
                    <a:p>
                      <a:pPr algn="ctr" fontAlgn="t"/>
                      <a:r>
                        <a:rPr lang="lv-LV" sz="1200" b="1" i="0" u="none" strike="noStrike" noProof="0" dirty="0">
                          <a:effectLst/>
                          <a:latin typeface="Verdana"/>
                          <a:ea typeface="Verdana"/>
                          <a:cs typeface="Arial"/>
                        </a:rPr>
                        <a:t>2. ceturksnis</a:t>
                      </a:r>
                      <a:endParaRPr lang="lv-LV" sz="1200" dirty="0"/>
                    </a:p>
                  </a:txBody>
                  <a:tcPr marL="7620" marR="7620" marT="7620" marB="0" anchor="ctr">
                    <a:solidFill>
                      <a:schemeClr val="accent6"/>
                    </a:solidFill>
                  </a:tcPr>
                </a:tc>
                <a:extLst>
                  <a:ext uri="{0D108BD9-81ED-4DB2-BD59-A6C34878D82A}">
                    <a16:rowId xmlns:a16="http://schemas.microsoft.com/office/drawing/2014/main" val="1573825610"/>
                  </a:ext>
                </a:extLst>
              </a:tr>
              <a:tr h="292003">
                <a:tc>
                  <a:txBody>
                    <a:bodyPr/>
                    <a:lstStyle/>
                    <a:p>
                      <a:pPr algn="ctr" fontAlgn="b"/>
                      <a:r>
                        <a:rPr lang="lv-LV" sz="1000" b="1" u="none" strike="noStrike" dirty="0">
                          <a:effectLst/>
                          <a:latin typeface="Verdana"/>
                          <a:ea typeface="Verdana"/>
                          <a:cs typeface="Arial"/>
                        </a:rPr>
                        <a:t>    Plaušu tuberkuloze, kas pierādīta vienīgi ar </a:t>
                      </a:r>
                      <a:r>
                        <a:rPr lang="lv-LV" sz="1000" b="1" u="none" strike="noStrike" dirty="0" err="1">
                          <a:effectLst/>
                          <a:latin typeface="Verdana"/>
                          <a:ea typeface="Verdana"/>
                          <a:cs typeface="Arial"/>
                        </a:rPr>
                        <a:t>uzsējumu</a:t>
                      </a:r>
                      <a:r>
                        <a:rPr lang="lv-LV" sz="1000" b="1" u="none" strike="noStrike" dirty="0">
                          <a:effectLst/>
                          <a:latin typeface="Verdana"/>
                          <a:ea typeface="Verdana"/>
                          <a:cs typeface="Arial"/>
                        </a:rPr>
                        <a:t>;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1</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883017894"/>
                  </a:ext>
                </a:extLst>
              </a:tr>
              <a:tr h="148981">
                <a:tc>
                  <a:txBody>
                    <a:bodyPr/>
                    <a:lstStyle/>
                    <a:p>
                      <a:pPr algn="ctr" fontAlgn="b"/>
                      <a:r>
                        <a:rPr lang="lv-LV" sz="1000" b="1" u="none" strike="noStrike" dirty="0">
                          <a:effectLst/>
                          <a:latin typeface="Verdana"/>
                          <a:ea typeface="Verdana"/>
                          <a:cs typeface="Arial"/>
                        </a:rPr>
                        <a:t>    Neprecizēta hlamīdiju infekcija;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1</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746590876"/>
                  </a:ext>
                </a:extLst>
              </a:tr>
              <a:tr h="148981">
                <a:tc>
                  <a:txBody>
                    <a:bodyPr/>
                    <a:lstStyle/>
                    <a:p>
                      <a:pPr algn="ctr" fontAlgn="b"/>
                      <a:r>
                        <a:rPr lang="lv-LV" sz="1000" b="1" u="none" strike="noStrike" dirty="0">
                          <a:effectLst/>
                          <a:latin typeface="Verdana"/>
                          <a:ea typeface="Verdana"/>
                          <a:cs typeface="Arial"/>
                        </a:rPr>
                        <a:t>    Ērču encefalīts;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2</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633135873"/>
                  </a:ext>
                </a:extLst>
              </a:tr>
              <a:tr h="148981">
                <a:tc>
                  <a:txBody>
                    <a:bodyPr/>
                    <a:lstStyle/>
                    <a:p>
                      <a:pPr algn="ctr" fontAlgn="b"/>
                      <a:r>
                        <a:rPr lang="lv-LV" sz="1000" b="1" u="none" strike="noStrike" dirty="0">
                          <a:effectLst/>
                          <a:latin typeface="Verdana"/>
                          <a:ea typeface="Verdana"/>
                          <a:cs typeface="Arial"/>
                        </a:rPr>
                        <a:t>  </a:t>
                      </a:r>
                      <a:r>
                        <a:rPr lang="lv-LV" sz="1000" b="1" u="none" strike="noStrike" dirty="0">
                          <a:solidFill>
                            <a:srgbClr val="FF0000"/>
                          </a:solidFill>
                          <a:effectLst/>
                          <a:latin typeface="Verdana"/>
                          <a:ea typeface="Verdana"/>
                          <a:cs typeface="Arial"/>
                        </a:rPr>
                        <a:t> </a:t>
                      </a:r>
                      <a:r>
                        <a:rPr lang="lv-LV" sz="1000" b="1" u="none" strike="noStrike" dirty="0">
                          <a:solidFill>
                            <a:schemeClr val="tx1"/>
                          </a:solidFill>
                          <a:effectLst/>
                          <a:latin typeface="Verdana"/>
                          <a:ea typeface="Verdana"/>
                          <a:cs typeface="Arial"/>
                        </a:rPr>
                        <a:t> Vējbakas;    </a:t>
                      </a:r>
                      <a:r>
                        <a:rPr lang="lv-LV" sz="1000" b="1" u="none" strike="noStrike" dirty="0">
                          <a:effectLst/>
                          <a:latin typeface="Verdana"/>
                          <a:ea typeface="Verdana"/>
                          <a:cs typeface="Arial"/>
                        </a:rPr>
                        <a:t>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1</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218223317"/>
                  </a:ext>
                </a:extLst>
              </a:tr>
              <a:tr h="148981">
                <a:tc>
                  <a:txBody>
                    <a:bodyPr/>
                    <a:lstStyle/>
                    <a:p>
                      <a:pPr algn="ctr" fontAlgn="b"/>
                      <a:r>
                        <a:rPr lang="lv-LV" sz="1000" b="1" u="none" strike="noStrike" dirty="0">
                          <a:effectLst/>
                          <a:latin typeface="Verdana"/>
                          <a:ea typeface="Verdana"/>
                          <a:cs typeface="Arial"/>
                        </a:rPr>
                        <a:t>    </a:t>
                      </a:r>
                      <a:r>
                        <a:rPr lang="lv-LV" sz="1000" b="1" u="none" strike="noStrike" dirty="0" err="1">
                          <a:effectLst/>
                          <a:latin typeface="Verdana"/>
                          <a:ea typeface="Verdana"/>
                          <a:cs typeface="Arial"/>
                        </a:rPr>
                        <a:t>Rotavīrusu</a:t>
                      </a:r>
                      <a:r>
                        <a:rPr lang="lv-LV" sz="1000" b="1" u="none" strike="noStrike" dirty="0">
                          <a:effectLst/>
                          <a:latin typeface="Verdana"/>
                          <a:ea typeface="Verdana"/>
                          <a:cs typeface="Arial"/>
                        </a:rPr>
                        <a:t> enterīts;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2</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380519016"/>
                  </a:ext>
                </a:extLst>
              </a:tr>
              <a:tr h="148981">
                <a:tc>
                  <a:txBody>
                    <a:bodyPr/>
                    <a:lstStyle/>
                    <a:p>
                      <a:pPr algn="ctr" fontAlgn="b"/>
                      <a:r>
                        <a:rPr lang="lv-LV" sz="1000" b="1" u="none" strike="noStrike" dirty="0">
                          <a:effectLst/>
                          <a:latin typeface="Verdana"/>
                          <a:ea typeface="Verdana"/>
                          <a:cs typeface="Arial"/>
                        </a:rPr>
                        <a:t>    </a:t>
                      </a:r>
                      <a:r>
                        <a:rPr lang="lv-LV" sz="1000" b="1" u="none" strike="noStrike" dirty="0" err="1">
                          <a:effectLst/>
                          <a:latin typeface="Verdana"/>
                          <a:ea typeface="Verdana"/>
                          <a:cs typeface="Arial"/>
                        </a:rPr>
                        <a:t>Adenovīrusu</a:t>
                      </a:r>
                      <a:r>
                        <a:rPr lang="lv-LV" sz="1000" b="1" u="none" strike="noStrike" dirty="0">
                          <a:effectLst/>
                          <a:latin typeface="Verdana"/>
                          <a:ea typeface="Verdana"/>
                          <a:cs typeface="Arial"/>
                        </a:rPr>
                        <a:t> enterīts;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3</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319448591"/>
                  </a:ext>
                </a:extLst>
              </a:tr>
              <a:tr h="292003">
                <a:tc>
                  <a:txBody>
                    <a:bodyPr/>
                    <a:lstStyle/>
                    <a:p>
                      <a:pPr algn="ctr" fontAlgn="b"/>
                      <a:r>
                        <a:rPr lang="lv-LV" sz="1000" b="1" u="none" strike="noStrike" dirty="0">
                          <a:effectLst/>
                          <a:latin typeface="Verdana"/>
                          <a:ea typeface="Verdana"/>
                          <a:cs typeface="Arial"/>
                        </a:rPr>
                        <a:t>    Hronisks B </a:t>
                      </a:r>
                      <a:r>
                        <a:rPr lang="lv-LV" sz="1000" b="1" u="none" strike="noStrike" dirty="0" err="1">
                          <a:effectLst/>
                          <a:latin typeface="Verdana"/>
                          <a:ea typeface="Verdana"/>
                          <a:cs typeface="Arial"/>
                        </a:rPr>
                        <a:t>vīrushepatīts</a:t>
                      </a:r>
                      <a:r>
                        <a:rPr lang="lv-LV" sz="1000" b="1" u="none" strike="noStrike" dirty="0">
                          <a:effectLst/>
                          <a:latin typeface="Verdana"/>
                          <a:ea typeface="Verdana"/>
                          <a:cs typeface="Arial"/>
                        </a:rPr>
                        <a:t> bez delta vīrusa;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3</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78569935"/>
                  </a:ext>
                </a:extLst>
              </a:tr>
              <a:tr h="292003">
                <a:tc>
                  <a:txBody>
                    <a:bodyPr/>
                    <a:lstStyle/>
                    <a:p>
                      <a:pPr algn="ctr" fontAlgn="b"/>
                      <a:r>
                        <a:rPr lang="lv-LV" sz="1000" b="1" u="none" strike="noStrike" dirty="0">
                          <a:effectLst/>
                          <a:latin typeface="Verdana"/>
                          <a:ea typeface="Verdana"/>
                          <a:cs typeface="Arial"/>
                        </a:rPr>
                        <a:t>    Akūta </a:t>
                      </a:r>
                      <a:r>
                        <a:rPr lang="lv-LV" sz="1000" b="1" u="none" strike="noStrike" dirty="0" err="1">
                          <a:effectLst/>
                          <a:latin typeface="Verdana"/>
                          <a:ea typeface="Verdana"/>
                          <a:cs typeface="Arial"/>
                        </a:rPr>
                        <a:t>gastroenteropātija</a:t>
                      </a:r>
                      <a:r>
                        <a:rPr lang="lv-LV" sz="1000" b="1" u="none" strike="noStrike" dirty="0">
                          <a:effectLst/>
                          <a:latin typeface="Verdana"/>
                          <a:ea typeface="Verdana"/>
                          <a:cs typeface="Arial"/>
                        </a:rPr>
                        <a:t>, ko ierosina </a:t>
                      </a:r>
                      <a:r>
                        <a:rPr lang="lv-LV" sz="1000" b="1" u="none" strike="noStrike" dirty="0" err="1">
                          <a:effectLst/>
                          <a:latin typeface="Verdana"/>
                          <a:ea typeface="Verdana"/>
                          <a:cs typeface="Arial"/>
                        </a:rPr>
                        <a:t>Norvalkas</a:t>
                      </a:r>
                      <a:r>
                        <a:rPr lang="lv-LV" sz="1000" b="1" u="none" strike="noStrike" dirty="0">
                          <a:effectLst/>
                          <a:latin typeface="Verdana"/>
                          <a:ea typeface="Verdana"/>
                          <a:cs typeface="Arial"/>
                        </a:rPr>
                        <a:t> vīruss;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4</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998107407"/>
                  </a:ext>
                </a:extLst>
              </a:tr>
              <a:tr h="292003">
                <a:tc>
                  <a:txBody>
                    <a:bodyPr/>
                    <a:lstStyle/>
                    <a:p>
                      <a:pPr algn="ctr" fontAlgn="b"/>
                      <a:r>
                        <a:rPr lang="lv-LV" sz="1000" b="1" u="none" strike="noStrike" dirty="0">
                          <a:effectLst/>
                          <a:latin typeface="Verdana"/>
                          <a:ea typeface="Verdana"/>
                          <a:cs typeface="Arial"/>
                        </a:rPr>
                        <a:t>    </a:t>
                      </a:r>
                      <a:r>
                        <a:rPr lang="lv-LV" sz="1000" b="1" u="none" strike="noStrike" err="1">
                          <a:effectLst/>
                          <a:latin typeface="Verdana"/>
                          <a:ea typeface="Verdana"/>
                          <a:cs typeface="Arial"/>
                        </a:rPr>
                        <a:t>Escherichia</a:t>
                      </a:r>
                      <a:r>
                        <a:rPr lang="lv-LV" sz="1000" b="1" u="none" strike="noStrike" dirty="0">
                          <a:effectLst/>
                          <a:latin typeface="Verdana"/>
                          <a:ea typeface="Verdana"/>
                          <a:cs typeface="Arial"/>
                        </a:rPr>
                        <a:t> </a:t>
                      </a:r>
                      <a:r>
                        <a:rPr lang="lv-LV" sz="1000" b="1" u="none" strike="noStrike" err="1">
                          <a:effectLst/>
                          <a:latin typeface="Verdana"/>
                          <a:ea typeface="Verdana"/>
                          <a:cs typeface="Arial"/>
                        </a:rPr>
                        <a:t>coli</a:t>
                      </a:r>
                      <a:r>
                        <a:rPr lang="lv-LV" sz="1000" b="1" u="none" strike="noStrike" dirty="0">
                          <a:effectLst/>
                          <a:latin typeface="Verdana"/>
                          <a:ea typeface="Verdana"/>
                          <a:cs typeface="Arial"/>
                        </a:rPr>
                        <a:t> [</a:t>
                      </a:r>
                      <a:r>
                        <a:rPr lang="lv-LV" sz="1000" b="1" u="none" strike="noStrike" err="1">
                          <a:effectLst/>
                          <a:latin typeface="Verdana"/>
                          <a:ea typeface="Verdana"/>
                          <a:cs typeface="Arial"/>
                        </a:rPr>
                        <a:t>E.coli</a:t>
                      </a:r>
                      <a:r>
                        <a:rPr lang="lv-LV" sz="1000" b="1" u="none" strike="noStrike" dirty="0">
                          <a:effectLst/>
                          <a:latin typeface="Verdana"/>
                          <a:ea typeface="Verdana"/>
                          <a:cs typeface="Arial"/>
                        </a:rPr>
                        <a:t>] kā citās nodaļās klasificētu slimību ierosinātājs;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4</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333748438"/>
                  </a:ext>
                </a:extLst>
              </a:tr>
              <a:tr h="148981">
                <a:tc>
                  <a:txBody>
                    <a:bodyPr/>
                    <a:lstStyle/>
                    <a:p>
                      <a:pPr algn="ctr" fontAlgn="b"/>
                      <a:r>
                        <a:rPr lang="lv-LV" sz="1000" b="1" u="none" strike="noStrike" dirty="0">
                          <a:effectLst/>
                          <a:latin typeface="Verdana"/>
                          <a:ea typeface="Verdana"/>
                          <a:cs typeface="Arial"/>
                        </a:rPr>
                        <a:t>    Hronisks C </a:t>
                      </a:r>
                      <a:r>
                        <a:rPr lang="lv-LV" sz="1000" b="1" u="none" strike="noStrike" dirty="0" err="1">
                          <a:effectLst/>
                          <a:latin typeface="Verdana"/>
                          <a:ea typeface="Verdana"/>
                          <a:cs typeface="Arial"/>
                        </a:rPr>
                        <a:t>vīrushepatīts</a:t>
                      </a:r>
                      <a:r>
                        <a:rPr lang="lv-LV" sz="1000" b="1" u="none" strike="noStrike" dirty="0">
                          <a:effectLst/>
                          <a:latin typeface="Verdana"/>
                          <a:ea typeface="Verdana"/>
                          <a:cs typeface="Arial"/>
                        </a:rPr>
                        <a:t>;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6</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0" i="0" u="none" strike="noStrike" dirty="0">
                          <a:effectLst/>
                          <a:latin typeface="Verdana"/>
                          <a:ea typeface="Verdana"/>
                          <a:cs typeface="Arial"/>
                        </a:rPr>
                        <a:t>1</a:t>
                      </a:r>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4154549235"/>
                  </a:ext>
                </a:extLst>
              </a:tr>
              <a:tr h="435025">
                <a:tc>
                  <a:txBody>
                    <a:bodyPr/>
                    <a:lstStyle/>
                    <a:p>
                      <a:pPr algn="ctr" fontAlgn="b"/>
                      <a:r>
                        <a:rPr lang="lv-LV" sz="1000" b="1" u="none" strike="noStrike" dirty="0">
                          <a:effectLst/>
                          <a:latin typeface="Verdana"/>
                          <a:ea typeface="Verdana"/>
                          <a:cs typeface="Arial"/>
                        </a:rPr>
                        <a:t>    Citi precizēti bakteriāli ierosinātāji kā citās nodaļās klasificētu slimību cēloņi;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3</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6</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340605565"/>
                  </a:ext>
                </a:extLst>
              </a:tr>
              <a:tr h="292003">
                <a:tc>
                  <a:txBody>
                    <a:bodyPr/>
                    <a:lstStyle/>
                    <a:p>
                      <a:pPr algn="ctr" fontAlgn="b"/>
                      <a:r>
                        <a:rPr lang="lv-LV" sz="1000" b="1" u="none" strike="noStrike" dirty="0">
                          <a:effectLst/>
                          <a:latin typeface="Verdana"/>
                          <a:ea typeface="Verdana"/>
                          <a:cs typeface="Arial"/>
                        </a:rPr>
                        <a:t>    Neprecizētas cilmes gastroenterīts un kolīts;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8</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8</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676424302"/>
                  </a:ext>
                </a:extLst>
              </a:tr>
              <a:tr h="435025">
                <a:tc>
                  <a:txBody>
                    <a:bodyPr/>
                    <a:lstStyle/>
                    <a:p>
                      <a:pPr algn="ctr" fontAlgn="b"/>
                      <a:r>
                        <a:rPr lang="lv-LV" sz="1000" b="1" u="none" strike="noStrike" dirty="0">
                          <a:effectLst/>
                          <a:latin typeface="Verdana"/>
                          <a:ea typeface="Verdana"/>
                          <a:cs typeface="Arial"/>
                        </a:rPr>
                        <a:t>    </a:t>
                      </a:r>
                      <a:r>
                        <a:rPr lang="lv-LV" sz="1000" b="1" u="none" strike="noStrike" err="1">
                          <a:effectLst/>
                          <a:latin typeface="Verdana"/>
                          <a:ea typeface="Verdana"/>
                          <a:cs typeface="Arial"/>
                        </a:rPr>
                        <a:t>Klebsiella</a:t>
                      </a:r>
                      <a:r>
                        <a:rPr lang="lv-LV" sz="1000" b="1" u="none" strike="noStrike" dirty="0">
                          <a:effectLst/>
                          <a:latin typeface="Verdana"/>
                          <a:ea typeface="Verdana"/>
                          <a:cs typeface="Arial"/>
                        </a:rPr>
                        <a:t> </a:t>
                      </a:r>
                      <a:r>
                        <a:rPr lang="lv-LV" sz="1000" b="1" u="none" strike="noStrike" err="1">
                          <a:effectLst/>
                          <a:latin typeface="Verdana"/>
                          <a:ea typeface="Verdana"/>
                          <a:cs typeface="Arial"/>
                        </a:rPr>
                        <a:t>pneumoniae</a:t>
                      </a:r>
                      <a:r>
                        <a:rPr lang="lv-LV" sz="1000" b="1" u="none" strike="noStrike" dirty="0">
                          <a:effectLst/>
                          <a:latin typeface="Verdana"/>
                          <a:ea typeface="Verdana"/>
                          <a:cs typeface="Arial"/>
                        </a:rPr>
                        <a:t> [</a:t>
                      </a:r>
                      <a:r>
                        <a:rPr lang="lv-LV" sz="1000" b="1" u="none" strike="noStrike" err="1">
                          <a:effectLst/>
                          <a:latin typeface="Verdana"/>
                          <a:ea typeface="Verdana"/>
                          <a:cs typeface="Arial"/>
                        </a:rPr>
                        <a:t>K.pneumoniae</a:t>
                      </a:r>
                      <a:r>
                        <a:rPr lang="lv-LV" sz="1000" b="1" u="none" strike="noStrike" dirty="0">
                          <a:effectLst/>
                          <a:latin typeface="Verdana"/>
                          <a:ea typeface="Verdana"/>
                          <a:cs typeface="Arial"/>
                        </a:rPr>
                        <a:t>] kā citās nodaļās klasificētu slimību ierosinātājs;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5</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3</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10</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0" i="0" u="none" strike="noStrike" dirty="0">
                          <a:effectLst/>
                          <a:latin typeface="Verdana"/>
                          <a:ea typeface="Verdana"/>
                          <a:cs typeface="Arial"/>
                        </a:rPr>
                        <a:t>2</a:t>
                      </a:r>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873786278"/>
                  </a:ext>
                </a:extLst>
              </a:tr>
              <a:tr h="292003">
                <a:tc>
                  <a:txBody>
                    <a:bodyPr/>
                    <a:lstStyle/>
                    <a:p>
                      <a:pPr algn="ctr" fontAlgn="b"/>
                      <a:r>
                        <a:rPr lang="lv-LV" sz="1000" b="1" u="none" strike="noStrike" dirty="0">
                          <a:effectLst/>
                          <a:latin typeface="Verdana"/>
                          <a:ea typeface="Verdana"/>
                          <a:cs typeface="Arial"/>
                        </a:rPr>
                        <a:t>   </a:t>
                      </a:r>
                      <a:r>
                        <a:rPr lang="lv-LV" sz="1000" b="1" u="none" strike="noStrike" dirty="0" err="1">
                          <a:effectLst/>
                          <a:latin typeface="Verdana"/>
                          <a:ea typeface="Verdana"/>
                          <a:cs typeface="Arial"/>
                        </a:rPr>
                        <a:t>Bordetella</a:t>
                      </a:r>
                      <a:r>
                        <a:rPr lang="lv-LV" sz="1000" b="1" u="none" strike="noStrike" dirty="0">
                          <a:effectLst/>
                          <a:latin typeface="Verdana"/>
                          <a:ea typeface="Verdana"/>
                          <a:cs typeface="Arial"/>
                        </a:rPr>
                        <a:t> </a:t>
                      </a:r>
                      <a:r>
                        <a:rPr lang="lv-LV" sz="1000" b="1" u="none" strike="noStrike" dirty="0" err="1">
                          <a:effectLst/>
                          <a:latin typeface="Verdana"/>
                          <a:ea typeface="Verdana"/>
                          <a:cs typeface="Arial"/>
                        </a:rPr>
                        <a:t>pertussis</a:t>
                      </a:r>
                      <a:r>
                        <a:rPr lang="lv-LV" sz="1000" b="1" u="none" strike="noStrike" dirty="0">
                          <a:effectLst/>
                          <a:latin typeface="Verdana"/>
                          <a:ea typeface="Verdana"/>
                          <a:cs typeface="Arial"/>
                        </a:rPr>
                        <a:t> ierosināts garais klepus</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0</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880292085"/>
                  </a:ext>
                </a:extLst>
              </a:tr>
              <a:tr h="148981">
                <a:tc>
                  <a:txBody>
                    <a:bodyPr/>
                    <a:lstStyle/>
                    <a:p>
                      <a:pPr lvl="0" algn="ctr">
                        <a:lnSpc>
                          <a:spcPct val="100000"/>
                        </a:lnSpc>
                        <a:spcBef>
                          <a:spcPts val="0"/>
                        </a:spcBef>
                        <a:spcAft>
                          <a:spcPts val="0"/>
                        </a:spcAft>
                        <a:buNone/>
                      </a:pPr>
                      <a:r>
                        <a:rPr lang="lv-LV" sz="1000" b="1" i="0" u="none" strike="noStrike" noProof="0" dirty="0">
                          <a:solidFill>
                            <a:srgbClr val="000000"/>
                          </a:solidFill>
                          <a:effectLst/>
                          <a:latin typeface="Verdana"/>
                        </a:rPr>
                        <a:t>Laimas slimība </a:t>
                      </a:r>
                    </a:p>
                  </a:txBody>
                  <a:tcPr marL="7620" marR="7620" marT="7620" marB="0" anchor="b">
                    <a:solidFill>
                      <a:schemeClr val="accent6">
                        <a:lumMod val="20000"/>
                        <a:lumOff val="80000"/>
                      </a:schemeClr>
                    </a:solidFill>
                  </a:tcPr>
                </a:tc>
                <a:tc>
                  <a:txBody>
                    <a:bodyPr/>
                    <a:lstStyle/>
                    <a:p>
                      <a:pPr lvl="0" algn="ctr">
                        <a:buNone/>
                      </a:pP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lvl="0" algn="ctr">
                        <a:buNone/>
                      </a:pP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lvl="0" algn="ctr">
                        <a:buNone/>
                      </a:pP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lvl="0" algn="ctr">
                        <a:buNone/>
                      </a:pP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lvl="0" algn="ctr">
                        <a:buNone/>
                      </a:pPr>
                      <a:endParaRPr lang="lv-LV" sz="1000" b="1"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lvl="0" algn="ctr">
                        <a:buNone/>
                      </a:pPr>
                      <a:endParaRPr lang="lv-LV" sz="100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lvl="0" algn="ctr">
                        <a:buNone/>
                      </a:pPr>
                      <a:r>
                        <a:rPr lang="lv-LV" sz="1000" b="0" i="0" u="none" strike="noStrike" dirty="0">
                          <a:effectLst/>
                          <a:latin typeface="Verdana"/>
                          <a:ea typeface="Verdana"/>
                          <a:cs typeface="Arial"/>
                        </a:rPr>
                        <a:t>1</a:t>
                      </a:r>
                    </a:p>
                  </a:txBody>
                  <a:tcPr marL="7620" marR="7620" marT="7620" marB="0" anchor="b">
                    <a:solidFill>
                      <a:schemeClr val="accent6">
                        <a:lumMod val="20000"/>
                        <a:lumOff val="80000"/>
                      </a:schemeClr>
                    </a:solidFill>
                  </a:tcPr>
                </a:tc>
                <a:extLst>
                  <a:ext uri="{0D108BD9-81ED-4DB2-BD59-A6C34878D82A}">
                    <a16:rowId xmlns:a16="http://schemas.microsoft.com/office/drawing/2014/main" val="3329620905"/>
                  </a:ext>
                </a:extLst>
              </a:tr>
              <a:tr h="148981">
                <a:tc>
                  <a:txBody>
                    <a:bodyPr/>
                    <a:lstStyle/>
                    <a:p>
                      <a:pPr algn="ctr" fontAlgn="b"/>
                      <a:r>
                        <a:rPr lang="lv-LV" sz="1000" b="1" u="none" strike="noStrike" dirty="0">
                          <a:effectLst/>
                          <a:latin typeface="Verdana"/>
                          <a:ea typeface="Verdana"/>
                          <a:cs typeface="Arial"/>
                        </a:rPr>
                        <a:t>   Covid-19</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0 </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 0</a:t>
                      </a:r>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3</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1</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0" i="0" u="none" strike="noStrike" dirty="0">
                          <a:effectLst/>
                          <a:latin typeface="Verdana"/>
                          <a:ea typeface="Verdana"/>
                          <a:cs typeface="Arial"/>
                        </a:rPr>
                        <a:t>0</a:t>
                      </a:r>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4115225850"/>
                  </a:ext>
                </a:extLst>
              </a:tr>
              <a:tr h="148981">
                <a:tc>
                  <a:txBody>
                    <a:bodyPr/>
                    <a:lstStyle/>
                    <a:p>
                      <a:pPr algn="ctr" fontAlgn="b"/>
                      <a:r>
                        <a:rPr lang="lv-LV" sz="1000" b="1" u="none" strike="noStrike" dirty="0">
                          <a:effectLst/>
                          <a:latin typeface="Verdana"/>
                          <a:ea typeface="Verdana"/>
                          <a:cs typeface="Arial"/>
                        </a:rPr>
                        <a:t>   HIV   </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6</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3</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5</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8</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22</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u="none" strike="noStrike" dirty="0">
                          <a:effectLst/>
                          <a:latin typeface="Verdana"/>
                          <a:ea typeface="Verdana"/>
                          <a:cs typeface="Arial"/>
                        </a:rPr>
                        <a:t>2</a:t>
                      </a:r>
                      <a:endParaRPr lang="lv-LV" sz="1000" b="0"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0" i="0" u="none" strike="noStrike" dirty="0">
                          <a:effectLst/>
                          <a:latin typeface="Verdana"/>
                          <a:ea typeface="Verdana"/>
                          <a:cs typeface="Arial"/>
                        </a:rPr>
                        <a:t>1</a:t>
                      </a:r>
                      <a:endParaRPr lang="lv-LV" sz="1000" b="0"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028944209"/>
                  </a:ext>
                </a:extLst>
              </a:tr>
              <a:tr h="148981">
                <a:tc>
                  <a:txBody>
                    <a:bodyPr/>
                    <a:lstStyle/>
                    <a:p>
                      <a:pPr algn="ctr" fontAlgn="b"/>
                      <a:r>
                        <a:rPr lang="lv-LV" sz="1000" b="1" u="none" strike="noStrike" dirty="0">
                          <a:effectLst/>
                          <a:latin typeface="Verdana"/>
                          <a:ea typeface="Verdana"/>
                          <a:cs typeface="Arial"/>
                        </a:rPr>
                        <a:t>Kopā</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21</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14</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15</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26</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76</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u="none" strike="noStrike" dirty="0">
                          <a:effectLst/>
                          <a:latin typeface="Verdana"/>
                          <a:ea typeface="Verdana"/>
                          <a:cs typeface="Arial"/>
                        </a:rPr>
                        <a:t>8</a:t>
                      </a:r>
                      <a:endParaRPr lang="lv-LV" sz="1000" b="1" i="0" u="none" strike="noStrike" dirty="0">
                        <a:effectLst/>
                        <a:latin typeface="Verdana"/>
                        <a:ea typeface="Verdana"/>
                        <a:cs typeface="Arial"/>
                      </a:endParaRPr>
                    </a:p>
                  </a:txBody>
                  <a:tcPr marL="7620" marR="7620" marT="7620" marB="0" anchor="b">
                    <a:solidFill>
                      <a:schemeClr val="accent6">
                        <a:lumMod val="20000"/>
                        <a:lumOff val="80000"/>
                      </a:schemeClr>
                    </a:solidFill>
                  </a:tcPr>
                </a:tc>
                <a:tc>
                  <a:txBody>
                    <a:bodyPr/>
                    <a:lstStyle/>
                    <a:p>
                      <a:pPr algn="ctr" fontAlgn="b"/>
                      <a:r>
                        <a:rPr lang="lv-LV" sz="1000" b="1" i="0" u="none" strike="noStrike" dirty="0">
                          <a:effectLst/>
                          <a:latin typeface="Verdana"/>
                          <a:ea typeface="Verdana"/>
                          <a:cs typeface="Arial"/>
                        </a:rPr>
                        <a:t>5</a:t>
                      </a:r>
                      <a:endParaRPr lang="lv-LV" sz="1000" b="1" i="0" u="none" strike="noStrike" dirty="0">
                        <a:effectLst/>
                        <a:latin typeface="Verdana" panose="020B0604030504040204" pitchFamily="34" charset="0"/>
                        <a:ea typeface="Verdana" panose="020B0604030504040204" pitchFamily="34" charset="0"/>
                        <a:cs typeface="Arial" panose="020B060402020202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858827772"/>
                  </a:ext>
                </a:extLst>
              </a:tr>
            </a:tbl>
          </a:graphicData>
        </a:graphic>
      </p:graphicFrame>
    </p:spTree>
    <p:extLst>
      <p:ext uri="{BB962C8B-B14F-4D97-AF65-F5344CB8AC3E}">
        <p14:creationId xmlns:p14="http://schemas.microsoft.com/office/powerpoint/2010/main" val="2130727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7C542B5-F905-102B-84E1-EB955594040D}"/>
              </a:ext>
            </a:extLst>
          </p:cNvPr>
          <p:cNvSpPr>
            <a:spLocks noGrp="1"/>
          </p:cNvSpPr>
          <p:nvPr>
            <p:ph type="title"/>
          </p:nvPr>
        </p:nvSpPr>
        <p:spPr>
          <a:xfrm>
            <a:off x="2247097" y="181096"/>
            <a:ext cx="9436117" cy="1143000"/>
          </a:xfrm>
        </p:spPr>
        <p:txBody>
          <a:bodyPr/>
          <a:lstStyle/>
          <a:p>
            <a:r>
              <a:rPr lang="lv-LV" altLang="lv-LV" sz="2000" b="1" dirty="0">
                <a:solidFill>
                  <a:schemeClr val="tx1"/>
                </a:solidFill>
                <a:latin typeface="Verdana" panose="020B0604030504040204" pitchFamily="34" charset="0"/>
                <a:ea typeface="Verdana" panose="020B0604030504040204" pitchFamily="34" charset="0"/>
                <a:cs typeface="Verdana" panose="020B0604030504040204" pitchFamily="34" charset="0"/>
              </a:rPr>
              <a:t>Nodarbināto ārstniecības personu un farmācijas jomas speciālistu no Ukrainas skaits (kumulatīvais rādītājs)</a:t>
            </a:r>
          </a:p>
        </p:txBody>
      </p:sp>
      <p:sp>
        <p:nvSpPr>
          <p:cNvPr id="21507" name="Slide Number Placeholder 3">
            <a:extLst>
              <a:ext uri="{FF2B5EF4-FFF2-40B4-BE49-F238E27FC236}">
                <a16:creationId xmlns:a16="http://schemas.microsoft.com/office/drawing/2014/main" id="{EDB432BC-851A-862A-08F4-ED58CCEF17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Times New Roman"/>
              <a:buNone/>
              <a:tabLst/>
              <a:defRPr/>
            </a:pPr>
            <a:r>
              <a:rPr kumimoji="0" lang="lv-LV" altLang="lv-LV" sz="10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Times New Roman"/>
                <a:sym typeface="Times New Roman"/>
              </a:rPr>
              <a:t>27</a:t>
            </a:r>
            <a:endParaRPr kumimoji="0" lang="en-US" altLang="lv-LV" sz="10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Times New Roman"/>
              <a:sym typeface="Times New Roman"/>
            </a:endParaRPr>
          </a:p>
        </p:txBody>
      </p:sp>
      <p:pic>
        <p:nvPicPr>
          <p:cNvPr id="21508" name="Picture 3">
            <a:extLst>
              <a:ext uri="{FF2B5EF4-FFF2-40B4-BE49-F238E27FC236}">
                <a16:creationId xmlns:a16="http://schemas.microsoft.com/office/drawing/2014/main" id="{24C0EE77-17DE-A312-0EB7-661079A15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17" y="0"/>
            <a:ext cx="17621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a:extLst>
              <a:ext uri="{FF2B5EF4-FFF2-40B4-BE49-F238E27FC236}">
                <a16:creationId xmlns:a16="http://schemas.microsoft.com/office/drawing/2014/main" id="{35852DC8-34D6-6ACA-BBB6-95151BFEEF84}"/>
              </a:ext>
            </a:extLst>
          </p:cNvPr>
          <p:cNvGraphicFramePr>
            <a:graphicFrameLocks/>
          </p:cNvGraphicFramePr>
          <p:nvPr/>
        </p:nvGraphicFramePr>
        <p:xfrm>
          <a:off x="6664799" y="1505192"/>
          <a:ext cx="5204984" cy="3785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749AAA5-3628-D592-6647-F16F63A8D00D}"/>
              </a:ext>
            </a:extLst>
          </p:cNvPr>
          <p:cNvGraphicFramePr>
            <a:graphicFrameLocks/>
          </p:cNvGraphicFramePr>
          <p:nvPr/>
        </p:nvGraphicFramePr>
        <p:xfrm>
          <a:off x="447673" y="1505192"/>
          <a:ext cx="6096004" cy="3785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6187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7C542B5-F905-102B-84E1-EB955594040D}"/>
              </a:ext>
            </a:extLst>
          </p:cNvPr>
          <p:cNvSpPr>
            <a:spLocks noGrp="1"/>
          </p:cNvSpPr>
          <p:nvPr>
            <p:ph type="title"/>
          </p:nvPr>
        </p:nvSpPr>
        <p:spPr>
          <a:xfrm>
            <a:off x="2342606" y="136525"/>
            <a:ext cx="9512994" cy="1143000"/>
          </a:xfrm>
        </p:spPr>
        <p:txBody>
          <a:bodyPr/>
          <a:lstStyle/>
          <a:p>
            <a:r>
              <a:rPr lang="lv-LV" altLang="lv-LV" sz="2000" b="1" dirty="0">
                <a:solidFill>
                  <a:schemeClr val="tx1"/>
                </a:solidFill>
                <a:latin typeface="Verdana" panose="020B0604030504040204" pitchFamily="34" charset="0"/>
                <a:ea typeface="Verdana" panose="020B0604030504040204" pitchFamily="34" charset="0"/>
                <a:cs typeface="Verdana" panose="020B0604030504040204" pitchFamily="34" charset="0"/>
              </a:rPr>
              <a:t>Ārstniecības personu un Farmācijas jomas speciālistu no Ukrainas skaits, kuras pārtraukušas darba attiecības (kumulatīvais rādītājs)</a:t>
            </a:r>
          </a:p>
        </p:txBody>
      </p:sp>
      <p:sp>
        <p:nvSpPr>
          <p:cNvPr id="21507" name="Slide Number Placeholder 3">
            <a:extLst>
              <a:ext uri="{FF2B5EF4-FFF2-40B4-BE49-F238E27FC236}">
                <a16:creationId xmlns:a16="http://schemas.microsoft.com/office/drawing/2014/main" id="{EDB432BC-851A-862A-08F4-ED58CCEF17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Times New Roman"/>
              <a:buNone/>
              <a:tabLst/>
              <a:defRPr/>
            </a:pPr>
            <a:r>
              <a:rPr kumimoji="0" lang="lv-LV" altLang="lv-LV" sz="10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Times New Roman"/>
                <a:sym typeface="Times New Roman"/>
              </a:rPr>
              <a:t>28</a:t>
            </a:r>
            <a:endParaRPr kumimoji="0" lang="en-US" altLang="lv-LV" sz="10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Times New Roman"/>
              <a:sym typeface="Times New Roman"/>
            </a:endParaRPr>
          </a:p>
        </p:txBody>
      </p:sp>
      <p:pic>
        <p:nvPicPr>
          <p:cNvPr id="21508" name="Picture 3">
            <a:extLst>
              <a:ext uri="{FF2B5EF4-FFF2-40B4-BE49-F238E27FC236}">
                <a16:creationId xmlns:a16="http://schemas.microsoft.com/office/drawing/2014/main" id="{24C0EE77-17DE-A312-0EB7-661079A15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403" y="0"/>
            <a:ext cx="17621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hart 1">
            <a:extLst>
              <a:ext uri="{FF2B5EF4-FFF2-40B4-BE49-F238E27FC236}">
                <a16:creationId xmlns:a16="http://schemas.microsoft.com/office/drawing/2014/main" id="{03D45F12-37DD-A0A7-97C5-39F0CA04F8D6}"/>
              </a:ext>
            </a:extLst>
          </p:cNvPr>
          <p:cNvGraphicFramePr>
            <a:graphicFrameLocks/>
          </p:cNvGraphicFramePr>
          <p:nvPr/>
        </p:nvGraphicFramePr>
        <p:xfrm>
          <a:off x="6438900" y="1501585"/>
          <a:ext cx="5143499" cy="3835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5A7CD11-B8A0-112C-C6B7-663AB9C0D9E4}"/>
              </a:ext>
            </a:extLst>
          </p:cNvPr>
          <p:cNvGraphicFramePr>
            <a:graphicFrameLocks/>
          </p:cNvGraphicFramePr>
          <p:nvPr/>
        </p:nvGraphicFramePr>
        <p:xfrm>
          <a:off x="314325" y="1501585"/>
          <a:ext cx="5991225" cy="38357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560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8DD57CAC-9DB6-30ED-8D86-4D0226797A9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1E5D4A7-8D24-4292-9430-4E7B1201D6B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sym typeface="Arial"/>
              </a:rPr>
              <a:pPr marL="0" marR="0" lvl="0" indent="0" algn="r" defTabSz="938213" rtl="0" eaLnBrk="1" fontAlgn="base" latinLnBrk="0" hangingPunct="1">
                <a:lnSpc>
                  <a:spcPct val="100000"/>
                </a:lnSpc>
                <a:spcBef>
                  <a:spcPct val="0"/>
                </a:spcBef>
                <a:spcAft>
                  <a:spcPct val="0"/>
                </a:spcAft>
                <a:buClrTx/>
                <a:buSzTx/>
                <a:buFontTx/>
                <a:buNone/>
                <a:tabLst/>
                <a:defRPr/>
              </a:pPr>
              <a:t>29</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sym typeface="Arial"/>
            </a:endParaRPr>
          </a:p>
        </p:txBody>
      </p:sp>
      <p:pic>
        <p:nvPicPr>
          <p:cNvPr id="12291" name="Picture 20">
            <a:extLst>
              <a:ext uri="{FF2B5EF4-FFF2-40B4-BE49-F238E27FC236}">
                <a16:creationId xmlns:a16="http://schemas.microsoft.com/office/drawing/2014/main" id="{0FB81464-72A3-7957-42C5-BF06F7788E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175" y="0"/>
            <a:ext cx="1863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a:extLst>
              <a:ext uri="{FF2B5EF4-FFF2-40B4-BE49-F238E27FC236}">
                <a16:creationId xmlns:a16="http://schemas.microsoft.com/office/drawing/2014/main" id="{FCE52345-B1F7-F1CD-E106-5F566964E559}"/>
              </a:ext>
            </a:extLst>
          </p:cNvPr>
          <p:cNvSpPr txBox="1">
            <a:spLocks noChangeArrowheads="1"/>
          </p:cNvSpPr>
          <p:nvPr/>
        </p:nvSpPr>
        <p:spPr bwMode="auto">
          <a:xfrm>
            <a:off x="3087688" y="360363"/>
            <a:ext cx="782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altLang="lv-LV" sz="2400" b="1" i="0" u="none" strike="noStrike" kern="1200" cap="none" spc="0" normalizeH="0" baseline="0" noProof="0">
                <a:ln>
                  <a:noFill/>
                </a:ln>
                <a:solidFill>
                  <a:srgbClr val="0D0D0D"/>
                </a:solidFill>
                <a:effectLst/>
                <a:uLnTx/>
                <a:uFillTx/>
                <a:latin typeface="Verdana" panose="020B0604030504040204" pitchFamily="34" charset="0"/>
                <a:ea typeface="+mn-ea"/>
                <a:cs typeface="Arial" panose="020B0604020202020204" pitchFamily="34" charset="0"/>
                <a:sym typeface="Arial"/>
              </a:rPr>
              <a:t>Izglītības sektora dati ar </a:t>
            </a:r>
            <a:r>
              <a:rPr kumimoji="0" lang="en-US" altLang="lv-LV" sz="2400" b="1" i="0" u="none" strike="noStrike" kern="1200" cap="none" spc="0" normalizeH="0" baseline="0" noProof="0">
                <a:ln>
                  <a:noFill/>
                </a:ln>
                <a:solidFill>
                  <a:srgbClr val="0D0D0D"/>
                </a:solidFill>
                <a:effectLst/>
                <a:uLnTx/>
                <a:uFillTx/>
                <a:latin typeface="Verdana" panose="020B0604030504040204" pitchFamily="34" charset="0"/>
                <a:ea typeface="+mn-ea"/>
                <a:cs typeface="Arial" panose="020B0604020202020204" pitchFamily="34" charset="0"/>
                <a:sym typeface="Arial"/>
              </a:rPr>
              <a:t>reģistrētu </a:t>
            </a:r>
            <a:r>
              <a:rPr kumimoji="0" lang="lv-LV" altLang="lv-LV" sz="2400" b="1" i="0" u="none" strike="noStrike" kern="1200" cap="none" spc="0" normalizeH="0" baseline="0" noProof="0">
                <a:ln>
                  <a:noFill/>
                </a:ln>
                <a:solidFill>
                  <a:srgbClr val="0D0D0D"/>
                </a:solidFill>
                <a:effectLst/>
                <a:uLnTx/>
                <a:uFillTx/>
                <a:latin typeface="Verdana" panose="020B0604030504040204" pitchFamily="34" charset="0"/>
                <a:ea typeface="+mn-ea"/>
                <a:cs typeface="Arial" panose="020B0604020202020204" pitchFamily="34" charset="0"/>
                <a:sym typeface="Arial"/>
              </a:rPr>
              <a:t>apakšstatusu </a:t>
            </a:r>
            <a:r>
              <a:rPr kumimoji="0" lang="lv-LV" altLang="lv-LV" sz="2400" b="1" i="1" u="none" strike="noStrike" kern="1200" cap="none" spc="0" normalizeH="0" baseline="0" noProof="0">
                <a:ln>
                  <a:noFill/>
                </a:ln>
                <a:solidFill>
                  <a:srgbClr val="0D0D0D"/>
                </a:solidFill>
                <a:effectLst/>
                <a:uLnTx/>
                <a:uFillTx/>
                <a:latin typeface="Verdana" panose="020B0604030504040204" pitchFamily="34" charset="0"/>
                <a:ea typeface="+mn-ea"/>
                <a:cs typeface="Arial" panose="020B0604020202020204" pitchFamily="34" charset="0"/>
                <a:sym typeface="Arial"/>
              </a:rPr>
              <a:t>Ukrainas civiliedzīvotājs</a:t>
            </a:r>
          </a:p>
        </p:txBody>
      </p:sp>
      <p:sp>
        <p:nvSpPr>
          <p:cNvPr id="2" name="Rectangle 1">
            <a:extLst>
              <a:ext uri="{FF2B5EF4-FFF2-40B4-BE49-F238E27FC236}">
                <a16:creationId xmlns:a16="http://schemas.microsoft.com/office/drawing/2014/main" id="{3E128022-EF7E-FB6A-6732-7F88DD65BCEB}"/>
              </a:ext>
            </a:extLst>
          </p:cNvPr>
          <p:cNvSpPr/>
          <p:nvPr/>
        </p:nvSpPr>
        <p:spPr>
          <a:xfrm>
            <a:off x="3087688" y="1322388"/>
            <a:ext cx="6096000" cy="307975"/>
          </a:xfrm>
          <a:prstGeom prst="rect">
            <a:avLst/>
          </a:prstGeom>
        </p:spPr>
        <p:txBody>
          <a:bodyPr>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Arial" panose="020B0604020202020204" pitchFamily="34" charset="0"/>
                <a:sym typeface="Arial"/>
              </a:rPr>
              <a:t>17.09.2024</a:t>
            </a:r>
            <a:r>
              <a:rPr kumimoji="0" lang="lv-LV" sz="14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Arial" panose="020B0604020202020204" pitchFamily="34" charset="0"/>
                <a:sym typeface="Arial"/>
              </a:rPr>
              <a:t>. </a:t>
            </a:r>
          </a:p>
        </p:txBody>
      </p:sp>
      <p:sp>
        <p:nvSpPr>
          <p:cNvPr id="12294" name="Google Shape;193;p14">
            <a:extLst>
              <a:ext uri="{FF2B5EF4-FFF2-40B4-BE49-F238E27FC236}">
                <a16:creationId xmlns:a16="http://schemas.microsoft.com/office/drawing/2014/main" id="{F8E8275C-33C3-630C-8C9B-7722A0D31796}"/>
              </a:ext>
            </a:extLst>
          </p:cNvPr>
          <p:cNvSpPr>
            <a:spLocks noGrp="1"/>
          </p:cNvSpPr>
          <p:nvPr>
            <p:ph type="body" idx="4294967295"/>
          </p:nvPr>
        </p:nvSpPr>
        <p:spPr>
          <a:xfrm>
            <a:off x="2320925" y="1882775"/>
            <a:ext cx="3238500" cy="758825"/>
          </a:xfrm>
          <a:solidFill>
            <a:srgbClr val="DCE6F2"/>
          </a:solidFill>
        </p:spPr>
        <p:txBody>
          <a:bodyPr lIns="93950" tIns="46975" rIns="93950" bIns="46975" anchor="ctr"/>
          <a:lstStyle/>
          <a:p>
            <a:pPr marL="0" indent="0" algn="ctr">
              <a:spcBef>
                <a:spcPct val="0"/>
              </a:spcBef>
              <a:buClr>
                <a:srgbClr val="000000"/>
              </a:buClr>
              <a:buSzPts val="1700"/>
              <a:buFont typeface="Arial" panose="020B0604020202020204" pitchFamily="34" charset="0"/>
              <a:buNone/>
            </a:pPr>
            <a:r>
              <a:rPr lang="lv-LV" altLang="en-US" sz="1700">
                <a:latin typeface="Verdana" panose="020B0604030504040204" pitchFamily="34" charset="0"/>
                <a:ea typeface="Verdana" panose="020B0604030504040204" pitchFamily="34" charset="0"/>
                <a:cs typeface="Arial" panose="020B0604020202020204" pitchFamily="34" charset="0"/>
              </a:rPr>
              <a:t>Pirmsskolās: </a:t>
            </a:r>
            <a:r>
              <a:rPr lang="en-GB" altLang="en-US" sz="1700" b="1">
                <a:latin typeface="Verdana" panose="020B0604030504040204" pitchFamily="34" charset="0"/>
                <a:ea typeface="Verdana" panose="020B0604030504040204" pitchFamily="34" charset="0"/>
                <a:cs typeface="Arial" panose="020B0604020202020204" pitchFamily="34" charset="0"/>
              </a:rPr>
              <a:t>1152</a:t>
            </a:r>
            <a:r>
              <a:rPr lang="lv-LV" altLang="en-US" sz="1700" b="1">
                <a:latin typeface="Verdana" panose="020B0604030504040204" pitchFamily="34" charset="0"/>
                <a:ea typeface="Verdana" panose="020B0604030504040204" pitchFamily="34" charset="0"/>
                <a:cs typeface="Arial" panose="020B0604020202020204" pitchFamily="34" charset="0"/>
              </a:rPr>
              <a:t> </a:t>
            </a:r>
            <a:r>
              <a:rPr lang="lv-LV" altLang="en-US" sz="1400" i="1">
                <a:latin typeface="Verdana" panose="020B0604030504040204" pitchFamily="34" charset="0"/>
                <a:ea typeface="Verdana" panose="020B0604030504040204" pitchFamily="34" charset="0"/>
                <a:cs typeface="Arial" panose="020B0604020202020204" pitchFamily="34" charset="0"/>
              </a:rPr>
              <a:t>Pieaugums no</a:t>
            </a:r>
            <a:r>
              <a:rPr lang="en-GB" altLang="en-US" sz="1400" i="1">
                <a:latin typeface="Verdana" panose="020B0604030504040204" pitchFamily="34" charset="0"/>
                <a:ea typeface="Verdana" panose="020B0604030504040204" pitchFamily="34" charset="0"/>
                <a:cs typeface="Arial" panose="020B0604020202020204" pitchFamily="34" charset="0"/>
              </a:rPr>
              <a:t> 02</a:t>
            </a:r>
            <a:r>
              <a:rPr lang="lv-LV" altLang="en-US" sz="1400" i="1">
                <a:latin typeface="Verdana" panose="020B0604030504040204" pitchFamily="34" charset="0"/>
                <a:ea typeface="Verdana" panose="020B0604030504040204" pitchFamily="34" charset="0"/>
                <a:cs typeface="Arial" panose="020B0604020202020204" pitchFamily="34" charset="0"/>
              </a:rPr>
              <a:t>.</a:t>
            </a:r>
            <a:r>
              <a:rPr lang="en-US" altLang="en-US" sz="1400" i="1">
                <a:latin typeface="Verdana" panose="020B0604030504040204" pitchFamily="34" charset="0"/>
                <a:ea typeface="Verdana" panose="020B0604030504040204" pitchFamily="34" charset="0"/>
                <a:cs typeface="Arial" panose="020B0604020202020204" pitchFamily="34" charset="0"/>
              </a:rPr>
              <a:t>09</a:t>
            </a:r>
            <a:r>
              <a:rPr lang="lv-LV" altLang="en-US" sz="1400" i="1">
                <a:latin typeface="Verdana" panose="020B0604030504040204" pitchFamily="34" charset="0"/>
                <a:ea typeface="Verdana" panose="020B0604030504040204" pitchFamily="34" charset="0"/>
                <a:cs typeface="Arial" panose="020B0604020202020204" pitchFamily="34" charset="0"/>
              </a:rPr>
              <a:t>. </a:t>
            </a:r>
            <a:r>
              <a:rPr lang="en-GB" altLang="en-US" sz="1400" i="1">
                <a:latin typeface="Verdana" panose="020B0604030504040204" pitchFamily="34" charset="0"/>
                <a:ea typeface="Verdana" panose="020B0604030504040204" pitchFamily="34" charset="0"/>
                <a:cs typeface="Arial" panose="020B0604020202020204" pitchFamily="34" charset="0"/>
              </a:rPr>
              <a:t>+152</a:t>
            </a:r>
            <a:endParaRPr lang="en-US" altLang="en-US" sz="2800" i="1">
              <a:latin typeface="Verdana" panose="020B0604030504040204" pitchFamily="34" charset="0"/>
              <a:ea typeface="Verdana" panose="020B0604030504040204" pitchFamily="34" charset="0"/>
              <a:cs typeface="Arial" panose="020B0604020202020204" pitchFamily="34" charset="0"/>
            </a:endParaRPr>
          </a:p>
        </p:txBody>
      </p:sp>
      <p:sp>
        <p:nvSpPr>
          <p:cNvPr id="12295" name="Google Shape;194;p14">
            <a:extLst>
              <a:ext uri="{FF2B5EF4-FFF2-40B4-BE49-F238E27FC236}">
                <a16:creationId xmlns:a16="http://schemas.microsoft.com/office/drawing/2014/main" id="{36E26D87-3878-81D0-9BD8-53715B2B68C2}"/>
              </a:ext>
            </a:extLst>
          </p:cNvPr>
          <p:cNvSpPr>
            <a:spLocks noGrp="1"/>
          </p:cNvSpPr>
          <p:nvPr>
            <p:ph type="body" idx="4294967295"/>
          </p:nvPr>
        </p:nvSpPr>
        <p:spPr>
          <a:xfrm>
            <a:off x="2320925" y="2990850"/>
            <a:ext cx="3238500" cy="758825"/>
          </a:xfrm>
          <a:solidFill>
            <a:srgbClr val="DCE6F2"/>
          </a:solidFill>
        </p:spPr>
        <p:txBody>
          <a:bodyPr lIns="93950" tIns="46975" rIns="93950" bIns="46975" anchor="ctr"/>
          <a:lstStyle/>
          <a:p>
            <a:pPr marL="0" indent="0" algn="ctr">
              <a:spcBef>
                <a:spcPct val="0"/>
              </a:spcBef>
              <a:buClr>
                <a:srgbClr val="000000"/>
              </a:buClr>
              <a:buSzPts val="1700"/>
              <a:buFont typeface="Arial" panose="020B0604020202020204" pitchFamily="34" charset="0"/>
              <a:buNone/>
            </a:pPr>
            <a:r>
              <a:rPr lang="lv-LV" altLang="en-US" sz="1700">
                <a:latin typeface="Verdana" panose="020B0604030504040204" pitchFamily="34" charset="0"/>
                <a:ea typeface="Verdana" panose="020B0604030504040204" pitchFamily="34" charset="0"/>
                <a:cs typeface="Arial" panose="020B0604020202020204" pitchFamily="34" charset="0"/>
              </a:rPr>
              <a:t>Vispārējā izglītībā:</a:t>
            </a:r>
            <a:r>
              <a:rPr lang="en-GB" altLang="en-US" sz="1700">
                <a:latin typeface="Verdana" panose="020B0604030504040204" pitchFamily="34" charset="0"/>
                <a:ea typeface="Verdana" panose="020B0604030504040204" pitchFamily="34" charset="0"/>
                <a:cs typeface="Arial" panose="020B0604020202020204" pitchFamily="34" charset="0"/>
              </a:rPr>
              <a:t> </a:t>
            </a:r>
            <a:r>
              <a:rPr lang="en-GB" altLang="en-US" sz="1700" b="1">
                <a:latin typeface="Verdana" panose="020B0604030504040204" pitchFamily="34" charset="0"/>
                <a:ea typeface="Verdana" panose="020B0604030504040204" pitchFamily="34" charset="0"/>
                <a:cs typeface="Arial" panose="020B0604020202020204" pitchFamily="34" charset="0"/>
              </a:rPr>
              <a:t>2662</a:t>
            </a:r>
            <a:br>
              <a:rPr lang="lv-LV" altLang="en-US" sz="1700">
                <a:latin typeface="Verdana" panose="020B0604030504040204" pitchFamily="34" charset="0"/>
                <a:ea typeface="Verdana" panose="020B0604030504040204" pitchFamily="34" charset="0"/>
                <a:cs typeface="Arial" panose="020B0604020202020204" pitchFamily="34" charset="0"/>
              </a:rPr>
            </a:br>
            <a:r>
              <a:rPr lang="lv-LV" altLang="en-US" sz="1400" i="1">
                <a:latin typeface="Verdana" panose="020B0604030504040204" pitchFamily="34" charset="0"/>
                <a:ea typeface="Verdana" panose="020B0604030504040204" pitchFamily="34" charset="0"/>
                <a:cs typeface="Arial" panose="020B0604020202020204" pitchFamily="34" charset="0"/>
              </a:rPr>
              <a:t>Pieaugums no</a:t>
            </a:r>
            <a:r>
              <a:rPr lang="en-GB" altLang="en-US" sz="1400" i="1">
                <a:latin typeface="Verdana" panose="020B0604030504040204" pitchFamily="34" charset="0"/>
                <a:ea typeface="Verdana" panose="020B0604030504040204" pitchFamily="34" charset="0"/>
                <a:cs typeface="Arial" panose="020B0604020202020204" pitchFamily="34" charset="0"/>
              </a:rPr>
              <a:t> 02</a:t>
            </a:r>
            <a:r>
              <a:rPr lang="lv-LV" altLang="en-US" sz="1400" i="1">
                <a:latin typeface="Verdana" panose="020B0604030504040204" pitchFamily="34" charset="0"/>
                <a:ea typeface="Verdana" panose="020B0604030504040204" pitchFamily="34" charset="0"/>
                <a:cs typeface="Arial" panose="020B0604020202020204" pitchFamily="34" charset="0"/>
              </a:rPr>
              <a:t>.</a:t>
            </a:r>
            <a:r>
              <a:rPr lang="en-GB" altLang="en-US" sz="1400" i="1">
                <a:latin typeface="Verdana" panose="020B0604030504040204" pitchFamily="34" charset="0"/>
                <a:ea typeface="Verdana" panose="020B0604030504040204" pitchFamily="34" charset="0"/>
                <a:cs typeface="Arial" panose="020B0604020202020204" pitchFamily="34" charset="0"/>
              </a:rPr>
              <a:t>09.</a:t>
            </a:r>
            <a:r>
              <a:rPr lang="lv-LV" altLang="en-US" sz="1400" i="1">
                <a:latin typeface="Verdana" panose="020B0604030504040204" pitchFamily="34" charset="0"/>
                <a:ea typeface="Verdana" panose="020B0604030504040204" pitchFamily="34" charset="0"/>
                <a:cs typeface="Arial" panose="020B0604020202020204" pitchFamily="34" charset="0"/>
              </a:rPr>
              <a:t> </a:t>
            </a:r>
            <a:r>
              <a:rPr lang="en-US" altLang="en-US" sz="1400" i="1">
                <a:latin typeface="Verdana" panose="020B0604030504040204" pitchFamily="34" charset="0"/>
                <a:ea typeface="Verdana" panose="020B0604030504040204" pitchFamily="34" charset="0"/>
                <a:cs typeface="Arial" panose="020B0604020202020204" pitchFamily="34" charset="0"/>
              </a:rPr>
              <a:t>+101</a:t>
            </a:r>
            <a:endParaRPr lang="en-US" altLang="en-US" sz="2800" i="1">
              <a:latin typeface="Verdana" panose="020B0604030504040204" pitchFamily="34" charset="0"/>
              <a:ea typeface="Verdana" panose="020B0604030504040204" pitchFamily="34" charset="0"/>
              <a:cs typeface="Arial" panose="020B0604020202020204" pitchFamily="34" charset="0"/>
            </a:endParaRPr>
          </a:p>
        </p:txBody>
      </p:sp>
      <p:sp>
        <p:nvSpPr>
          <p:cNvPr id="12296" name="Google Shape;225;p17">
            <a:extLst>
              <a:ext uri="{FF2B5EF4-FFF2-40B4-BE49-F238E27FC236}">
                <a16:creationId xmlns:a16="http://schemas.microsoft.com/office/drawing/2014/main" id="{848F3BA2-F8C8-EF7C-6871-E8AFF3AD4FA0}"/>
              </a:ext>
            </a:extLst>
          </p:cNvPr>
          <p:cNvSpPr>
            <a:spLocks noGrp="1"/>
          </p:cNvSpPr>
          <p:nvPr>
            <p:ph type="body" idx="4294967295"/>
          </p:nvPr>
        </p:nvSpPr>
        <p:spPr>
          <a:xfrm>
            <a:off x="6618288" y="1892300"/>
            <a:ext cx="3357562" cy="758825"/>
          </a:xfrm>
          <a:solidFill>
            <a:srgbClr val="DCE6F2"/>
          </a:solidFill>
        </p:spPr>
        <p:txBody>
          <a:bodyPr lIns="93950" tIns="46975" rIns="93950" bIns="46975" anchor="ctr"/>
          <a:lstStyle/>
          <a:p>
            <a:pPr marL="0" indent="0" algn="ctr">
              <a:spcBef>
                <a:spcPct val="0"/>
              </a:spcBef>
              <a:buClr>
                <a:srgbClr val="000000"/>
              </a:buClr>
              <a:buSzPts val="1700"/>
              <a:buFont typeface="Arial" panose="020B0604020202020204" pitchFamily="34" charset="0"/>
              <a:buNone/>
            </a:pPr>
            <a:r>
              <a:rPr lang="lv-LV" altLang="en-US" sz="1700">
                <a:latin typeface="Verdana" panose="020B0604030504040204" pitchFamily="34" charset="0"/>
                <a:ea typeface="Verdana" panose="020B0604030504040204" pitchFamily="34" charset="0"/>
                <a:cs typeface="Arial" panose="020B0604020202020204" pitchFamily="34" charset="0"/>
              </a:rPr>
              <a:t>Profesionālajā izglītībā</a:t>
            </a:r>
            <a:r>
              <a:rPr lang="en-US" altLang="en-US" sz="1700">
                <a:latin typeface="Verdana" panose="020B0604030504040204" pitchFamily="34" charset="0"/>
                <a:ea typeface="Verdana" panose="020B0604030504040204" pitchFamily="34" charset="0"/>
                <a:cs typeface="Arial" panose="020B0604020202020204" pitchFamily="34" charset="0"/>
              </a:rPr>
              <a:t>: </a:t>
            </a:r>
            <a:r>
              <a:rPr lang="en-US" altLang="en-US" sz="1700" b="1">
                <a:latin typeface="Verdana" panose="020B0604030504040204" pitchFamily="34" charset="0"/>
                <a:ea typeface="Verdana" panose="020B0604030504040204" pitchFamily="34" charset="0"/>
                <a:cs typeface="Arial" panose="020B0604020202020204" pitchFamily="34" charset="0"/>
              </a:rPr>
              <a:t>183</a:t>
            </a:r>
            <a:endParaRPr lang="lv-LV" altLang="en-US" sz="1700" b="1">
              <a:latin typeface="Verdana" panose="020B0604030504040204" pitchFamily="34" charset="0"/>
              <a:ea typeface="Verdana" panose="020B0604030504040204" pitchFamily="34" charset="0"/>
              <a:cs typeface="Arial" panose="020B0604020202020204" pitchFamily="34" charset="0"/>
            </a:endParaRPr>
          </a:p>
          <a:p>
            <a:pPr marL="0" indent="0" algn="ctr">
              <a:spcBef>
                <a:spcPct val="0"/>
              </a:spcBef>
              <a:buClr>
                <a:srgbClr val="000000"/>
              </a:buClr>
              <a:buSzPts val="1700"/>
              <a:buFont typeface="Arial" panose="020B0604020202020204" pitchFamily="34" charset="0"/>
              <a:buNone/>
            </a:pPr>
            <a:r>
              <a:rPr lang="lv-LV" altLang="en-US" sz="1400" i="1">
                <a:latin typeface="Verdana" panose="020B0604030504040204" pitchFamily="34" charset="0"/>
                <a:ea typeface="Verdana" panose="020B0604030504040204" pitchFamily="34" charset="0"/>
                <a:cs typeface="Arial" panose="020B0604020202020204" pitchFamily="34" charset="0"/>
              </a:rPr>
              <a:t>Pieaugums no</a:t>
            </a:r>
            <a:r>
              <a:rPr lang="en-US" altLang="en-US" sz="1400" i="1">
                <a:latin typeface="Verdana" panose="020B0604030504040204" pitchFamily="34" charset="0"/>
                <a:ea typeface="Verdana" panose="020B0604030504040204" pitchFamily="34" charset="0"/>
                <a:cs typeface="Arial" panose="020B0604020202020204" pitchFamily="34" charset="0"/>
              </a:rPr>
              <a:t> 02.09</a:t>
            </a:r>
            <a:r>
              <a:rPr lang="lv-LV" altLang="en-US" sz="1400" i="1">
                <a:latin typeface="Verdana" panose="020B0604030504040204" pitchFamily="34" charset="0"/>
                <a:ea typeface="Verdana" panose="020B0604030504040204" pitchFamily="34" charset="0"/>
                <a:cs typeface="Arial" panose="020B0604020202020204" pitchFamily="34" charset="0"/>
              </a:rPr>
              <a:t>. </a:t>
            </a:r>
            <a:r>
              <a:rPr lang="en-US" altLang="en-US" sz="1400" i="1">
                <a:latin typeface="Verdana" panose="020B0604030504040204" pitchFamily="34" charset="0"/>
                <a:ea typeface="Verdana" panose="020B0604030504040204" pitchFamily="34" charset="0"/>
                <a:cs typeface="Arial" panose="020B0604020202020204" pitchFamily="34" charset="0"/>
              </a:rPr>
              <a:t>+34</a:t>
            </a:r>
          </a:p>
        </p:txBody>
      </p:sp>
      <p:sp>
        <p:nvSpPr>
          <p:cNvPr id="12297" name="Google Shape;225;p17">
            <a:extLst>
              <a:ext uri="{FF2B5EF4-FFF2-40B4-BE49-F238E27FC236}">
                <a16:creationId xmlns:a16="http://schemas.microsoft.com/office/drawing/2014/main" id="{F91D90DF-A3BC-8C50-75B3-49D008575398}"/>
              </a:ext>
            </a:extLst>
          </p:cNvPr>
          <p:cNvSpPr>
            <a:spLocks noGrp="1"/>
          </p:cNvSpPr>
          <p:nvPr>
            <p:ph type="body" idx="4294967295"/>
          </p:nvPr>
        </p:nvSpPr>
        <p:spPr>
          <a:xfrm>
            <a:off x="2320925" y="4089400"/>
            <a:ext cx="3238500" cy="758825"/>
          </a:xfrm>
          <a:solidFill>
            <a:srgbClr val="DCE6F2"/>
          </a:solidFill>
        </p:spPr>
        <p:txBody>
          <a:bodyPr lIns="93950" tIns="46975" rIns="93950" bIns="46975" anchor="ctr"/>
          <a:lstStyle/>
          <a:p>
            <a:pPr marL="0" indent="0" algn="ctr">
              <a:spcBef>
                <a:spcPct val="0"/>
              </a:spcBef>
              <a:buClr>
                <a:srgbClr val="000000"/>
              </a:buClr>
              <a:buSzPts val="1700"/>
              <a:buFont typeface="Arial" panose="020B0604020202020204" pitchFamily="34" charset="0"/>
              <a:buNone/>
            </a:pPr>
            <a:r>
              <a:rPr lang="lv-LV" altLang="en-US" sz="1700">
                <a:latin typeface="Verdana" panose="020B0604030504040204" pitchFamily="34" charset="0"/>
                <a:ea typeface="Verdana" panose="020B0604030504040204" pitchFamily="34" charset="0"/>
                <a:cs typeface="Arial" panose="020B0604020202020204" pitchFamily="34" charset="0"/>
              </a:rPr>
              <a:t>Sporta skolās</a:t>
            </a:r>
            <a:r>
              <a:rPr lang="en-US" altLang="en-US" sz="1700">
                <a:latin typeface="Verdana" panose="020B0604030504040204" pitchFamily="34" charset="0"/>
                <a:ea typeface="Verdana" panose="020B0604030504040204" pitchFamily="34" charset="0"/>
                <a:cs typeface="Arial" panose="020B0604020202020204" pitchFamily="34" charset="0"/>
              </a:rPr>
              <a:t>: </a:t>
            </a:r>
            <a:r>
              <a:rPr lang="en-US" altLang="en-US" sz="1700" b="1">
                <a:latin typeface="Verdana" panose="020B0604030504040204" pitchFamily="34" charset="0"/>
                <a:ea typeface="Verdana" panose="020B0604030504040204" pitchFamily="34" charset="0"/>
                <a:cs typeface="Arial" panose="020B0604020202020204" pitchFamily="34" charset="0"/>
              </a:rPr>
              <a:t>236</a:t>
            </a:r>
            <a:endParaRPr lang="lv-LV" altLang="en-US" sz="1700" b="1">
              <a:latin typeface="Verdana" panose="020B0604030504040204" pitchFamily="34" charset="0"/>
              <a:ea typeface="Verdana" panose="020B0604030504040204" pitchFamily="34" charset="0"/>
              <a:cs typeface="Arial" panose="020B0604020202020204" pitchFamily="34" charset="0"/>
            </a:endParaRPr>
          </a:p>
          <a:p>
            <a:pPr marL="0" indent="0" algn="ctr">
              <a:spcBef>
                <a:spcPct val="0"/>
              </a:spcBef>
              <a:buClr>
                <a:srgbClr val="000000"/>
              </a:buClr>
              <a:buSzPts val="1700"/>
              <a:buFont typeface="Arial" panose="020B0604020202020204" pitchFamily="34" charset="0"/>
              <a:buNone/>
            </a:pPr>
            <a:r>
              <a:rPr lang="lv-LV" altLang="en-US" sz="1400" i="1">
                <a:latin typeface="Verdana" panose="020B0604030504040204" pitchFamily="34" charset="0"/>
                <a:ea typeface="Verdana" panose="020B0604030504040204" pitchFamily="34" charset="0"/>
                <a:cs typeface="Arial" panose="020B0604020202020204" pitchFamily="34" charset="0"/>
              </a:rPr>
              <a:t>Pieaugums no </a:t>
            </a:r>
            <a:r>
              <a:rPr lang="en-US" altLang="en-US" sz="1400" i="1">
                <a:latin typeface="Verdana" panose="020B0604030504040204" pitchFamily="34" charset="0"/>
                <a:ea typeface="Verdana" panose="020B0604030504040204" pitchFamily="34" charset="0"/>
                <a:cs typeface="Arial" panose="020B0604020202020204" pitchFamily="34" charset="0"/>
              </a:rPr>
              <a:t>02.09</a:t>
            </a:r>
            <a:r>
              <a:rPr lang="lv-LV" altLang="en-US" sz="1400" i="1">
                <a:latin typeface="Verdana" panose="020B0604030504040204" pitchFamily="34" charset="0"/>
                <a:ea typeface="Verdana" panose="020B0604030504040204" pitchFamily="34" charset="0"/>
                <a:cs typeface="Arial" panose="020B0604020202020204" pitchFamily="34" charset="0"/>
              </a:rPr>
              <a:t>.</a:t>
            </a:r>
            <a:r>
              <a:rPr lang="en-GB" altLang="en-US" sz="1400" i="1">
                <a:latin typeface="Verdana" panose="020B0604030504040204" pitchFamily="34" charset="0"/>
                <a:ea typeface="Verdana" panose="020B0604030504040204" pitchFamily="34" charset="0"/>
                <a:cs typeface="Arial" panose="020B0604020202020204" pitchFamily="34" charset="0"/>
              </a:rPr>
              <a:t> -140</a:t>
            </a:r>
            <a:endParaRPr lang="en-US" altLang="en-US" sz="1400" i="1">
              <a:latin typeface="Verdana" panose="020B0604030504040204" pitchFamily="34" charset="0"/>
              <a:ea typeface="Verdana" panose="020B0604030504040204" pitchFamily="34" charset="0"/>
              <a:cs typeface="Arial" panose="020B0604020202020204" pitchFamily="34" charset="0"/>
            </a:endParaRPr>
          </a:p>
        </p:txBody>
      </p:sp>
      <p:sp>
        <p:nvSpPr>
          <p:cNvPr id="12298" name="Google Shape;225;p17">
            <a:extLst>
              <a:ext uri="{FF2B5EF4-FFF2-40B4-BE49-F238E27FC236}">
                <a16:creationId xmlns:a16="http://schemas.microsoft.com/office/drawing/2014/main" id="{2F233406-1095-6C1B-A2C5-60AC65057F84}"/>
              </a:ext>
            </a:extLst>
          </p:cNvPr>
          <p:cNvSpPr>
            <a:spLocks noGrp="1"/>
          </p:cNvSpPr>
          <p:nvPr>
            <p:ph type="body" idx="4294967295"/>
          </p:nvPr>
        </p:nvSpPr>
        <p:spPr>
          <a:xfrm>
            <a:off x="6618288" y="2990850"/>
            <a:ext cx="3357562" cy="758825"/>
          </a:xfrm>
          <a:solidFill>
            <a:srgbClr val="DCE6F2"/>
          </a:solidFill>
        </p:spPr>
        <p:txBody>
          <a:bodyPr lIns="93950" tIns="46975" rIns="93950" bIns="46975" anchor="ctr"/>
          <a:lstStyle/>
          <a:p>
            <a:pPr marL="0" indent="0" algn="ctr">
              <a:spcBef>
                <a:spcPct val="0"/>
              </a:spcBef>
              <a:buClr>
                <a:srgbClr val="000000"/>
              </a:buClr>
              <a:buSzPts val="1700"/>
              <a:buFont typeface="Arial" panose="020B0604020202020204" pitchFamily="34" charset="0"/>
              <a:buNone/>
            </a:pPr>
            <a:r>
              <a:rPr lang="lv-LV" altLang="en-US" sz="1700">
                <a:latin typeface="Verdana" panose="020B0604030504040204" pitchFamily="34" charset="0"/>
                <a:ea typeface="Verdana" panose="020B0604030504040204" pitchFamily="34" charset="0"/>
                <a:cs typeface="Arial" panose="020B0604020202020204" pitchFamily="34" charset="0"/>
              </a:rPr>
              <a:t>Studējošie</a:t>
            </a:r>
            <a:r>
              <a:rPr lang="en-US" altLang="en-US" sz="1700">
                <a:latin typeface="Verdana" panose="020B0604030504040204" pitchFamily="34" charset="0"/>
                <a:ea typeface="Verdana" panose="020B0604030504040204" pitchFamily="34" charset="0"/>
                <a:cs typeface="Arial" panose="020B0604020202020204" pitchFamily="34" charset="0"/>
              </a:rPr>
              <a:t>: </a:t>
            </a:r>
            <a:r>
              <a:rPr lang="en-US" altLang="en-US" sz="1700" b="1">
                <a:latin typeface="Verdana" panose="020B0604030504040204" pitchFamily="34" charset="0"/>
                <a:ea typeface="Verdana" panose="020B0604030504040204" pitchFamily="34" charset="0"/>
                <a:cs typeface="Arial" panose="020B0604020202020204" pitchFamily="34" charset="0"/>
              </a:rPr>
              <a:t>617</a:t>
            </a:r>
          </a:p>
          <a:p>
            <a:pPr marL="0" indent="0" algn="ctr">
              <a:spcBef>
                <a:spcPct val="0"/>
              </a:spcBef>
              <a:buClr>
                <a:srgbClr val="000000"/>
              </a:buClr>
              <a:buSzPts val="1700"/>
              <a:buFont typeface="Arial" panose="020B0604020202020204" pitchFamily="34" charset="0"/>
              <a:buNone/>
            </a:pPr>
            <a:r>
              <a:rPr lang="lv-LV" altLang="en-US" sz="1400" i="1">
                <a:latin typeface="Verdana" panose="020B0604030504040204" pitchFamily="34" charset="0"/>
                <a:ea typeface="Verdana" panose="020B0604030504040204" pitchFamily="34" charset="0"/>
                <a:cs typeface="Arial" panose="020B0604020202020204" pitchFamily="34" charset="0"/>
              </a:rPr>
              <a:t>Pieaugums</a:t>
            </a:r>
            <a:r>
              <a:rPr lang="en-US" altLang="en-US" sz="1400" i="1">
                <a:latin typeface="Verdana" panose="020B0604030504040204" pitchFamily="34" charset="0"/>
                <a:ea typeface="Verdana" panose="020B0604030504040204" pitchFamily="34" charset="0"/>
                <a:cs typeface="Arial" panose="020B0604020202020204" pitchFamily="34" charset="0"/>
              </a:rPr>
              <a:t> no 02.09. +269</a:t>
            </a:r>
          </a:p>
        </p:txBody>
      </p:sp>
      <p:sp>
        <p:nvSpPr>
          <p:cNvPr id="12299" name="Google Shape;225;p17">
            <a:extLst>
              <a:ext uri="{FF2B5EF4-FFF2-40B4-BE49-F238E27FC236}">
                <a16:creationId xmlns:a16="http://schemas.microsoft.com/office/drawing/2014/main" id="{8244262A-806C-50CA-AA35-E7764A9FE955}"/>
              </a:ext>
            </a:extLst>
          </p:cNvPr>
          <p:cNvSpPr>
            <a:spLocks noGrp="1"/>
          </p:cNvSpPr>
          <p:nvPr>
            <p:ph type="body" idx="4294967295"/>
          </p:nvPr>
        </p:nvSpPr>
        <p:spPr>
          <a:xfrm>
            <a:off x="6618288" y="4090988"/>
            <a:ext cx="3357562" cy="758825"/>
          </a:xfrm>
          <a:solidFill>
            <a:srgbClr val="DCE6F2"/>
          </a:solidFill>
        </p:spPr>
        <p:txBody>
          <a:bodyPr lIns="93950" tIns="46975" rIns="93950" bIns="46975" anchor="ctr"/>
          <a:lstStyle/>
          <a:p>
            <a:pPr marL="0" indent="0" algn="ctr">
              <a:spcBef>
                <a:spcPct val="0"/>
              </a:spcBef>
              <a:buClr>
                <a:srgbClr val="000000"/>
              </a:buClr>
              <a:buSzPts val="1700"/>
              <a:buFont typeface="Arial" panose="020B0604020202020204" pitchFamily="34" charset="0"/>
              <a:buNone/>
            </a:pPr>
            <a:r>
              <a:rPr lang="lv-LV" altLang="en-US" sz="1700">
                <a:latin typeface="Verdana" panose="020B0604030504040204" pitchFamily="34" charset="0"/>
                <a:ea typeface="Verdana" panose="020B0604030504040204" pitchFamily="34" charset="0"/>
                <a:cs typeface="Arial" panose="020B0604020202020204" pitchFamily="34" charset="0"/>
              </a:rPr>
              <a:t>Pedagogi</a:t>
            </a:r>
            <a:r>
              <a:rPr lang="en-US" altLang="en-US" sz="1700">
                <a:latin typeface="Verdana" panose="020B0604030504040204" pitchFamily="34" charset="0"/>
                <a:ea typeface="Verdana" panose="020B0604030504040204" pitchFamily="34" charset="0"/>
                <a:cs typeface="Arial" panose="020B0604020202020204" pitchFamily="34" charset="0"/>
              </a:rPr>
              <a:t>: </a:t>
            </a:r>
            <a:r>
              <a:rPr lang="en-US" altLang="en-US" sz="1700" b="1">
                <a:latin typeface="Verdana" panose="020B0604030504040204" pitchFamily="34" charset="0"/>
                <a:ea typeface="Verdana" panose="020B0604030504040204" pitchFamily="34" charset="0"/>
                <a:cs typeface="Arial" panose="020B0604020202020204" pitchFamily="34" charset="0"/>
              </a:rPr>
              <a:t>34</a:t>
            </a:r>
          </a:p>
          <a:p>
            <a:pPr marL="0" indent="0" algn="ctr">
              <a:spcBef>
                <a:spcPct val="0"/>
              </a:spcBef>
              <a:buClr>
                <a:srgbClr val="000000"/>
              </a:buClr>
              <a:buSzPts val="1700"/>
              <a:buFont typeface="Arial" panose="020B0604020202020204" pitchFamily="34" charset="0"/>
              <a:buNone/>
            </a:pPr>
            <a:r>
              <a:rPr lang="lv-LV" altLang="en-US" sz="1400" i="1">
                <a:latin typeface="Verdana" panose="020B0604030504040204" pitchFamily="34" charset="0"/>
                <a:ea typeface="Verdana" panose="020B0604030504040204" pitchFamily="34" charset="0"/>
                <a:cs typeface="Arial" panose="020B0604020202020204" pitchFamily="34" charset="0"/>
              </a:rPr>
              <a:t>Pieaugums no </a:t>
            </a:r>
            <a:r>
              <a:rPr lang="en-US" altLang="en-US" sz="1400" i="1">
                <a:latin typeface="Verdana" panose="020B0604030504040204" pitchFamily="34" charset="0"/>
                <a:ea typeface="Verdana" panose="020B0604030504040204" pitchFamily="34" charset="0"/>
                <a:cs typeface="Arial" panose="020B0604020202020204" pitchFamily="34" charset="0"/>
              </a:rPr>
              <a:t>02.09</a:t>
            </a:r>
            <a:r>
              <a:rPr lang="lv-LV" altLang="en-US" sz="1400" i="1">
                <a:latin typeface="Verdana" panose="020B0604030504040204" pitchFamily="34" charset="0"/>
                <a:ea typeface="Verdana" panose="020B0604030504040204" pitchFamily="34" charset="0"/>
                <a:cs typeface="Arial" panose="020B0604020202020204" pitchFamily="34" charset="0"/>
              </a:rPr>
              <a:t>.</a:t>
            </a:r>
            <a:r>
              <a:rPr lang="en-GB" altLang="en-US" sz="1400" i="1">
                <a:latin typeface="Verdana" panose="020B0604030504040204" pitchFamily="34" charset="0"/>
                <a:ea typeface="Verdana" panose="020B0604030504040204" pitchFamily="34" charset="0"/>
                <a:cs typeface="Arial" panose="020B0604020202020204" pitchFamily="34" charset="0"/>
              </a:rPr>
              <a:t> +3</a:t>
            </a:r>
            <a:endParaRPr lang="en-US" altLang="en-US" sz="1400" i="1">
              <a:latin typeface="Verdana" panose="020B060403050404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b="1" dirty="0">
                <a:latin typeface="Verdana" panose="020B0604030504040204" pitchFamily="34" charset="0"/>
                <a:ea typeface="Verdana" panose="020B0604030504040204" pitchFamily="34" charset="0"/>
              </a:rPr>
              <a:t>	Ukrainas civiliedzīvotāji Fizisko personu reģistrā</a:t>
            </a:r>
            <a:br>
              <a:rPr lang="lv-LV" sz="2400" b="1" dirty="0">
                <a:latin typeface="Verdana" panose="020B0604030504040204" pitchFamily="34" charset="0"/>
                <a:ea typeface="Verdana" panose="020B0604030504040204" pitchFamily="34" charset="0"/>
              </a:rPr>
            </a:br>
            <a:r>
              <a:rPr lang="lv-LV" sz="1600" b="1" dirty="0">
                <a:latin typeface="Verdana" panose="020B0604030504040204" pitchFamily="34" charset="0"/>
                <a:ea typeface="Verdana" panose="020B0604030504040204" pitchFamily="34" charset="0"/>
              </a:rPr>
              <a:t>(dati uz 01.09.2024.)</a:t>
            </a:r>
          </a:p>
        </p:txBody>
      </p:sp>
      <p:sp>
        <p:nvSpPr>
          <p:cNvPr id="5" name="Text Placeholder 4">
            <a:extLst>
              <a:ext uri="{FF2B5EF4-FFF2-40B4-BE49-F238E27FC236}">
                <a16:creationId xmlns:a16="http://schemas.microsoft.com/office/drawing/2014/main" id="{F21CF811-7E7F-4117-AB15-E6E445DEADB1}"/>
              </a:ext>
            </a:extLst>
          </p:cNvPr>
          <p:cNvSpPr>
            <a:spLocks noGrp="1"/>
          </p:cNvSpPr>
          <p:nvPr>
            <p:ph type="body" idx="1"/>
          </p:nvPr>
        </p:nvSpPr>
        <p:spPr>
          <a:xfrm>
            <a:off x="508932" y="1417637"/>
            <a:ext cx="10972800" cy="4060374"/>
          </a:xfrm>
          <a:solidFill>
            <a:schemeClr val="bg2">
              <a:lumMod val="20000"/>
              <a:lumOff val="80000"/>
            </a:schemeClr>
          </a:solidFill>
        </p:spPr>
        <p:txBody>
          <a:bodyPr/>
          <a:lstStyle/>
          <a:p>
            <a:pPr marL="114300" indent="0" algn="just">
              <a:buNone/>
            </a:pPr>
            <a:r>
              <a:rPr lang="lv-LV" sz="1400" dirty="0">
                <a:latin typeface="Verdana" panose="020B0604030504040204" pitchFamily="34" charset="0"/>
                <a:ea typeface="Verdana" panose="020B0604030504040204" pitchFamily="34" charset="0"/>
              </a:rPr>
              <a:t>Šobrīd FPRIS ir iekļauti </a:t>
            </a:r>
            <a:r>
              <a:rPr lang="lv-LV" sz="1400" b="1" dirty="0">
                <a:latin typeface="Verdana" panose="020B0604030504040204" pitchFamily="34" charset="0"/>
                <a:ea typeface="Verdana" panose="020B0604030504040204" pitchFamily="34" charset="0"/>
              </a:rPr>
              <a:t>46 512 </a:t>
            </a:r>
            <a:r>
              <a:rPr lang="lv-LV" sz="1400" dirty="0">
                <a:latin typeface="Verdana" panose="020B0604030504040204" pitchFamily="34" charset="0"/>
                <a:ea typeface="Verdana" panose="020B0604030504040204" pitchFamily="34" charset="0"/>
              </a:rPr>
              <a:t>Ukrainas civiliedzīvotāju, kuriem ir noteikts Latvijas pagaidu aizsardzības statuss.</a:t>
            </a:r>
          </a:p>
          <a:p>
            <a:pPr marL="114300" indent="0" algn="just">
              <a:buNone/>
            </a:pPr>
            <a:endParaRPr lang="lv-LV" sz="1400" dirty="0">
              <a:latin typeface="Verdana" panose="020B0604030504040204" pitchFamily="34" charset="0"/>
              <a:ea typeface="Verdana" panose="020B0604030504040204" pitchFamily="34" charset="0"/>
            </a:endParaRPr>
          </a:p>
          <a:p>
            <a:pPr marL="114300" indent="0" algn="just">
              <a:buNone/>
            </a:pPr>
            <a:r>
              <a:rPr lang="lv-LV" sz="1400" dirty="0">
                <a:latin typeface="Verdana" panose="020B0604030504040204" pitchFamily="34" charset="0"/>
                <a:ea typeface="Verdana" panose="020B0604030504040204" pitchFamily="34" charset="0"/>
              </a:rPr>
              <a:t>2024. gadā Ukrainas civiliedzīvotāju </a:t>
            </a:r>
            <a:r>
              <a:rPr lang="lv-LV" sz="1400" u="sng" dirty="0">
                <a:latin typeface="Verdana" panose="020B0604030504040204" pitchFamily="34" charset="0"/>
                <a:ea typeface="Verdana" panose="020B0604030504040204" pitchFamily="34" charset="0"/>
              </a:rPr>
              <a:t>plūsma Latvijā saglabājas mērena un stabila</a:t>
            </a:r>
            <a:r>
              <a:rPr lang="lv-LV" sz="1400" dirty="0">
                <a:latin typeface="Verdana" panose="020B0604030504040204" pitchFamily="34" charset="0"/>
                <a:ea typeface="Verdana" panose="020B0604030504040204" pitchFamily="34" charset="0"/>
              </a:rPr>
              <a:t>; 2024. gadā FPRIS no jauna tiek reģistrēti </a:t>
            </a:r>
            <a:r>
              <a:rPr lang="lv-LV" sz="1400" b="1" dirty="0">
                <a:latin typeface="Verdana" panose="020B0604030504040204" pitchFamily="34" charset="0"/>
                <a:ea typeface="Verdana" panose="020B0604030504040204" pitchFamily="34" charset="0"/>
              </a:rPr>
              <a:t>vidēji 468 Ukrainas civiliedzīvotāji mēnesī</a:t>
            </a:r>
            <a:r>
              <a:rPr lang="lv-LV" sz="1400" dirty="0">
                <a:latin typeface="Verdana" panose="020B0604030504040204" pitchFamily="34" charset="0"/>
                <a:ea typeface="Verdana" panose="020B0604030504040204" pitchFamily="34" charset="0"/>
              </a:rPr>
              <a:t>. </a:t>
            </a:r>
          </a:p>
          <a:p>
            <a:pPr marL="114300" indent="0">
              <a:buNone/>
            </a:pPr>
            <a:endParaRPr lang="lv-LV" sz="1400" dirty="0">
              <a:latin typeface="+mn-lt"/>
            </a:endParaRPr>
          </a:p>
          <a:p>
            <a:pPr marL="114300" indent="0">
              <a:buNone/>
            </a:pPr>
            <a:endParaRPr lang="lv-LV" sz="1400" dirty="0">
              <a:latin typeface="Verdana" panose="020B0604030504040204" pitchFamily="34" charset="0"/>
              <a:ea typeface="Verdana" panose="020B0604030504040204" pitchFamily="34" charset="0"/>
            </a:endParaRPr>
          </a:p>
          <a:p>
            <a:pPr marL="114300" indent="0">
              <a:buNone/>
            </a:pPr>
            <a:endParaRPr lang="lv-LV" dirty="0"/>
          </a:p>
          <a:p>
            <a:pPr marL="114300" indent="0">
              <a:buNone/>
            </a:pPr>
            <a:endParaRPr lang="lv-LV" dirty="0"/>
          </a:p>
          <a:p>
            <a:pPr marL="114300" indent="0">
              <a:buNone/>
            </a:pPr>
            <a:endParaRPr lang="lv-LV" sz="1050" dirty="0"/>
          </a:p>
          <a:p>
            <a:pPr marL="114300" indent="0">
              <a:buNone/>
            </a:pPr>
            <a:endParaRPr lang="lv-LV" sz="140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898989"/>
              </a:buClr>
              <a:buSzPts val="1200"/>
              <a:buFont typeface="Times New Roman"/>
              <a:buNone/>
              <a:tabLst/>
              <a:defRPr/>
            </a:pPr>
            <a:fld id="{00000000-1234-1234-1234-123412341234}" type="slidenum">
              <a:rPr kumimoji="0" lang="lv" sz="1200" b="0" i="0" u="none" strike="noStrike" kern="0" cap="none" spc="0" normalizeH="0" baseline="0" noProof="0" smtClean="0">
                <a:ln>
                  <a:noFill/>
                </a:ln>
                <a:solidFill>
                  <a:srgbClr val="898989"/>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898989"/>
                </a:buClr>
                <a:buSzPts val="1200"/>
                <a:buFont typeface="Times New Roman"/>
                <a:buNone/>
                <a:tabLst/>
                <a:defRPr/>
              </a:pPr>
              <a:t>3</a:t>
            </a:fld>
            <a:endParaRPr kumimoji="0" lang="lv" sz="1200" b="0" i="0" u="none" strike="noStrike" kern="0" cap="none" spc="0" normalizeH="0" baseline="0" noProof="0">
              <a:ln>
                <a:noFill/>
              </a:ln>
              <a:solidFill>
                <a:srgbClr val="898989"/>
              </a:solidFill>
              <a:effectLst/>
              <a:uLnTx/>
              <a:uFillTx/>
              <a:latin typeface="Times New Roman"/>
              <a:cs typeface="Times New Roman"/>
              <a:sym typeface="Times New Roman"/>
            </a:endParaRPr>
          </a:p>
        </p:txBody>
      </p:sp>
      <p:sp>
        <p:nvSpPr>
          <p:cNvPr id="3" name="TextBox 2">
            <a:extLst>
              <a:ext uri="{FF2B5EF4-FFF2-40B4-BE49-F238E27FC236}">
                <a16:creationId xmlns:a16="http://schemas.microsoft.com/office/drawing/2014/main" id="{25BBD218-9F7A-4FA2-877C-A9B414F08A9D}"/>
              </a:ext>
            </a:extLst>
          </p:cNvPr>
          <p:cNvSpPr txBox="1"/>
          <p:nvPr/>
        </p:nvSpPr>
        <p:spPr>
          <a:xfrm>
            <a:off x="5637402" y="2973897"/>
            <a:ext cx="914400" cy="914400"/>
          </a:xfrm>
          <a:prstGeom prst="rect">
            <a:avLst/>
          </a:prstGeom>
          <a:noFill/>
        </p:spPr>
        <p:txBody>
          <a:bodyPr wrap="square" rtlCol="0">
            <a:spAutoFit/>
          </a:bodyPr>
          <a:lstStyle/>
          <a:p>
            <a:endParaRPr lang="lv-LV" dirty="0"/>
          </a:p>
        </p:txBody>
      </p:sp>
      <p:sp>
        <p:nvSpPr>
          <p:cNvPr id="7" name="TextBox 6">
            <a:extLst>
              <a:ext uri="{FF2B5EF4-FFF2-40B4-BE49-F238E27FC236}">
                <a16:creationId xmlns:a16="http://schemas.microsoft.com/office/drawing/2014/main" id="{EF3C77D6-3B21-45F6-8F32-9B9908A5F70A}"/>
              </a:ext>
            </a:extLst>
          </p:cNvPr>
          <p:cNvSpPr txBox="1"/>
          <p:nvPr/>
        </p:nvSpPr>
        <p:spPr>
          <a:xfrm>
            <a:off x="5046663" y="4673856"/>
            <a:ext cx="184731" cy="307777"/>
          </a:xfrm>
          <a:prstGeom prst="rect">
            <a:avLst/>
          </a:prstGeom>
          <a:noFill/>
        </p:spPr>
        <p:txBody>
          <a:bodyPr wrap="square" rtlCol="0">
            <a:spAutoFit/>
          </a:bodyPr>
          <a:lstStyle/>
          <a:p>
            <a:endParaRPr lang="lv-LV" dirty="0"/>
          </a:p>
        </p:txBody>
      </p:sp>
      <p:graphicFrame>
        <p:nvGraphicFramePr>
          <p:cNvPr id="15" name="Chart 14">
            <a:extLst>
              <a:ext uri="{FF2B5EF4-FFF2-40B4-BE49-F238E27FC236}">
                <a16:creationId xmlns:a16="http://schemas.microsoft.com/office/drawing/2014/main" id="{FA8D58C4-AEF3-4279-92BA-EDA5A8C13BBC}"/>
              </a:ext>
            </a:extLst>
          </p:cNvPr>
          <p:cNvGraphicFramePr>
            <a:graphicFrameLocks/>
          </p:cNvGraphicFramePr>
          <p:nvPr>
            <p:extLst>
              <p:ext uri="{D42A27DB-BD31-4B8C-83A1-F6EECF244321}">
                <p14:modId xmlns:p14="http://schemas.microsoft.com/office/powerpoint/2010/main" val="3853920769"/>
              </p:ext>
            </p:extLst>
          </p:nvPr>
        </p:nvGraphicFramePr>
        <p:xfrm>
          <a:off x="802209" y="3020957"/>
          <a:ext cx="3448192" cy="2466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93D91C50-9D6A-462D-87E8-689CE1B4231E}"/>
              </a:ext>
            </a:extLst>
          </p:cNvPr>
          <p:cNvGraphicFramePr>
            <a:graphicFrameLocks/>
          </p:cNvGraphicFramePr>
          <p:nvPr>
            <p:extLst>
              <p:ext uri="{D42A27DB-BD31-4B8C-83A1-F6EECF244321}">
                <p14:modId xmlns:p14="http://schemas.microsoft.com/office/powerpoint/2010/main" val="1167634392"/>
              </p:ext>
            </p:extLst>
          </p:nvPr>
        </p:nvGraphicFramePr>
        <p:xfrm>
          <a:off x="4295476" y="3030369"/>
          <a:ext cx="3925737" cy="2466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DEEF4313-735A-429E-871A-85BA92E81DE2}"/>
              </a:ext>
            </a:extLst>
          </p:cNvPr>
          <p:cNvGraphicFramePr>
            <a:graphicFrameLocks/>
          </p:cNvGraphicFramePr>
          <p:nvPr>
            <p:extLst>
              <p:ext uri="{D42A27DB-BD31-4B8C-83A1-F6EECF244321}">
                <p14:modId xmlns:p14="http://schemas.microsoft.com/office/powerpoint/2010/main" val="3262434270"/>
              </p:ext>
            </p:extLst>
          </p:nvPr>
        </p:nvGraphicFramePr>
        <p:xfrm>
          <a:off x="8038007" y="3030369"/>
          <a:ext cx="3306709" cy="25041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077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C708-CCC0-EBD8-9A22-68D9C355B14D}"/>
              </a:ext>
            </a:extLst>
          </p:cNvPr>
          <p:cNvSpPr>
            <a:spLocks noGrp="1"/>
          </p:cNvSpPr>
          <p:nvPr>
            <p:ph type="title"/>
          </p:nvPr>
        </p:nvSpPr>
        <p:spPr>
          <a:xfrm>
            <a:off x="3225253" y="283944"/>
            <a:ext cx="8690820" cy="1197648"/>
          </a:xfrm>
        </p:spPr>
        <p:txBody>
          <a:bodyPr/>
          <a:lstStyle/>
          <a:p>
            <a:r>
              <a:rPr kumimoji="0" lang="lv-LV" sz="2800" b="1" i="0" u="none" strike="noStrike" kern="0" cap="none" spc="0" normalizeH="0" baseline="0" noProof="0" dirty="0">
                <a:ln>
                  <a:noFill/>
                </a:ln>
                <a:solidFill>
                  <a:srgbClr val="664790"/>
                </a:solidFill>
                <a:effectLst/>
                <a:uLnTx/>
                <a:uFillTx/>
                <a:latin typeface="Verdana"/>
                <a:ea typeface="Verdana"/>
                <a:sym typeface="Verdana"/>
              </a:rPr>
              <a:t>ATBALSTS UKRAINAS CIVILIEDZĪVOTĀJU IZGLĪTĪBAI</a:t>
            </a:r>
            <a:endParaRPr lang="lv-LV" dirty="0"/>
          </a:p>
        </p:txBody>
      </p:sp>
      <p:sp>
        <p:nvSpPr>
          <p:cNvPr id="3" name="Slide Number Placeholder 2">
            <a:extLst>
              <a:ext uri="{FF2B5EF4-FFF2-40B4-BE49-F238E27FC236}">
                <a16:creationId xmlns:a16="http://schemas.microsoft.com/office/drawing/2014/main" id="{B453E448-3075-685F-BF12-C2E3926E2AD0}"/>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800" b="0" i="0" u="none" strike="noStrike" kern="0" cap="none" spc="0" normalizeH="0" baseline="0" noProof="0" smtClean="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lv-LV" sz="800" b="0" i="0" u="none" strike="noStrike" kern="0" cap="none" spc="0" normalizeH="0" baseline="0" noProof="0">
              <a:ln>
                <a:noFill/>
              </a:ln>
              <a:solidFill>
                <a:srgbClr val="FFFFFF"/>
              </a:solidFill>
              <a:effectLst/>
              <a:uLnTx/>
              <a:uFillTx/>
              <a:latin typeface="Verdana"/>
              <a:ea typeface="Verdana"/>
              <a:sym typeface="Verdana"/>
            </a:endParaRPr>
          </a:p>
        </p:txBody>
      </p:sp>
      <p:pic>
        <p:nvPicPr>
          <p:cNvPr id="5" name="Picture 20">
            <a:extLst>
              <a:ext uri="{FF2B5EF4-FFF2-40B4-BE49-F238E27FC236}">
                <a16:creationId xmlns:a16="http://schemas.microsoft.com/office/drawing/2014/main" id="{39E8E64C-1648-6C0B-CA04-3E2964279F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617" y="0"/>
            <a:ext cx="2103404" cy="16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766;p59">
            <a:extLst>
              <a:ext uri="{FF2B5EF4-FFF2-40B4-BE49-F238E27FC236}">
                <a16:creationId xmlns:a16="http://schemas.microsoft.com/office/drawing/2014/main" id="{0BE5FD68-5130-D0AC-FF05-6B9508967886}"/>
              </a:ext>
            </a:extLst>
          </p:cNvPr>
          <p:cNvSpPr txBox="1"/>
          <p:nvPr/>
        </p:nvSpPr>
        <p:spPr>
          <a:xfrm>
            <a:off x="296197" y="1975174"/>
            <a:ext cx="4075861" cy="223785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3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PAPILDU FINANSĒJUMS</a:t>
            </a:r>
            <a:endParaRPr kumimoji="0" lang="lv-LV" altLang="lv-LV" sz="130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pedagogu darba samaksai in</a:t>
            </a:r>
            <a:r>
              <a:rPr kumimoji="0" lang="lv-LV" altLang="lv-LV" sz="1100" b="1"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dividuālajam izglītības programmas apguves plānam, mācību līdzekļu iegādei</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Tx/>
              <a:buFont typeface="Verdana" panose="020B0604030504040204" pitchFamily="34" charset="0"/>
              <a:buChar char="-"/>
              <a:tabLst/>
              <a:defRPr/>
            </a:pP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individuālā plāna īstenošanai </a:t>
            </a:r>
            <a:r>
              <a:rPr kumimoji="0" lang="lv-LV" altLang="lv-LV" sz="1100" b="1"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257</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a:t>
            </a:r>
            <a:r>
              <a:rPr kumimoji="0" lang="lv-LV" altLang="lv-LV" sz="1100" b="0" i="1" u="none" strike="noStrike" kern="0" cap="none" spc="0" normalizeH="0" baseline="0" noProof="0" dirty="0" err="1">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euro</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mēnesī un </a:t>
            </a:r>
            <a:r>
              <a:rPr kumimoji="0" lang="lv-LV" altLang="lv-LV" sz="1100" b="1"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50 </a:t>
            </a:r>
            <a:r>
              <a:rPr kumimoji="0" lang="lv-LV" altLang="lv-LV" sz="1100" b="0" i="1" u="none" strike="noStrike" kern="0" cap="none" spc="0" normalizeH="0" baseline="0" noProof="0" dirty="0" err="1">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euro</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mācību līdzekļu iegādei mācību gadā (</a:t>
            </a:r>
            <a:r>
              <a:rPr kumimoji="0" lang="lv-LV" altLang="lv-LV" sz="1100" b="0" i="1"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UA civiliedzīvotājiem un nepilngadīgiem patvēruma meklētājiem, kuri ierodas Latvijā no jauna un ir </a:t>
            </a:r>
            <a:r>
              <a:rPr kumimoji="0" lang="lv-LV" altLang="lv-LV" sz="1100" b="1" i="1"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reģistrēti VIIS no 1.09.2024. līdz 31.12.2024</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Tx/>
              <a:buFont typeface="Verdana" panose="020B0604030504040204" pitchFamily="34" charset="0"/>
              <a:buChar char="-"/>
              <a:tabLst/>
              <a:defRPr/>
            </a:pPr>
            <a:r>
              <a:rPr kumimoji="0" lang="lv-LV" altLang="lv-LV" sz="1100" b="1"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mērķdotācija + 128,50 </a:t>
            </a:r>
            <a:r>
              <a:rPr kumimoji="0" lang="lv-LV" altLang="lv-LV" sz="1100" b="1" i="1" u="none" strike="noStrike" kern="0" cap="none" spc="0" normalizeH="0" baseline="0" noProof="0" dirty="0" err="1">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euro</a:t>
            </a:r>
            <a:r>
              <a:rPr kumimoji="0" lang="lv-LV" altLang="lv-LV" sz="1100" b="1"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mēnesī (</a:t>
            </a:r>
            <a:r>
              <a:rPr kumimoji="0" lang="lv-LV" altLang="lv-LV" sz="1100" b="0" i="1"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kuri reģistrēti </a:t>
            </a:r>
            <a:r>
              <a:rPr kumimoji="0" lang="lv-LV" altLang="lv-LV" sz="1100" b="1" i="1"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VIIS no 1.01.2024. līdz 21.08.2024</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Tx/>
              <a:buFont typeface="Verdana" panose="020B0604030504040204" pitchFamily="34" charset="0"/>
              <a:buChar char="-"/>
              <a:tabLst/>
              <a:defRPr/>
            </a:pPr>
            <a:r>
              <a:rPr kumimoji="0" lang="lv-LV" altLang="lv-LV" sz="1100" b="1"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mērķdotācija</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 (</a:t>
            </a:r>
            <a:r>
              <a:rPr kumimoji="0" lang="lv-LV" altLang="lv-LV" sz="1100" b="0" i="1"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kuri reģistrēti </a:t>
            </a:r>
            <a:r>
              <a:rPr kumimoji="0" lang="lv-LV" altLang="lv-LV" sz="1100" b="1" i="1"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VIIS līdz 31.12.2023</a:t>
            </a:r>
            <a:r>
              <a:rPr kumimoji="0" lang="lv-LV" altLang="lv-LV" sz="1100" b="0" i="1"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a:t>
            </a:r>
            <a:r>
              <a:rPr kumimoji="0" lang="lv-LV" altLang="lv-LV" sz="1100" b="0" i="0" u="none" strike="noStrike" kern="0" cap="none" spc="0" normalizeH="0" baseline="0" noProof="0" dirty="0">
                <a:ln>
                  <a:noFill/>
                </a:ln>
                <a:solidFill>
                  <a:srgbClr val="C2B5D3">
                    <a:lumMod val="50000"/>
                  </a:srgbClr>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altLang="lv-LV" sz="1400" b="0" i="0" u="none" strike="noStrike" kern="0" cap="none" spc="0" normalizeH="0" baseline="0" noProof="0" dirty="0">
              <a:ln>
                <a:noFill/>
              </a:ln>
              <a:solidFill>
                <a:srgbClr val="664790"/>
              </a:solidFill>
              <a:effectLst/>
              <a:uLnTx/>
              <a:uFillTx/>
              <a:latin typeface="Times New Roman" panose="02020603050405020304" pitchFamily="18" charset="0"/>
              <a:ea typeface="Verdan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664790"/>
              </a:solidFill>
              <a:effectLst/>
              <a:uLnTx/>
              <a:uFillTx/>
              <a:latin typeface="Times New Roman" panose="02020603050405020304" pitchFamily="18" charset="0"/>
              <a:ea typeface="Verdana"/>
              <a:cs typeface="Times New Roman" panose="02020603050405020304" pitchFamily="18" charset="0"/>
              <a:sym typeface="Verdana"/>
            </a:endParaRPr>
          </a:p>
        </p:txBody>
      </p:sp>
      <p:sp>
        <p:nvSpPr>
          <p:cNvPr id="7" name="TextBox 6">
            <a:extLst>
              <a:ext uri="{FF2B5EF4-FFF2-40B4-BE49-F238E27FC236}">
                <a16:creationId xmlns:a16="http://schemas.microsoft.com/office/drawing/2014/main" id="{BCB76001-7555-4B8F-0567-A6D93080F4CB}"/>
              </a:ext>
            </a:extLst>
          </p:cNvPr>
          <p:cNvSpPr txBox="1"/>
          <p:nvPr/>
        </p:nvSpPr>
        <p:spPr>
          <a:xfrm>
            <a:off x="276777" y="5107171"/>
            <a:ext cx="348650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3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LATVIEŠU VALODAS AĢENTŪRAS ATBALSTS: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Mācību un metodiskie materiāli skolotājiem,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pedagogu profesionālā pilnveide.</a:t>
            </a:r>
            <a:endParaRPr kumimoji="0" lang="lv-LV" sz="12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endParaRPr>
          </a:p>
        </p:txBody>
      </p:sp>
      <p:grpSp>
        <p:nvGrpSpPr>
          <p:cNvPr id="8" name="Google Shape;762;p59">
            <a:extLst>
              <a:ext uri="{FF2B5EF4-FFF2-40B4-BE49-F238E27FC236}">
                <a16:creationId xmlns:a16="http://schemas.microsoft.com/office/drawing/2014/main" id="{A920DE8E-50D4-440F-DD35-FB42C0102E29}"/>
              </a:ext>
            </a:extLst>
          </p:cNvPr>
          <p:cNvGrpSpPr/>
          <p:nvPr/>
        </p:nvGrpSpPr>
        <p:grpSpPr>
          <a:xfrm>
            <a:off x="4595739" y="2187647"/>
            <a:ext cx="3141786" cy="2930624"/>
            <a:chOff x="3106688" y="1611263"/>
            <a:chExt cx="2930624" cy="2930624"/>
          </a:xfrm>
        </p:grpSpPr>
        <p:sp>
          <p:nvSpPr>
            <p:cNvPr id="9" name="Google Shape;763;p59">
              <a:extLst>
                <a:ext uri="{FF2B5EF4-FFF2-40B4-BE49-F238E27FC236}">
                  <a16:creationId xmlns:a16="http://schemas.microsoft.com/office/drawing/2014/main" id="{0D913CAF-6CD7-F3C2-9A65-0699D4B79547}"/>
                </a:ext>
              </a:extLst>
            </p:cNvPr>
            <p:cNvSpPr/>
            <p:nvPr/>
          </p:nvSpPr>
          <p:spPr>
            <a:xfrm>
              <a:off x="3106688" y="1611263"/>
              <a:ext cx="2930624" cy="2930624"/>
            </a:xfrm>
            <a:prstGeom prst="blockArc">
              <a:avLst>
                <a:gd name="adj1" fmla="val 7959705"/>
                <a:gd name="adj2" fmla="val 2586138"/>
                <a:gd name="adj3" fmla="val 6529"/>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64690"/>
                </a:solidFill>
                <a:effectLst/>
                <a:uLnTx/>
                <a:uFillTx/>
                <a:latin typeface="Trebuchet MS"/>
                <a:ea typeface="Trebuchet MS"/>
                <a:cs typeface="Trebuchet MS"/>
                <a:sym typeface="Trebuchet MS"/>
              </a:endParaRPr>
            </a:p>
          </p:txBody>
        </p:sp>
        <p:sp>
          <p:nvSpPr>
            <p:cNvPr id="10" name="Google Shape;764;p59">
              <a:extLst>
                <a:ext uri="{FF2B5EF4-FFF2-40B4-BE49-F238E27FC236}">
                  <a16:creationId xmlns:a16="http://schemas.microsoft.com/office/drawing/2014/main" id="{58795CA3-5ACF-632F-D29F-9037EE0078ED}"/>
                </a:ext>
              </a:extLst>
            </p:cNvPr>
            <p:cNvSpPr/>
            <p:nvPr/>
          </p:nvSpPr>
          <p:spPr>
            <a:xfrm rot="-7769673">
              <a:off x="5268369" y="3919169"/>
              <a:ext cx="396900" cy="342156"/>
            </a:xfrm>
            <a:prstGeom prst="triangle">
              <a:avLst>
                <a:gd name="adj" fmla="val 50000"/>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grpSp>
      <p:sp>
        <p:nvSpPr>
          <p:cNvPr id="11" name="Google Shape;777;p59">
            <a:extLst>
              <a:ext uri="{FF2B5EF4-FFF2-40B4-BE49-F238E27FC236}">
                <a16:creationId xmlns:a16="http://schemas.microsoft.com/office/drawing/2014/main" id="{E19F72DA-725B-A841-2255-E05D7663F411}"/>
              </a:ext>
            </a:extLst>
          </p:cNvPr>
          <p:cNvSpPr txBox="1"/>
          <p:nvPr/>
        </p:nvSpPr>
        <p:spPr>
          <a:xfrm>
            <a:off x="5051457" y="3769778"/>
            <a:ext cx="2391056" cy="46166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1" i="0" u="none" strike="noStrike" kern="0" cap="none" spc="0" normalizeH="0" baseline="0" noProof="0" dirty="0">
                <a:ln>
                  <a:noFill/>
                </a:ln>
                <a:solidFill>
                  <a:srgbClr val="664790"/>
                </a:solidFill>
                <a:effectLst/>
                <a:uLnTx/>
                <a:uFillTx/>
                <a:latin typeface="Verdana"/>
                <a:ea typeface="Verdana"/>
                <a:cs typeface="Verdana"/>
                <a:sym typeface="Verdana"/>
              </a:rPr>
              <a:t>ATBALSTS  UKRAINAS CIVILIEDZĪVOTĀJU IZGLĪTĪBAS NODROŠINĀŠANAI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664790"/>
              </a:solidFill>
              <a:effectLst/>
              <a:uLnTx/>
              <a:uFillTx/>
              <a:latin typeface="Verdana"/>
              <a:ea typeface="Verdana"/>
              <a:cs typeface="Verdana"/>
              <a:sym typeface="Verdana"/>
            </a:endParaRPr>
          </a:p>
        </p:txBody>
      </p:sp>
      <p:pic>
        <p:nvPicPr>
          <p:cNvPr id="12" name="Picture 2" descr="Latvijas un Ukrainas NVO sadarbojas Jaunas perspektīvas radīšanai  Ilgtspējīgas lauku ekonomikas plānošanai Ukrainas reģionos">
            <a:extLst>
              <a:ext uri="{FF2B5EF4-FFF2-40B4-BE49-F238E27FC236}">
                <a16:creationId xmlns:a16="http://schemas.microsoft.com/office/drawing/2014/main" id="{CB9EBAD4-0DB8-6DC6-6D19-BDA03C98A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057" y="2599311"/>
            <a:ext cx="1120809" cy="896647"/>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769;p59">
            <a:extLst>
              <a:ext uri="{FF2B5EF4-FFF2-40B4-BE49-F238E27FC236}">
                <a16:creationId xmlns:a16="http://schemas.microsoft.com/office/drawing/2014/main" id="{77B0B27C-9007-420D-C574-F9A2F59A723B}"/>
              </a:ext>
            </a:extLst>
          </p:cNvPr>
          <p:cNvSpPr txBox="1"/>
          <p:nvPr/>
        </p:nvSpPr>
        <p:spPr>
          <a:xfrm>
            <a:off x="8034865" y="1865359"/>
            <a:ext cx="4039121" cy="18234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3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NEFORMĀLĀS IZGLĪTĪBAS PASĀKUMI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Arial"/>
              </a:rPr>
              <a:t>Integrācijas nometnes: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5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2024. gadam  900 000 </a:t>
            </a:r>
            <a:r>
              <a:rPr kumimoji="0" lang="lv-LV" sz="1050" b="1" i="1" u="none" strike="noStrike" kern="0" cap="none" spc="0" normalizeH="0" baseline="0" noProof="0" dirty="0" err="1">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euro</a:t>
            </a:r>
            <a:r>
              <a:rPr kumimoji="0" lang="lv-LV" sz="105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 finansējums tiek plānots </a:t>
            </a:r>
            <a:r>
              <a:rPr kumimoji="0" lang="lv-LV" sz="1050" b="0" i="0" u="none" strike="noStrike" kern="120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i</a:t>
            </a:r>
            <a:r>
              <a:rPr kumimoji="0" lang="lv-LV" sz="105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ntegrācijas</a:t>
            </a:r>
            <a:r>
              <a:rPr kumimoji="0" lang="lv-LV" sz="1050" b="0" i="0" u="none" strike="noStrike" kern="120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 </a:t>
            </a:r>
            <a:r>
              <a:rPr kumimoji="0" lang="lv-LV" sz="105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 nometnēm (3 dienas) 2500 personām (ietver izglītojošus pasākumus) un socializēšanās diennakts nometnēm (5 dienas) 1500 personām, dienas nometnē atbalsts 1 bērnam 50 </a:t>
            </a:r>
            <a:r>
              <a:rPr kumimoji="0" lang="lv-LV" sz="1050" b="0" i="1" u="none" strike="noStrike" kern="0" cap="none" spc="0" normalizeH="0" baseline="0" noProof="0" dirty="0" err="1">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euro</a:t>
            </a:r>
            <a:r>
              <a:rPr kumimoji="0" lang="lv-LV" sz="105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 apmērā, diennakts nometnē – 70 </a:t>
            </a:r>
            <a:r>
              <a:rPr kumimoji="0" lang="lv-LV" sz="1050" b="0" i="1" u="none" strike="noStrike" kern="0" cap="none" spc="0" normalizeH="0" baseline="0" noProof="0" dirty="0" err="1">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euro</a:t>
            </a:r>
            <a:r>
              <a:rPr kumimoji="0" lang="lv-LV" sz="105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 apmērā, saturā - akcents uz integrāciju</a:t>
            </a:r>
            <a:r>
              <a:rPr kumimoji="0" lang="lv-LV" sz="100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 līgumi par īstenošanu noslēgti ar 34 pašvaldībām.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1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Neformālās izglītības pasākumi: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2024. gadam paredzēti 780 000 </a:t>
            </a:r>
            <a:r>
              <a:rPr kumimoji="0" lang="lv-LV" sz="1000" b="1" i="1" u="none" strike="noStrike" kern="0" cap="none" spc="0" normalizeH="0" baseline="0" noProof="0" dirty="0" err="1">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euro</a:t>
            </a:r>
            <a:r>
              <a:rPr kumimoji="0" lang="lv-LV" sz="10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Calibri" panose="020F0502020204030204" pitchFamily="34"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000" b="1" i="0" u="none" strike="noStrike" kern="0" cap="none" spc="0" normalizeH="0" baseline="0" noProof="0" dirty="0">
              <a:ln>
                <a:noFill/>
              </a:ln>
              <a:solidFill>
                <a:srgbClr val="664790"/>
              </a:solidFill>
              <a:effectLst/>
              <a:uLnTx/>
              <a:uFillTx/>
              <a:latin typeface="Times New Roman" panose="02020603050405020304" pitchFamily="18" charset="0"/>
              <a:ea typeface="Verdan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400" b="1" i="0" u="none" strike="noStrike" kern="0" cap="none" spc="0" normalizeH="0" baseline="0" noProof="0" dirty="0">
              <a:ln>
                <a:noFill/>
              </a:ln>
              <a:solidFill>
                <a:srgbClr val="664790"/>
              </a:solidFill>
              <a:effectLst/>
              <a:uLnTx/>
              <a:uFillTx/>
              <a:latin typeface="Times New Roman" panose="02020603050405020304" pitchFamily="18" charset="0"/>
              <a:ea typeface="Verdan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400" b="1" i="0" u="none" strike="noStrike" kern="0" cap="none" spc="0" normalizeH="0" baseline="0" noProof="0" dirty="0">
              <a:ln>
                <a:noFill/>
              </a:ln>
              <a:solidFill>
                <a:srgbClr val="664790"/>
              </a:solidFill>
              <a:effectLst/>
              <a:uLnTx/>
              <a:uFillTx/>
              <a:latin typeface="Times New Roman" panose="02020603050405020304" pitchFamily="18" charset="0"/>
              <a:ea typeface="Verdana"/>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A47367B9-0832-A2A7-EB18-E010423014DE}"/>
              </a:ext>
            </a:extLst>
          </p:cNvPr>
          <p:cNvSpPr txBox="1"/>
          <p:nvPr/>
        </p:nvSpPr>
        <p:spPr>
          <a:xfrm>
            <a:off x="8243043" y="4391012"/>
            <a:ext cx="3640528"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3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LATVIEŠU VALODAS INTENSĪVAI APGUVEI: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pamatizglītības programmas 2. variants: </a:t>
            </a:r>
            <a:r>
              <a:rPr kumimoji="0" lang="lv-LV" sz="10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programmas trīs modeļi</a:t>
            </a:r>
            <a:r>
              <a:rPr kumimoji="0" lang="lv-LV" sz="13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a:t>
            </a:r>
            <a:endParaRPr kumimoji="0" lang="lv-LV" sz="120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endParaRPr>
          </a:p>
        </p:txBody>
      </p:sp>
      <p:sp>
        <p:nvSpPr>
          <p:cNvPr id="15" name="TextBox 14">
            <a:extLst>
              <a:ext uri="{FF2B5EF4-FFF2-40B4-BE49-F238E27FC236}">
                <a16:creationId xmlns:a16="http://schemas.microsoft.com/office/drawing/2014/main" id="{FF84884B-4350-9527-7DE1-CEB227A3D2F4}"/>
              </a:ext>
            </a:extLst>
          </p:cNvPr>
          <p:cNvSpPr txBox="1"/>
          <p:nvPr/>
        </p:nvSpPr>
        <p:spPr>
          <a:xfrm>
            <a:off x="4136761" y="5568197"/>
            <a:ext cx="73135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3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LIKUMPROJEKTS </a:t>
            </a:r>
            <a:br>
              <a:rPr kumimoji="0" lang="lv-LV" sz="13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br>
            <a:r>
              <a:rPr kumimoji="0" lang="lv-LV" sz="13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«GROZĪJUMI UKRAINAS CIVILIEDZĪVOTĀJU ATBALSTA LIKUMĀ»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00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paredz UA bērniem obligātās pirmsskolas izglītības programmas vai vispārējās pamatizglītības programmas apguvi Latvijā reģistrētā izglītības iestādē </a:t>
            </a:r>
            <a:r>
              <a:rPr kumimoji="0" lang="lv-LV" sz="1000" b="1"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klātienē</a:t>
            </a:r>
            <a:r>
              <a:rPr kumimoji="0" lang="lv-LV" sz="1200" b="0" i="0"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 </a:t>
            </a:r>
            <a:r>
              <a:rPr kumimoji="0" lang="lv-LV" sz="1000" b="0" i="1" u="none" strike="noStrike" kern="0" cap="none" spc="0" normalizeH="0" baseline="0" noProof="0" dirty="0">
                <a:ln>
                  <a:noFill/>
                </a:ln>
                <a:solidFill>
                  <a:srgbClr val="6E5985"/>
                </a:solidFill>
                <a:effectLst/>
                <a:uLnTx/>
                <a:uFillTx/>
                <a:latin typeface="Verdana" panose="020B0604030504040204" pitchFamily="34" charset="0"/>
                <a:ea typeface="Verdana" panose="020B0604030504040204" pitchFamily="34" charset="0"/>
                <a:cs typeface="Times New Roman" panose="02020603050405020304" pitchFamily="18" charset="0"/>
                <a:sym typeface="Verdana"/>
              </a:rPr>
              <a:t>(pieņemts 12.06.2024.MK sēdē, tālākā virzība Saeimā).</a:t>
            </a:r>
          </a:p>
        </p:txBody>
      </p:sp>
      <p:pic>
        <p:nvPicPr>
          <p:cNvPr id="16" name="Picture 15">
            <a:extLst>
              <a:ext uri="{FF2B5EF4-FFF2-40B4-BE49-F238E27FC236}">
                <a16:creationId xmlns:a16="http://schemas.microsoft.com/office/drawing/2014/main" id="{8A543FFB-D96E-D286-85E4-D6BE9B2CF2FE}"/>
              </a:ext>
            </a:extLst>
          </p:cNvPr>
          <p:cNvPicPr>
            <a:picLocks noChangeAspect="1"/>
          </p:cNvPicPr>
          <p:nvPr/>
        </p:nvPicPr>
        <p:blipFill>
          <a:blip r:embed="rId4"/>
          <a:stretch>
            <a:fillRect/>
          </a:stretch>
        </p:blipFill>
        <p:spPr>
          <a:xfrm>
            <a:off x="4401208" y="2087405"/>
            <a:ext cx="685086" cy="689654"/>
          </a:xfrm>
          <a:prstGeom prst="rect">
            <a:avLst/>
          </a:prstGeom>
        </p:spPr>
      </p:pic>
      <p:pic>
        <p:nvPicPr>
          <p:cNvPr id="17" name="Picture 16">
            <a:extLst>
              <a:ext uri="{FF2B5EF4-FFF2-40B4-BE49-F238E27FC236}">
                <a16:creationId xmlns:a16="http://schemas.microsoft.com/office/drawing/2014/main" id="{BFE238E6-A0A1-B17C-837F-550866930295}"/>
              </a:ext>
            </a:extLst>
          </p:cNvPr>
          <p:cNvPicPr>
            <a:picLocks noChangeAspect="1"/>
          </p:cNvPicPr>
          <p:nvPr/>
        </p:nvPicPr>
        <p:blipFill>
          <a:blip r:embed="rId5"/>
          <a:stretch>
            <a:fillRect/>
          </a:stretch>
        </p:blipFill>
        <p:spPr>
          <a:xfrm>
            <a:off x="4339438" y="4313270"/>
            <a:ext cx="512602" cy="487392"/>
          </a:xfrm>
          <a:prstGeom prst="rect">
            <a:avLst/>
          </a:prstGeom>
        </p:spPr>
      </p:pic>
      <p:pic>
        <p:nvPicPr>
          <p:cNvPr id="18" name="Google Shape;778;p59">
            <a:extLst>
              <a:ext uri="{FF2B5EF4-FFF2-40B4-BE49-F238E27FC236}">
                <a16:creationId xmlns:a16="http://schemas.microsoft.com/office/drawing/2014/main" id="{7D96529E-ED42-EFD2-753D-0A8866B76941}"/>
              </a:ext>
            </a:extLst>
          </p:cNvPr>
          <p:cNvPicPr preferRelativeResize="0">
            <a:picLocks noChangeAspect="1"/>
          </p:cNvPicPr>
          <p:nvPr/>
        </p:nvPicPr>
        <p:blipFill rotWithShape="1">
          <a:blip r:embed="rId6">
            <a:alphaModFix/>
          </a:blip>
          <a:srcRect/>
          <a:stretch/>
        </p:blipFill>
        <p:spPr>
          <a:xfrm>
            <a:off x="5865154" y="4402224"/>
            <a:ext cx="785578" cy="796875"/>
          </a:xfrm>
          <a:prstGeom prst="rect">
            <a:avLst/>
          </a:prstGeom>
          <a:noFill/>
          <a:ln>
            <a:noFill/>
          </a:ln>
        </p:spPr>
      </p:pic>
      <p:pic>
        <p:nvPicPr>
          <p:cNvPr id="19" name="Google Shape;780;p59">
            <a:extLst>
              <a:ext uri="{FF2B5EF4-FFF2-40B4-BE49-F238E27FC236}">
                <a16:creationId xmlns:a16="http://schemas.microsoft.com/office/drawing/2014/main" id="{454C7F93-E7D3-5953-05A6-5CBFCF256838}"/>
              </a:ext>
            </a:extLst>
          </p:cNvPr>
          <p:cNvPicPr preferRelativeResize="0"/>
          <p:nvPr/>
        </p:nvPicPr>
        <p:blipFill rotWithShape="1">
          <a:blip r:embed="rId7">
            <a:alphaModFix/>
          </a:blip>
          <a:srcRect/>
          <a:stretch/>
        </p:blipFill>
        <p:spPr>
          <a:xfrm>
            <a:off x="7240690" y="2020056"/>
            <a:ext cx="579254" cy="579255"/>
          </a:xfrm>
          <a:prstGeom prst="rect">
            <a:avLst/>
          </a:prstGeom>
          <a:noFill/>
          <a:ln>
            <a:noFill/>
          </a:ln>
        </p:spPr>
      </p:pic>
      <p:pic>
        <p:nvPicPr>
          <p:cNvPr id="20" name="Picture 19">
            <a:extLst>
              <a:ext uri="{FF2B5EF4-FFF2-40B4-BE49-F238E27FC236}">
                <a16:creationId xmlns:a16="http://schemas.microsoft.com/office/drawing/2014/main" id="{5ADB8A06-0557-8709-E7D1-3D440B4884C2}"/>
              </a:ext>
            </a:extLst>
          </p:cNvPr>
          <p:cNvPicPr>
            <a:picLocks noChangeAspect="1"/>
          </p:cNvPicPr>
          <p:nvPr/>
        </p:nvPicPr>
        <p:blipFill>
          <a:blip r:embed="rId8"/>
          <a:stretch>
            <a:fillRect/>
          </a:stretch>
        </p:blipFill>
        <p:spPr>
          <a:xfrm>
            <a:off x="7570663" y="4211836"/>
            <a:ext cx="464933" cy="665348"/>
          </a:xfrm>
          <a:prstGeom prst="rect">
            <a:avLst/>
          </a:prstGeom>
        </p:spPr>
      </p:pic>
    </p:spTree>
    <p:extLst>
      <p:ext uri="{BB962C8B-B14F-4D97-AF65-F5344CB8AC3E}">
        <p14:creationId xmlns:p14="http://schemas.microsoft.com/office/powerpoint/2010/main" val="1294921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1D001B4-1F88-8380-07C1-C46F3E821E29}"/>
              </a:ext>
            </a:extLst>
          </p:cNvPr>
          <p:cNvSpPr>
            <a:spLocks noGrp="1"/>
          </p:cNvSpPr>
          <p:nvPr>
            <p:ph type="title"/>
          </p:nvPr>
        </p:nvSpPr>
        <p:spPr/>
        <p:txBody>
          <a:bodyPr/>
          <a:lstStyle/>
          <a:p>
            <a:r>
              <a:rPr lang="lv-LV" dirty="0"/>
              <a:t>Latviešu valodas mācības</a:t>
            </a:r>
          </a:p>
        </p:txBody>
      </p:sp>
      <p:sp>
        <p:nvSpPr>
          <p:cNvPr id="5" name="Satura vietturis 4">
            <a:extLst>
              <a:ext uri="{FF2B5EF4-FFF2-40B4-BE49-F238E27FC236}">
                <a16:creationId xmlns:a16="http://schemas.microsoft.com/office/drawing/2014/main" id="{D13F6C2A-AA9C-B6CE-C3E2-0441E587AA63}"/>
              </a:ext>
            </a:extLst>
          </p:cNvPr>
          <p:cNvSpPr>
            <a:spLocks noGrp="1"/>
          </p:cNvSpPr>
          <p:nvPr>
            <p:ph idx="1"/>
          </p:nvPr>
        </p:nvSpPr>
        <p:spPr>
          <a:xfrm>
            <a:off x="1802381" y="1270000"/>
            <a:ext cx="10018144" cy="5105400"/>
          </a:xfrm>
        </p:spPr>
        <p:txBody>
          <a:bodyPr>
            <a:noAutofit/>
          </a:bodyPr>
          <a:lstStyle/>
          <a:p>
            <a:pPr algn="just"/>
            <a:r>
              <a:rPr lang="lv-LV" sz="2133" b="1" dirty="0"/>
              <a:t>2022. gadā:</a:t>
            </a:r>
          </a:p>
          <a:p>
            <a:pPr algn="just"/>
            <a:r>
              <a:rPr lang="lv-LV" sz="2133" dirty="0"/>
              <a:t>Faktiski apmeklēja 3 507 Ukrainas civiliedzīvotāji</a:t>
            </a:r>
          </a:p>
          <a:p>
            <a:pPr algn="just"/>
            <a:r>
              <a:rPr lang="lv-LV" sz="2133" dirty="0"/>
              <a:t>Sekmīgi pabeidza 2 599 personas</a:t>
            </a:r>
          </a:p>
          <a:p>
            <a:pPr algn="just"/>
            <a:r>
              <a:rPr lang="lv-LV" sz="2133" dirty="0"/>
              <a:t>Izlietotais finansējums: 1 155 131,99 </a:t>
            </a:r>
            <a:r>
              <a:rPr lang="lv-LV" sz="2133" i="1" dirty="0"/>
              <a:t>euro</a:t>
            </a:r>
          </a:p>
          <a:p>
            <a:pPr algn="just"/>
            <a:r>
              <a:rPr lang="lv-LV" sz="2133" b="1" dirty="0"/>
              <a:t>2023. gadā:</a:t>
            </a:r>
          </a:p>
          <a:p>
            <a:pPr algn="just"/>
            <a:r>
              <a:rPr lang="lv-LV" sz="2133" dirty="0"/>
              <a:t>Faktiski apmeklēja 6 049 Ukrainas civiliedzīvotāji</a:t>
            </a:r>
          </a:p>
          <a:p>
            <a:pPr algn="just"/>
            <a:r>
              <a:rPr lang="lv-LV" sz="2133" dirty="0"/>
              <a:t>Sekmīgi pabeidza 4 378 personas. </a:t>
            </a:r>
          </a:p>
          <a:p>
            <a:pPr algn="just"/>
            <a:r>
              <a:rPr lang="lv-LV" sz="2133" dirty="0"/>
              <a:t>Izlietotais finansējums: 2 839 111,30 </a:t>
            </a:r>
            <a:r>
              <a:rPr lang="lv-LV" sz="2133" i="1" dirty="0"/>
              <a:t>euro</a:t>
            </a:r>
          </a:p>
          <a:p>
            <a:pPr algn="just"/>
            <a:r>
              <a:rPr lang="lv-LV" sz="2133" b="1" dirty="0">
                <a:solidFill>
                  <a:srgbClr val="FF0000"/>
                </a:solidFill>
              </a:rPr>
              <a:t>Līdz 2024. gada septembrim: </a:t>
            </a:r>
          </a:p>
          <a:p>
            <a:pPr algn="just"/>
            <a:r>
              <a:rPr lang="lv-LV" sz="2133" dirty="0">
                <a:solidFill>
                  <a:srgbClr val="FF0000"/>
                </a:solidFill>
              </a:rPr>
              <a:t>Mācībām pieteikušies 4 774 Ukrainas civiliedzīvotāji</a:t>
            </a:r>
          </a:p>
          <a:p>
            <a:pPr algn="just"/>
            <a:r>
              <a:rPr lang="lv-LV" sz="2133" dirty="0">
                <a:solidFill>
                  <a:srgbClr val="FF0000"/>
                </a:solidFill>
              </a:rPr>
              <a:t>Mācības pabeiguši 2 046 Ukrainas civiliedzīvotāji</a:t>
            </a:r>
          </a:p>
          <a:p>
            <a:pPr algn="just"/>
            <a:r>
              <a:rPr lang="lv-LV" sz="2100" dirty="0">
                <a:solidFill>
                  <a:srgbClr val="FF0000"/>
                </a:solidFill>
                <a:effectLst/>
              </a:rPr>
              <a:t>Ukrainas civiliedzīvotāji </a:t>
            </a:r>
            <a:r>
              <a:rPr lang="lv-LV" sz="2100" b="1" dirty="0">
                <a:solidFill>
                  <a:srgbClr val="FF0000"/>
                </a:solidFill>
                <a:effectLst/>
              </a:rPr>
              <a:t>apgūst </a:t>
            </a:r>
            <a:r>
              <a:rPr lang="lv-LV" sz="2100" dirty="0">
                <a:solidFill>
                  <a:srgbClr val="FF0000"/>
                </a:solidFill>
                <a:effectLst/>
              </a:rPr>
              <a:t>A1 līmeni - 50%, A2 - 35%, B1 - 11%, B2- 3%, C1 - 1%</a:t>
            </a:r>
          </a:p>
          <a:p>
            <a:pPr algn="just"/>
            <a:endParaRPr lang="lv-LV" sz="2133" dirty="0"/>
          </a:p>
        </p:txBody>
      </p:sp>
      <p:sp>
        <p:nvSpPr>
          <p:cNvPr id="4" name="Slaida numura vietturis 3">
            <a:extLst>
              <a:ext uri="{FF2B5EF4-FFF2-40B4-BE49-F238E27FC236}">
                <a16:creationId xmlns:a16="http://schemas.microsoft.com/office/drawing/2014/main" id="{9C2148AD-3859-9F57-7BA0-C0AA6D61A123}"/>
              </a:ext>
            </a:extLst>
          </p:cNvPr>
          <p:cNvSpPr>
            <a:spLocks noGrp="1"/>
          </p:cNvSpPr>
          <p:nvPr>
            <p:ph type="sldNum" sz="quarter" idx="13"/>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B6BCA4D-2E23-422A-87E3-BF6857D92014}" type="slidenum">
              <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31</a:t>
            </a:fld>
            <a:endPar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endParaRPr>
          </a:p>
        </p:txBody>
      </p:sp>
    </p:spTree>
    <p:extLst>
      <p:ext uri="{BB962C8B-B14F-4D97-AF65-F5344CB8AC3E}">
        <p14:creationId xmlns:p14="http://schemas.microsoft.com/office/powerpoint/2010/main" val="336981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23E47D-59DD-6142-EED5-9E6786D0DEC4}"/>
              </a:ext>
            </a:extLst>
          </p:cNvPr>
          <p:cNvSpPr>
            <a:spLocks noGrp="1"/>
          </p:cNvSpPr>
          <p:nvPr>
            <p:ph type="title"/>
          </p:nvPr>
        </p:nvSpPr>
        <p:spPr/>
        <p:txBody>
          <a:bodyPr/>
          <a:lstStyle/>
          <a:p>
            <a:r>
              <a:rPr lang="lv-LV" dirty="0" err="1"/>
              <a:t>Kultūrorientācijas</a:t>
            </a:r>
            <a:r>
              <a:rPr lang="lv-LV" dirty="0"/>
              <a:t> kursi</a:t>
            </a:r>
          </a:p>
        </p:txBody>
      </p:sp>
      <p:sp>
        <p:nvSpPr>
          <p:cNvPr id="3" name="Satura vietturis 2">
            <a:extLst>
              <a:ext uri="{FF2B5EF4-FFF2-40B4-BE49-F238E27FC236}">
                <a16:creationId xmlns:a16="http://schemas.microsoft.com/office/drawing/2014/main" id="{5CD6DDF9-808F-33A9-AEF1-00A405C97A34}"/>
              </a:ext>
            </a:extLst>
          </p:cNvPr>
          <p:cNvSpPr>
            <a:spLocks noGrp="1"/>
          </p:cNvSpPr>
          <p:nvPr>
            <p:ph idx="1"/>
          </p:nvPr>
        </p:nvSpPr>
        <p:spPr>
          <a:xfrm>
            <a:off x="2112513" y="1101724"/>
            <a:ext cx="9673087" cy="5273675"/>
          </a:xfrm>
        </p:spPr>
        <p:txBody>
          <a:bodyPr>
            <a:noAutofit/>
          </a:bodyPr>
          <a:lstStyle/>
          <a:p>
            <a:pPr algn="just"/>
            <a:r>
              <a:rPr lang="lv-LV" sz="2100" b="1" dirty="0"/>
              <a:t>2023. gadā: </a:t>
            </a:r>
          </a:p>
          <a:p>
            <a:pPr algn="just"/>
            <a:r>
              <a:rPr lang="lv-LV" sz="2100" dirty="0"/>
              <a:t>Īstenoti 27 projekti par kopējo finansējumu 1 151 896,12 </a:t>
            </a:r>
            <a:r>
              <a:rPr lang="lv-LV" sz="2100" i="1" dirty="0"/>
              <a:t>euro</a:t>
            </a:r>
            <a:r>
              <a:rPr lang="lv-LV" sz="2100" dirty="0"/>
              <a:t>. Kopējais plānotais projektos iesaistītais Ukrainas civiliedzīvotāju skaits ir 8 152 personas.</a:t>
            </a:r>
          </a:p>
          <a:p>
            <a:pPr algn="just"/>
            <a:r>
              <a:rPr lang="lv-LV" sz="2100" dirty="0">
                <a:solidFill>
                  <a:srgbClr val="000000"/>
                </a:solidFill>
              </a:rPr>
              <a:t>Latvijas Televīzija ir izveidojusi trīsdesmit unikālus video stāstus par Latvijas kultūras kanonu, lai Latvijā dzīvojošos ukraiņus iepazīstinātu ar Latvijas daudzveidīgajām vērtībām, kas aptver dažādas kultūras nozares un sniedzas pāri laikmetiem.</a:t>
            </a:r>
          </a:p>
          <a:p>
            <a:pPr algn="just"/>
            <a:r>
              <a:rPr lang="lv-LV" sz="2100" b="1" dirty="0">
                <a:solidFill>
                  <a:srgbClr val="FF0000"/>
                </a:solidFill>
              </a:rPr>
              <a:t>2024. gadā:</a:t>
            </a:r>
          </a:p>
          <a:p>
            <a:pPr algn="just"/>
            <a:r>
              <a:rPr lang="lv-LV" sz="2100" dirty="0">
                <a:solidFill>
                  <a:srgbClr val="FF0000"/>
                </a:solidFill>
              </a:rPr>
              <a:t>Noslēgts 51 līgums par projektu īstenošanu ar kopējo finansējumu 3 410 860,24 </a:t>
            </a:r>
            <a:r>
              <a:rPr lang="lv-LV" sz="2100" i="1" dirty="0">
                <a:solidFill>
                  <a:srgbClr val="FF0000"/>
                </a:solidFill>
              </a:rPr>
              <a:t>euro</a:t>
            </a:r>
            <a:r>
              <a:rPr lang="lv-LV" sz="2100" dirty="0">
                <a:solidFill>
                  <a:srgbClr val="FF0000"/>
                </a:solidFill>
              </a:rPr>
              <a:t>. </a:t>
            </a:r>
          </a:p>
          <a:p>
            <a:pPr algn="just"/>
            <a:r>
              <a:rPr lang="lv-LV" sz="2100" dirty="0">
                <a:solidFill>
                  <a:srgbClr val="FF0000"/>
                </a:solidFill>
              </a:rPr>
              <a:t>Projektu pieteikumi tika iesnigti divās kārtās. Otrās kārtas konkursā k</a:t>
            </a:r>
            <a:r>
              <a:rPr lang="lv-LV" sz="2100" dirty="0">
                <a:solidFill>
                  <a:srgbClr val="FF0000"/>
                </a:solidFill>
                <a:effectLst/>
              </a:rPr>
              <a:t>ā mērķa grupa tika noteikti bērni, kuri ir Ukrainas civiliedzīvotāji, pirmsskolas vecumā un vispārējās izglītības apguves vecumā (1.-12.klase)</a:t>
            </a:r>
            <a:endParaRPr lang="lv-LV" sz="2100" dirty="0">
              <a:solidFill>
                <a:srgbClr val="FF0000"/>
              </a:solidFill>
            </a:endParaRPr>
          </a:p>
        </p:txBody>
      </p:sp>
      <p:sp>
        <p:nvSpPr>
          <p:cNvPr id="4" name="Slaida numura vietturis 3">
            <a:extLst>
              <a:ext uri="{FF2B5EF4-FFF2-40B4-BE49-F238E27FC236}">
                <a16:creationId xmlns:a16="http://schemas.microsoft.com/office/drawing/2014/main" id="{34C76D20-1808-5CA9-687A-47CB71E041E6}"/>
              </a:ext>
            </a:extLst>
          </p:cNvPr>
          <p:cNvSpPr>
            <a:spLocks noGrp="1"/>
          </p:cNvSpPr>
          <p:nvPr>
            <p:ph type="sldNum" sz="quarter" idx="13"/>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B6BCA4D-2E23-422A-87E3-BF6857D92014}" type="slidenum">
              <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32</a:t>
            </a:fld>
            <a:endPar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endParaRPr>
          </a:p>
        </p:txBody>
      </p:sp>
    </p:spTree>
    <p:extLst>
      <p:ext uri="{BB962C8B-B14F-4D97-AF65-F5344CB8AC3E}">
        <p14:creationId xmlns:p14="http://schemas.microsoft.com/office/powerpoint/2010/main" val="1185413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7E18BAA-BC53-8EB1-3D47-07FF854D423B}"/>
              </a:ext>
            </a:extLst>
          </p:cNvPr>
          <p:cNvSpPr>
            <a:spLocks noGrp="1"/>
          </p:cNvSpPr>
          <p:nvPr>
            <p:ph type="title"/>
          </p:nvPr>
        </p:nvSpPr>
        <p:spPr/>
        <p:txBody>
          <a:bodyPr>
            <a:noAutofit/>
          </a:bodyPr>
          <a:lstStyle/>
          <a:p>
            <a:r>
              <a:rPr lang="lv-LV" kern="0" dirty="0">
                <a:effectLst/>
              </a:rPr>
              <a:t>Nevalstisko organizāciju darbība Ukrainas civiliedzīvotāju atbalstam </a:t>
            </a:r>
            <a:endParaRPr lang="lv-LV" dirty="0"/>
          </a:p>
        </p:txBody>
      </p:sp>
      <p:sp>
        <p:nvSpPr>
          <p:cNvPr id="3" name="Satura vietturis 2">
            <a:extLst>
              <a:ext uri="{FF2B5EF4-FFF2-40B4-BE49-F238E27FC236}">
                <a16:creationId xmlns:a16="http://schemas.microsoft.com/office/drawing/2014/main" id="{04B20852-F6B1-7FF2-6776-767D887A34A3}"/>
              </a:ext>
            </a:extLst>
          </p:cNvPr>
          <p:cNvSpPr>
            <a:spLocks noGrp="1"/>
          </p:cNvSpPr>
          <p:nvPr>
            <p:ph idx="1"/>
          </p:nvPr>
        </p:nvSpPr>
        <p:spPr>
          <a:xfrm>
            <a:off x="1751960" y="1701800"/>
            <a:ext cx="9830440" cy="4470400"/>
          </a:xfrm>
        </p:spPr>
        <p:txBody>
          <a:bodyPr>
            <a:noAutofit/>
          </a:bodyPr>
          <a:lstStyle/>
          <a:p>
            <a:pPr algn="just"/>
            <a:r>
              <a:rPr lang="lv-LV" sz="2267" b="1" dirty="0"/>
              <a:t>2022. gadā </a:t>
            </a:r>
            <a:r>
              <a:rPr lang="lv-LV" sz="2267" dirty="0"/>
              <a:t>īstenoti</a:t>
            </a:r>
            <a:r>
              <a:rPr lang="lv-LV" sz="2267" b="1" dirty="0"/>
              <a:t> </a:t>
            </a:r>
            <a:r>
              <a:rPr lang="lv-LV" sz="2267" dirty="0"/>
              <a:t>11 projekti, kuru ietvaros tika nodrošināta materiālās palīdzības sniegšana Ukrainas civiliedzīvotājiem, atbalsta punktu darbība, psiholoģiskais atbalsts, speciālistu konsultācijas (medicīnas, juridiskās u.tml.), brīvprātīgo koordinēšana, ziedojumu piesaiste,  pedagoģiskais atbalsts Ukrainas civiliedzīvotāju bērniem, sadarbība ar pašvaldības un valsts iestādēm, dažāda veida informatīvo mājaslapu uzturēšana. </a:t>
            </a:r>
          </a:p>
          <a:p>
            <a:pPr algn="just"/>
            <a:r>
              <a:rPr lang="lv-LV" sz="2267" dirty="0"/>
              <a:t>Projektu aktivitātēs tika iesaistīti 11 375 Ukrainas civiliedzīvotāji Latvijā (tostarp 592 bērni).</a:t>
            </a:r>
          </a:p>
          <a:p>
            <a:pPr algn="just"/>
            <a:r>
              <a:rPr lang="lv-LV" sz="2267" dirty="0"/>
              <a:t>Izlietotais finansējums 274 892,62 </a:t>
            </a:r>
            <a:r>
              <a:rPr lang="lv-LV" sz="2267" i="1" dirty="0"/>
              <a:t>euro.</a:t>
            </a:r>
            <a:endParaRPr lang="lv-LV" sz="2267" dirty="0"/>
          </a:p>
        </p:txBody>
      </p:sp>
      <p:sp>
        <p:nvSpPr>
          <p:cNvPr id="4" name="Slaida numura vietturis 3">
            <a:extLst>
              <a:ext uri="{FF2B5EF4-FFF2-40B4-BE49-F238E27FC236}">
                <a16:creationId xmlns:a16="http://schemas.microsoft.com/office/drawing/2014/main" id="{0311CCCE-30E0-CE45-83F0-799904C803A1}"/>
              </a:ext>
            </a:extLst>
          </p:cNvPr>
          <p:cNvSpPr>
            <a:spLocks noGrp="1"/>
          </p:cNvSpPr>
          <p:nvPr>
            <p:ph type="sldNum" sz="quarter" idx="13"/>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B6BCA4D-2E23-422A-87E3-BF6857D92014}" type="slidenum">
              <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33</a:t>
            </a:fld>
            <a:endPar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endParaRPr>
          </a:p>
        </p:txBody>
      </p:sp>
    </p:spTree>
    <p:extLst>
      <p:ext uri="{BB962C8B-B14F-4D97-AF65-F5344CB8AC3E}">
        <p14:creationId xmlns:p14="http://schemas.microsoft.com/office/powerpoint/2010/main" val="3775033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9A98BEA-DEC9-2E0B-3D92-EC81C6EE05A8}"/>
              </a:ext>
            </a:extLst>
          </p:cNvPr>
          <p:cNvSpPr>
            <a:spLocks noGrp="1"/>
          </p:cNvSpPr>
          <p:nvPr>
            <p:ph type="title"/>
          </p:nvPr>
        </p:nvSpPr>
        <p:spPr/>
        <p:txBody>
          <a:bodyPr/>
          <a:lstStyle/>
          <a:p>
            <a:r>
              <a:rPr lang="lv-LV" dirty="0"/>
              <a:t>Profesionālās izglītības ieguve</a:t>
            </a:r>
          </a:p>
        </p:txBody>
      </p:sp>
      <p:sp>
        <p:nvSpPr>
          <p:cNvPr id="3" name="Satura vietturis 2">
            <a:extLst>
              <a:ext uri="{FF2B5EF4-FFF2-40B4-BE49-F238E27FC236}">
                <a16:creationId xmlns:a16="http://schemas.microsoft.com/office/drawing/2014/main" id="{3840EEDF-D777-7B66-1735-E0571FDDACEB}"/>
              </a:ext>
            </a:extLst>
          </p:cNvPr>
          <p:cNvSpPr>
            <a:spLocks noGrp="1"/>
          </p:cNvSpPr>
          <p:nvPr>
            <p:ph idx="1"/>
          </p:nvPr>
        </p:nvSpPr>
        <p:spPr>
          <a:xfrm>
            <a:off x="1677798" y="1089404"/>
            <a:ext cx="10030437" cy="5285996"/>
          </a:xfrm>
        </p:spPr>
        <p:txBody>
          <a:bodyPr>
            <a:noAutofit/>
          </a:bodyPr>
          <a:lstStyle/>
          <a:p>
            <a:pPr algn="just"/>
            <a:r>
              <a:rPr lang="lv-LV" sz="1600" b="1" dirty="0"/>
              <a:t>2022. gadā </a:t>
            </a:r>
            <a:r>
              <a:rPr lang="lv-LV" sz="1600" dirty="0"/>
              <a:t>Kultūras ministrijas padotībā esošajās izglītības iestādēs mācījās:</a:t>
            </a:r>
          </a:p>
          <a:p>
            <a:pPr algn="just"/>
            <a:r>
              <a:rPr lang="lv-LV" sz="1600" dirty="0"/>
              <a:t>12 ukraiņu bērni profesionālo vidējo izglītību;</a:t>
            </a:r>
          </a:p>
          <a:p>
            <a:pPr algn="just"/>
            <a:r>
              <a:rPr lang="lv-LV" sz="1600" dirty="0"/>
              <a:t>2 ukraiņu bērni pamatizglītību;</a:t>
            </a:r>
          </a:p>
          <a:p>
            <a:pPr algn="just"/>
            <a:r>
              <a:rPr lang="lv-LV" sz="1600" dirty="0"/>
              <a:t>32 ukraiņu bērni profesionālās ievirzes izglītības programmā (kopā 46 bērni).</a:t>
            </a:r>
          </a:p>
          <a:p>
            <a:pPr algn="just"/>
            <a:r>
              <a:rPr lang="lv-LV" sz="1600" b="1" dirty="0"/>
              <a:t>2023. gadā</a:t>
            </a:r>
            <a:r>
              <a:rPr lang="lv-LV" sz="1600" dirty="0"/>
              <a:t> Kultūras ministrijas padotībā esošajās izglītības iestādēs mācījās:</a:t>
            </a:r>
          </a:p>
          <a:p>
            <a:pPr algn="just"/>
            <a:r>
              <a:rPr lang="lv-LV" sz="1600" dirty="0"/>
              <a:t>11 ukraiņu bērni profesionālo vidējo izglītību;</a:t>
            </a:r>
          </a:p>
          <a:p>
            <a:pPr algn="just"/>
            <a:r>
              <a:rPr lang="lv-LV" sz="1600" dirty="0"/>
              <a:t>12 ukraiņu bērni profesionālās ievirzes izglītības programmā.</a:t>
            </a:r>
          </a:p>
          <a:p>
            <a:pPr algn="just"/>
            <a:r>
              <a:rPr lang="lv-LV" sz="1600" dirty="0"/>
              <a:t>Pašvaldību un juridisku personu dibinātās profesionālās ievirzes izglītības mūzikas, mākslas, dejas programmās mācījās 145 audzēkņi.</a:t>
            </a:r>
          </a:p>
          <a:p>
            <a:pPr algn="just"/>
            <a:r>
              <a:rPr lang="lv-LV" sz="1600" b="1" dirty="0">
                <a:solidFill>
                  <a:srgbClr val="FF0000"/>
                </a:solidFill>
              </a:rPr>
              <a:t>2024. /2025. mācību gada sākumā*</a:t>
            </a:r>
            <a:r>
              <a:rPr lang="lv-LV" sz="1600" dirty="0">
                <a:solidFill>
                  <a:srgbClr val="FF0000"/>
                </a:solidFill>
              </a:rPr>
              <a:t> Kultūras ministrijas padotībā esošajās izglītības iestādēs mācās:</a:t>
            </a:r>
          </a:p>
          <a:p>
            <a:r>
              <a:rPr lang="lv-LV" sz="1600" dirty="0">
                <a:solidFill>
                  <a:srgbClr val="FF0000"/>
                </a:solidFill>
                <a:effectLst/>
              </a:rPr>
              <a:t>15 Ukrainas civiliedzīvotāji profesionālās vidējās izglītības programmās;</a:t>
            </a:r>
          </a:p>
          <a:p>
            <a:r>
              <a:rPr lang="lv-LV" sz="1600" dirty="0">
                <a:solidFill>
                  <a:srgbClr val="FF0000"/>
                </a:solidFill>
                <a:effectLst/>
              </a:rPr>
              <a:t>14 Ukrainas civiliedzīvotāji profesionālās ievirzes izglītības programmās;</a:t>
            </a:r>
          </a:p>
          <a:p>
            <a:r>
              <a:rPr lang="lv-LV" sz="1600" dirty="0">
                <a:solidFill>
                  <a:srgbClr val="FF0000"/>
                </a:solidFill>
                <a:effectLst/>
              </a:rPr>
              <a:t>2 Ukrainas civiliedzīvotāji pamatizglītības programmās;</a:t>
            </a:r>
          </a:p>
          <a:p>
            <a:r>
              <a:rPr lang="lv-LV" sz="1600" dirty="0">
                <a:solidFill>
                  <a:srgbClr val="FF0000"/>
                </a:solidFill>
                <a:effectLst/>
              </a:rPr>
              <a:t>3 Ukrainas civiliedzīvotāji interešu izglītības programmās;</a:t>
            </a:r>
          </a:p>
          <a:p>
            <a:r>
              <a:rPr lang="lv-LV" sz="1600" b="1" dirty="0">
                <a:solidFill>
                  <a:srgbClr val="FF0000"/>
                </a:solidFill>
                <a:effectLst/>
              </a:rPr>
              <a:t>Pašvaldību un juridisku personu dibinātās profesionālās ievirzes</a:t>
            </a:r>
            <a:r>
              <a:rPr lang="lv-LV" sz="1600" dirty="0">
                <a:solidFill>
                  <a:srgbClr val="FF0000"/>
                </a:solidFill>
                <a:effectLst/>
              </a:rPr>
              <a:t> izglītības mūzikas, mākslas, dejas programmās mācās 127 audzēkņi.</a:t>
            </a:r>
          </a:p>
          <a:p>
            <a:endParaRPr lang="lv-LV" sz="1600" dirty="0">
              <a:solidFill>
                <a:srgbClr val="FF0000"/>
              </a:solidFill>
            </a:endParaRPr>
          </a:p>
          <a:p>
            <a:r>
              <a:rPr lang="lv-LV" sz="1000" dirty="0">
                <a:solidFill>
                  <a:srgbClr val="FF0000"/>
                </a:solidFill>
                <a:effectLst/>
              </a:rPr>
              <a:t>*Dati uz </a:t>
            </a:r>
            <a:r>
              <a:rPr lang="lv-LV" sz="1000" dirty="0">
                <a:solidFill>
                  <a:srgbClr val="FF0000"/>
                </a:solidFill>
              </a:rPr>
              <a:t>2024. gada 10. septembri, līdz gada beigām skaits var mainīties.</a:t>
            </a:r>
          </a:p>
          <a:p>
            <a:endParaRPr lang="lv-LV" sz="1600" dirty="0">
              <a:solidFill>
                <a:srgbClr val="FF0000"/>
              </a:solidFill>
              <a:effectLst/>
            </a:endParaRPr>
          </a:p>
        </p:txBody>
      </p:sp>
      <p:sp>
        <p:nvSpPr>
          <p:cNvPr id="4" name="Slaida numura vietturis 3">
            <a:extLst>
              <a:ext uri="{FF2B5EF4-FFF2-40B4-BE49-F238E27FC236}">
                <a16:creationId xmlns:a16="http://schemas.microsoft.com/office/drawing/2014/main" id="{9E8C922E-479D-5127-7737-FA566EEAAE60}"/>
              </a:ext>
            </a:extLst>
          </p:cNvPr>
          <p:cNvSpPr>
            <a:spLocks noGrp="1"/>
          </p:cNvSpPr>
          <p:nvPr>
            <p:ph type="sldNum" sz="quarter" idx="13"/>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B6BCA4D-2E23-422A-87E3-BF6857D92014}" type="slidenum">
              <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34</a:t>
            </a:fld>
            <a:endPar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endParaRPr>
          </a:p>
        </p:txBody>
      </p:sp>
    </p:spTree>
    <p:extLst>
      <p:ext uri="{BB962C8B-B14F-4D97-AF65-F5344CB8AC3E}">
        <p14:creationId xmlns:p14="http://schemas.microsoft.com/office/powerpoint/2010/main" val="3096257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84FF5B0-1234-9375-F27C-66A4FE4884B3}"/>
              </a:ext>
            </a:extLst>
          </p:cNvPr>
          <p:cNvSpPr>
            <a:spLocks noGrp="1"/>
          </p:cNvSpPr>
          <p:nvPr>
            <p:ph type="title"/>
          </p:nvPr>
        </p:nvSpPr>
        <p:spPr/>
        <p:txBody>
          <a:bodyPr>
            <a:normAutofit/>
          </a:bodyPr>
          <a:lstStyle/>
          <a:p>
            <a:r>
              <a:rPr lang="lv-LV" dirty="0"/>
              <a:t>Bezmaksas valsts muzeju apmeklējumi</a:t>
            </a:r>
          </a:p>
        </p:txBody>
      </p:sp>
      <p:sp>
        <p:nvSpPr>
          <p:cNvPr id="3" name="Satura vietturis 2">
            <a:extLst>
              <a:ext uri="{FF2B5EF4-FFF2-40B4-BE49-F238E27FC236}">
                <a16:creationId xmlns:a16="http://schemas.microsoft.com/office/drawing/2014/main" id="{0FBCBEC8-148E-46E8-D82A-91AEA5DAC799}"/>
              </a:ext>
            </a:extLst>
          </p:cNvPr>
          <p:cNvSpPr>
            <a:spLocks noGrp="1"/>
          </p:cNvSpPr>
          <p:nvPr>
            <p:ph idx="1"/>
          </p:nvPr>
        </p:nvSpPr>
        <p:spPr/>
        <p:txBody>
          <a:bodyPr/>
          <a:lstStyle/>
          <a:p>
            <a:pPr algn="just"/>
            <a:r>
              <a:rPr lang="lv-LV" sz="2400" dirty="0"/>
              <a:t>Kopš 2022. gada aprīļa sākuma Ukrainas civiliedzīvotājiem ir tiesības bez maksas apmeklēt 9 valsts, KM muzejus (ar struktūrvienībām 29 apskates vietas) un 7 valsts, citu ministriju muzejus (kopā 10 apskates vietas).</a:t>
            </a:r>
          </a:p>
          <a:p>
            <a:endParaRPr lang="lv-LV" dirty="0"/>
          </a:p>
        </p:txBody>
      </p:sp>
      <p:sp>
        <p:nvSpPr>
          <p:cNvPr id="4" name="Slaida numura vietturis 3">
            <a:extLst>
              <a:ext uri="{FF2B5EF4-FFF2-40B4-BE49-F238E27FC236}">
                <a16:creationId xmlns:a16="http://schemas.microsoft.com/office/drawing/2014/main" id="{68D143BF-EC0D-8C11-9274-8BAD3EEF01D4}"/>
              </a:ext>
            </a:extLst>
          </p:cNvPr>
          <p:cNvSpPr>
            <a:spLocks noGrp="1"/>
          </p:cNvSpPr>
          <p:nvPr>
            <p:ph type="sldNum" sz="quarter" idx="13"/>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B6BCA4D-2E23-422A-87E3-BF6857D92014}" type="slidenum">
              <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35</a:t>
            </a:fld>
            <a:endPar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endParaRPr>
          </a:p>
        </p:txBody>
      </p:sp>
    </p:spTree>
    <p:extLst>
      <p:ext uri="{BB962C8B-B14F-4D97-AF65-F5344CB8AC3E}">
        <p14:creationId xmlns:p14="http://schemas.microsoft.com/office/powerpoint/2010/main" val="3387456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FB97A2F-68F4-9DBF-1A6A-18B38A6A2E64}"/>
              </a:ext>
            </a:extLst>
          </p:cNvPr>
          <p:cNvSpPr>
            <a:spLocks noGrp="1"/>
          </p:cNvSpPr>
          <p:nvPr>
            <p:ph type="title"/>
          </p:nvPr>
        </p:nvSpPr>
        <p:spPr/>
        <p:txBody>
          <a:bodyPr>
            <a:normAutofit/>
          </a:bodyPr>
          <a:lstStyle/>
          <a:p>
            <a:r>
              <a:rPr lang="lv-LV" dirty="0"/>
              <a:t>Mērķprogramma «Radošo stipendiju programma Ukrainas pilsoņiem»</a:t>
            </a:r>
          </a:p>
        </p:txBody>
      </p:sp>
      <p:sp>
        <p:nvSpPr>
          <p:cNvPr id="3" name="Satura vietturis 2">
            <a:extLst>
              <a:ext uri="{FF2B5EF4-FFF2-40B4-BE49-F238E27FC236}">
                <a16:creationId xmlns:a16="http://schemas.microsoft.com/office/drawing/2014/main" id="{6062BBF2-33B2-A282-E936-C12B94A49F6D}"/>
              </a:ext>
            </a:extLst>
          </p:cNvPr>
          <p:cNvSpPr>
            <a:spLocks noGrp="1"/>
          </p:cNvSpPr>
          <p:nvPr>
            <p:ph idx="1"/>
          </p:nvPr>
        </p:nvSpPr>
        <p:spPr>
          <a:xfrm>
            <a:off x="1741715" y="1701800"/>
            <a:ext cx="9840685" cy="4470400"/>
          </a:xfrm>
        </p:spPr>
        <p:txBody>
          <a:bodyPr>
            <a:noAutofit/>
          </a:bodyPr>
          <a:lstStyle/>
          <a:p>
            <a:pPr algn="just"/>
            <a:r>
              <a:rPr lang="lv-LV" sz="2267" dirty="0"/>
              <a:t>Valsts Kultūrkapitāla fonda mērķprogrammas «Radošo stipendiju programma Ukrainas pilsoņiem» mērķis ir sniegt atbalstu radošām personām kultūras nozarē.</a:t>
            </a:r>
          </a:p>
          <a:p>
            <a:pPr algn="just"/>
            <a:r>
              <a:rPr lang="lv-LV" sz="2267" dirty="0"/>
              <a:t>Stipendijas apmērs ir 600 </a:t>
            </a:r>
            <a:r>
              <a:rPr lang="lv-LV" sz="2267" i="1" dirty="0"/>
              <a:t>euro</a:t>
            </a:r>
            <a:r>
              <a:rPr lang="lv-LV" sz="2267" dirty="0"/>
              <a:t>/mēnesī.</a:t>
            </a:r>
          </a:p>
          <a:p>
            <a:pPr algn="just"/>
            <a:r>
              <a:rPr lang="lv-LV" sz="2267" dirty="0"/>
              <a:t>Konkursa kārtībā tiek piešķirta vienreizēja stipendija trīs mēnešu periodam.</a:t>
            </a:r>
          </a:p>
          <a:p>
            <a:pPr algn="just"/>
            <a:r>
              <a:rPr lang="lv-LV" sz="2267" b="1" dirty="0">
                <a:solidFill>
                  <a:srgbClr val="000000"/>
                </a:solidFill>
              </a:rPr>
              <a:t>2022. gadā </a:t>
            </a:r>
            <a:r>
              <a:rPr lang="lv-LV" sz="2267" dirty="0">
                <a:solidFill>
                  <a:srgbClr val="000000"/>
                </a:solidFill>
              </a:rPr>
              <a:t>atbalstītas</a:t>
            </a:r>
            <a:r>
              <a:rPr lang="lv-LV" sz="2267" b="1" dirty="0">
                <a:solidFill>
                  <a:srgbClr val="000000"/>
                </a:solidFill>
              </a:rPr>
              <a:t> </a:t>
            </a:r>
            <a:r>
              <a:rPr lang="lv-LV" sz="2267" dirty="0">
                <a:solidFill>
                  <a:srgbClr val="000000"/>
                </a:solidFill>
              </a:rPr>
              <a:t>26 personas par kopējo finansējumu 45 000 </a:t>
            </a:r>
            <a:r>
              <a:rPr lang="lv-LV" sz="2267" i="1" dirty="0">
                <a:solidFill>
                  <a:srgbClr val="000000"/>
                </a:solidFill>
              </a:rPr>
              <a:t>euro.</a:t>
            </a:r>
            <a:endParaRPr lang="lv-LV" sz="2267" dirty="0"/>
          </a:p>
          <a:p>
            <a:pPr algn="just"/>
            <a:r>
              <a:rPr lang="lv-LV" sz="2267" b="1" dirty="0">
                <a:solidFill>
                  <a:srgbClr val="000000"/>
                </a:solidFill>
              </a:rPr>
              <a:t>2023. gadā </a:t>
            </a:r>
            <a:r>
              <a:rPr lang="lv-LV" sz="2267" dirty="0">
                <a:solidFill>
                  <a:srgbClr val="000000"/>
                </a:solidFill>
              </a:rPr>
              <a:t>atbalstītas</a:t>
            </a:r>
            <a:r>
              <a:rPr lang="lv-LV" sz="2267" b="1" dirty="0">
                <a:solidFill>
                  <a:srgbClr val="000000"/>
                </a:solidFill>
              </a:rPr>
              <a:t> </a:t>
            </a:r>
            <a:r>
              <a:rPr lang="lv-LV" sz="2267" dirty="0">
                <a:solidFill>
                  <a:srgbClr val="000000"/>
                </a:solidFill>
              </a:rPr>
              <a:t>35 personas par kopējo finansējumu 63 000 </a:t>
            </a:r>
            <a:r>
              <a:rPr lang="lv-LV" sz="2267" i="1" dirty="0">
                <a:solidFill>
                  <a:srgbClr val="000000"/>
                </a:solidFill>
              </a:rPr>
              <a:t>euro</a:t>
            </a:r>
            <a:r>
              <a:rPr lang="lv-LV" sz="2267" dirty="0">
                <a:solidFill>
                  <a:srgbClr val="000000"/>
                </a:solidFill>
              </a:rPr>
              <a:t>.</a:t>
            </a:r>
            <a:endParaRPr lang="lv-LV" sz="2267" dirty="0"/>
          </a:p>
          <a:p>
            <a:pPr algn="just"/>
            <a:r>
              <a:rPr lang="lv-LV" sz="2267" b="1" dirty="0">
                <a:solidFill>
                  <a:srgbClr val="000000"/>
                </a:solidFill>
                <a:cs typeface="Calibri" panose="020F0502020204030204" pitchFamily="34" charset="0"/>
              </a:rPr>
              <a:t>Līdz 2024. gada aprīlim </a:t>
            </a:r>
            <a:r>
              <a:rPr lang="lv-LV" sz="2267" dirty="0">
                <a:solidFill>
                  <a:srgbClr val="000000"/>
                </a:solidFill>
                <a:cs typeface="Calibri" panose="020F0502020204030204" pitchFamily="34" charset="0"/>
              </a:rPr>
              <a:t>(ieskaitot) atbalstītas 14 personas par kopējo finansējumu 25 200 </a:t>
            </a:r>
            <a:r>
              <a:rPr lang="lv-LV" sz="2267" i="1" dirty="0">
                <a:solidFill>
                  <a:srgbClr val="000000"/>
                </a:solidFill>
                <a:cs typeface="Calibri" panose="020F0502020204030204" pitchFamily="34" charset="0"/>
              </a:rPr>
              <a:t>euro.</a:t>
            </a:r>
            <a:endParaRPr lang="lv-LV" sz="2267" dirty="0">
              <a:cs typeface="Calibri" panose="020F0502020204030204" pitchFamily="34" charset="0"/>
            </a:endParaRPr>
          </a:p>
        </p:txBody>
      </p:sp>
      <p:sp>
        <p:nvSpPr>
          <p:cNvPr id="4" name="Slaida numura vietturis 3">
            <a:extLst>
              <a:ext uri="{FF2B5EF4-FFF2-40B4-BE49-F238E27FC236}">
                <a16:creationId xmlns:a16="http://schemas.microsoft.com/office/drawing/2014/main" id="{574A68A5-DD0A-66DB-A4B3-1D30FF964574}"/>
              </a:ext>
            </a:extLst>
          </p:cNvPr>
          <p:cNvSpPr>
            <a:spLocks noGrp="1"/>
          </p:cNvSpPr>
          <p:nvPr>
            <p:ph type="sldNum" sz="quarter" idx="13"/>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B6BCA4D-2E23-422A-87E3-BF6857D92014}" type="slidenum">
              <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36</a:t>
            </a:fld>
            <a:endParaRPr kumimoji="0" lang="en-US" sz="1333" b="0" i="0" u="none" strike="noStrike" kern="1200" cap="none" spc="0" normalizeH="0" baseline="0" noProof="0">
              <a:ln>
                <a:noFill/>
              </a:ln>
              <a:solidFill>
                <a:prstClr val="black"/>
              </a:solidFill>
              <a:effectLst/>
              <a:uLnTx/>
              <a:uFillTx/>
              <a:latin typeface="Verdana" pitchFamily="34" charset="0"/>
              <a:ea typeface="+mn-ea"/>
              <a:cs typeface="Arial" pitchFamily="34" charset="0"/>
            </a:endParaRPr>
          </a:p>
        </p:txBody>
      </p:sp>
    </p:spTree>
    <p:extLst>
      <p:ext uri="{BB962C8B-B14F-4D97-AF65-F5344CB8AC3E}">
        <p14:creationId xmlns:p14="http://schemas.microsoft.com/office/powerpoint/2010/main" val="2643839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A7DA17-2D5D-ACE4-A2B8-62F455EDCE2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C19BB808-219E-9441-9CD5-6E582F9AE2E3}" type="slidenum">
              <a:rPr kumimoji="0" lang="en-LV" sz="1100" b="0"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LV" sz="1100" b="0" i="0" u="none" strike="noStrike" kern="0" cap="none" spc="0" normalizeH="0" baseline="0" noProof="0">
              <a:ln>
                <a:noFill/>
              </a:ln>
              <a:solidFill>
                <a:srgbClr val="FFFFFF"/>
              </a:solidFill>
              <a:effectLst/>
              <a:uLnTx/>
              <a:uFillTx/>
              <a:latin typeface="Arial"/>
              <a:cs typeface="Arial"/>
              <a:sym typeface="Arial"/>
            </a:endParaRPr>
          </a:p>
        </p:txBody>
      </p:sp>
      <p:sp>
        <p:nvSpPr>
          <p:cNvPr id="9" name="Title 8">
            <a:extLst>
              <a:ext uri="{FF2B5EF4-FFF2-40B4-BE49-F238E27FC236}">
                <a16:creationId xmlns:a16="http://schemas.microsoft.com/office/drawing/2014/main" id="{98472FE6-A6AA-ED43-BA04-D28BEB2E6120}"/>
              </a:ext>
            </a:extLst>
          </p:cNvPr>
          <p:cNvSpPr>
            <a:spLocks noGrp="1"/>
          </p:cNvSpPr>
          <p:nvPr>
            <p:ph type="title"/>
          </p:nvPr>
        </p:nvSpPr>
        <p:spPr>
          <a:xfrm>
            <a:off x="901167" y="68923"/>
            <a:ext cx="9472412" cy="1123578"/>
          </a:xfrm>
        </p:spPr>
        <p:txBody>
          <a:bodyPr>
            <a:normAutofit fontScale="90000"/>
          </a:bodyPr>
          <a:lstStyle/>
          <a:p>
            <a:pPr algn="ctr"/>
            <a:r>
              <a:rPr lang="lv-LV" dirty="0"/>
              <a:t>Mērķtiecīgs atbalsts </a:t>
            </a:r>
            <a:br>
              <a:rPr lang="lv-LV" dirty="0"/>
            </a:br>
            <a:r>
              <a:rPr lang="lv-LV" dirty="0"/>
              <a:t>Ukrainas civiliedzīvotājiem 2024.g.</a:t>
            </a:r>
          </a:p>
        </p:txBody>
      </p:sp>
      <p:pic>
        <p:nvPicPr>
          <p:cNvPr id="14" name="Graphic 13" descr="Lunch Box outline">
            <a:extLst>
              <a:ext uri="{FF2B5EF4-FFF2-40B4-BE49-F238E27FC236}">
                <a16:creationId xmlns:a16="http://schemas.microsoft.com/office/drawing/2014/main" id="{84E066FD-E224-A43C-1BF9-F28313100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4484" y="1390127"/>
            <a:ext cx="839302" cy="839302"/>
          </a:xfrm>
          <a:prstGeom prst="rect">
            <a:avLst/>
          </a:prstGeom>
        </p:spPr>
      </p:pic>
      <p:pic>
        <p:nvPicPr>
          <p:cNvPr id="18" name="Graphic 17" descr="Classroom outline">
            <a:extLst>
              <a:ext uri="{FF2B5EF4-FFF2-40B4-BE49-F238E27FC236}">
                <a16:creationId xmlns:a16="http://schemas.microsoft.com/office/drawing/2014/main" id="{B091F625-2CD5-671F-4D5B-EE2A72F713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0151" y="3737547"/>
            <a:ext cx="914400" cy="914400"/>
          </a:xfrm>
          <a:prstGeom prst="rect">
            <a:avLst/>
          </a:prstGeom>
        </p:spPr>
      </p:pic>
      <p:sp>
        <p:nvSpPr>
          <p:cNvPr id="28" name="TextBox 27">
            <a:extLst>
              <a:ext uri="{FF2B5EF4-FFF2-40B4-BE49-F238E27FC236}">
                <a16:creationId xmlns:a16="http://schemas.microsoft.com/office/drawing/2014/main" id="{2237B443-C5E9-78FE-DA55-328A12C54ADE}"/>
              </a:ext>
            </a:extLst>
          </p:cNvPr>
          <p:cNvSpPr txBox="1"/>
          <p:nvPr/>
        </p:nvSpPr>
        <p:spPr>
          <a:xfrm>
            <a:off x="4342415" y="4771588"/>
            <a:ext cx="3578942" cy="1397306"/>
          </a:xfrm>
          <a:prstGeom prst="rect">
            <a:avLst/>
          </a:prstGeom>
          <a:noFill/>
        </p:spPr>
        <p:txBody>
          <a:bodyPr wrap="square">
            <a:spAutoFit/>
          </a:bodyPr>
          <a:lstStyle/>
          <a:p>
            <a:pPr marL="0" marR="0" lvl="0" indent="0" algn="ctr" defTabSz="622300" rtl="0" eaLnBrk="1" fontAlgn="auto" latinLnBrk="0" hangingPunct="1">
              <a:lnSpc>
                <a:spcPct val="100000"/>
              </a:lnSpc>
              <a:spcBef>
                <a:spcPct val="0"/>
              </a:spcBef>
              <a:spcAft>
                <a:spcPts val="0"/>
              </a:spcAft>
              <a:buClr>
                <a:srgbClr val="000000"/>
              </a:buClr>
              <a:buSzTx/>
              <a:buFont typeface="Arial"/>
              <a:buNone/>
              <a:tabLst/>
              <a:defRPr/>
            </a:pPr>
            <a:r>
              <a:rPr kumimoji="0" lang="lv-LV" sz="1400" b="1" i="0" u="none" strike="noStrike" kern="1200" cap="none" spc="0" normalizeH="0" baseline="0" noProof="0" dirty="0">
                <a:ln>
                  <a:noFill/>
                </a:ln>
                <a:solidFill>
                  <a:srgbClr val="000000"/>
                </a:solidFill>
                <a:effectLst/>
                <a:uLnTx/>
                <a:uFillTx/>
                <a:latin typeface="Arial"/>
                <a:cs typeface="Arial"/>
                <a:sym typeface="Arial"/>
              </a:rPr>
              <a:t>Latviešu valoda </a:t>
            </a:r>
            <a:r>
              <a:rPr kumimoji="0" lang="lv-LV" sz="1400" b="1" i="0" u="none" strike="noStrike" kern="0" cap="none" spc="0" normalizeH="0" baseline="0" noProof="0" dirty="0">
                <a:ln>
                  <a:noFill/>
                </a:ln>
                <a:solidFill>
                  <a:srgbClr val="000000"/>
                </a:solidFill>
                <a:effectLst/>
                <a:uLnTx/>
                <a:uFillTx/>
                <a:latin typeface="Arial"/>
                <a:cs typeface="Arial"/>
                <a:sym typeface="Arial"/>
              </a:rPr>
              <a:t>pieaugušajiem </a:t>
            </a:r>
          </a:p>
          <a:p>
            <a:pPr marL="171450" marR="0" lvl="0" indent="-171450" algn="l" defTabSz="6223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33 projektu īstenotāji</a:t>
            </a:r>
          </a:p>
          <a:p>
            <a:pPr marL="171450" marR="0" lvl="0" indent="-171450" algn="l" defTabSz="6223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apguves iespējas no 17 gadiem</a:t>
            </a:r>
          </a:p>
          <a:p>
            <a:pPr marL="171450" marR="0" lvl="0" indent="-171450" algn="l" defTabSz="6223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valodas līmeņi sākot no A1 (120h - 150h)</a:t>
            </a:r>
          </a:p>
          <a:p>
            <a:pPr marL="171450" marR="0" lvl="0" indent="-171450" algn="l" defTabSz="622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srgbClr val="800024"/>
                </a:solidFill>
                <a:effectLst/>
                <a:uLnTx/>
                <a:uFillTx/>
                <a:latin typeface="Arial" panose="020B0604020202020204" pitchFamily="34" charset="0"/>
                <a:ea typeface="+mn-ea"/>
                <a:cs typeface="Arial" panose="020B0604020202020204" pitchFamily="34" charset="0"/>
                <a:sym typeface="Arial"/>
              </a:rPr>
              <a:t>5 620 Ukrainas civiliedzīvotāji </a:t>
            </a:r>
            <a:endParaRPr kumimoji="0" lang="lv-LV"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171450" marR="0" lvl="0" indent="-171450" algn="l" defTabSz="6223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endParaRPr kumimoji="0" lang="lv-LV" sz="1200" b="0" i="0" u="none" strike="noStrike" kern="1200" cap="none" spc="0" normalizeH="0" baseline="0" noProof="0" dirty="0">
              <a:ln>
                <a:noFill/>
              </a:ln>
              <a:solidFill>
                <a:srgbClr val="800024"/>
              </a:solidFill>
              <a:effectLst/>
              <a:uLnTx/>
              <a:uFillTx/>
              <a:latin typeface="Arial"/>
              <a:cs typeface="Arial"/>
              <a:sym typeface="Arial"/>
            </a:endParaRPr>
          </a:p>
        </p:txBody>
      </p:sp>
      <p:sp>
        <p:nvSpPr>
          <p:cNvPr id="33" name="TextBox 32">
            <a:extLst>
              <a:ext uri="{FF2B5EF4-FFF2-40B4-BE49-F238E27FC236}">
                <a16:creationId xmlns:a16="http://schemas.microsoft.com/office/drawing/2014/main" id="{5BB41159-68C2-AE00-A084-916FE39058E2}"/>
              </a:ext>
            </a:extLst>
          </p:cNvPr>
          <p:cNvSpPr txBox="1"/>
          <p:nvPr/>
        </p:nvSpPr>
        <p:spPr>
          <a:xfrm>
            <a:off x="8159982" y="2427056"/>
            <a:ext cx="2908307" cy="786369"/>
          </a:xfrm>
          <a:prstGeom prst="rect">
            <a:avLst/>
          </a:prstGeom>
          <a:noFill/>
        </p:spPr>
        <p:txBody>
          <a:bodyPr wrap="square" lIns="91440" tIns="45720" rIns="91440" bIns="45720" anchor="t">
            <a:sp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Arial"/>
                <a:cs typeface="Arial"/>
                <a:sym typeface="Arial"/>
              </a:rPr>
              <a:t>Atbalsta</a:t>
            </a:r>
            <a:r>
              <a:rPr kumimoji="0" lang="lv-LV" sz="1400" b="1" i="0" u="none" strike="noStrike" kern="1200" cap="none" spc="0" normalizeH="0" baseline="0" noProof="0" dirty="0">
                <a:ln>
                  <a:noFill/>
                </a:ln>
                <a:solidFill>
                  <a:srgbClr val="000000"/>
                </a:solidFill>
                <a:effectLst/>
                <a:uLnTx/>
                <a:uFillTx/>
                <a:latin typeface="Arial"/>
                <a:cs typeface="Arial"/>
                <a:sym typeface="Arial"/>
              </a:rPr>
              <a:t> pakas un konsultācijas</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lv-LV" sz="1200" b="0" i="0" u="none" strike="noStrike" kern="1200" cap="none" spc="0" normalizeH="0" baseline="0" noProof="0" dirty="0">
                <a:ln>
                  <a:noFill/>
                </a:ln>
                <a:solidFill>
                  <a:srgbClr val="8A0000"/>
                </a:solidFill>
                <a:effectLst/>
                <a:uLnTx/>
                <a:uFillTx/>
                <a:latin typeface="Arial" panose="020B0604020202020204" pitchFamily="34" charset="0"/>
                <a:ea typeface="+mn-ea"/>
                <a:cs typeface="Arial" panose="020B0604020202020204" pitchFamily="34" charset="0"/>
                <a:sym typeface="Arial"/>
              </a:rPr>
              <a:t>28 661 pakas (dati par I cet.)</a:t>
            </a:r>
            <a:endParaRPr kumimoji="0" lang="sv-SE" sz="1200" b="0" i="0" u="none" strike="noStrike" kern="1200" cap="none" spc="0" normalizeH="0" baseline="0" noProof="0" dirty="0">
              <a:ln>
                <a:noFill/>
              </a:ln>
              <a:solidFill>
                <a:srgbClr val="8A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lv-LV" sz="1400" b="1" i="0" u="none" strike="noStrike" kern="1200" cap="none" spc="0" normalizeH="0" baseline="0" noProof="0" dirty="0">
                <a:ln>
                  <a:noFill/>
                </a:ln>
                <a:solidFill>
                  <a:srgbClr val="000000"/>
                </a:solidFill>
                <a:effectLst/>
                <a:uLnTx/>
                <a:uFillTx/>
                <a:latin typeface="Arial"/>
                <a:cs typeface="Arial"/>
                <a:sym typeface="Arial"/>
              </a:rPr>
              <a:t> </a:t>
            </a:r>
            <a:r>
              <a:rPr kumimoji="0" lang="lv-LV" sz="1200" b="1" i="0" u="none" strike="noStrike" kern="1200" cap="none" spc="0" normalizeH="0" baseline="0" noProof="0" dirty="0">
                <a:ln>
                  <a:noFill/>
                </a:ln>
                <a:solidFill>
                  <a:srgbClr val="000000"/>
                </a:solidFill>
                <a:effectLst/>
                <a:uLnTx/>
                <a:uFillTx/>
                <a:latin typeface="Arial"/>
                <a:cs typeface="Arial"/>
                <a:sym typeface="Arial"/>
              </a:rPr>
              <a:t> </a:t>
            </a:r>
            <a:endParaRPr kumimoji="0" lang="lv-LV" sz="1200" b="1" i="0" u="none" strike="noStrike" kern="0" cap="none" spc="0" normalizeH="0" baseline="0" noProof="0" dirty="0">
              <a:ln>
                <a:noFill/>
              </a:ln>
              <a:solidFill>
                <a:srgbClr val="800024"/>
              </a:solidFill>
              <a:effectLst/>
              <a:uLnTx/>
              <a:uFillTx/>
              <a:latin typeface="Arial"/>
              <a:cs typeface="Arial"/>
              <a:sym typeface="Arial"/>
            </a:endParaRPr>
          </a:p>
        </p:txBody>
      </p:sp>
      <p:sp>
        <p:nvSpPr>
          <p:cNvPr id="3" name="TextBox 2">
            <a:extLst>
              <a:ext uri="{FF2B5EF4-FFF2-40B4-BE49-F238E27FC236}">
                <a16:creationId xmlns:a16="http://schemas.microsoft.com/office/drawing/2014/main" id="{10F034A4-9BAA-8240-6201-F81EC2A40DD2}"/>
              </a:ext>
            </a:extLst>
          </p:cNvPr>
          <p:cNvSpPr txBox="1"/>
          <p:nvPr/>
        </p:nvSpPr>
        <p:spPr>
          <a:xfrm>
            <a:off x="7931473" y="4771588"/>
            <a:ext cx="3952568" cy="1091068"/>
          </a:xfrm>
          <a:prstGeom prst="rect">
            <a:avLst/>
          </a:prstGeom>
          <a:noFill/>
        </p:spPr>
        <p:txBody>
          <a:bodyPr wrap="square">
            <a:sp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lv-LV" sz="1400" b="1" i="0" u="none" strike="noStrike" kern="0" cap="none" spc="0" normalizeH="0" baseline="0" noProof="0" dirty="0" err="1">
                <a:ln>
                  <a:noFill/>
                </a:ln>
                <a:solidFill>
                  <a:srgbClr val="000000"/>
                </a:solidFill>
                <a:effectLst/>
                <a:uLnTx/>
                <a:uFillTx/>
                <a:latin typeface="Arial"/>
                <a:cs typeface="Arial"/>
                <a:sym typeface="Arial"/>
              </a:rPr>
              <a:t>Kultūrorientācijas</a:t>
            </a:r>
            <a:r>
              <a:rPr kumimoji="0" lang="lv-LV" sz="1400" b="1" i="0" u="none" strike="noStrike" kern="0" cap="none" spc="0" normalizeH="0" baseline="0" noProof="0" dirty="0">
                <a:ln>
                  <a:noFill/>
                </a:ln>
                <a:solidFill>
                  <a:srgbClr val="000000"/>
                </a:solidFill>
                <a:effectLst/>
                <a:uLnTx/>
                <a:uFillTx/>
                <a:latin typeface="Arial"/>
                <a:cs typeface="Arial"/>
                <a:sym typeface="Arial"/>
              </a:rPr>
              <a:t> kursi </a:t>
            </a:r>
            <a:endParaRPr kumimoji="0" lang="lv-LV" sz="1400" b="1" i="0" u="none" strike="noStrike" kern="1200" cap="none" spc="0" normalizeH="0" baseline="0" noProof="0" dirty="0">
              <a:ln>
                <a:noFill/>
              </a:ln>
              <a:solidFill>
                <a:srgbClr val="000000"/>
              </a:solidFill>
              <a:effectLst/>
              <a:uLnTx/>
              <a:uFillTx/>
              <a:latin typeface="Arial"/>
              <a:cs typeface="Arial"/>
              <a:sym typeface="Arial"/>
            </a:endParaRPr>
          </a:p>
          <a:p>
            <a:pPr marL="171450" marR="0" lvl="0" indent="-171450" algn="l" defTabSz="6223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I projektu konkurss – apstiprināti 22 projektu pieteikumi;</a:t>
            </a:r>
          </a:p>
          <a:p>
            <a:pPr marL="171450" marR="0" lvl="0" indent="-171450" algn="l" defTabSz="6223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II projektu konkursa - apstiprināti 29 projektu pieteikumi*;</a:t>
            </a:r>
            <a:endParaRPr kumimoji="0" lang="lv-LV"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5" name="Graphic 4" descr="Sunflower outline">
            <a:extLst>
              <a:ext uri="{FF2B5EF4-FFF2-40B4-BE49-F238E27FC236}">
                <a16:creationId xmlns:a16="http://schemas.microsoft.com/office/drawing/2014/main" id="{D85DF770-C957-9624-0AB9-1F3069D60D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2606" y="3737547"/>
            <a:ext cx="914400" cy="914400"/>
          </a:xfrm>
          <a:prstGeom prst="rect">
            <a:avLst/>
          </a:prstGeom>
        </p:spPr>
      </p:pic>
      <p:pic>
        <p:nvPicPr>
          <p:cNvPr id="16" name="Graphic 15" descr="Database outline">
            <a:extLst>
              <a:ext uri="{FF2B5EF4-FFF2-40B4-BE49-F238E27FC236}">
                <a16:creationId xmlns:a16="http://schemas.microsoft.com/office/drawing/2014/main" id="{04C11E7C-6BF7-D7C9-E302-DEE11F68EA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2347" y="1453144"/>
            <a:ext cx="839302" cy="839302"/>
          </a:xfrm>
          <a:prstGeom prst="rect">
            <a:avLst/>
          </a:prstGeom>
        </p:spPr>
      </p:pic>
      <p:sp>
        <p:nvSpPr>
          <p:cNvPr id="17" name="TextBox 16">
            <a:extLst>
              <a:ext uri="{FF2B5EF4-FFF2-40B4-BE49-F238E27FC236}">
                <a16:creationId xmlns:a16="http://schemas.microsoft.com/office/drawing/2014/main" id="{C7B4A58A-130E-59CC-CC26-2A3C202A7E6D}"/>
              </a:ext>
            </a:extLst>
          </p:cNvPr>
          <p:cNvSpPr txBox="1"/>
          <p:nvPr/>
        </p:nvSpPr>
        <p:spPr>
          <a:xfrm>
            <a:off x="4430321" y="2447596"/>
            <a:ext cx="3331357" cy="758669"/>
          </a:xfrm>
          <a:prstGeom prst="rect">
            <a:avLst/>
          </a:prstGeom>
          <a:noFill/>
        </p:spPr>
        <p:txBody>
          <a:bodyPr wrap="square">
            <a:sp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lv-LV" sz="1400" b="1" i="0" u="none" strike="noStrike" kern="1200" cap="none" spc="0" normalizeH="0" baseline="0" noProof="0" dirty="0">
                <a:ln>
                  <a:noFill/>
                </a:ln>
                <a:solidFill>
                  <a:srgbClr val="000000"/>
                </a:solidFill>
                <a:effectLst/>
                <a:uLnTx/>
                <a:uFillTx/>
                <a:latin typeface="Arial"/>
                <a:cs typeface="Arial"/>
                <a:sym typeface="Arial"/>
              </a:rPr>
              <a:t>Integrācijas pasākumu datu bāze</a:t>
            </a:r>
            <a:endParaRPr kumimoji="0" lang="lv-LV" sz="1400" b="1" i="0" u="none" strike="noStrike" kern="1200" cap="none" spc="0" normalizeH="0" baseline="0" noProof="0" dirty="0">
              <a:ln>
                <a:noFill/>
              </a:ln>
              <a:solidFill>
                <a:srgbClr val="800024"/>
              </a:solidFill>
              <a:effectLst/>
              <a:uLnTx/>
              <a:uFillTx/>
              <a:latin typeface="Arial"/>
              <a:cs typeface="Arial"/>
              <a:sym typeface="Arial"/>
            </a:endParaRPr>
          </a:p>
          <a:p>
            <a:pPr marL="171450" marR="0" lvl="0" indent="-171450" algn="l" defTabSz="6223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lv-LV" sz="1200" b="0" i="0" u="none" strike="noStrike" kern="0" cap="none" spc="0" normalizeH="0" baseline="0" noProof="0" dirty="0">
                <a:ln>
                  <a:noFill/>
                </a:ln>
                <a:solidFill>
                  <a:srgbClr val="800024"/>
                </a:solidFill>
                <a:effectLst/>
                <a:uLnTx/>
                <a:uFillTx/>
                <a:latin typeface="Arial"/>
                <a:cs typeface="Arial"/>
                <a:sym typeface="Arial"/>
              </a:rPr>
              <a:t> 39 projektu īstenotāji</a:t>
            </a:r>
          </a:p>
          <a:p>
            <a:pPr marL="171450" marR="0" lvl="0" indent="-171450" algn="l" defTabSz="6223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lv-LV" sz="1200" b="0" i="0" u="none" strike="noStrike" kern="0" cap="none" spc="0" normalizeH="0" baseline="0" noProof="0" dirty="0">
                <a:ln>
                  <a:noFill/>
                </a:ln>
                <a:solidFill>
                  <a:srgbClr val="800024"/>
                </a:solidFill>
                <a:effectLst/>
                <a:uLnTx/>
                <a:uFillTx/>
                <a:latin typeface="Arial"/>
                <a:cs typeface="Arial"/>
                <a:sym typeface="Arial"/>
              </a:rPr>
              <a:t> 667 intergrācijas un latviešu valodas kursi</a:t>
            </a:r>
          </a:p>
        </p:txBody>
      </p:sp>
      <p:sp>
        <p:nvSpPr>
          <p:cNvPr id="4" name="TextBox 3">
            <a:extLst>
              <a:ext uri="{FF2B5EF4-FFF2-40B4-BE49-F238E27FC236}">
                <a16:creationId xmlns:a16="http://schemas.microsoft.com/office/drawing/2014/main" id="{D58AEC22-23CD-F85C-CB65-B6DBCF855D6E}"/>
              </a:ext>
            </a:extLst>
          </p:cNvPr>
          <p:cNvSpPr txBox="1"/>
          <p:nvPr/>
        </p:nvSpPr>
        <p:spPr>
          <a:xfrm>
            <a:off x="334298" y="6102291"/>
            <a:ext cx="8011050" cy="563231"/>
          </a:xfrm>
          <a:prstGeom prst="rect">
            <a:avLst/>
          </a:prstGeom>
          <a:noFill/>
        </p:spPr>
        <p:txBody>
          <a:bodyPr wrap="square">
            <a:spAutoFit/>
          </a:bodyPr>
          <a:lstStyle/>
          <a:p>
            <a:pPr marL="0" marR="0" lvl="0" indent="0" algn="l" defTabSz="622300" rtl="0" eaLnBrk="1" fontAlgn="auto" latinLnBrk="0" hangingPunct="1">
              <a:lnSpc>
                <a:spcPct val="90000"/>
              </a:lnSpc>
              <a:spcBef>
                <a:spcPct val="0"/>
              </a:spcBef>
              <a:spcAft>
                <a:spcPct val="35000"/>
              </a:spcAft>
              <a:buClr>
                <a:srgbClr val="000000"/>
              </a:buClr>
              <a:buSzTx/>
              <a:buFont typeface="Arial"/>
              <a:buNone/>
              <a:tabLst/>
              <a:defRPr/>
            </a:pPr>
            <a:r>
              <a:rPr kumimoji="0" lang="lv-LV" sz="1200" b="0" i="0" u="none" strike="noStrike" kern="0" cap="none" spc="0" normalizeH="0" baseline="0" noProof="0" dirty="0">
                <a:ln>
                  <a:noFill/>
                </a:ln>
                <a:solidFill>
                  <a:srgbClr val="800024"/>
                </a:solidFill>
                <a:effectLst/>
                <a:uLnTx/>
                <a:uFillTx/>
                <a:latin typeface="Arial"/>
                <a:cs typeface="Arial"/>
                <a:sym typeface="Arial"/>
              </a:rPr>
              <a:t>*</a:t>
            </a:r>
            <a:r>
              <a:rPr kumimoji="0" lang="lv-LV" sz="1050" b="0" i="0" u="none" strike="noStrike" kern="0" cap="none" spc="0" normalizeH="0" baseline="0" noProof="0" dirty="0">
                <a:ln>
                  <a:noFill/>
                </a:ln>
                <a:solidFill>
                  <a:srgbClr val="800024"/>
                </a:solidFill>
                <a:effectLst/>
                <a:uLnTx/>
                <a:uFillTx/>
                <a:latin typeface="Arial"/>
                <a:cs typeface="Arial"/>
                <a:sym typeface="Arial"/>
              </a:rPr>
              <a:t>II projektu konkursa - mērķa grupa tika noteikti bērni, kuri ir Ukrainas civiliedzīvotāji, pirmsskolas vecumā un vispārējās izglītības apguves vecumā (1.-12. klase), un konkursā tika atbalstīti latviešu valodas apguves pasākumi un metodes atbilstoši mērķa grupas specifikai.</a:t>
            </a:r>
            <a:endParaRPr kumimoji="0" lang="lv-LV" sz="1200" b="0" i="0" u="none" strike="noStrike" kern="0" cap="none" spc="0" normalizeH="0" baseline="0" noProof="0" dirty="0">
              <a:ln>
                <a:noFill/>
              </a:ln>
              <a:solidFill>
                <a:srgbClr val="800024"/>
              </a:solidFill>
              <a:effectLst/>
              <a:uLnTx/>
              <a:uFillTx/>
              <a:latin typeface="Arial"/>
              <a:cs typeface="Arial"/>
              <a:sym typeface="Arial"/>
            </a:endParaRPr>
          </a:p>
        </p:txBody>
      </p:sp>
      <p:pic>
        <p:nvPicPr>
          <p:cNvPr id="15" name="Picture 14">
            <a:extLst>
              <a:ext uri="{FF2B5EF4-FFF2-40B4-BE49-F238E27FC236}">
                <a16:creationId xmlns:a16="http://schemas.microsoft.com/office/drawing/2014/main" id="{7747FEE6-6E5B-835C-A4C4-718C14CD0619}"/>
              </a:ext>
            </a:extLst>
          </p:cNvPr>
          <p:cNvPicPr>
            <a:picLocks noChangeAspect="1"/>
          </p:cNvPicPr>
          <p:nvPr/>
        </p:nvPicPr>
        <p:blipFill>
          <a:blip r:embed="rId11"/>
          <a:srcRect b="42798"/>
          <a:stretch/>
        </p:blipFill>
        <p:spPr>
          <a:xfrm>
            <a:off x="1167447" y="3618818"/>
            <a:ext cx="1775614" cy="1033129"/>
          </a:xfrm>
          <a:prstGeom prst="rect">
            <a:avLst/>
          </a:prstGeom>
        </p:spPr>
      </p:pic>
      <p:sp>
        <p:nvSpPr>
          <p:cNvPr id="20" name="TextBox 19">
            <a:extLst>
              <a:ext uri="{FF2B5EF4-FFF2-40B4-BE49-F238E27FC236}">
                <a16:creationId xmlns:a16="http://schemas.microsoft.com/office/drawing/2014/main" id="{53EDDA3E-7C12-C628-7321-56000B2A22B3}"/>
              </a:ext>
            </a:extLst>
          </p:cNvPr>
          <p:cNvSpPr txBox="1"/>
          <p:nvPr/>
        </p:nvSpPr>
        <p:spPr>
          <a:xfrm>
            <a:off x="334298" y="4771588"/>
            <a:ext cx="3578942" cy="738664"/>
          </a:xfrm>
          <a:prstGeom prst="rect">
            <a:avLst/>
          </a:prstGeom>
          <a:noFill/>
        </p:spPr>
        <p:txBody>
          <a:bodyPr wrap="square">
            <a:spAutoFit/>
          </a:bodyPr>
          <a:lstStyle/>
          <a:p>
            <a:pPr marL="0" marR="0" lvl="0" indent="0" algn="ctr" defTabSz="622300" rtl="0" eaLnBrk="1" fontAlgn="auto" latinLnBrk="0" hangingPunct="1">
              <a:lnSpc>
                <a:spcPct val="100000"/>
              </a:lnSpc>
              <a:spcBef>
                <a:spcPct val="0"/>
              </a:spcBef>
              <a:spcAft>
                <a:spcPts val="0"/>
              </a:spcAft>
              <a:buClr>
                <a:srgbClr val="000000"/>
              </a:buClr>
              <a:buSzTx/>
              <a:buFont typeface="Arial"/>
              <a:buNone/>
              <a:tabLst/>
              <a:defRPr/>
            </a:pPr>
            <a:r>
              <a:rPr kumimoji="0" lang="lv-LV" sz="1400" b="1" i="0" u="none" strike="noStrike" kern="1200" cap="none" spc="0" normalizeH="0" baseline="0" noProof="0" dirty="0">
                <a:ln>
                  <a:noFill/>
                </a:ln>
                <a:solidFill>
                  <a:srgbClr val="000000"/>
                </a:solidFill>
                <a:effectLst/>
                <a:uLnTx/>
                <a:uFillTx/>
                <a:latin typeface="Arial"/>
                <a:cs typeface="Arial"/>
                <a:sym typeface="Arial"/>
              </a:rPr>
              <a:t>Apliecība «Goda ģimene» </a:t>
            </a:r>
            <a:r>
              <a:rPr kumimoji="0" lang="lv-LV" sz="1400" b="1" i="0" u="none" strike="noStrike" kern="1200" cap="none" spc="0" normalizeH="0" baseline="0" noProof="0" dirty="0" err="1">
                <a:ln>
                  <a:noFill/>
                </a:ln>
                <a:solidFill>
                  <a:srgbClr val="000000"/>
                </a:solidFill>
                <a:effectLst/>
                <a:uLnTx/>
                <a:uFillTx/>
                <a:latin typeface="Arial"/>
                <a:cs typeface="Arial"/>
                <a:sym typeface="Arial"/>
              </a:rPr>
              <a:t>daudzbērnu</a:t>
            </a:r>
            <a:r>
              <a:rPr kumimoji="0" lang="lv-LV" sz="1400" b="1" i="0" u="none" strike="noStrike" kern="1200" cap="none" spc="0" normalizeH="0" baseline="0" noProof="0" dirty="0">
                <a:ln>
                  <a:noFill/>
                </a:ln>
                <a:solidFill>
                  <a:srgbClr val="000000"/>
                </a:solidFill>
                <a:effectLst/>
                <a:uLnTx/>
                <a:uFillTx/>
                <a:latin typeface="Arial"/>
                <a:cs typeface="Arial"/>
                <a:sym typeface="Arial"/>
              </a:rPr>
              <a:t> un ārkārtas aizbildņu ģimenēm no Ukrainas</a:t>
            </a:r>
            <a:endParaRPr kumimoji="0" lang="lv-LV" sz="1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5" descr="A map of latvia with red pins&#10;&#10;Description automatically generated">
            <a:extLst>
              <a:ext uri="{FF2B5EF4-FFF2-40B4-BE49-F238E27FC236}">
                <a16:creationId xmlns:a16="http://schemas.microsoft.com/office/drawing/2014/main" id="{8B50B369-7909-08FE-665C-E0D793AC0BC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423301" y="1352078"/>
            <a:ext cx="1775615" cy="1041435"/>
          </a:xfrm>
          <a:prstGeom prst="rect">
            <a:avLst/>
          </a:prstGeom>
          <a:ln>
            <a:noFill/>
          </a:ln>
        </p:spPr>
      </p:pic>
      <p:sp>
        <p:nvSpPr>
          <p:cNvPr id="7" name="TextBox 6">
            <a:extLst>
              <a:ext uri="{FF2B5EF4-FFF2-40B4-BE49-F238E27FC236}">
                <a16:creationId xmlns:a16="http://schemas.microsoft.com/office/drawing/2014/main" id="{22B96333-520A-93B9-3F44-F6CD5290E682}"/>
              </a:ext>
            </a:extLst>
          </p:cNvPr>
          <p:cNvSpPr txBox="1"/>
          <p:nvPr/>
        </p:nvSpPr>
        <p:spPr>
          <a:xfrm>
            <a:off x="368008" y="2367317"/>
            <a:ext cx="3886200" cy="103227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Verdana"/>
                <a:cs typeface="Arial"/>
                <a:sym typeface="Arial"/>
              </a:rPr>
              <a:t>V</a:t>
            </a:r>
            <a:r>
              <a:rPr kumimoji="0" lang="lv-LV" sz="1400" b="1" i="0" u="none" strike="noStrike" kern="0" cap="none" spc="0" normalizeH="0" baseline="0" noProof="0" dirty="0" err="1">
                <a:ln>
                  <a:noFill/>
                </a:ln>
                <a:solidFill>
                  <a:srgbClr val="000000"/>
                </a:solidFill>
                <a:effectLst/>
                <a:uLnTx/>
                <a:uFillTx/>
                <a:latin typeface="Arial"/>
                <a:ea typeface="Verdana"/>
                <a:cs typeface="Arial"/>
                <a:sym typeface="Arial"/>
              </a:rPr>
              <a:t>ienas</a:t>
            </a:r>
            <a:r>
              <a:rPr kumimoji="0" lang="lv-LV" sz="1400" b="1" i="0" u="none" strike="noStrike" kern="0" cap="none" spc="0" normalizeH="0" baseline="0" noProof="0" dirty="0">
                <a:ln>
                  <a:noFill/>
                </a:ln>
                <a:solidFill>
                  <a:srgbClr val="000000"/>
                </a:solidFill>
                <a:effectLst/>
                <a:uLnTx/>
                <a:uFillTx/>
                <a:latin typeface="Arial"/>
                <a:ea typeface="Verdana"/>
                <a:cs typeface="Arial"/>
                <a:sym typeface="Arial"/>
              </a:rPr>
              <a:t> pieturas aģentūra</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800024"/>
                </a:solidFill>
                <a:effectLst/>
                <a:uLnTx/>
                <a:uFillTx/>
                <a:latin typeface="Arial"/>
                <a:ea typeface="Verdana"/>
                <a:cs typeface="Arial"/>
                <a:sym typeface="Arial"/>
              </a:rPr>
              <a:t> </a:t>
            </a:r>
            <a:r>
              <a:rPr kumimoji="0" lang="lv-LV" sz="1200" b="0" i="0" u="none" strike="noStrike" kern="0" cap="none" spc="0" normalizeH="0" baseline="0" noProof="0" dirty="0">
                <a:ln>
                  <a:noFill/>
                </a:ln>
                <a:solidFill>
                  <a:srgbClr val="800024"/>
                </a:solidFill>
                <a:effectLst/>
                <a:uLnTx/>
                <a:uFillTx/>
                <a:latin typeface="Arial"/>
                <a:ea typeface="Verdana"/>
                <a:cs typeface="Arial"/>
                <a:sym typeface="Arial"/>
              </a:rPr>
              <a:t>Filiāles:</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800024"/>
                </a:solidFill>
                <a:effectLst/>
                <a:uLnTx/>
                <a:uFillTx/>
                <a:latin typeface="Arial"/>
                <a:ea typeface="Verdana"/>
                <a:cs typeface="Arial"/>
                <a:sym typeface="Arial"/>
              </a:rPr>
              <a:t> </a:t>
            </a:r>
            <a:r>
              <a:rPr kumimoji="0" lang="en-US" sz="1200" b="0" i="0" u="none" strike="noStrike" kern="0" cap="none" spc="0" normalizeH="0" baseline="0" noProof="0" dirty="0" err="1">
                <a:ln>
                  <a:noFill/>
                </a:ln>
                <a:solidFill>
                  <a:srgbClr val="800024"/>
                </a:solidFill>
                <a:effectLst/>
                <a:uLnTx/>
                <a:uFillTx/>
                <a:latin typeface="Arial"/>
                <a:ea typeface="Verdana"/>
                <a:cs typeface="Arial"/>
                <a:sym typeface="Arial"/>
              </a:rPr>
              <a:t>Rīgā</a:t>
            </a:r>
            <a:r>
              <a:rPr kumimoji="0" lang="lv-LV" sz="1200" b="0" i="0" u="none" strike="noStrike" kern="0" cap="none" spc="0" normalizeH="0" baseline="0" noProof="0" dirty="0">
                <a:ln>
                  <a:noFill/>
                </a:ln>
                <a:solidFill>
                  <a:srgbClr val="800024"/>
                </a:solidFill>
                <a:effectLst/>
                <a:uLnTx/>
                <a:uFillTx/>
                <a:latin typeface="Arial"/>
                <a:ea typeface="Verdana"/>
                <a:cs typeface="Arial"/>
                <a:sym typeface="Arial"/>
              </a:rPr>
              <a:t>, Jelgavā, </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200" b="0" i="0" u="none" strike="noStrike" kern="0" cap="none" spc="0" normalizeH="0" baseline="0" noProof="0" dirty="0">
                <a:ln>
                  <a:noFill/>
                </a:ln>
                <a:solidFill>
                  <a:srgbClr val="800024"/>
                </a:solidFill>
                <a:effectLst/>
                <a:uLnTx/>
                <a:uFillTx/>
                <a:latin typeface="Arial"/>
                <a:ea typeface="Verdana"/>
                <a:cs typeface="Arial"/>
                <a:sym typeface="Arial"/>
              </a:rPr>
              <a:t>Daugavpilī, Valmierā un Liepājā.</a:t>
            </a:r>
            <a:endParaRPr kumimoji="0" lang="en-US" sz="1200" b="0" i="0" u="none" strike="noStrike" kern="0" cap="none" spc="0" normalizeH="0" baseline="0" noProof="0" dirty="0">
              <a:ln>
                <a:noFill/>
              </a:ln>
              <a:solidFill>
                <a:srgbClr val="800024"/>
              </a:solidFill>
              <a:effectLst/>
              <a:uLnTx/>
              <a:uFillTx/>
              <a:latin typeface="Arial"/>
              <a:ea typeface="Verdana"/>
              <a:cs typeface="Arial"/>
              <a:sym typeface="Arial"/>
            </a:endParaRPr>
          </a:p>
        </p:txBody>
      </p:sp>
    </p:spTree>
    <p:extLst>
      <p:ext uri="{BB962C8B-B14F-4D97-AF65-F5344CB8AC3E}">
        <p14:creationId xmlns:p14="http://schemas.microsoft.com/office/powerpoint/2010/main" val="3423416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A7DA17-2D5D-ACE4-A2B8-62F455EDCE2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C19BB808-219E-9441-9CD5-6E582F9AE2E3}" type="slidenum">
              <a:rPr kumimoji="0" lang="en-LV" sz="1100" b="0"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LV" sz="1100" b="0" i="0" u="none" strike="noStrike" kern="0" cap="none" spc="0" normalizeH="0" baseline="0" noProof="0">
              <a:ln>
                <a:noFill/>
              </a:ln>
              <a:solidFill>
                <a:srgbClr val="FFFFFF"/>
              </a:solidFill>
              <a:effectLst/>
              <a:uLnTx/>
              <a:uFillTx/>
              <a:latin typeface="Arial"/>
              <a:cs typeface="Arial"/>
              <a:sym typeface="Arial"/>
            </a:endParaRPr>
          </a:p>
        </p:txBody>
      </p:sp>
      <p:sp>
        <p:nvSpPr>
          <p:cNvPr id="9" name="Title 8">
            <a:extLst>
              <a:ext uri="{FF2B5EF4-FFF2-40B4-BE49-F238E27FC236}">
                <a16:creationId xmlns:a16="http://schemas.microsoft.com/office/drawing/2014/main" id="{98472FE6-A6AA-ED43-BA04-D28BEB2E6120}"/>
              </a:ext>
            </a:extLst>
          </p:cNvPr>
          <p:cNvSpPr>
            <a:spLocks noGrp="1"/>
          </p:cNvSpPr>
          <p:nvPr>
            <p:ph type="title"/>
          </p:nvPr>
        </p:nvSpPr>
        <p:spPr>
          <a:xfrm>
            <a:off x="81275" y="340567"/>
            <a:ext cx="10749504" cy="1123578"/>
          </a:xfrm>
        </p:spPr>
        <p:txBody>
          <a:bodyPr>
            <a:normAutofit fontScale="90000"/>
          </a:bodyPr>
          <a:lstStyle/>
          <a:p>
            <a:pPr algn="ctr"/>
            <a:r>
              <a:rPr lang="lv-LV" dirty="0"/>
              <a:t>Atbalsts </a:t>
            </a:r>
            <a:br>
              <a:rPr lang="lv-LV" dirty="0"/>
            </a:br>
            <a:r>
              <a:rPr lang="lv-LV" sz="4000" b="1" kern="1200" dirty="0"/>
              <a:t>Vienas pieturas aģentūra</a:t>
            </a:r>
            <a:br>
              <a:rPr lang="lv-LV" dirty="0"/>
            </a:br>
            <a:r>
              <a:rPr lang="lv-LV" dirty="0"/>
              <a:t>Ukrainas civiliedzīvotājiem </a:t>
            </a:r>
            <a:r>
              <a:rPr lang="lv-LV" sz="2200" dirty="0"/>
              <a:t>(dati uz 31.08.2024.g.)</a:t>
            </a:r>
            <a:endParaRPr lang="lv-LV" dirty="0"/>
          </a:p>
        </p:txBody>
      </p:sp>
      <p:sp>
        <p:nvSpPr>
          <p:cNvPr id="34" name="TextBox 33">
            <a:extLst>
              <a:ext uri="{FF2B5EF4-FFF2-40B4-BE49-F238E27FC236}">
                <a16:creationId xmlns:a16="http://schemas.microsoft.com/office/drawing/2014/main" id="{81473F2C-0E7E-1E55-385F-70E1F3C1D697}"/>
              </a:ext>
            </a:extLst>
          </p:cNvPr>
          <p:cNvSpPr txBox="1"/>
          <p:nvPr/>
        </p:nvSpPr>
        <p:spPr>
          <a:xfrm>
            <a:off x="3099535" y="2925907"/>
            <a:ext cx="3769825" cy="758669"/>
          </a:xfrm>
          <a:prstGeom prst="rect">
            <a:avLst/>
          </a:prstGeom>
          <a:noFill/>
        </p:spPr>
        <p:txBody>
          <a:bodyPr wrap="square">
            <a:sp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lv-LV" sz="1400" b="1" i="0" u="none" strike="noStrike" kern="1200" cap="none" spc="0" normalizeH="0" baseline="0" noProof="0" dirty="0">
                <a:ln>
                  <a:noFill/>
                </a:ln>
                <a:solidFill>
                  <a:srgbClr val="000000"/>
                </a:solidFill>
                <a:effectLst/>
                <a:uLnTx/>
                <a:uFillTx/>
                <a:latin typeface="Arial"/>
                <a:cs typeface="Arial"/>
                <a:sym typeface="Arial"/>
              </a:rPr>
              <a:t>Rakstiskā un mutiska tulkošana</a:t>
            </a:r>
          </a:p>
          <a:p>
            <a:pPr marL="0" marR="0" lvl="0" indent="0" algn="ctr" defTabSz="622300" rtl="0" eaLnBrk="1" fontAlgn="auto" latinLnBrk="0" hangingPunct="1">
              <a:lnSpc>
                <a:spcPct val="90000"/>
              </a:lnSpc>
              <a:spcBef>
                <a:spcPct val="0"/>
              </a:spcBef>
              <a:spcAft>
                <a:spcPct val="35000"/>
              </a:spcAft>
              <a:buClrTx/>
              <a:buSzTx/>
              <a:buFont typeface="Arial"/>
              <a:buNone/>
              <a:tabLst/>
              <a:defRPr/>
            </a:pPr>
            <a:r>
              <a:rPr kumimoji="0" lang="fi-FI"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127 rakstisk</a:t>
            </a: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ā</a:t>
            </a:r>
            <a:r>
              <a:rPr kumimoji="0" lang="fi-FI"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 tulkošanas</a:t>
            </a: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 pieteikumi</a:t>
            </a:r>
            <a:r>
              <a:rPr kumimoji="0" lang="fi-FI"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 </a:t>
            </a: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un</a:t>
            </a:r>
          </a:p>
          <a:p>
            <a:pPr marL="0" marR="0" lvl="0" indent="0" algn="ctr" defTabSz="622300" rtl="0" eaLnBrk="1" fontAlgn="auto" latinLnBrk="0" hangingPunct="1">
              <a:lnSpc>
                <a:spcPct val="90000"/>
              </a:lnSpc>
              <a:spcBef>
                <a:spcPct val="0"/>
              </a:spcBef>
              <a:spcAft>
                <a:spcPct val="35000"/>
              </a:spcAft>
              <a:buClrTx/>
              <a:buSzTx/>
              <a:buFont typeface="Arial"/>
              <a:buNone/>
              <a:tabLst/>
              <a:defRPr/>
            </a:pPr>
            <a:r>
              <a:rPr kumimoji="0" lang="lv-LV" sz="1200" b="0" i="0" u="none" strike="noStrike" kern="0" cap="none" spc="0" normalizeH="0" baseline="0" noProof="0" dirty="0">
                <a:ln>
                  <a:noFill/>
                </a:ln>
                <a:solidFill>
                  <a:srgbClr val="800024"/>
                </a:solidFill>
                <a:effectLst/>
                <a:uLnTx/>
                <a:uFillTx/>
                <a:latin typeface="Arial" panose="020B0604020202020204" pitchFamily="34" charset="0"/>
                <a:cs typeface="Arial" panose="020B0604020202020204" pitchFamily="34" charset="0"/>
                <a:sym typeface="Arial"/>
              </a:rPr>
              <a:t>1 mutiska tulkošana</a:t>
            </a:r>
          </a:p>
        </p:txBody>
      </p:sp>
      <p:pic>
        <p:nvPicPr>
          <p:cNvPr id="10" name="Content Placeholder 12" descr="Speaker phone outline">
            <a:extLst>
              <a:ext uri="{FF2B5EF4-FFF2-40B4-BE49-F238E27FC236}">
                <a16:creationId xmlns:a16="http://schemas.microsoft.com/office/drawing/2014/main" id="{CC22E49C-DD34-812C-FEB1-50119ADA26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731" y="2077935"/>
            <a:ext cx="847684" cy="861918"/>
          </a:xfrm>
          <a:prstGeom prst="rect">
            <a:avLst/>
          </a:prstGeom>
        </p:spPr>
      </p:pic>
      <p:sp>
        <p:nvSpPr>
          <p:cNvPr id="11" name="TextBox 10">
            <a:extLst>
              <a:ext uri="{FF2B5EF4-FFF2-40B4-BE49-F238E27FC236}">
                <a16:creationId xmlns:a16="http://schemas.microsoft.com/office/drawing/2014/main" id="{C4FF38A3-0571-B4A6-9F94-B03EAEA4D8E9}"/>
              </a:ext>
            </a:extLst>
          </p:cNvPr>
          <p:cNvSpPr txBox="1"/>
          <p:nvPr/>
        </p:nvSpPr>
        <p:spPr>
          <a:xfrm>
            <a:off x="-216527" y="2877237"/>
            <a:ext cx="3886200" cy="55213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Arial"/>
                <a:ea typeface="Verdana"/>
                <a:cs typeface="Arial"/>
                <a:sym typeface="Arial"/>
              </a:rPr>
              <a:t>I</a:t>
            </a:r>
            <a:r>
              <a:rPr kumimoji="0" lang="en-US" sz="1400" b="1" i="0" u="none" strike="noStrike" kern="0" cap="none" spc="0" normalizeH="0" baseline="0" noProof="0" dirty="0" err="1">
                <a:ln>
                  <a:noFill/>
                </a:ln>
                <a:solidFill>
                  <a:srgbClr val="000000"/>
                </a:solidFill>
                <a:effectLst/>
                <a:uLnTx/>
                <a:uFillTx/>
                <a:latin typeface="Arial"/>
                <a:ea typeface="Verdana"/>
                <a:cs typeface="Arial"/>
                <a:sym typeface="Arial"/>
              </a:rPr>
              <a:t>nformatīvais</a:t>
            </a:r>
            <a:r>
              <a:rPr kumimoji="0" lang="en-US" sz="1400" b="1" i="0" u="none" strike="noStrike" kern="0" cap="none" spc="0" normalizeH="0" baseline="0" noProof="0" dirty="0">
                <a:ln>
                  <a:noFill/>
                </a:ln>
                <a:solidFill>
                  <a:srgbClr val="000000"/>
                </a:solidFill>
                <a:effectLst/>
                <a:uLnTx/>
                <a:uFillTx/>
                <a:latin typeface="Arial"/>
                <a:ea typeface="Verdana"/>
                <a:cs typeface="Arial"/>
                <a:sym typeface="Arial"/>
              </a:rPr>
              <a:t> </a:t>
            </a:r>
            <a:r>
              <a:rPr kumimoji="0" lang="en-US" sz="1400" b="1" i="0" u="none" strike="noStrike" kern="0" cap="none" spc="0" normalizeH="0" baseline="0" noProof="0" dirty="0" err="1">
                <a:ln>
                  <a:noFill/>
                </a:ln>
                <a:solidFill>
                  <a:srgbClr val="000000"/>
                </a:solidFill>
                <a:effectLst/>
                <a:uLnTx/>
                <a:uFillTx/>
                <a:latin typeface="Arial"/>
                <a:ea typeface="Verdana"/>
                <a:cs typeface="Arial"/>
                <a:sym typeface="Arial"/>
              </a:rPr>
              <a:t>zvanu</a:t>
            </a:r>
            <a:r>
              <a:rPr kumimoji="0" lang="en-US" sz="1400" b="1" i="0" u="none" strike="noStrike" kern="0" cap="none" spc="0" normalizeH="0" baseline="0" noProof="0" dirty="0">
                <a:ln>
                  <a:noFill/>
                </a:ln>
                <a:solidFill>
                  <a:srgbClr val="000000"/>
                </a:solidFill>
                <a:effectLst/>
                <a:uLnTx/>
                <a:uFillTx/>
                <a:latin typeface="Arial"/>
                <a:ea typeface="Verdana"/>
                <a:cs typeface="Arial"/>
                <a:sym typeface="Arial"/>
              </a:rPr>
              <a:t> centrs </a:t>
            </a:r>
            <a:endParaRPr kumimoji="0" lang="lv-LV" sz="1400" b="1" i="0" u="none" strike="noStrike" kern="0" cap="none" spc="0" normalizeH="0" baseline="0" noProof="0" dirty="0">
              <a:ln>
                <a:noFill/>
              </a:ln>
              <a:solidFill>
                <a:srgbClr val="000000"/>
              </a:solidFill>
              <a:effectLst/>
              <a:uLnTx/>
              <a:uFillTx/>
              <a:latin typeface="Arial"/>
              <a:ea typeface="Verdana"/>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200" b="0" i="0" u="none" strike="noStrike" kern="1200" cap="none" spc="0" normalizeH="0" baseline="0" noProof="0" dirty="0">
                <a:ln>
                  <a:noFill/>
                </a:ln>
                <a:solidFill>
                  <a:srgbClr val="800024"/>
                </a:solidFill>
                <a:effectLst/>
                <a:uLnTx/>
                <a:uFillTx/>
                <a:latin typeface="Arial" panose="020B0604020202020204" pitchFamily="34" charset="0"/>
                <a:ea typeface="+mn-ea"/>
                <a:cs typeface="Arial" panose="020B0604020202020204" pitchFamily="34" charset="0"/>
                <a:sym typeface="Arial"/>
              </a:rPr>
              <a:t>3 364 zvani un </a:t>
            </a:r>
            <a:r>
              <a:rPr kumimoji="0" lang="lv-LV" sz="1200" b="0" i="0" u="none" strike="noStrike" kern="1200" cap="none" spc="0" normalizeH="0" baseline="0" noProof="0" dirty="0" err="1">
                <a:ln>
                  <a:noFill/>
                </a:ln>
                <a:solidFill>
                  <a:srgbClr val="800024"/>
                </a:solidFill>
                <a:effectLst/>
                <a:uLnTx/>
                <a:uFillTx/>
                <a:latin typeface="Arial" panose="020B0604020202020204" pitchFamily="34" charset="0"/>
                <a:ea typeface="+mn-ea"/>
                <a:cs typeface="Arial" panose="020B0604020202020204" pitchFamily="34" charset="0"/>
                <a:sym typeface="Arial"/>
              </a:rPr>
              <a:t>whatsApp</a:t>
            </a:r>
            <a:r>
              <a:rPr kumimoji="0" lang="lv-LV" sz="1200" b="0" i="0" u="none" strike="noStrike" kern="1200" cap="none" spc="0" normalizeH="0" baseline="0" noProof="0" dirty="0">
                <a:ln>
                  <a:noFill/>
                </a:ln>
                <a:solidFill>
                  <a:srgbClr val="800024"/>
                </a:solidFill>
                <a:effectLst/>
                <a:uLnTx/>
                <a:uFillTx/>
                <a:latin typeface="Arial" panose="020B0604020202020204" pitchFamily="34" charset="0"/>
                <a:ea typeface="+mn-ea"/>
                <a:cs typeface="Arial" panose="020B0604020202020204" pitchFamily="34" charset="0"/>
                <a:sym typeface="Arial"/>
              </a:rPr>
              <a:t> konsultācijas </a:t>
            </a:r>
          </a:p>
        </p:txBody>
      </p:sp>
      <p:pic>
        <p:nvPicPr>
          <p:cNvPr id="12" name="Graphic 11" descr="Users outline">
            <a:extLst>
              <a:ext uri="{FF2B5EF4-FFF2-40B4-BE49-F238E27FC236}">
                <a16:creationId xmlns:a16="http://schemas.microsoft.com/office/drawing/2014/main" id="{D0926157-95C2-9A84-96A8-04AEB41D42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2731" y="4055309"/>
            <a:ext cx="847684" cy="833369"/>
          </a:xfrm>
          <a:prstGeom prst="rect">
            <a:avLst/>
          </a:prstGeom>
        </p:spPr>
      </p:pic>
      <p:sp>
        <p:nvSpPr>
          <p:cNvPr id="13" name="TextBox 12">
            <a:extLst>
              <a:ext uri="{FF2B5EF4-FFF2-40B4-BE49-F238E27FC236}">
                <a16:creationId xmlns:a16="http://schemas.microsoft.com/office/drawing/2014/main" id="{EDDF6356-330E-69A3-58F3-60EAA58B3024}"/>
              </a:ext>
            </a:extLst>
          </p:cNvPr>
          <p:cNvSpPr txBox="1"/>
          <p:nvPr/>
        </p:nvSpPr>
        <p:spPr>
          <a:xfrm>
            <a:off x="81275" y="4888678"/>
            <a:ext cx="3290596" cy="103227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Arial"/>
                <a:ea typeface="Verdana"/>
                <a:cs typeface="Arial"/>
                <a:sym typeface="Arial"/>
              </a:rPr>
              <a:t>Individuālais atbalsts </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Arial"/>
                <a:ea typeface="Verdana"/>
                <a:cs typeface="Arial"/>
                <a:sym typeface="Arial"/>
              </a:rPr>
              <a:t>sociālekonomiskajā iekļaušanā</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200" b="0" i="0" u="none" strike="noStrike" kern="1200" cap="none" spc="0" normalizeH="0" baseline="0" noProof="0" dirty="0">
                <a:ln>
                  <a:noFill/>
                </a:ln>
                <a:solidFill>
                  <a:srgbClr val="800024"/>
                </a:solidFill>
                <a:effectLst/>
                <a:uLnTx/>
                <a:uFillTx/>
                <a:latin typeface="Arial" panose="020B0604020202020204" pitchFamily="34" charset="0"/>
                <a:ea typeface="+mn-ea"/>
                <a:cs typeface="Arial" panose="020B0604020202020204" pitchFamily="34" charset="0"/>
                <a:sym typeface="Arial"/>
              </a:rPr>
              <a:t>3 286 konsultācijas </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200" b="0" i="0" u="none" strike="noStrike" kern="1200" cap="none" spc="0" normalizeH="0" baseline="0" noProof="0" dirty="0">
                <a:ln>
                  <a:noFill/>
                </a:ln>
                <a:solidFill>
                  <a:srgbClr val="800024"/>
                </a:solidFill>
                <a:effectLst/>
                <a:uLnTx/>
                <a:uFillTx/>
                <a:latin typeface="Arial" panose="020B0604020202020204" pitchFamily="34" charset="0"/>
                <a:ea typeface="+mn-ea"/>
                <a:cs typeface="Arial" panose="020B0604020202020204" pitchFamily="34" charset="0"/>
                <a:sym typeface="Arial"/>
              </a:rPr>
              <a:t>(kopa VPA reģistrēti 3219 UA klienti)</a:t>
            </a:r>
          </a:p>
        </p:txBody>
      </p:sp>
      <p:pic>
        <p:nvPicPr>
          <p:cNvPr id="21" name="Graphic 20" descr="Scales of justice outline">
            <a:extLst>
              <a:ext uri="{FF2B5EF4-FFF2-40B4-BE49-F238E27FC236}">
                <a16:creationId xmlns:a16="http://schemas.microsoft.com/office/drawing/2014/main" id="{AA68DFA6-7C64-4858-030B-A5FAB0BD17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81278" y="2158819"/>
            <a:ext cx="847684" cy="718418"/>
          </a:xfrm>
          <a:prstGeom prst="rect">
            <a:avLst/>
          </a:prstGeom>
        </p:spPr>
      </p:pic>
      <p:sp>
        <p:nvSpPr>
          <p:cNvPr id="22" name="TextBox 21">
            <a:extLst>
              <a:ext uri="{FF2B5EF4-FFF2-40B4-BE49-F238E27FC236}">
                <a16:creationId xmlns:a16="http://schemas.microsoft.com/office/drawing/2014/main" id="{5535E9AD-2240-C888-8408-8C002DA2EAC4}"/>
              </a:ext>
            </a:extLst>
          </p:cNvPr>
          <p:cNvSpPr txBox="1"/>
          <p:nvPr/>
        </p:nvSpPr>
        <p:spPr>
          <a:xfrm>
            <a:off x="6786114" y="2840345"/>
            <a:ext cx="2458253" cy="56574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Arial"/>
                <a:ea typeface="Verdana"/>
                <a:cs typeface="Arial"/>
                <a:sym typeface="Arial"/>
              </a:rPr>
              <a:t>Juridiskās</a:t>
            </a:r>
            <a:r>
              <a:rPr kumimoji="0" lang="en-US" sz="1400" b="1" i="0" u="none" strike="noStrike" kern="0" cap="none" spc="0" normalizeH="0" baseline="0" noProof="0" dirty="0">
                <a:ln>
                  <a:noFill/>
                </a:ln>
                <a:solidFill>
                  <a:srgbClr val="000000"/>
                </a:solidFill>
                <a:effectLst/>
                <a:uLnTx/>
                <a:uFillTx/>
                <a:latin typeface="Arial"/>
                <a:ea typeface="Verdana"/>
                <a:cs typeface="Arial"/>
                <a:sym typeface="Arial"/>
              </a:rPr>
              <a:t> </a:t>
            </a:r>
            <a:r>
              <a:rPr kumimoji="0" lang="en-US" sz="1400" b="1" i="0" u="none" strike="noStrike" kern="0" cap="none" spc="0" normalizeH="0" baseline="0" noProof="0" dirty="0" err="1">
                <a:ln>
                  <a:noFill/>
                </a:ln>
                <a:solidFill>
                  <a:srgbClr val="000000"/>
                </a:solidFill>
                <a:effectLst/>
                <a:uLnTx/>
                <a:uFillTx/>
                <a:latin typeface="Arial"/>
                <a:ea typeface="Verdana"/>
                <a:cs typeface="Arial"/>
                <a:sym typeface="Arial"/>
              </a:rPr>
              <a:t>konsultācijas</a:t>
            </a:r>
            <a:endParaRPr kumimoji="0" lang="lv-LV" sz="1400" b="1" i="0" u="none" strike="noStrike" kern="0" cap="none" spc="0" normalizeH="0" baseline="0" noProof="0" dirty="0">
              <a:ln>
                <a:noFill/>
              </a:ln>
              <a:solidFill>
                <a:srgbClr val="000000"/>
              </a:solidFill>
              <a:effectLst/>
              <a:uLnTx/>
              <a:uFillTx/>
              <a:latin typeface="Arial"/>
              <a:ea typeface="Verdana"/>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200" b="0" i="0" u="none" strike="noStrike" kern="1200" cap="none" spc="0" normalizeH="0" baseline="0" noProof="0" dirty="0">
                <a:ln>
                  <a:noFill/>
                </a:ln>
                <a:solidFill>
                  <a:srgbClr val="800024"/>
                </a:solidFill>
                <a:effectLst/>
                <a:uLnTx/>
                <a:uFillTx/>
                <a:latin typeface="Arial" panose="020B0604020202020204" pitchFamily="34" charset="0"/>
                <a:ea typeface="+mn-ea"/>
                <a:cs typeface="Arial" panose="020B0604020202020204" pitchFamily="34" charset="0"/>
                <a:sym typeface="Arial"/>
              </a:rPr>
              <a:t>36 konsultācijas</a:t>
            </a:r>
          </a:p>
        </p:txBody>
      </p:sp>
      <p:sp>
        <p:nvSpPr>
          <p:cNvPr id="24" name="TextBox 23">
            <a:extLst>
              <a:ext uri="{FF2B5EF4-FFF2-40B4-BE49-F238E27FC236}">
                <a16:creationId xmlns:a16="http://schemas.microsoft.com/office/drawing/2014/main" id="{D989BD66-AB74-8636-8C72-67A57B368352}"/>
              </a:ext>
            </a:extLst>
          </p:cNvPr>
          <p:cNvSpPr txBox="1"/>
          <p:nvPr/>
        </p:nvSpPr>
        <p:spPr>
          <a:xfrm>
            <a:off x="10298698" y="2093396"/>
            <a:ext cx="5178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4800" b="0" i="0" u="none" strike="noStrike" kern="0" cap="none" spc="0" normalizeH="0" baseline="0" noProof="0" dirty="0">
                <a:ln>
                  <a:noFill/>
                </a:ln>
                <a:solidFill>
                  <a:srgbClr val="9CAFAF">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endParaRPr kumimoji="0" lang="lv-LV" sz="4800" b="0" i="0" u="none" strike="noStrike" kern="0" cap="none" spc="0" normalizeH="0" baseline="0" noProof="0" dirty="0">
              <a:ln>
                <a:noFill/>
              </a:ln>
              <a:solidFill>
                <a:srgbClr val="9CAFAF">
                  <a:lumMod val="75000"/>
                </a:srgbClr>
              </a:solidFill>
              <a:effectLst/>
              <a:uLnTx/>
              <a:uFillTx/>
              <a:latin typeface="Arial"/>
              <a:cs typeface="Arial"/>
              <a:sym typeface="Arial"/>
            </a:endParaRPr>
          </a:p>
        </p:txBody>
      </p:sp>
      <p:sp>
        <p:nvSpPr>
          <p:cNvPr id="25" name="TextBox 24">
            <a:extLst>
              <a:ext uri="{FF2B5EF4-FFF2-40B4-BE49-F238E27FC236}">
                <a16:creationId xmlns:a16="http://schemas.microsoft.com/office/drawing/2014/main" id="{EB1CC1E7-F6EB-11A9-A356-004E6A3D324E}"/>
              </a:ext>
            </a:extLst>
          </p:cNvPr>
          <p:cNvSpPr txBox="1"/>
          <p:nvPr/>
        </p:nvSpPr>
        <p:spPr>
          <a:xfrm>
            <a:off x="9328496" y="2825501"/>
            <a:ext cx="2458253" cy="55213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400" b="1" i="0" u="none" strike="noStrike" kern="0" cap="none" spc="0" normalizeH="0" baseline="0" noProof="0" dirty="0">
                <a:ln>
                  <a:noFill/>
                </a:ln>
                <a:solidFill>
                  <a:srgbClr val="000000"/>
                </a:solidFill>
                <a:effectLst/>
                <a:uLnTx/>
                <a:uFillTx/>
                <a:latin typeface="Arial"/>
                <a:ea typeface="Verdana"/>
                <a:cs typeface="Arial"/>
                <a:sym typeface="Arial"/>
              </a:rPr>
              <a:t>Psiholoģiskais</a:t>
            </a:r>
            <a:r>
              <a:rPr kumimoji="0" lang="en-US" sz="1400" b="1" i="0" u="none" strike="noStrike" kern="0" cap="none" spc="0" normalizeH="0" baseline="0" noProof="0" dirty="0">
                <a:ln>
                  <a:noFill/>
                </a:ln>
                <a:solidFill>
                  <a:srgbClr val="000000"/>
                </a:solidFill>
                <a:effectLst/>
                <a:uLnTx/>
                <a:uFillTx/>
                <a:latin typeface="Arial"/>
                <a:ea typeface="Verdana"/>
                <a:cs typeface="Arial"/>
                <a:sym typeface="Arial"/>
              </a:rPr>
              <a:t> </a:t>
            </a:r>
            <a:r>
              <a:rPr kumimoji="0" lang="lv-LV" sz="1400" b="1" i="0" u="none" strike="noStrike" kern="0" cap="none" spc="0" normalizeH="0" baseline="0" noProof="0" dirty="0">
                <a:ln>
                  <a:noFill/>
                </a:ln>
                <a:solidFill>
                  <a:srgbClr val="000000"/>
                </a:solidFill>
                <a:effectLst/>
                <a:uLnTx/>
                <a:uFillTx/>
                <a:latin typeface="Arial"/>
                <a:ea typeface="Verdana"/>
                <a:cs typeface="Arial"/>
                <a:sym typeface="Arial"/>
              </a:rPr>
              <a:t>atbalsts</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lv-LV" sz="1200" b="0" i="0" u="none" strike="noStrike" kern="1200" cap="none" spc="0" normalizeH="0" baseline="0" noProof="0" dirty="0">
                <a:ln>
                  <a:noFill/>
                </a:ln>
                <a:solidFill>
                  <a:srgbClr val="800024"/>
                </a:solidFill>
                <a:effectLst/>
                <a:uLnTx/>
                <a:uFillTx/>
                <a:latin typeface="Arial" panose="020B0604020202020204" pitchFamily="34" charset="0"/>
                <a:ea typeface="+mn-ea"/>
                <a:cs typeface="Arial" panose="020B0604020202020204" pitchFamily="34" charset="0"/>
                <a:sym typeface="Arial"/>
              </a:rPr>
              <a:t>64 konsultācijas</a:t>
            </a:r>
          </a:p>
        </p:txBody>
      </p:sp>
      <p:pic>
        <p:nvPicPr>
          <p:cNvPr id="27" name="Graphic 26" descr="Subtitles outline">
            <a:extLst>
              <a:ext uri="{FF2B5EF4-FFF2-40B4-BE49-F238E27FC236}">
                <a16:creationId xmlns:a16="http://schemas.microsoft.com/office/drawing/2014/main" id="{2E4647BF-3E22-2B45-AF9B-75938E58D8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65496" y="2097371"/>
            <a:ext cx="914400" cy="914400"/>
          </a:xfrm>
          <a:prstGeom prst="rect">
            <a:avLst/>
          </a:prstGeom>
        </p:spPr>
      </p:pic>
      <p:graphicFrame>
        <p:nvGraphicFramePr>
          <p:cNvPr id="31" name="Chart 30">
            <a:extLst>
              <a:ext uri="{FF2B5EF4-FFF2-40B4-BE49-F238E27FC236}">
                <a16:creationId xmlns:a16="http://schemas.microsoft.com/office/drawing/2014/main" id="{440663E6-B35B-DCFB-5BAF-6F9F5B7E9AE6}"/>
              </a:ext>
            </a:extLst>
          </p:cNvPr>
          <p:cNvGraphicFramePr/>
          <p:nvPr/>
        </p:nvGraphicFramePr>
        <p:xfrm>
          <a:off x="2729205" y="4014552"/>
          <a:ext cx="8467334" cy="278052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820362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32" name="Google Shape;332;p32"/>
          <p:cNvPicPr preferRelativeResize="0"/>
          <p:nvPr/>
        </p:nvPicPr>
        <p:blipFill rotWithShape="1">
          <a:blip r:embed="rId4">
            <a:alphaModFix/>
          </a:blip>
          <a:srcRect/>
          <a:stretch/>
        </p:blipFill>
        <p:spPr>
          <a:xfrm>
            <a:off x="55002"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2281806" y="274636"/>
            <a:ext cx="9300594" cy="1071795"/>
          </a:xfrm>
          <a:prstGeom prst="rect">
            <a:avLst/>
          </a:prstGeom>
          <a:noFill/>
          <a:ln>
            <a:noFill/>
          </a:ln>
        </p:spPr>
        <p:txBody>
          <a:bodyPr spcFirstLastPara="1" wrap="square" lIns="93950" tIns="46975" rIns="93950" bIns="46975" anchor="t" anchorCtr="0">
            <a:normAutofit fontScale="90000"/>
          </a:bodyPr>
          <a:lstStyle/>
          <a:p>
            <a:pPr lvl="0">
              <a:buClr>
                <a:schemeClr val="dk1"/>
              </a:buClr>
              <a:buSzPts val="2200"/>
            </a:pPr>
            <a:r>
              <a:rPr lang="lv" sz="2700" b="1" i="0" u="none" dirty="0">
                <a:solidFill>
                  <a:schemeClr val="tx1"/>
                </a:solidFill>
                <a:latin typeface="Verdana"/>
                <a:ea typeface="Verdana"/>
                <a:cs typeface="Verdana"/>
                <a:sym typeface="Verdana"/>
              </a:rPr>
              <a:t>	</a:t>
            </a:r>
            <a:r>
              <a:rPr lang="lv" sz="2400" b="1" dirty="0">
                <a:solidFill>
                  <a:srgbClr val="000000"/>
                </a:solidFill>
                <a:latin typeface="Verdana"/>
                <a:ea typeface="Verdana"/>
                <a:cs typeface="Verdana"/>
                <a:sym typeface="Verdana"/>
              </a:rPr>
              <a:t>Ukrainas civiliedzīvotājiem izsniegtās ilgtermiņa vīzas un </a:t>
            </a:r>
            <a:r>
              <a:rPr lang="lv" sz="2400" b="1" dirty="0">
                <a:solidFill>
                  <a:srgbClr val="000000"/>
                </a:solidFill>
                <a:latin typeface="Verdana"/>
                <a:ea typeface="Verdana"/>
                <a:sym typeface="Verdana"/>
              </a:rPr>
              <a:t>termiņuzturēšanās atļaujas</a:t>
            </a:r>
            <a:br>
              <a:rPr lang="lv" sz="2400" b="1" dirty="0">
                <a:solidFill>
                  <a:srgbClr val="000000"/>
                </a:solidFill>
                <a:latin typeface="Verdana"/>
                <a:ea typeface="Verdana"/>
                <a:sym typeface="Verdana"/>
              </a:rPr>
            </a:br>
            <a:r>
              <a:rPr lang="lv" sz="1800" b="1" dirty="0">
                <a:solidFill>
                  <a:srgbClr val="000000"/>
                </a:solidFill>
                <a:latin typeface="Verdana"/>
                <a:ea typeface="Verdana"/>
                <a:sym typeface="Verdana"/>
              </a:rPr>
              <a:t> (</a:t>
            </a:r>
            <a:r>
              <a:rPr lang="lv-LV" sz="1800" b="1" dirty="0">
                <a:solidFill>
                  <a:srgbClr val="000000"/>
                </a:solidFill>
                <a:latin typeface="Verdana"/>
                <a:ea typeface="Verdana"/>
                <a:sym typeface="Verdana"/>
              </a:rPr>
              <a:t>dati uz 01.10.2024.)</a:t>
            </a:r>
            <a:br>
              <a:rPr lang="lv" sz="2400" b="1" dirty="0">
                <a:solidFill>
                  <a:srgbClr val="000000"/>
                </a:solidFill>
                <a:latin typeface="Verdana"/>
                <a:ea typeface="Verdana"/>
                <a:sym typeface="Verdana"/>
              </a:rPr>
            </a:br>
            <a:br>
              <a:rPr lang="lv" b="1" i="0" u="none" dirty="0">
                <a:solidFill>
                  <a:schemeClr val="tx1"/>
                </a:solidFill>
                <a:latin typeface="Verdana"/>
                <a:ea typeface="Verdana"/>
                <a:cs typeface="Verdana"/>
                <a:sym typeface="Verdana"/>
              </a:rPr>
            </a:br>
            <a:endParaRPr dirty="0">
              <a:solidFill>
                <a:schemeClr val="tx1"/>
              </a:solidFill>
            </a:endParaRPr>
          </a:p>
        </p:txBody>
      </p:sp>
      <p:sp>
        <p:nvSpPr>
          <p:cNvPr id="6" name="Text Placeholder 5">
            <a:extLst>
              <a:ext uri="{FF2B5EF4-FFF2-40B4-BE49-F238E27FC236}">
                <a16:creationId xmlns:a16="http://schemas.microsoft.com/office/drawing/2014/main" id="{5456A608-B79C-41A0-BE17-D40C23D74ABC}"/>
              </a:ext>
            </a:extLst>
          </p:cNvPr>
          <p:cNvSpPr>
            <a:spLocks noGrp="1"/>
          </p:cNvSpPr>
          <p:nvPr>
            <p:ph type="body" idx="1"/>
          </p:nvPr>
        </p:nvSpPr>
        <p:spPr>
          <a:xfrm>
            <a:off x="609600" y="1417638"/>
            <a:ext cx="10972800" cy="4093930"/>
          </a:xfrm>
          <a:solidFill>
            <a:schemeClr val="bg2">
              <a:lumMod val="20000"/>
              <a:lumOff val="80000"/>
            </a:schemeClr>
          </a:solidFill>
        </p:spPr>
        <p:txBody>
          <a:bodyPr/>
          <a:lstStyle/>
          <a:p>
            <a:pPr marL="114300" indent="0" algn="just">
              <a:buNone/>
            </a:pPr>
            <a:r>
              <a:rPr lang="lv-LV" sz="1400" dirty="0">
                <a:solidFill>
                  <a:schemeClr val="tx1"/>
                </a:solidFill>
                <a:latin typeface="Verdana" panose="020B0604030504040204" pitchFamily="34" charset="0"/>
                <a:ea typeface="Verdana" panose="020B0604030504040204" pitchFamily="34" charset="0"/>
              </a:rPr>
              <a:t>Turpinās gan pirmreizējo, gan atkārtoto </a:t>
            </a:r>
            <a:r>
              <a:rPr lang="lv-LV" sz="1400" dirty="0" err="1">
                <a:solidFill>
                  <a:schemeClr val="tx1"/>
                </a:solidFill>
                <a:latin typeface="Verdana" panose="020B0604030504040204" pitchFamily="34" charset="0"/>
                <a:ea typeface="Verdana" panose="020B0604030504040204" pitchFamily="34" charset="0"/>
              </a:rPr>
              <a:t>termiņuzturēšanās</a:t>
            </a:r>
            <a:r>
              <a:rPr lang="lv-LV" sz="1400" dirty="0">
                <a:solidFill>
                  <a:schemeClr val="tx1"/>
                </a:solidFill>
                <a:latin typeface="Verdana" panose="020B0604030504040204" pitchFamily="34" charset="0"/>
                <a:ea typeface="Verdana" panose="020B0604030504040204" pitchFamily="34" charset="0"/>
              </a:rPr>
              <a:t> atļauju izsniegšana Ukrainas civiliedzīvotājiem. Izsniegto uzturēšanās atļauju skaits 2024. gadā saglabājas </a:t>
            </a:r>
            <a:r>
              <a:rPr lang="lv-LV" sz="1400" b="1" dirty="0">
                <a:solidFill>
                  <a:schemeClr val="tx1"/>
                </a:solidFill>
                <a:latin typeface="Verdana" panose="020B0604030504040204" pitchFamily="34" charset="0"/>
                <a:ea typeface="Verdana" panose="020B0604030504040204" pitchFamily="34" charset="0"/>
              </a:rPr>
              <a:t>mērens un stabils.</a:t>
            </a:r>
            <a:endParaRPr lang="lv-LV" sz="1400" dirty="0">
              <a:solidFill>
                <a:schemeClr val="tx1"/>
              </a:solidFill>
              <a:latin typeface="Verdana" panose="020B0604030504040204" pitchFamily="34" charset="0"/>
              <a:ea typeface="Verdana" panose="020B0604030504040204" pitchFamily="34" charset="0"/>
            </a:endParaRPr>
          </a:p>
          <a:p>
            <a:pPr marL="114300" indent="0" algn="just">
              <a:buNone/>
            </a:pPr>
            <a:endParaRPr lang="lv-LV" sz="1400" b="1" dirty="0">
              <a:solidFill>
                <a:schemeClr val="tx1"/>
              </a:solidFill>
              <a:latin typeface="Verdana" panose="020B0604030504040204" pitchFamily="34" charset="0"/>
              <a:ea typeface="Verdana" panose="020B0604030504040204" pitchFamily="34" charset="0"/>
            </a:endParaRPr>
          </a:p>
          <a:p>
            <a:pPr marL="114300" indent="0">
              <a:buNone/>
            </a:pPr>
            <a:endParaRPr lang="lv-LV" sz="1400" dirty="0">
              <a:latin typeface="Verdana" panose="020B0604030504040204" pitchFamily="34" charset="0"/>
              <a:ea typeface="Verdana" panose="020B0604030504040204" pitchFamily="34" charset="0"/>
            </a:endParaRPr>
          </a:p>
          <a:p>
            <a:pPr marL="114300" indent="0">
              <a:buNone/>
            </a:pPr>
            <a:endParaRPr lang="lv-LV" sz="1400" dirty="0">
              <a:latin typeface="Verdana" panose="020B0604030504040204" pitchFamily="34" charset="0"/>
              <a:ea typeface="Verdana" panose="020B0604030504040204" pitchFamily="34" charset="0"/>
            </a:endParaRPr>
          </a:p>
          <a:p>
            <a:pPr marL="114300" indent="0">
              <a:buNone/>
            </a:pPr>
            <a:endParaRPr lang="lv-LV" sz="1400" dirty="0">
              <a:latin typeface="Verdana" panose="020B0604030504040204" pitchFamily="34" charset="0"/>
              <a:ea typeface="Verdana" panose="020B0604030504040204" pitchFamily="34" charset="0"/>
            </a:endParaRPr>
          </a:p>
          <a:p>
            <a:pPr marL="114300" indent="0">
              <a:buNone/>
            </a:pPr>
            <a:endParaRPr lang="lv-LV" sz="1400" dirty="0">
              <a:latin typeface="Verdana" panose="020B0604030504040204" pitchFamily="34" charset="0"/>
              <a:ea typeface="Verdana" panose="020B0604030504040204" pitchFamily="34" charset="0"/>
            </a:endParaRPr>
          </a:p>
          <a:p>
            <a:pPr marL="114300" indent="0" algn="just">
              <a:buNone/>
            </a:pPr>
            <a:endParaRPr lang="lv-LV" sz="1400" b="1" dirty="0">
              <a:latin typeface="Verdana" panose="020B0604030504040204" pitchFamily="34" charset="0"/>
              <a:ea typeface="Verdana" panose="020B0604030504040204" pitchFamily="34" charset="0"/>
            </a:endParaRPr>
          </a:p>
          <a:p>
            <a:pPr marL="114300" indent="0" algn="just">
              <a:buNone/>
            </a:pPr>
            <a:endParaRPr lang="lv-LV" sz="1400" b="1" dirty="0">
              <a:latin typeface="Verdana" panose="020B0604030504040204" pitchFamily="34" charset="0"/>
              <a:ea typeface="Verdana" panose="020B0604030504040204" pitchFamily="34" charset="0"/>
            </a:endParaRPr>
          </a:p>
          <a:p>
            <a:pPr marL="114300" indent="0">
              <a:buNone/>
            </a:pPr>
            <a:endParaRPr lang="lv-LV" sz="1400" dirty="0">
              <a:latin typeface="Verdana" panose="020B0604030504040204" pitchFamily="34" charset="0"/>
              <a:ea typeface="Verdana" panose="020B0604030504040204" pitchFamily="34" charset="0"/>
            </a:endParaRPr>
          </a:p>
          <a:p>
            <a:pPr marL="114300" indent="0">
              <a:buNone/>
            </a:pPr>
            <a:endParaRPr lang="lv-LV" sz="1400" dirty="0">
              <a:latin typeface="Verdana" panose="020B0604030504040204" pitchFamily="34" charset="0"/>
              <a:ea typeface="Verdana" panose="020B0604030504040204" pitchFamily="34" charset="0"/>
            </a:endParaRPr>
          </a:p>
          <a:p>
            <a:pPr marL="114300" indent="0">
              <a:buNone/>
            </a:pPr>
            <a:endParaRPr lang="lv-LV" sz="1400" dirty="0">
              <a:latin typeface="Verdana" panose="020B0604030504040204" pitchFamily="34" charset="0"/>
              <a:ea typeface="Verdana" panose="020B0604030504040204" pitchFamily="34" charset="0"/>
            </a:endParaRPr>
          </a:p>
        </p:txBody>
      </p:sp>
      <p:sp>
        <p:nvSpPr>
          <p:cNvPr id="98" name="Google Shape;98;p5"/>
          <p:cNvSpPr txBox="1"/>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fld id="{00000000-1234-1234-1234-123412341234}" type="slidenum">
              <a:rPr kumimoji="0" lang="lv" sz="10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t>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TextBox 3"/>
          <p:cNvSpPr txBox="1"/>
          <p:nvPr/>
        </p:nvSpPr>
        <p:spPr>
          <a:xfrm>
            <a:off x="11047615" y="6043353"/>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12" name="Chart 11">
            <a:extLst>
              <a:ext uri="{FF2B5EF4-FFF2-40B4-BE49-F238E27FC236}">
                <a16:creationId xmlns:a16="http://schemas.microsoft.com/office/drawing/2014/main" id="{5FD2A880-FD10-47AE-A0ED-01E44A281159}"/>
              </a:ext>
            </a:extLst>
          </p:cNvPr>
          <p:cNvGraphicFramePr>
            <a:graphicFrameLocks/>
          </p:cNvGraphicFramePr>
          <p:nvPr>
            <p:extLst>
              <p:ext uri="{D42A27DB-BD31-4B8C-83A1-F6EECF244321}">
                <p14:modId xmlns:p14="http://schemas.microsoft.com/office/powerpoint/2010/main" val="2977577777"/>
              </p:ext>
            </p:extLst>
          </p:nvPr>
        </p:nvGraphicFramePr>
        <p:xfrm>
          <a:off x="1129183" y="2291441"/>
          <a:ext cx="9933634" cy="227511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E459988-462E-40BE-A9DF-CBB4C8C9BC79}"/>
              </a:ext>
            </a:extLst>
          </p:cNvPr>
          <p:cNvSpPr txBox="1"/>
          <p:nvPr/>
        </p:nvSpPr>
        <p:spPr>
          <a:xfrm>
            <a:off x="726374" y="4845054"/>
            <a:ext cx="10739252" cy="307777"/>
          </a:xfrm>
          <a:prstGeom prst="rect">
            <a:avLst/>
          </a:prstGeom>
          <a:noFill/>
        </p:spPr>
        <p:txBody>
          <a:bodyPr wrap="square" rtlCol="0">
            <a:spAutoFit/>
          </a:bodyPr>
          <a:lstStyle/>
          <a:p>
            <a:pPr algn="just"/>
            <a:r>
              <a:rPr lang="lv-LV" dirty="0">
                <a:solidFill>
                  <a:schemeClr val="tx1"/>
                </a:solidFill>
                <a:latin typeface="Verdana" panose="020B0604030504040204" pitchFamily="34" charset="0"/>
                <a:ea typeface="Verdana" panose="020B0604030504040204" pitchFamily="34" charset="0"/>
              </a:rPr>
              <a:t>Ukrainas civiliedzīvotājiem kopš kara sākuma kopā izsniegti </a:t>
            </a:r>
            <a:r>
              <a:rPr lang="lv-LV" b="1" dirty="0">
                <a:solidFill>
                  <a:schemeClr val="tx1"/>
                </a:solidFill>
                <a:latin typeface="Verdana" panose="020B0604030504040204" pitchFamily="34" charset="0"/>
                <a:ea typeface="Verdana" panose="020B0604030504040204" pitchFamily="34" charset="0"/>
              </a:rPr>
              <a:t>67 971 uzturēšanās tiesības apliecinoši dokumenti.</a:t>
            </a:r>
          </a:p>
        </p:txBody>
      </p:sp>
    </p:spTree>
    <p:extLst>
      <p:ext uri="{BB962C8B-B14F-4D97-AF65-F5344CB8AC3E}">
        <p14:creationId xmlns:p14="http://schemas.microsoft.com/office/powerpoint/2010/main" val="370871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58" y="274637"/>
            <a:ext cx="9156441" cy="1143000"/>
          </a:xfrm>
        </p:spPr>
        <p:txBody>
          <a:bodyPr/>
          <a:lstStyle/>
          <a:p>
            <a:r>
              <a:rPr lang="lv" sz="2400" b="1" dirty="0">
                <a:solidFill>
                  <a:schemeClr val="tx1"/>
                </a:solidFill>
                <a:latin typeface="Verdana" panose="020B0604030504040204" pitchFamily="34" charset="0"/>
                <a:ea typeface="Verdana" panose="020B0604030504040204" pitchFamily="34" charset="0"/>
              </a:rPr>
              <a:t>Pašvaldībās reģistrētie Ukrainas civiliedzīvotāji</a:t>
            </a:r>
            <a:br>
              <a:rPr lang="lv" sz="2400" b="1" dirty="0">
                <a:solidFill>
                  <a:schemeClr val="tx1"/>
                </a:solidFill>
                <a:latin typeface="Verdana" panose="020B0604030504040204" pitchFamily="34" charset="0"/>
                <a:ea typeface="Verdana" panose="020B0604030504040204" pitchFamily="34" charset="0"/>
              </a:rPr>
            </a:br>
            <a:r>
              <a:rPr lang="lv" sz="1600" b="1" dirty="0">
                <a:solidFill>
                  <a:schemeClr val="tx1"/>
                </a:solidFill>
                <a:latin typeface="Verdana" panose="020B0604030504040204" pitchFamily="34" charset="0"/>
                <a:ea typeface="Verdana" panose="020B0604030504040204" pitchFamily="34" charset="0"/>
              </a:rPr>
              <a:t>(UCASNIR* dati uz 30.09.2024.)</a:t>
            </a:r>
            <a:endParaRPr lang="lv-LV" sz="2000" b="1" dirty="0">
              <a:latin typeface="Verdana" panose="020B0604030504040204" pitchFamily="34" charset="0"/>
              <a:ea typeface="Verdana" panose="020B0604030504040204" pitchFamily="34" charset="0"/>
            </a:endParaRPr>
          </a:p>
        </p:txBody>
      </p:sp>
      <p:sp>
        <p:nvSpPr>
          <p:cNvPr id="3" name="Text Placeholder 2"/>
          <p:cNvSpPr>
            <a:spLocks noGrp="1"/>
          </p:cNvSpPr>
          <p:nvPr>
            <p:ph type="body" idx="1"/>
          </p:nvPr>
        </p:nvSpPr>
        <p:spPr>
          <a:xfrm>
            <a:off x="609600" y="1417636"/>
            <a:ext cx="10972800" cy="4097043"/>
          </a:xfrm>
          <a:solidFill>
            <a:schemeClr val="accent1">
              <a:lumMod val="20000"/>
              <a:lumOff val="80000"/>
            </a:schemeClr>
          </a:solidFill>
        </p:spPr>
        <p:txBody>
          <a:bodyPr/>
          <a:lstStyle/>
          <a:p>
            <a:pPr marL="0" indent="0" algn="ctr">
              <a:spcBef>
                <a:spcPts val="320"/>
              </a:spcBef>
              <a:buSzPts val="1600"/>
              <a:buNone/>
            </a:pPr>
            <a:r>
              <a:rPr lang="lv-LV" sz="1600" dirty="0">
                <a:latin typeface="Verdana" panose="020B0604030504040204" pitchFamily="34" charset="0"/>
                <a:ea typeface="Verdana" panose="020B0604030504040204" pitchFamily="34" charset="0"/>
              </a:rPr>
              <a:t>Pašvaldībās kā aktīvi šobrīd reģistrēti </a:t>
            </a:r>
            <a:r>
              <a:rPr lang="lv-LV" sz="1600" b="1" dirty="0">
                <a:latin typeface="Verdana" panose="020B0604030504040204" pitchFamily="34" charset="0"/>
                <a:ea typeface="Verdana" panose="020B0604030504040204" pitchFamily="34" charset="0"/>
              </a:rPr>
              <a:t>32 304 </a:t>
            </a:r>
            <a:r>
              <a:rPr lang="lv-LV" sz="1600" dirty="0">
                <a:latin typeface="Verdana" panose="020B0604030504040204" pitchFamily="34" charset="0"/>
                <a:ea typeface="Verdana" panose="020B0604030504040204" pitchFamily="34" charset="0"/>
              </a:rPr>
              <a:t>Ukrainas civiliedzīvotāji</a:t>
            </a:r>
            <a:endParaRPr lang="lv-LV" sz="1600" b="1" dirty="0">
              <a:solidFill>
                <a:schemeClr val="tx1"/>
              </a:solidFill>
              <a:latin typeface="Verdana" panose="020B0604030504040204" pitchFamily="34" charset="0"/>
              <a:ea typeface="Verdana" panose="020B0604030504040204" pitchFamily="34" charset="0"/>
            </a:endParaRPr>
          </a:p>
          <a:p>
            <a:pPr marL="0" indent="0" algn="just">
              <a:spcBef>
                <a:spcPts val="320"/>
              </a:spcBef>
              <a:buSzPts val="1600"/>
              <a:buNone/>
            </a:pPr>
            <a:endParaRPr lang="lv-LV" sz="1600" b="1"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endParaRPr>
          </a:p>
          <a:p>
            <a:pPr marL="0" lvl="0" indent="0" algn="just">
              <a:spcBef>
                <a:spcPts val="600"/>
              </a:spcBef>
              <a:buSzPts val="1600"/>
              <a:buNone/>
            </a:pPr>
            <a:r>
              <a:rPr lang="lv-LV" sz="1600" dirty="0">
                <a:solidFill>
                  <a:schemeClr val="tx1"/>
                </a:solidFill>
                <a:latin typeface="Verdana" panose="020B0604030504040204" pitchFamily="34" charset="0"/>
                <a:ea typeface="Verdana" panose="020B0604030504040204" pitchFamily="34" charset="0"/>
              </a:rPr>
              <a:t>Ar pašvaldību starpniecību šobrīd </a:t>
            </a:r>
            <a:r>
              <a:rPr lang="lv-LV" sz="1600" b="1" dirty="0">
                <a:solidFill>
                  <a:schemeClr val="tx1"/>
                </a:solidFill>
                <a:latin typeface="Verdana" panose="020B0604030504040204" pitchFamily="34" charset="0"/>
                <a:ea typeface="Verdana" panose="020B0604030504040204" pitchFamily="34" charset="0"/>
              </a:rPr>
              <a:t>izmitināti</a:t>
            </a:r>
            <a:r>
              <a:rPr lang="lv-LV" sz="1600" dirty="0">
                <a:solidFill>
                  <a:schemeClr val="tx1"/>
                </a:solidFill>
                <a:latin typeface="Verdana" panose="020B0604030504040204" pitchFamily="34" charset="0"/>
                <a:ea typeface="Verdana" panose="020B0604030504040204" pitchFamily="34" charset="0"/>
              </a:rPr>
              <a:t> </a:t>
            </a:r>
            <a:r>
              <a:rPr lang="lv-LV" sz="1600" b="1" dirty="0">
                <a:solidFill>
                  <a:schemeClr val="tx1"/>
                </a:solidFill>
                <a:latin typeface="Verdana" panose="020B0604030504040204" pitchFamily="34" charset="0"/>
                <a:ea typeface="Verdana" panose="020B0604030504040204" pitchFamily="34" charset="0"/>
              </a:rPr>
              <a:t>3143 </a:t>
            </a:r>
            <a:r>
              <a:rPr lang="lv-LV" sz="1600" dirty="0">
                <a:solidFill>
                  <a:schemeClr val="tx1"/>
                </a:solidFill>
                <a:latin typeface="Verdana" panose="020B0604030504040204" pitchFamily="34" charset="0"/>
                <a:ea typeface="Verdana" panose="020B0604030504040204" pitchFamily="34" charset="0"/>
              </a:rPr>
              <a:t>Ukrainas civiliedzīvotāji, </a:t>
            </a:r>
            <a:r>
              <a:rPr lang="lv-LV" sz="1600" b="1" dirty="0">
                <a:solidFill>
                  <a:schemeClr val="tx1"/>
                </a:solidFill>
                <a:latin typeface="Verdana" panose="020B0604030504040204" pitchFamily="34" charset="0"/>
                <a:ea typeface="Verdana" panose="020B0604030504040204" pitchFamily="34" charset="0"/>
              </a:rPr>
              <a:t>brīvo</a:t>
            </a:r>
            <a:r>
              <a:rPr lang="lv-LV" sz="1600" dirty="0">
                <a:solidFill>
                  <a:schemeClr val="tx1"/>
                </a:solidFill>
                <a:latin typeface="Verdana" panose="020B0604030504040204" pitchFamily="34" charset="0"/>
                <a:ea typeface="Verdana" panose="020B0604030504040204" pitchFamily="34" charset="0"/>
              </a:rPr>
              <a:t> izmitināšanas </a:t>
            </a:r>
            <a:r>
              <a:rPr lang="lv-LV" sz="1600" b="1" dirty="0">
                <a:solidFill>
                  <a:schemeClr val="tx1"/>
                </a:solidFill>
                <a:latin typeface="Verdana" panose="020B0604030504040204" pitchFamily="34" charset="0"/>
                <a:ea typeface="Verdana" panose="020B0604030504040204" pitchFamily="34" charset="0"/>
              </a:rPr>
              <a:t>gultas vietu skaits – 401.</a:t>
            </a:r>
          </a:p>
          <a:p>
            <a:pPr marL="0" lvl="0" indent="0" algn="just">
              <a:spcBef>
                <a:spcPts val="600"/>
              </a:spcBef>
              <a:buSzPts val="1600"/>
              <a:buNone/>
            </a:pPr>
            <a:r>
              <a:rPr lang="lv-LV" sz="1200" dirty="0">
                <a:solidFill>
                  <a:schemeClr val="tx1"/>
                </a:solidFill>
                <a:latin typeface="Verdana" panose="020B0604030504040204" pitchFamily="34" charset="0"/>
                <a:ea typeface="Verdana" panose="020B0604030504040204" pitchFamily="34" charset="0"/>
              </a:rPr>
              <a:t>*UCASNIR- Ukrainas civiliedzīvotāju atbalsta sniegšanai nepieciešamās informācijas reģistrs.</a:t>
            </a:r>
          </a:p>
          <a:p>
            <a:pPr marL="0" lvl="0" indent="0" algn="just">
              <a:spcBef>
                <a:spcPts val="320"/>
              </a:spcBef>
              <a:buSzPts val="1600"/>
              <a:buNone/>
            </a:pPr>
            <a:endParaRPr lang="lv-LV" sz="1600" dirty="0">
              <a:solidFill>
                <a:schemeClr val="tx1"/>
              </a:solidFill>
              <a:latin typeface="Verdana" panose="020B0604030504040204" pitchFamily="34" charset="0"/>
              <a:ea typeface="Verdana" panose="020B0604030504040204" pitchFamily="34" charset="0"/>
              <a:sym typeface="Verdana"/>
            </a:endParaRPr>
          </a:p>
          <a:p>
            <a:pPr marL="0" indent="0">
              <a:spcBef>
                <a:spcPts val="320"/>
              </a:spcBef>
              <a:buSzPts val="1600"/>
              <a:buNone/>
            </a:pPr>
            <a:endParaRPr lang="lv-LV" sz="1600" dirty="0">
              <a:latin typeface="Verdana" panose="020B0604030504040204" pitchFamily="34" charset="0"/>
              <a:ea typeface="Verdana" panose="020B0604030504040204" pitchFamily="34" charset="0"/>
            </a:endParaRPr>
          </a:p>
          <a:p>
            <a:pPr marL="114300" indent="0">
              <a:buNone/>
            </a:pPr>
            <a:endParaRPr lang="lv-LV"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v" smtClean="0"/>
              <a:t>5</a:t>
            </a:fld>
            <a:endParaRPr lang="lv"/>
          </a:p>
        </p:txBody>
      </p:sp>
      <p:graphicFrame>
        <p:nvGraphicFramePr>
          <p:cNvPr id="7" name="Chart 6">
            <a:extLst>
              <a:ext uri="{FF2B5EF4-FFF2-40B4-BE49-F238E27FC236}">
                <a16:creationId xmlns:a16="http://schemas.microsoft.com/office/drawing/2014/main" id="{CEC01FFB-6498-4249-9C4D-22A27E215241}"/>
              </a:ext>
            </a:extLst>
          </p:cNvPr>
          <p:cNvGraphicFramePr/>
          <p:nvPr>
            <p:extLst>
              <p:ext uri="{D42A27DB-BD31-4B8C-83A1-F6EECF244321}">
                <p14:modId xmlns:p14="http://schemas.microsoft.com/office/powerpoint/2010/main" val="3959735355"/>
              </p:ext>
            </p:extLst>
          </p:nvPr>
        </p:nvGraphicFramePr>
        <p:xfrm>
          <a:off x="6197120" y="2078075"/>
          <a:ext cx="2540480" cy="1517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A8D8CB8-ACDB-4065-9C10-D572042FFCB6}"/>
              </a:ext>
            </a:extLst>
          </p:cNvPr>
          <p:cNvGraphicFramePr/>
          <p:nvPr>
            <p:extLst>
              <p:ext uri="{D42A27DB-BD31-4B8C-83A1-F6EECF244321}">
                <p14:modId xmlns:p14="http://schemas.microsoft.com/office/powerpoint/2010/main" val="1213540821"/>
              </p:ext>
            </p:extLst>
          </p:nvPr>
        </p:nvGraphicFramePr>
        <p:xfrm>
          <a:off x="8128932" y="3037519"/>
          <a:ext cx="3389153" cy="1517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4C8FB06-FE53-4D26-8E29-82BE826D2B1E}"/>
              </a:ext>
            </a:extLst>
          </p:cNvPr>
          <p:cNvGraphicFramePr>
            <a:graphicFrameLocks/>
          </p:cNvGraphicFramePr>
          <p:nvPr>
            <p:extLst>
              <p:ext uri="{D42A27DB-BD31-4B8C-83A1-F6EECF244321}">
                <p14:modId xmlns:p14="http://schemas.microsoft.com/office/powerpoint/2010/main" val="1805089082"/>
              </p:ext>
            </p:extLst>
          </p:nvPr>
        </p:nvGraphicFramePr>
        <p:xfrm>
          <a:off x="1268135" y="185288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822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2"/>
          <p:cNvSpPr txBox="1"/>
          <p:nvPr/>
        </p:nvSpPr>
        <p:spPr>
          <a:xfrm>
            <a:off x="11212513" y="6324600"/>
            <a:ext cx="573087" cy="304800"/>
          </a:xfrm>
          <a:prstGeom prst="rect">
            <a:avLst/>
          </a:prstGeom>
          <a:noFill/>
          <a:ln>
            <a:noFill/>
          </a:ln>
        </p:spPr>
        <p:txBody>
          <a:bodyPr spcFirstLastPara="1" wrap="square" lIns="93950" tIns="46975" rIns="93950" bIns="46975" anchor="ctr" anchorCtr="0">
            <a:noAutofit/>
          </a:bodyPr>
          <a:lstStyle/>
          <a:p>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fld id="{00000000-1234-1234-1234-123412341234}" type="slidenum">
              <a:rPr kumimoji="0" lang="lv" sz="1000" b="0" i="0" u="none" strike="noStrike" kern="0" cap="none" spc="0" normalizeH="0" baseline="0" noProof="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898989"/>
                </a:buClr>
                <a:buSzPts val="1000"/>
                <a:buFont typeface="Verdana"/>
                <a:buNone/>
                <a:tabLst/>
                <a:defRPr/>
              </a:pPr>
              <a:t>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160;p42"/>
          <p:cNvSpPr txBox="1">
            <a:spLocks noGrp="1"/>
          </p:cNvSpPr>
          <p:nvPr>
            <p:ph type="title"/>
          </p:nvPr>
        </p:nvSpPr>
        <p:spPr>
          <a:xfrm>
            <a:off x="2827583" y="158120"/>
            <a:ext cx="8403052" cy="651255"/>
          </a:xfrm>
          <a:prstGeom prst="rect">
            <a:avLst/>
          </a:prstGeom>
          <a:noFill/>
          <a:ln>
            <a:noFill/>
          </a:ln>
        </p:spPr>
        <p:txBody>
          <a:bodyPr spcFirstLastPara="1" wrap="square" lIns="93950" tIns="46975" rIns="93950" bIns="46975" anchor="t" anchorCtr="0">
            <a:noAutofit/>
          </a:bodyPr>
          <a:lstStyle/>
          <a:p>
            <a:pPr marL="0" lvl="0" indent="0" algn="ctr" rtl="0">
              <a:lnSpc>
                <a:spcPct val="100000"/>
              </a:lnSpc>
              <a:spcBef>
                <a:spcPts val="0"/>
              </a:spcBef>
              <a:spcAft>
                <a:spcPts val="0"/>
              </a:spcAft>
              <a:buClr>
                <a:srgbClr val="000000"/>
              </a:buClr>
              <a:buSzPts val="2000"/>
              <a:buFont typeface="Verdana"/>
              <a:buNone/>
            </a:pPr>
            <a:r>
              <a:rPr lang="lv" sz="2000" dirty="0">
                <a:solidFill>
                  <a:srgbClr val="000000"/>
                </a:solidFill>
                <a:latin typeface="Verdana"/>
                <a:ea typeface="Verdana"/>
                <a:cs typeface="Verdana"/>
                <a:sym typeface="Verdana"/>
              </a:rPr>
              <a:t>Ukrainas atbalstam piešķirtais finansējums 2022., 2023.un 2024. gadā, </a:t>
            </a:r>
            <a:r>
              <a:rPr lang="lv" sz="2000" i="1" dirty="0">
                <a:solidFill>
                  <a:srgbClr val="000000"/>
                </a:solidFill>
                <a:latin typeface="Verdana"/>
                <a:ea typeface="Verdana"/>
                <a:cs typeface="Verdana"/>
                <a:sym typeface="Verdana"/>
              </a:rPr>
              <a:t>euro</a:t>
            </a:r>
            <a:br>
              <a:rPr lang="lv" dirty="0">
                <a:solidFill>
                  <a:srgbClr val="000000"/>
                </a:solidFill>
                <a:latin typeface="Verdana"/>
                <a:ea typeface="Verdana"/>
                <a:cs typeface="Verdana"/>
                <a:sym typeface="Verdana"/>
              </a:rPr>
            </a:br>
            <a:endParaRPr dirty="0">
              <a:latin typeface="Verdana"/>
              <a:ea typeface="Verdana"/>
              <a:cs typeface="Verdana"/>
              <a:sym typeface="Verdana"/>
            </a:endParaRPr>
          </a:p>
        </p:txBody>
      </p:sp>
      <p:grpSp>
        <p:nvGrpSpPr>
          <p:cNvPr id="11" name="Group 10">
            <a:extLst>
              <a:ext uri="{FF2B5EF4-FFF2-40B4-BE49-F238E27FC236}">
                <a16:creationId xmlns:a16="http://schemas.microsoft.com/office/drawing/2014/main" id="{4073F655-3A23-399C-3287-39FC26F75C39}"/>
              </a:ext>
            </a:extLst>
          </p:cNvPr>
          <p:cNvGrpSpPr/>
          <p:nvPr/>
        </p:nvGrpSpPr>
        <p:grpSpPr>
          <a:xfrm>
            <a:off x="109195" y="1453496"/>
            <a:ext cx="6399831" cy="3914408"/>
            <a:chOff x="108342" y="1453496"/>
            <a:chExt cx="6425352" cy="3914408"/>
          </a:xfrm>
        </p:grpSpPr>
        <p:grpSp>
          <p:nvGrpSpPr>
            <p:cNvPr id="176" name="Google Shape;176;p42"/>
            <p:cNvGrpSpPr/>
            <p:nvPr/>
          </p:nvGrpSpPr>
          <p:grpSpPr>
            <a:xfrm>
              <a:off x="247577" y="1453496"/>
              <a:ext cx="6217955" cy="966731"/>
              <a:chOff x="580455" y="3458834"/>
              <a:chExt cx="2643432" cy="272834"/>
            </a:xfrm>
          </p:grpSpPr>
          <p:sp>
            <p:nvSpPr>
              <p:cNvPr id="178" name="Google Shape;178;p42"/>
              <p:cNvSpPr txBox="1"/>
              <p:nvPr/>
            </p:nvSpPr>
            <p:spPr>
              <a:xfrm>
                <a:off x="594819" y="3458834"/>
                <a:ext cx="2629068" cy="165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Times New Roman"/>
                  <a:buNone/>
                  <a:tabLst/>
                  <a:defRPr/>
                </a:pPr>
                <a:r>
                  <a:rPr kumimoji="0" lang="lv" sz="1600" b="1" i="0" u="none" strike="noStrike" kern="0" cap="none" spc="0" normalizeH="0" baseline="0" noProof="0" dirty="0">
                    <a:ln>
                      <a:noFill/>
                    </a:ln>
                    <a:solidFill>
                      <a:srgbClr val="18000C"/>
                    </a:solidFill>
                    <a:effectLst/>
                    <a:uLnTx/>
                    <a:uFillTx/>
                    <a:latin typeface="Verdana" panose="020B0604030504040204" pitchFamily="34" charset="0"/>
                    <a:ea typeface="Verdana" panose="020B0604030504040204" pitchFamily="34" charset="0"/>
                    <a:cs typeface="Arial"/>
                    <a:sym typeface="Arial"/>
                  </a:rPr>
                  <a:t>2022. </a:t>
                </a:r>
                <a:r>
                  <a:rPr kumimoji="0" lang="lv-LV" sz="1600" b="1" i="0" u="none" strike="noStrike" kern="0" cap="none" spc="0" normalizeH="0" baseline="0" noProof="0" dirty="0">
                    <a:ln>
                      <a:noFill/>
                    </a:ln>
                    <a:solidFill>
                      <a:srgbClr val="18000C"/>
                    </a:solidFill>
                    <a:effectLst/>
                    <a:uLnTx/>
                    <a:uFillTx/>
                    <a:latin typeface="Verdana" panose="020B0604030504040204" pitchFamily="34" charset="0"/>
                    <a:ea typeface="Verdana" panose="020B0604030504040204" pitchFamily="34" charset="0"/>
                    <a:cs typeface="Arial"/>
                    <a:sym typeface="Arial"/>
                  </a:rPr>
                  <a:t>g</a:t>
                </a:r>
                <a:r>
                  <a:rPr kumimoji="0" lang="lv" sz="1600" b="1" i="0" u="none" strike="noStrike" kern="0" cap="none" spc="0" normalizeH="0" baseline="0" noProof="0" dirty="0">
                    <a:ln>
                      <a:noFill/>
                    </a:ln>
                    <a:solidFill>
                      <a:srgbClr val="18000C"/>
                    </a:solidFill>
                    <a:effectLst/>
                    <a:uLnTx/>
                    <a:uFillTx/>
                    <a:latin typeface="Verdana" panose="020B0604030504040204" pitchFamily="34" charset="0"/>
                    <a:ea typeface="Verdana" panose="020B0604030504040204" pitchFamily="34" charset="0"/>
                    <a:cs typeface="Arial"/>
                    <a:sym typeface="Arial"/>
                  </a:rPr>
                  <a:t>adā pārdalītais finansējums no līdzekļiem neparedzētiem gadījumiem</a:t>
                </a:r>
                <a:endParaRPr kumimoji="0" sz="1600" b="0" i="0" u="none" strike="noStrike" kern="0" cap="none" spc="0" normalizeH="0" baseline="0" noProof="0" dirty="0">
                  <a:ln>
                    <a:noFill/>
                  </a:ln>
                  <a:solidFill>
                    <a:srgbClr val="18000C"/>
                  </a:solidFill>
                  <a:effectLst/>
                  <a:uLnTx/>
                  <a:uFillTx/>
                  <a:latin typeface="Verdana" panose="020B0604030504040204" pitchFamily="34" charset="0"/>
                  <a:ea typeface="Verdana" panose="020B0604030504040204" pitchFamily="34" charset="0"/>
                  <a:cs typeface="Arial"/>
                  <a:sym typeface="Arial"/>
                </a:endParaRPr>
              </a:p>
            </p:txBody>
          </p:sp>
          <p:sp>
            <p:nvSpPr>
              <p:cNvPr id="179" name="Google Shape;179;p42"/>
              <p:cNvSpPr txBox="1"/>
              <p:nvPr/>
            </p:nvSpPr>
            <p:spPr>
              <a:xfrm>
                <a:off x="580455" y="3627445"/>
                <a:ext cx="2629068" cy="1042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lv-LV" sz="1800" b="1" i="1" u="none" strike="noStrike" kern="0" cap="none" spc="0" normalizeH="0" baseline="0" noProof="0" dirty="0">
                    <a:ln>
                      <a:noFill/>
                    </a:ln>
                    <a:solidFill>
                      <a:srgbClr val="18000C"/>
                    </a:solidFill>
                    <a:effectLst/>
                    <a:uLnTx/>
                    <a:uFillTx/>
                    <a:latin typeface="Verdana" panose="020B0604030504040204" pitchFamily="34" charset="0"/>
                    <a:ea typeface="Verdana" panose="020B0604030504040204" pitchFamily="34" charset="0"/>
                    <a:cs typeface="Arial"/>
                    <a:sym typeface="Arial"/>
                  </a:rPr>
                  <a:t>78 501 827 euro</a:t>
                </a:r>
              </a:p>
            </p:txBody>
          </p:sp>
        </p:grpSp>
        <p:grpSp>
          <p:nvGrpSpPr>
            <p:cNvPr id="2" name="Google Shape;176;p42">
              <a:extLst>
                <a:ext uri="{FF2B5EF4-FFF2-40B4-BE49-F238E27FC236}">
                  <a16:creationId xmlns:a16="http://schemas.microsoft.com/office/drawing/2014/main" id="{90EA1512-8E9B-F1EB-5AC6-1AAB66617AB3}"/>
                </a:ext>
              </a:extLst>
            </p:cNvPr>
            <p:cNvGrpSpPr/>
            <p:nvPr/>
          </p:nvGrpSpPr>
          <p:grpSpPr>
            <a:xfrm>
              <a:off x="281364" y="2541482"/>
              <a:ext cx="6184167" cy="1329715"/>
              <a:chOff x="633440" y="3473709"/>
              <a:chExt cx="2728368" cy="375277"/>
            </a:xfrm>
          </p:grpSpPr>
          <p:cxnSp>
            <p:nvCxnSpPr>
              <p:cNvPr id="3" name="Google Shape;177;p42">
                <a:extLst>
                  <a:ext uri="{FF2B5EF4-FFF2-40B4-BE49-F238E27FC236}">
                    <a16:creationId xmlns:a16="http://schemas.microsoft.com/office/drawing/2014/main" id="{DB6BE716-3297-F90C-26FB-1A9D803226EC}"/>
                  </a:ext>
                </a:extLst>
              </p:cNvPr>
              <p:cNvCxnSpPr>
                <a:cxnSpLocks/>
              </p:cNvCxnSpPr>
              <p:nvPr/>
            </p:nvCxnSpPr>
            <p:spPr>
              <a:xfrm>
                <a:off x="633440" y="3737280"/>
                <a:ext cx="2695166" cy="0"/>
              </a:xfrm>
              <a:prstGeom prst="straightConnector1">
                <a:avLst/>
              </a:prstGeom>
              <a:noFill/>
              <a:ln w="76200" cap="flat" cmpd="sng">
                <a:solidFill>
                  <a:srgbClr val="4C004C"/>
                </a:solidFill>
                <a:prstDash val="solid"/>
                <a:miter lim="800000"/>
                <a:headEnd type="none" w="med" len="med"/>
                <a:tailEnd type="none" w="med" len="med"/>
              </a:ln>
            </p:spPr>
          </p:cxnSp>
          <p:sp>
            <p:nvSpPr>
              <p:cNvPr id="5" name="Google Shape;178;p42">
                <a:extLst>
                  <a:ext uri="{FF2B5EF4-FFF2-40B4-BE49-F238E27FC236}">
                    <a16:creationId xmlns:a16="http://schemas.microsoft.com/office/drawing/2014/main" id="{196197EE-35E2-E7F1-1A26-1B71CF546D09}"/>
                  </a:ext>
                </a:extLst>
              </p:cNvPr>
              <p:cNvSpPr txBox="1"/>
              <p:nvPr/>
            </p:nvSpPr>
            <p:spPr>
              <a:xfrm>
                <a:off x="638674" y="3473709"/>
                <a:ext cx="2723134" cy="23451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Times New Roman"/>
                  <a:buNone/>
                  <a:tabLst/>
                  <a:defRPr/>
                </a:pPr>
                <a:r>
                  <a:rPr kumimoji="0" lang="lv" sz="1600" b="1" i="0" u="none" strike="noStrike" kern="0" cap="none" spc="0" normalizeH="0" baseline="0" noProof="0" dirty="0">
                    <a:ln>
                      <a:noFill/>
                    </a:ln>
                    <a:solidFill>
                      <a:srgbClr val="4C004C"/>
                    </a:solidFill>
                    <a:effectLst/>
                    <a:uLnTx/>
                    <a:uFillTx/>
                    <a:latin typeface="Verdana" panose="020B0604030504040204" pitchFamily="34" charset="0"/>
                    <a:ea typeface="Verdana" panose="020B0604030504040204" pitchFamily="34" charset="0"/>
                    <a:cs typeface="Arial"/>
                    <a:sym typeface="Arial"/>
                  </a:rPr>
                  <a:t>2023. </a:t>
                </a:r>
                <a:r>
                  <a:rPr kumimoji="0" lang="lv-LV" sz="1600" b="1" i="0" u="none" strike="noStrike" kern="0" cap="none" spc="0" normalizeH="0" baseline="0" noProof="0" dirty="0">
                    <a:ln>
                      <a:noFill/>
                    </a:ln>
                    <a:solidFill>
                      <a:srgbClr val="4C004C"/>
                    </a:solidFill>
                    <a:effectLst/>
                    <a:uLnTx/>
                    <a:uFillTx/>
                    <a:latin typeface="Verdana" panose="020B0604030504040204" pitchFamily="34" charset="0"/>
                    <a:ea typeface="Verdana" panose="020B0604030504040204" pitchFamily="34" charset="0"/>
                    <a:cs typeface="Arial"/>
                    <a:sym typeface="Arial"/>
                  </a:rPr>
                  <a:t>g</a:t>
                </a:r>
                <a:r>
                  <a:rPr kumimoji="0" lang="lv" sz="1600" b="1" i="0" u="none" strike="noStrike" kern="0" cap="none" spc="0" normalizeH="0" baseline="0" noProof="0" dirty="0">
                    <a:ln>
                      <a:noFill/>
                    </a:ln>
                    <a:solidFill>
                      <a:srgbClr val="4C004C"/>
                    </a:solidFill>
                    <a:effectLst/>
                    <a:uLnTx/>
                    <a:uFillTx/>
                    <a:latin typeface="Verdana" panose="020B0604030504040204" pitchFamily="34" charset="0"/>
                    <a:ea typeface="Verdana" panose="020B0604030504040204" pitchFamily="34" charset="0"/>
                    <a:cs typeface="Arial"/>
                    <a:sym typeface="Arial"/>
                  </a:rPr>
                  <a:t>adā pārdalītais finansējums no programmas </a:t>
                </a:r>
                <a:r>
                  <a:rPr kumimoji="0" lang="lv-LV" sz="1600" b="1" i="0" u="none" strike="noStrike" kern="0" cap="none" spc="0" normalizeH="0" baseline="0" noProof="0" dirty="0">
                    <a:ln>
                      <a:noFill/>
                    </a:ln>
                    <a:solidFill>
                      <a:srgbClr val="4C004C"/>
                    </a:solidFill>
                    <a:effectLst/>
                    <a:uLnTx/>
                    <a:uFillTx/>
                    <a:latin typeface="Verdana" panose="020B0604030504040204" pitchFamily="34" charset="0"/>
                    <a:ea typeface="Verdana" panose="020B0604030504040204" pitchFamily="34" charset="0"/>
                    <a:cs typeface="Arial"/>
                    <a:sym typeface="Arial"/>
                  </a:rPr>
                  <a:t>17.00.00 «Finansējums Ukrainas civiliedzīvotāju atbalsta likumā noteikto pasākumu īstenošanai»</a:t>
                </a:r>
                <a:endParaRPr kumimoji="0" sz="1600" b="1" i="0" u="none" strike="noStrike" kern="0" cap="none" spc="0" normalizeH="0" baseline="0" noProof="0" dirty="0">
                  <a:ln>
                    <a:noFill/>
                  </a:ln>
                  <a:solidFill>
                    <a:srgbClr val="4C004C"/>
                  </a:solidFill>
                  <a:effectLst/>
                  <a:uLnTx/>
                  <a:uFillTx/>
                  <a:latin typeface="Verdana" panose="020B0604030504040204" pitchFamily="34" charset="0"/>
                  <a:ea typeface="Verdana" panose="020B0604030504040204" pitchFamily="34" charset="0"/>
                  <a:cs typeface="Arial"/>
                  <a:sym typeface="Arial"/>
                </a:endParaRPr>
              </a:p>
            </p:txBody>
          </p:sp>
          <p:sp>
            <p:nvSpPr>
              <p:cNvPr id="6" name="Google Shape;179;p42">
                <a:extLst>
                  <a:ext uri="{FF2B5EF4-FFF2-40B4-BE49-F238E27FC236}">
                    <a16:creationId xmlns:a16="http://schemas.microsoft.com/office/drawing/2014/main" id="{733847A9-9579-BC13-50EB-ABD89FBD7921}"/>
                  </a:ext>
                </a:extLst>
              </p:cNvPr>
              <p:cNvSpPr txBox="1"/>
              <p:nvPr/>
            </p:nvSpPr>
            <p:spPr>
              <a:xfrm>
                <a:off x="650041" y="3744763"/>
                <a:ext cx="2695166" cy="1042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Times New Roman"/>
                  <a:buNone/>
                  <a:tabLst/>
                  <a:defRPr/>
                </a:pPr>
                <a:r>
                  <a:rPr kumimoji="0" lang="lv" sz="1800" b="1" i="1" u="none" strike="noStrike" kern="0" cap="none" spc="0" normalizeH="0" baseline="0" noProof="0" dirty="0">
                    <a:ln>
                      <a:noFill/>
                    </a:ln>
                    <a:solidFill>
                      <a:srgbClr val="4C004C"/>
                    </a:solidFill>
                    <a:effectLst/>
                    <a:uLnTx/>
                    <a:uFillTx/>
                    <a:latin typeface="Verdana" panose="020B0604030504040204" pitchFamily="34" charset="0"/>
                    <a:ea typeface="Verdana" panose="020B0604030504040204" pitchFamily="34" charset="0"/>
                    <a:cs typeface="Arial"/>
                    <a:sym typeface="Arial"/>
                  </a:rPr>
                  <a:t>71 139 692 euro</a:t>
                </a:r>
                <a:endParaRPr kumimoji="0" sz="1800" b="0" i="0" u="none" strike="noStrike" kern="0" cap="none" spc="0" normalizeH="0" baseline="0" noProof="0" dirty="0">
                  <a:ln>
                    <a:noFill/>
                  </a:ln>
                  <a:solidFill>
                    <a:srgbClr val="4C004C"/>
                  </a:solidFill>
                  <a:effectLst/>
                  <a:uLnTx/>
                  <a:uFillTx/>
                  <a:latin typeface="Verdana" panose="020B0604030504040204" pitchFamily="34" charset="0"/>
                  <a:ea typeface="Verdana" panose="020B0604030504040204" pitchFamily="34" charset="0"/>
                  <a:cs typeface="Arial"/>
                  <a:sym typeface="Arial"/>
                </a:endParaRPr>
              </a:p>
            </p:txBody>
          </p:sp>
        </p:grpSp>
        <p:grpSp>
          <p:nvGrpSpPr>
            <p:cNvPr id="7" name="Google Shape;176;p42">
              <a:extLst>
                <a:ext uri="{FF2B5EF4-FFF2-40B4-BE49-F238E27FC236}">
                  <a16:creationId xmlns:a16="http://schemas.microsoft.com/office/drawing/2014/main" id="{A7A02296-BD1B-9CA9-F8C9-7A134100E021}"/>
                </a:ext>
              </a:extLst>
            </p:cNvPr>
            <p:cNvGrpSpPr/>
            <p:nvPr/>
          </p:nvGrpSpPr>
          <p:grpSpPr>
            <a:xfrm>
              <a:off x="108342" y="4019097"/>
              <a:ext cx="6425352" cy="1348807"/>
              <a:chOff x="551770" y="3454297"/>
              <a:chExt cx="2840203" cy="380665"/>
            </a:xfrm>
          </p:grpSpPr>
          <p:cxnSp>
            <p:nvCxnSpPr>
              <p:cNvPr id="8" name="Google Shape;177;p42">
                <a:extLst>
                  <a:ext uri="{FF2B5EF4-FFF2-40B4-BE49-F238E27FC236}">
                    <a16:creationId xmlns:a16="http://schemas.microsoft.com/office/drawing/2014/main" id="{C1444476-C10F-8BD0-E1DE-87031F7930D7}"/>
                  </a:ext>
                </a:extLst>
              </p:cNvPr>
              <p:cNvCxnSpPr>
                <a:cxnSpLocks/>
              </p:cNvCxnSpPr>
              <p:nvPr/>
            </p:nvCxnSpPr>
            <p:spPr>
              <a:xfrm>
                <a:off x="615165" y="3730552"/>
                <a:ext cx="2713413" cy="0"/>
              </a:xfrm>
              <a:prstGeom prst="straightConnector1">
                <a:avLst/>
              </a:prstGeom>
              <a:noFill/>
              <a:ln w="76200" cap="flat" cmpd="sng">
                <a:solidFill>
                  <a:srgbClr val="653F97"/>
                </a:solidFill>
                <a:prstDash val="solid"/>
                <a:miter lim="800000"/>
                <a:headEnd type="none" w="med" len="med"/>
                <a:tailEnd type="none" w="med" len="med"/>
              </a:ln>
            </p:spPr>
          </p:cxnSp>
          <p:sp>
            <p:nvSpPr>
              <p:cNvPr id="9" name="Google Shape;178;p42">
                <a:extLst>
                  <a:ext uri="{FF2B5EF4-FFF2-40B4-BE49-F238E27FC236}">
                    <a16:creationId xmlns:a16="http://schemas.microsoft.com/office/drawing/2014/main" id="{8D356614-002B-C7AC-36D1-50BA873E0864}"/>
                  </a:ext>
                </a:extLst>
              </p:cNvPr>
              <p:cNvSpPr txBox="1"/>
              <p:nvPr/>
            </p:nvSpPr>
            <p:spPr>
              <a:xfrm>
                <a:off x="551770" y="3454297"/>
                <a:ext cx="2840203" cy="23451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Times New Roman"/>
                  <a:buNone/>
                  <a:tabLst/>
                  <a:defRPr/>
                </a:pPr>
                <a:r>
                  <a:rPr kumimoji="0" lang="lv-LV" sz="1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2024. gadam programmā 17.00.00 «Finansējums Ukrainas civiliedzīvotāju atbalsta likumā noteikto pasākumu īstenošanai» plānotais finansējums</a:t>
                </a:r>
              </a:p>
            </p:txBody>
          </p:sp>
          <p:sp>
            <p:nvSpPr>
              <p:cNvPr id="10" name="Google Shape;179;p42">
                <a:extLst>
                  <a:ext uri="{FF2B5EF4-FFF2-40B4-BE49-F238E27FC236}">
                    <a16:creationId xmlns:a16="http://schemas.microsoft.com/office/drawing/2014/main" id="{3650FBAB-C336-4F69-44D7-5A7D69AB7702}"/>
                  </a:ext>
                </a:extLst>
              </p:cNvPr>
              <p:cNvSpPr txBox="1"/>
              <p:nvPr/>
            </p:nvSpPr>
            <p:spPr>
              <a:xfrm>
                <a:off x="646581" y="3730739"/>
                <a:ext cx="2629068" cy="1042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Times New Roman"/>
                  <a:buNone/>
                  <a:tabLst/>
                  <a:defRPr/>
                </a:pPr>
                <a:r>
                  <a:rPr kumimoji="0" lang="lv" sz="1800" b="1" i="1"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70 000 000 euro</a:t>
                </a:r>
                <a:endParaRPr kumimoji="0" sz="1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grpSp>
      </p:grpSp>
      <p:graphicFrame>
        <p:nvGraphicFramePr>
          <p:cNvPr id="12" name="Table 4">
            <a:extLst>
              <a:ext uri="{FF2B5EF4-FFF2-40B4-BE49-F238E27FC236}">
                <a16:creationId xmlns:a16="http://schemas.microsoft.com/office/drawing/2014/main" id="{D3B70D65-D791-1F60-1796-3439B83ABD01}"/>
              </a:ext>
            </a:extLst>
          </p:cNvPr>
          <p:cNvGraphicFramePr>
            <a:graphicFrameLocks noGrp="1"/>
          </p:cNvGraphicFramePr>
          <p:nvPr/>
        </p:nvGraphicFramePr>
        <p:xfrm>
          <a:off x="6632812" y="1208022"/>
          <a:ext cx="5236356" cy="4085692"/>
        </p:xfrm>
        <a:graphic>
          <a:graphicData uri="http://schemas.openxmlformats.org/drawingml/2006/table">
            <a:tbl>
              <a:tblPr firstRow="1" bandRow="1">
                <a:tableStyleId>{1E171933-4619-4E11-9A3F-F7608DF75F80}</a:tableStyleId>
              </a:tblPr>
              <a:tblGrid>
                <a:gridCol w="1790907">
                  <a:extLst>
                    <a:ext uri="{9D8B030D-6E8A-4147-A177-3AD203B41FA5}">
                      <a16:colId xmlns:a16="http://schemas.microsoft.com/office/drawing/2014/main" val="1168506326"/>
                    </a:ext>
                  </a:extLst>
                </a:gridCol>
                <a:gridCol w="1790906">
                  <a:extLst>
                    <a:ext uri="{9D8B030D-6E8A-4147-A177-3AD203B41FA5}">
                      <a16:colId xmlns:a16="http://schemas.microsoft.com/office/drawing/2014/main" val="2428010106"/>
                    </a:ext>
                  </a:extLst>
                </a:gridCol>
                <a:gridCol w="1654543">
                  <a:extLst>
                    <a:ext uri="{9D8B030D-6E8A-4147-A177-3AD203B41FA5}">
                      <a16:colId xmlns:a16="http://schemas.microsoft.com/office/drawing/2014/main" val="1935009192"/>
                    </a:ext>
                  </a:extLst>
                </a:gridCol>
              </a:tblGrid>
              <a:tr h="419443">
                <a:tc>
                  <a:txBody>
                    <a:bodyPr/>
                    <a:lstStyle/>
                    <a:p>
                      <a:pPr algn="ctr"/>
                      <a:r>
                        <a:rPr lang="lv-LV" sz="1600" b="1" dirty="0">
                          <a:solidFill>
                            <a:schemeClr val="tx1"/>
                          </a:solidFill>
                          <a:latin typeface="Verdana" panose="020B0604030504040204" pitchFamily="34" charset="0"/>
                          <a:ea typeface="Verdana" panose="020B0604030504040204" pitchFamily="34" charset="0"/>
                        </a:rPr>
                        <a:t>2024. gadā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ctr"/>
                      <a:r>
                        <a:rPr lang="lv-LV" sz="1600" b="1" i="0" dirty="0">
                          <a:solidFill>
                            <a:schemeClr val="tx1"/>
                          </a:solidFill>
                          <a:latin typeface="Verdana" panose="020B0604030504040204" pitchFamily="34" charset="0"/>
                          <a:ea typeface="Verdana" panose="020B0604030504040204" pitchFamily="34" charset="0"/>
                        </a:rPr>
                        <a:t>Pieņemts ar MK rīkojumu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ctr"/>
                      <a:r>
                        <a:rPr lang="lv-LV" sz="1600" b="1" i="0" dirty="0">
                          <a:solidFill>
                            <a:schemeClr val="tx1"/>
                          </a:solidFill>
                          <a:latin typeface="Verdana" panose="020B0604030504040204" pitchFamily="34" charset="0"/>
                          <a:ea typeface="Verdana" panose="020B0604030504040204" pitchFamily="34" charset="0"/>
                        </a:rPr>
                        <a:t>Pārdalīts ar FM rīkojumu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extLst>
                  <a:ext uri="{0D108BD9-81ED-4DB2-BD59-A6C34878D82A}">
                    <a16:rowId xmlns:a16="http://schemas.microsoft.com/office/drawing/2014/main" val="2119596259"/>
                  </a:ext>
                </a:extLst>
              </a:tr>
              <a:tr h="419443">
                <a:tc>
                  <a:txBody>
                    <a:bodyPr/>
                    <a:lstStyle/>
                    <a:p>
                      <a:pPr algn="ctr"/>
                      <a:r>
                        <a:rPr lang="lv-LV" sz="1600" b="1" dirty="0">
                          <a:solidFill>
                            <a:schemeClr val="tx1"/>
                          </a:solidFill>
                          <a:latin typeface="Verdana" panose="020B0604030504040204" pitchFamily="34" charset="0"/>
                          <a:ea typeface="Verdana" panose="020B0604030504040204" pitchFamily="34" charset="0"/>
                        </a:rPr>
                        <a:t>KOPĀ, t.sk.: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1F3"/>
                    </a:solidFill>
                  </a:tcPr>
                </a:tc>
                <a:tc>
                  <a:txBody>
                    <a:bodyPr/>
                    <a:lstStyle/>
                    <a:p>
                      <a:pPr algn="r"/>
                      <a:r>
                        <a:rPr lang="lv-LV" sz="1600" b="1" i="1" dirty="0">
                          <a:solidFill>
                            <a:schemeClr val="tx1"/>
                          </a:solidFill>
                          <a:latin typeface="Verdana" panose="020B0604030504040204" pitchFamily="34" charset="0"/>
                          <a:ea typeface="Verdana" panose="020B0604030504040204" pitchFamily="34" charset="0"/>
                        </a:rPr>
                        <a:t>47 397 040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1F3"/>
                    </a:solidFill>
                  </a:tcPr>
                </a:tc>
                <a:tc>
                  <a:txBody>
                    <a:bodyPr/>
                    <a:lstStyle/>
                    <a:p>
                      <a:pPr algn="r"/>
                      <a:r>
                        <a:rPr lang="lv-LV" sz="1600" b="1" i="1" dirty="0">
                          <a:solidFill>
                            <a:schemeClr val="tx1"/>
                          </a:solidFill>
                          <a:latin typeface="Verdana" panose="020B0604030504040204" pitchFamily="34" charset="0"/>
                          <a:ea typeface="Verdana" panose="020B0604030504040204" pitchFamily="34" charset="0"/>
                        </a:rPr>
                        <a:t>32 786 766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1F3"/>
                    </a:solidFill>
                  </a:tcPr>
                </a:tc>
                <a:extLst>
                  <a:ext uri="{0D108BD9-81ED-4DB2-BD59-A6C34878D82A}">
                    <a16:rowId xmlns:a16="http://schemas.microsoft.com/office/drawing/2014/main" val="4279957916"/>
                  </a:ext>
                </a:extLst>
              </a:tr>
              <a:tr h="419443">
                <a:tc>
                  <a:txBody>
                    <a:bodyPr/>
                    <a:lstStyle/>
                    <a:p>
                      <a:pPr algn="ctr"/>
                      <a:r>
                        <a:rPr lang="lv-LV" sz="1600" b="1" dirty="0">
                          <a:latin typeface="Verdana" panose="020B0604030504040204" pitchFamily="34" charset="0"/>
                          <a:ea typeface="Verdana" panose="020B0604030504040204" pitchFamily="34" charset="0"/>
                        </a:rPr>
                        <a:t>VARAM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r"/>
                      <a:r>
                        <a:rPr lang="lv-LV" sz="1600" b="1" i="0" dirty="0">
                          <a:latin typeface="Verdana" panose="020B0604030504040204" pitchFamily="34" charset="0"/>
                          <a:ea typeface="Verdana" panose="020B0604030504040204" pitchFamily="34" charset="0"/>
                        </a:rPr>
                        <a:t>22 861 795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lv-LV" sz="1600" b="1" i="0" dirty="0">
                          <a:latin typeface="Verdana" panose="020B0604030504040204" pitchFamily="34" charset="0"/>
                          <a:ea typeface="Verdana" panose="020B0604030504040204" pitchFamily="34" charset="0"/>
                        </a:rPr>
                        <a:t>14 251 385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extLst>
                  <a:ext uri="{0D108BD9-81ED-4DB2-BD59-A6C34878D82A}">
                    <a16:rowId xmlns:a16="http://schemas.microsoft.com/office/drawing/2014/main" val="1254754463"/>
                  </a:ext>
                </a:extLst>
              </a:tr>
              <a:tr h="419443">
                <a:tc>
                  <a:txBody>
                    <a:bodyPr/>
                    <a:lstStyle/>
                    <a:p>
                      <a:pPr algn="ctr"/>
                      <a:r>
                        <a:rPr lang="lv-LV" sz="1600" b="1" dirty="0">
                          <a:latin typeface="Verdana" panose="020B0604030504040204" pitchFamily="34" charset="0"/>
                          <a:ea typeface="Verdana" panose="020B0604030504040204" pitchFamily="34" charset="0"/>
                        </a:rPr>
                        <a:t>SIF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r"/>
                      <a:r>
                        <a:rPr lang="lv-LV" sz="1600" b="1" i="0" dirty="0">
                          <a:latin typeface="Verdana" panose="020B0604030504040204" pitchFamily="34" charset="0"/>
                          <a:ea typeface="Verdana" panose="020B0604030504040204" pitchFamily="34" charset="0"/>
                        </a:rPr>
                        <a:t>9 128 745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r"/>
                      <a:r>
                        <a:rPr lang="lv-LV" sz="1600" b="1" i="0" dirty="0">
                          <a:latin typeface="Verdana" panose="020B0604030504040204" pitchFamily="34" charset="0"/>
                          <a:ea typeface="Verdana" panose="020B0604030504040204" pitchFamily="34" charset="0"/>
                        </a:rPr>
                        <a:t>6 354 138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extLst>
                  <a:ext uri="{0D108BD9-81ED-4DB2-BD59-A6C34878D82A}">
                    <a16:rowId xmlns:a16="http://schemas.microsoft.com/office/drawing/2014/main" val="3016248407"/>
                  </a:ext>
                </a:extLst>
              </a:tr>
              <a:tr h="419443">
                <a:tc>
                  <a:txBody>
                    <a:bodyPr/>
                    <a:lstStyle/>
                    <a:p>
                      <a:pPr algn="ctr"/>
                      <a:r>
                        <a:rPr lang="lv-LV" sz="1600" b="1" dirty="0">
                          <a:latin typeface="Verdana" panose="020B0604030504040204" pitchFamily="34" charset="0"/>
                          <a:ea typeface="Verdana" panose="020B0604030504040204" pitchFamily="34" charset="0"/>
                        </a:rPr>
                        <a:t>62. Mērķdotācijas pašvaldībām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r"/>
                      <a:r>
                        <a:rPr lang="lv-LV" sz="1600" b="1" i="0" dirty="0">
                          <a:latin typeface="Verdana" panose="020B0604030504040204" pitchFamily="34" charset="0"/>
                          <a:ea typeface="Verdana" panose="020B0604030504040204" pitchFamily="34" charset="0"/>
                        </a:rPr>
                        <a:t>4 798 597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lv-LV" sz="1600" b="1" i="0" dirty="0">
                          <a:latin typeface="Verdana" panose="020B0604030504040204" pitchFamily="34" charset="0"/>
                          <a:ea typeface="Verdana" panose="020B0604030504040204" pitchFamily="34" charset="0"/>
                        </a:rPr>
                        <a:t>4 798 597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extLst>
                  <a:ext uri="{0D108BD9-81ED-4DB2-BD59-A6C34878D82A}">
                    <a16:rowId xmlns:a16="http://schemas.microsoft.com/office/drawing/2014/main" val="4051618207"/>
                  </a:ext>
                </a:extLst>
              </a:tr>
              <a:tr h="419443">
                <a:tc>
                  <a:txBody>
                    <a:bodyPr/>
                    <a:lstStyle/>
                    <a:p>
                      <a:pPr algn="ctr"/>
                      <a:r>
                        <a:rPr lang="lv-LV" sz="1600" b="1" dirty="0">
                          <a:latin typeface="Verdana" panose="020B0604030504040204" pitchFamily="34" charset="0"/>
                          <a:ea typeface="Verdana" panose="020B0604030504040204" pitchFamily="34" charset="0"/>
                        </a:rPr>
                        <a:t>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r"/>
                      <a:r>
                        <a:rPr lang="lv-LV" sz="1600" b="1" i="0" dirty="0">
                          <a:latin typeface="Verdana" panose="020B0604030504040204" pitchFamily="34" charset="0"/>
                          <a:ea typeface="Verdana" panose="020B0604030504040204" pitchFamily="34" charset="0"/>
                        </a:rPr>
                        <a:t>4 074 270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lv-LV" sz="1600" b="1" i="0" dirty="0">
                          <a:latin typeface="Verdana" panose="020B0604030504040204" pitchFamily="34" charset="0"/>
                          <a:ea typeface="Verdana" panose="020B0604030504040204" pitchFamily="34" charset="0"/>
                        </a:rPr>
                        <a:t>1 400 000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extLst>
                  <a:ext uri="{0D108BD9-81ED-4DB2-BD59-A6C34878D82A}">
                    <a16:rowId xmlns:a16="http://schemas.microsoft.com/office/drawing/2014/main" val="1528617773"/>
                  </a:ext>
                </a:extLst>
              </a:tr>
              <a:tr h="269909">
                <a:tc>
                  <a:txBody>
                    <a:bodyPr/>
                    <a:lstStyle/>
                    <a:p>
                      <a:pPr algn="ctr"/>
                      <a:r>
                        <a:rPr lang="lv-LV" sz="1600" b="1" dirty="0">
                          <a:latin typeface="Verdana" panose="020B0604030504040204" pitchFamily="34" charset="0"/>
                          <a:ea typeface="Verdana" panose="020B0604030504040204" pitchFamily="34" charset="0"/>
                        </a:rPr>
                        <a:t>VM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r"/>
                      <a:r>
                        <a:rPr lang="lv-LV" sz="1600" b="1" i="0" dirty="0">
                          <a:latin typeface="Verdana" panose="020B0604030504040204" pitchFamily="34" charset="0"/>
                          <a:ea typeface="Verdana" panose="020B0604030504040204" pitchFamily="34" charset="0"/>
                        </a:rPr>
                        <a:t>3 895 078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lv-LV" sz="1600" b="1" i="0" dirty="0">
                          <a:latin typeface="Verdana" panose="020B0604030504040204" pitchFamily="34" charset="0"/>
                          <a:ea typeface="Verdana" panose="020B0604030504040204" pitchFamily="34" charset="0"/>
                        </a:rPr>
                        <a:t>3 895 078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extLst>
                  <a:ext uri="{0D108BD9-81ED-4DB2-BD59-A6C34878D82A}">
                    <a16:rowId xmlns:a16="http://schemas.microsoft.com/office/drawing/2014/main" val="138998461"/>
                  </a:ext>
                </a:extLst>
              </a:tr>
              <a:tr h="269909">
                <a:tc>
                  <a:txBody>
                    <a:bodyPr/>
                    <a:lstStyle/>
                    <a:p>
                      <a:pPr algn="ctr"/>
                      <a:r>
                        <a:rPr lang="lv-LV" sz="1600" b="1" dirty="0">
                          <a:latin typeface="Verdana" panose="020B0604030504040204" pitchFamily="34" charset="0"/>
                          <a:ea typeface="Verdana" panose="020B0604030504040204" pitchFamily="34" charset="0"/>
                        </a:rPr>
                        <a:t>IZM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algn="r"/>
                      <a:r>
                        <a:rPr lang="lv-LV" sz="1600" b="1" i="0" dirty="0">
                          <a:latin typeface="Verdana" panose="020B0604030504040204" pitchFamily="34" charset="0"/>
                          <a:ea typeface="Verdana" panose="020B0604030504040204" pitchFamily="34" charset="0"/>
                        </a:rPr>
                        <a:t>2 416 506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lv-LV" sz="1600" b="1" i="0" dirty="0">
                          <a:latin typeface="Verdana" panose="020B0604030504040204" pitchFamily="34" charset="0"/>
                          <a:ea typeface="Verdana" panose="020B0604030504040204" pitchFamily="34" charset="0"/>
                        </a:rPr>
                        <a:t>1 930 661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extLst>
                  <a:ext uri="{0D108BD9-81ED-4DB2-BD59-A6C34878D82A}">
                    <a16:rowId xmlns:a16="http://schemas.microsoft.com/office/drawing/2014/main" val="447310942"/>
                  </a:ext>
                </a:extLst>
              </a:tr>
              <a:tr h="269909">
                <a:tc>
                  <a:txBody>
                    <a:bodyPr/>
                    <a:lstStyle/>
                    <a:p>
                      <a:pPr algn="ctr"/>
                      <a:r>
                        <a:rPr lang="lv-LV" sz="1600" b="1" dirty="0">
                          <a:latin typeface="Verdana" panose="020B0604030504040204" pitchFamily="34" charset="0"/>
                          <a:ea typeface="Verdana" panose="020B0604030504040204" pitchFamily="34" charset="0"/>
                        </a:rPr>
                        <a:t>IeM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lv-LV" sz="1600" b="1" i="0" dirty="0">
                          <a:latin typeface="Verdana" panose="020B0604030504040204" pitchFamily="34" charset="0"/>
                          <a:ea typeface="Verdana" panose="020B0604030504040204" pitchFamily="34" charset="0"/>
                        </a:rPr>
                        <a:t>222 049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lv-LV" sz="1600" b="1" i="0" dirty="0">
                          <a:latin typeface="Verdana" panose="020B0604030504040204" pitchFamily="34" charset="0"/>
                          <a:ea typeface="Verdana" panose="020B0604030504040204" pitchFamily="34" charset="0"/>
                        </a:rPr>
                        <a:t>156 907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E7F5"/>
                    </a:solidFill>
                  </a:tcPr>
                </a:tc>
                <a:extLst>
                  <a:ext uri="{0D108BD9-81ED-4DB2-BD59-A6C34878D82A}">
                    <a16:rowId xmlns:a16="http://schemas.microsoft.com/office/drawing/2014/main" val="1810498868"/>
                  </a:ext>
                </a:extLst>
              </a:tr>
            </a:tbl>
          </a:graphicData>
        </a:graphic>
      </p:graphicFrame>
      <p:cxnSp>
        <p:nvCxnSpPr>
          <p:cNvPr id="17" name="Google Shape;177;p42">
            <a:extLst>
              <a:ext uri="{FF2B5EF4-FFF2-40B4-BE49-F238E27FC236}">
                <a16:creationId xmlns:a16="http://schemas.microsoft.com/office/drawing/2014/main" id="{7B28E676-4BD2-5D50-DD9E-11585492B961}"/>
              </a:ext>
            </a:extLst>
          </p:cNvPr>
          <p:cNvCxnSpPr>
            <a:cxnSpLocks/>
          </p:cNvCxnSpPr>
          <p:nvPr/>
        </p:nvCxnSpPr>
        <p:spPr>
          <a:xfrm>
            <a:off x="247877" y="2038235"/>
            <a:ext cx="6159604" cy="0"/>
          </a:xfrm>
          <a:prstGeom prst="straightConnector1">
            <a:avLst/>
          </a:prstGeom>
          <a:noFill/>
          <a:ln w="76200" cap="flat" cmpd="sng">
            <a:solidFill>
              <a:srgbClr val="18000C"/>
            </a:solidFill>
            <a:prstDash val="solid"/>
            <a:miter lim="800000"/>
            <a:headEnd type="none" w="med" len="med"/>
            <a:tailEnd type="none" w="med" len="med"/>
          </a:ln>
        </p:spPr>
      </p:cxnSp>
    </p:spTree>
    <p:extLst>
      <p:ext uri="{BB962C8B-B14F-4D97-AF65-F5344CB8AC3E}">
        <p14:creationId xmlns:p14="http://schemas.microsoft.com/office/powerpoint/2010/main" val="24144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6;p37">
            <a:extLst>
              <a:ext uri="{FF2B5EF4-FFF2-40B4-BE49-F238E27FC236}">
                <a16:creationId xmlns:a16="http://schemas.microsoft.com/office/drawing/2014/main" id="{F5B86A63-D914-460C-A519-42D94DC6C1A9}"/>
              </a:ext>
            </a:extLst>
          </p:cNvPr>
          <p:cNvPicPr preferRelativeResize="0"/>
          <p:nvPr/>
        </p:nvPicPr>
        <p:blipFill rotWithShape="1">
          <a:blip r:embed="rId2">
            <a:alphaModFix/>
          </a:blip>
          <a:srcRect/>
          <a:stretch/>
        </p:blipFill>
        <p:spPr>
          <a:xfrm>
            <a:off x="212406" y="0"/>
            <a:ext cx="1973009" cy="2148840"/>
          </a:xfrm>
          <a:prstGeom prst="rect">
            <a:avLst/>
          </a:prstGeom>
          <a:noFill/>
          <a:ln>
            <a:noFill/>
          </a:ln>
        </p:spPr>
      </p:pic>
      <p:sp>
        <p:nvSpPr>
          <p:cNvPr id="8" name="Title 1">
            <a:extLst>
              <a:ext uri="{FF2B5EF4-FFF2-40B4-BE49-F238E27FC236}">
                <a16:creationId xmlns:a16="http://schemas.microsoft.com/office/drawing/2014/main" id="{39BAEEE2-7463-4F10-AAD4-5E9E8B0A3C36}"/>
              </a:ext>
            </a:extLst>
          </p:cNvPr>
          <p:cNvSpPr>
            <a:spLocks noGrp="1"/>
          </p:cNvSpPr>
          <p:nvPr>
            <p:ph type="title"/>
          </p:nvPr>
        </p:nvSpPr>
        <p:spPr>
          <a:xfrm>
            <a:off x="6852122" y="1634000"/>
            <a:ext cx="4503677" cy="489726"/>
          </a:xfrm>
        </p:spPr>
        <p:txBody>
          <a:bodyPr>
            <a:noAutofit/>
          </a:bodyPr>
          <a:lstStyle/>
          <a:p>
            <a:pPr algn="ctr"/>
            <a:r>
              <a:rPr lang="lv-LV" sz="1200" dirty="0"/>
              <a:t>Vidējais darba ņēmēju skaits un to sadalījums pēc darba ienākumu apmēra*</a:t>
            </a:r>
          </a:p>
        </p:txBody>
      </p:sp>
      <p:sp>
        <p:nvSpPr>
          <p:cNvPr id="18" name="Title 1">
            <a:extLst>
              <a:ext uri="{FF2B5EF4-FFF2-40B4-BE49-F238E27FC236}">
                <a16:creationId xmlns:a16="http://schemas.microsoft.com/office/drawing/2014/main" id="{16ED3B1C-ED47-4F8A-A75D-9C1E8F254D9C}"/>
              </a:ext>
            </a:extLst>
          </p:cNvPr>
          <p:cNvSpPr txBox="1">
            <a:spLocks/>
          </p:cNvSpPr>
          <p:nvPr/>
        </p:nvSpPr>
        <p:spPr>
          <a:xfrm>
            <a:off x="1809886" y="42865"/>
            <a:ext cx="10328931" cy="761847"/>
          </a:xfrm>
          <a:prstGeom prst="rect">
            <a:avLst/>
          </a:prstGeom>
          <a:noFill/>
          <a:ln>
            <a:noFill/>
          </a:ln>
        </p:spPr>
        <p:txBody>
          <a:bodyPr spcFirstLastPara="1" wrap="square" lIns="93950" tIns="46975" rIns="93950" bIns="469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Verdana"/>
                <a:ea typeface="Verdana"/>
                <a:cs typeface="Verdana"/>
                <a:sym typeface="Verdana"/>
              </a:defRPr>
            </a:lvl1pPr>
            <a:lvl2pPr marR="0" lvl="1"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lv-LV" sz="2200" b="1" i="0" u="none" strike="noStrike" kern="0" cap="none" spc="0" normalizeH="0" baseline="0" noProof="0" dirty="0">
                <a:ln>
                  <a:noFill/>
                </a:ln>
                <a:solidFill>
                  <a:srgbClr val="000000"/>
                </a:solidFill>
                <a:effectLst/>
                <a:uLnTx/>
                <a:uFillTx/>
                <a:latin typeface="Verdana"/>
                <a:ea typeface="Verdana"/>
                <a:sym typeface="Verdana"/>
              </a:rPr>
              <a:t>Informācija par darba ņēmēju - Ukrainas civiliedzīvotāju skaitu, to ienākumiem no 2022.gada aprīļa līdz 2024.gada septembrim</a:t>
            </a:r>
          </a:p>
        </p:txBody>
      </p:sp>
      <p:graphicFrame>
        <p:nvGraphicFramePr>
          <p:cNvPr id="11" name="Table 10">
            <a:extLst>
              <a:ext uri="{FF2B5EF4-FFF2-40B4-BE49-F238E27FC236}">
                <a16:creationId xmlns:a16="http://schemas.microsoft.com/office/drawing/2014/main" id="{CE967976-9655-4834-B026-63E725EC0498}"/>
              </a:ext>
            </a:extLst>
          </p:cNvPr>
          <p:cNvGraphicFramePr>
            <a:graphicFrameLocks noGrp="1"/>
          </p:cNvGraphicFramePr>
          <p:nvPr/>
        </p:nvGraphicFramePr>
        <p:xfrm>
          <a:off x="6004297" y="2132486"/>
          <a:ext cx="6033852" cy="2420177"/>
        </p:xfrm>
        <a:graphic>
          <a:graphicData uri="http://schemas.openxmlformats.org/drawingml/2006/table">
            <a:tbl>
              <a:tblPr/>
              <a:tblGrid>
                <a:gridCol w="638391">
                  <a:extLst>
                    <a:ext uri="{9D8B030D-6E8A-4147-A177-3AD203B41FA5}">
                      <a16:colId xmlns:a16="http://schemas.microsoft.com/office/drawing/2014/main" val="403882294"/>
                    </a:ext>
                  </a:extLst>
                </a:gridCol>
                <a:gridCol w="497495">
                  <a:extLst>
                    <a:ext uri="{9D8B030D-6E8A-4147-A177-3AD203B41FA5}">
                      <a16:colId xmlns:a16="http://schemas.microsoft.com/office/drawing/2014/main" val="1727663251"/>
                    </a:ext>
                  </a:extLst>
                </a:gridCol>
                <a:gridCol w="671205">
                  <a:extLst>
                    <a:ext uri="{9D8B030D-6E8A-4147-A177-3AD203B41FA5}">
                      <a16:colId xmlns:a16="http://schemas.microsoft.com/office/drawing/2014/main" val="148914555"/>
                    </a:ext>
                  </a:extLst>
                </a:gridCol>
                <a:gridCol w="610746">
                  <a:extLst>
                    <a:ext uri="{9D8B030D-6E8A-4147-A177-3AD203B41FA5}">
                      <a16:colId xmlns:a16="http://schemas.microsoft.com/office/drawing/2014/main" val="3595893246"/>
                    </a:ext>
                  </a:extLst>
                </a:gridCol>
                <a:gridCol w="723417">
                  <a:extLst>
                    <a:ext uri="{9D8B030D-6E8A-4147-A177-3AD203B41FA5}">
                      <a16:colId xmlns:a16="http://schemas.microsoft.com/office/drawing/2014/main" val="705713945"/>
                    </a:ext>
                  </a:extLst>
                </a:gridCol>
                <a:gridCol w="666303">
                  <a:extLst>
                    <a:ext uri="{9D8B030D-6E8A-4147-A177-3AD203B41FA5}">
                      <a16:colId xmlns:a16="http://schemas.microsoft.com/office/drawing/2014/main" val="4009613851"/>
                    </a:ext>
                  </a:extLst>
                </a:gridCol>
                <a:gridCol w="795649">
                  <a:extLst>
                    <a:ext uri="{9D8B030D-6E8A-4147-A177-3AD203B41FA5}">
                      <a16:colId xmlns:a16="http://schemas.microsoft.com/office/drawing/2014/main" val="1303178914"/>
                    </a:ext>
                  </a:extLst>
                </a:gridCol>
                <a:gridCol w="705601">
                  <a:extLst>
                    <a:ext uri="{9D8B030D-6E8A-4147-A177-3AD203B41FA5}">
                      <a16:colId xmlns:a16="http://schemas.microsoft.com/office/drawing/2014/main" val="3532229422"/>
                    </a:ext>
                  </a:extLst>
                </a:gridCol>
                <a:gridCol w="725045">
                  <a:extLst>
                    <a:ext uri="{9D8B030D-6E8A-4147-A177-3AD203B41FA5}">
                      <a16:colId xmlns:a16="http://schemas.microsoft.com/office/drawing/2014/main" val="1968288630"/>
                    </a:ext>
                  </a:extLst>
                </a:gridCol>
              </a:tblGrid>
              <a:tr h="172501">
                <a:tc rowSpan="2" gridSpan="2">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Periods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hMerge="1">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Periods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2060"/>
                    </a:solidFill>
                  </a:tcPr>
                </a:tc>
                <a:tc gridSpan="7">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Bruto darba ienākumu apmērs**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fontAlgn="b"/>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fontAlgn="b"/>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060"/>
                    </a:solidFill>
                  </a:tcPr>
                </a:tc>
                <a:tc hMerge="1">
                  <a:txBody>
                    <a:bodyPr/>
                    <a:lstStyle/>
                    <a:p>
                      <a:pPr algn="ctr" fontAlgn="b"/>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060"/>
                    </a:solidFill>
                  </a:tcPr>
                </a:tc>
                <a:tc hMerge="1">
                  <a:txBody>
                    <a:bodyPr/>
                    <a:lstStyle/>
                    <a:p>
                      <a:pPr algn="ctr" fontAlgn="b"/>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060"/>
                    </a:solidFill>
                  </a:tcPr>
                </a:tc>
                <a:tc hMerge="1">
                  <a:txBody>
                    <a:bodyPr/>
                    <a:lstStyle/>
                    <a:p>
                      <a:pPr algn="ctr" fontAlgn="b"/>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060"/>
                    </a:solidFill>
                  </a:tcPr>
                </a:tc>
                <a:tc hMerge="1">
                  <a:txBody>
                    <a:bodyPr/>
                    <a:lstStyle/>
                    <a:p>
                      <a:pPr algn="ctr" fontAlgn="b"/>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45410024"/>
                  </a:ext>
                </a:extLst>
              </a:tr>
              <a:tr h="557134">
                <a:tc gridSpan="2" vMerge="1">
                  <a:txBody>
                    <a:bodyPr/>
                    <a:lstStyle/>
                    <a:p>
                      <a:endParaRPr lang="lv-LV"/>
                    </a:p>
                  </a:txBody>
                  <a:tcPr/>
                </a:tc>
                <a:tc hMerge="1" vMerge="1">
                  <a:txBody>
                    <a:bodyPr/>
                    <a:lstStyle/>
                    <a:p>
                      <a:pPr algn="ctr" fontAlgn="b"/>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solidFill>
                      <a:srgbClr val="002060"/>
                    </a:solidFill>
                  </a:tcPr>
                </a:tc>
                <a:tc>
                  <a:txBody>
                    <a:bodyPr/>
                    <a:lstStyle/>
                    <a:p>
                      <a:pPr marR="0" algn="ctr" rtl="0" fontAlgn="b">
                        <a:lnSpc>
                          <a:spcPct val="100000"/>
                        </a:lnSpc>
                        <a:spcBef>
                          <a:spcPts val="0"/>
                        </a:spcBef>
                        <a:spcAft>
                          <a:spcPts val="0"/>
                        </a:spcAft>
                        <a:buClr>
                          <a:srgbClr val="000000"/>
                        </a:buClr>
                        <a:buFont typeface="Arial"/>
                      </a:pPr>
                      <a:r>
                        <a:rPr lang="lv-LV" sz="800" b="1" i="0" u="none" strike="noStrike" cap="none" dirty="0">
                          <a:solidFill>
                            <a:srgbClr val="FFFFFF"/>
                          </a:solidFill>
                          <a:effectLst/>
                          <a:latin typeface="Verdana" panose="020B0604030504040204" pitchFamily="34" charset="0"/>
                          <a:ea typeface="Verdana" panose="020B0604030504040204" pitchFamily="34" charset="0"/>
                          <a:cs typeface="+mn-cs"/>
                          <a:sym typeface="Arial"/>
                        </a:rPr>
                        <a:t>Vidējais darba ņēmēju skaits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lv-LV" sz="800" b="1" i="0" u="none" strike="noStrike" dirty="0">
                          <a:solidFill>
                            <a:srgbClr val="FFFFFF"/>
                          </a:solidFill>
                          <a:effectLst/>
                          <a:latin typeface="Verdana" panose="020B0604030504040204" pitchFamily="34" charset="0"/>
                          <a:ea typeface="Verdana" panose="020B0604030504040204" pitchFamily="34" charset="0"/>
                        </a:rPr>
                        <a:t>0 EUR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1" i="0" u="none" strike="noStrike" dirty="0">
                          <a:solidFill>
                            <a:srgbClr val="FFFFFF"/>
                          </a:solidFill>
                          <a:effectLst/>
                          <a:latin typeface="Verdana" panose="020B0604030504040204" pitchFamily="34" charset="0"/>
                          <a:ea typeface="Verdana" panose="020B0604030504040204" pitchFamily="34" charset="0"/>
                        </a:rPr>
                        <a:t>Zem minimālās algas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1" i="0" u="none" strike="noStrike" dirty="0">
                          <a:solidFill>
                            <a:srgbClr val="FFFFFF"/>
                          </a:solidFill>
                          <a:effectLst/>
                          <a:latin typeface="Verdana" panose="020B0604030504040204" pitchFamily="34" charset="0"/>
                          <a:ea typeface="Verdana" panose="020B0604030504040204" pitchFamily="34" charset="0"/>
                        </a:rPr>
                        <a:t>Minimālā alga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1" i="0" u="none" strike="noStrike" dirty="0">
                          <a:solidFill>
                            <a:srgbClr val="FFFFFF"/>
                          </a:solidFill>
                          <a:effectLst/>
                          <a:latin typeface="Verdana" panose="020B0604030504040204" pitchFamily="34" charset="0"/>
                          <a:ea typeface="Verdana" panose="020B0604030504040204" pitchFamily="34" charset="0"/>
                        </a:rPr>
                        <a:t>No minimālās algas līdz</a:t>
                      </a:r>
                    </a:p>
                    <a:p>
                      <a:pPr algn="ctr" fontAlgn="b"/>
                      <a:r>
                        <a:rPr lang="lv-LV" sz="800" b="1" i="0" u="none" strike="noStrike" dirty="0">
                          <a:solidFill>
                            <a:srgbClr val="FFFFFF"/>
                          </a:solidFill>
                          <a:effectLst/>
                          <a:latin typeface="Verdana" panose="020B0604030504040204" pitchFamily="34" charset="0"/>
                          <a:ea typeface="Verdana" panose="020B0604030504040204" pitchFamily="34" charset="0"/>
                        </a:rPr>
                        <a:t>1 000 EUR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s-ES" sz="800" b="1" i="0" u="none" strike="noStrike" dirty="0">
                          <a:solidFill>
                            <a:srgbClr val="FFFFFF"/>
                          </a:solidFill>
                          <a:effectLst/>
                          <a:latin typeface="Verdana" panose="020B0604030504040204" pitchFamily="34" charset="0"/>
                          <a:ea typeface="Verdana" panose="020B0604030504040204" pitchFamily="34" charset="0"/>
                        </a:rPr>
                        <a:t>No </a:t>
                      </a:r>
                      <a:r>
                        <a:rPr lang="lv-LV" sz="800" b="1" i="0" u="none" strike="noStrike" noProof="0" dirty="0">
                          <a:solidFill>
                            <a:srgbClr val="FFFFFF"/>
                          </a:solidFill>
                          <a:effectLst/>
                          <a:latin typeface="Verdana" panose="020B0604030504040204" pitchFamily="34" charset="0"/>
                          <a:ea typeface="Verdana" panose="020B0604030504040204" pitchFamily="34" charset="0"/>
                        </a:rPr>
                        <a:t>1 000 līdz </a:t>
                      </a:r>
                    </a:p>
                    <a:p>
                      <a:pPr algn="ctr" fontAlgn="b"/>
                      <a:r>
                        <a:rPr lang="es-ES" sz="800" b="1" i="0" u="none" strike="noStrike" dirty="0">
                          <a:solidFill>
                            <a:srgbClr val="FFFFFF"/>
                          </a:solidFill>
                          <a:effectLst/>
                          <a:latin typeface="Verdana" panose="020B0604030504040204" pitchFamily="34" charset="0"/>
                          <a:ea typeface="Verdana" panose="020B0604030504040204" pitchFamily="34" charset="0"/>
                        </a:rPr>
                        <a:t>1 400 EUR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1" i="0" u="none" strike="noStrike" dirty="0">
                          <a:solidFill>
                            <a:srgbClr val="FFFFFF"/>
                          </a:solidFill>
                          <a:effectLst/>
                          <a:latin typeface="Verdana" panose="020B0604030504040204" pitchFamily="34" charset="0"/>
                          <a:ea typeface="Verdana" panose="020B0604030504040204" pitchFamily="34" charset="0"/>
                        </a:rPr>
                        <a:t>Virs</a:t>
                      </a:r>
                    </a:p>
                    <a:p>
                      <a:pPr algn="ctr" fontAlgn="b"/>
                      <a:r>
                        <a:rPr lang="lv-LV" sz="800" b="1" i="0" u="none" strike="noStrike" dirty="0">
                          <a:solidFill>
                            <a:srgbClr val="FFFFFF"/>
                          </a:solidFill>
                          <a:effectLst/>
                          <a:latin typeface="Verdana" panose="020B0604030504040204" pitchFamily="34" charset="0"/>
                          <a:ea typeface="Verdana" panose="020B0604030504040204" pitchFamily="34" charset="0"/>
                        </a:rPr>
                        <a:t>1 400 EUR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41681972"/>
                  </a:ext>
                </a:extLst>
              </a:tr>
              <a:tr h="182930">
                <a:tc rowSpan="3">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2022.gads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4 643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0114811"/>
                  </a:ext>
                </a:extLst>
              </a:tr>
              <a:tr h="159612">
                <a:tc vMerge="1">
                  <a:txBody>
                    <a:bodyPr/>
                    <a:lstStyle/>
                    <a:p>
                      <a:pPr algn="ctr" fontAlgn="b"/>
                      <a:endParaRPr lang="lv-LV" sz="9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3.cet.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6 880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1507313783"/>
                  </a:ext>
                </a:extLst>
              </a:tr>
              <a:tr h="189079">
                <a:tc vMerge="1">
                  <a:txBody>
                    <a:bodyPr/>
                    <a:lstStyle/>
                    <a:p>
                      <a:pPr algn="ctr" fontAlgn="b"/>
                      <a:endParaRPr lang="lv-LV" sz="9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4.cet.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7 704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506247"/>
                  </a:ext>
                </a:extLst>
              </a:tr>
              <a:tr h="159612">
                <a:tc rowSpan="4">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2023.gads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lv-LV" sz="800" b="0" i="0" u="none" strike="noStrike" dirty="0">
                          <a:solidFill>
                            <a:srgbClr val="000000"/>
                          </a:solidFill>
                          <a:effectLst/>
                          <a:latin typeface="Verdana" panose="020B0604030504040204" pitchFamily="34" charset="0"/>
                          <a:ea typeface="Verdana" panose="020B0604030504040204" pitchFamily="34" charset="0"/>
                        </a:rPr>
                        <a:t>1.cet.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8 261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1245118522"/>
                  </a:ext>
                </a:extLst>
              </a:tr>
              <a:tr h="159612">
                <a:tc vMerge="1">
                  <a:txBody>
                    <a:bodyPr/>
                    <a:lstStyle/>
                    <a:p>
                      <a:endParaRPr lang="lv-LV"/>
                    </a:p>
                  </a:txBody>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8 653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3801681"/>
                  </a:ext>
                </a:extLst>
              </a:tr>
              <a:tr h="162484">
                <a:tc vMerge="1">
                  <a:txBody>
                    <a:bodyPr/>
                    <a:lstStyle/>
                    <a:p>
                      <a:endParaRPr lang="lv-LV"/>
                    </a:p>
                  </a:txBody>
                  <a:tcPr>
                    <a:lnT w="12700" cap="flat" cmpd="sng" algn="ctr">
                      <a:solidFill>
                        <a:schemeClr val="tx1"/>
                      </a:solidFill>
                      <a:prstDash val="solid"/>
                      <a:round/>
                      <a:headEnd type="none" w="med" len="med"/>
                      <a:tailEnd type="none" w="med" len="med"/>
                    </a:lnT>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3.cet.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8 819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988826582"/>
                  </a:ext>
                </a:extLst>
              </a:tr>
              <a:tr h="198377">
                <a:tc vMerge="1">
                  <a:txBody>
                    <a:bodyPr/>
                    <a:lstStyle/>
                    <a:p>
                      <a:endParaRPr lang="lv-LV"/>
                    </a:p>
                  </a:txBody>
                  <a:tcPr>
                    <a:lnT w="12700" cap="flat" cmpd="sng" algn="ctr">
                      <a:solidFill>
                        <a:schemeClr val="tx1"/>
                      </a:solidFill>
                      <a:prstDash val="solid"/>
                      <a:round/>
                      <a:headEnd type="none" w="med" len="med"/>
                      <a:tailEnd type="none" w="med" len="med"/>
                    </a:lnT>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4.cet.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8 797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981655"/>
                  </a:ext>
                </a:extLst>
              </a:tr>
              <a:tr h="159612">
                <a:tc rowSpan="3">
                  <a:txBody>
                    <a:bodyPr/>
                    <a:lstStyle/>
                    <a:p>
                      <a:pPr marR="0" algn="ctr" rtl="0" fontAlgn="b">
                        <a:lnSpc>
                          <a:spcPct val="100000"/>
                        </a:lnSpc>
                        <a:spcBef>
                          <a:spcPts val="0"/>
                        </a:spcBef>
                        <a:spcAft>
                          <a:spcPts val="0"/>
                        </a:spcAft>
                        <a:buClr>
                          <a:srgbClr val="000000"/>
                        </a:buClr>
                        <a:buFont typeface="Arial"/>
                      </a:pPr>
                      <a:r>
                        <a:rPr lang="lv-LV" sz="800" b="0" i="0" u="none" strike="noStrike" cap="none" dirty="0">
                          <a:solidFill>
                            <a:srgbClr val="000000"/>
                          </a:solidFill>
                          <a:effectLst/>
                          <a:latin typeface="Verdana" panose="020B0604030504040204" pitchFamily="34" charset="0"/>
                          <a:ea typeface="Verdana" panose="020B0604030504040204" pitchFamily="34" charset="0"/>
                          <a:cs typeface="+mn-cs"/>
                          <a:sym typeface="Arial"/>
                        </a:rPr>
                        <a:t>2024.gads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lv-LV" sz="800" b="0" i="0" u="none" strike="noStrike" dirty="0">
                          <a:solidFill>
                            <a:srgbClr val="000000"/>
                          </a:solidFill>
                          <a:effectLst/>
                          <a:latin typeface="Verdana" panose="020B0604030504040204" pitchFamily="34" charset="0"/>
                          <a:ea typeface="Verdana" panose="020B0604030504040204" pitchFamily="34" charset="0"/>
                        </a:rPr>
                        <a:t>1.cet.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8 846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77441481"/>
                  </a:ext>
                </a:extLst>
              </a:tr>
              <a:tr h="159612">
                <a:tc vMerge="1">
                  <a:txBody>
                    <a:bodyPr/>
                    <a:lstStyle/>
                    <a:p>
                      <a:endParaRPr lang="lv-LV"/>
                    </a:p>
                  </a:txBody>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2.cet.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9 087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4229518"/>
                  </a:ext>
                </a:extLst>
              </a:tr>
              <a:tr h="159612">
                <a:tc vMerge="1">
                  <a:txBody>
                    <a:bodyPr/>
                    <a:lstStyle/>
                    <a:p>
                      <a:endParaRPr lang="lv-LV"/>
                    </a:p>
                  </a:txBody>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lv-LV" sz="800" b="0" i="0" u="none" strike="noStrike" dirty="0">
                          <a:solidFill>
                            <a:srgbClr val="000000"/>
                          </a:solidFill>
                          <a:effectLst/>
                          <a:latin typeface="Verdana" panose="020B0604030504040204" pitchFamily="34" charset="0"/>
                          <a:ea typeface="Verdana" panose="020B0604030504040204" pitchFamily="34" charset="0"/>
                        </a:rPr>
                        <a:t>jūlijs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1" i="0" u="none" strike="noStrike" dirty="0">
                          <a:solidFill>
                            <a:schemeClr val="bg1"/>
                          </a:solidFill>
                          <a:effectLst/>
                          <a:latin typeface="Verdana" panose="020B0604030504040204" pitchFamily="34" charset="0"/>
                          <a:ea typeface="Verdana" panose="020B0604030504040204" pitchFamily="34" charset="0"/>
                        </a:rPr>
                        <a:t>9 224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3240270508"/>
                  </a:ext>
                </a:extLst>
              </a:tr>
            </a:tbl>
          </a:graphicData>
        </a:graphic>
      </p:graphicFrame>
      <p:sp>
        <p:nvSpPr>
          <p:cNvPr id="2" name="TextBox 1">
            <a:extLst>
              <a:ext uri="{FF2B5EF4-FFF2-40B4-BE49-F238E27FC236}">
                <a16:creationId xmlns:a16="http://schemas.microsoft.com/office/drawing/2014/main" id="{2CF6F4CA-80CD-B767-89BD-E3A4890DA841}"/>
              </a:ext>
            </a:extLst>
          </p:cNvPr>
          <p:cNvSpPr txBox="1"/>
          <p:nvPr/>
        </p:nvSpPr>
        <p:spPr>
          <a:xfrm>
            <a:off x="6004297" y="4561423"/>
            <a:ext cx="52353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7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Darba devēju ziņojumu dati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7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Minimālā valstī noteiktā darba alga: 2022.gadā - 500 EUR; 2023.gadā - 620 EUR; 2024.gadā - 700 EUR</a:t>
            </a:r>
          </a:p>
        </p:txBody>
      </p:sp>
      <p:sp>
        <p:nvSpPr>
          <p:cNvPr id="6" name="Rectangle 5">
            <a:extLst>
              <a:ext uri="{FF2B5EF4-FFF2-40B4-BE49-F238E27FC236}">
                <a16:creationId xmlns:a16="http://schemas.microsoft.com/office/drawing/2014/main" id="{FCEA8293-FB87-509F-67B6-CF5BAC52469C}"/>
              </a:ext>
            </a:extLst>
          </p:cNvPr>
          <p:cNvSpPr/>
          <p:nvPr/>
        </p:nvSpPr>
        <p:spPr>
          <a:xfrm>
            <a:off x="330213" y="4385815"/>
            <a:ext cx="228192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lv-LV" sz="1200" b="1" i="0" u="none" strike="noStrike" kern="1200" cap="none" spc="0" normalizeH="0" baseline="0" noProof="0" dirty="0">
                <a:ln>
                  <a:noFill/>
                </a:ln>
                <a:solidFill>
                  <a:srgbClr val="000000"/>
                </a:solidFill>
                <a:effectLst/>
                <a:uLnTx/>
                <a:uFillTx/>
                <a:latin typeface="Verdana"/>
                <a:ea typeface="Verdana"/>
                <a:cs typeface="Arial"/>
                <a:sym typeface="Verdana"/>
              </a:rPr>
              <a:t>Izplatītākās profesijas 2024.gada </a:t>
            </a:r>
            <a:r>
              <a:rPr kumimoji="0" lang="lv-LV" sz="1200" b="1" i="0" u="none" strike="noStrike" kern="0" cap="none" spc="0" normalizeH="0" baseline="0" noProof="0" dirty="0">
                <a:ln>
                  <a:noFill/>
                </a:ln>
                <a:solidFill>
                  <a:srgbClr val="000000"/>
                </a:solidFill>
                <a:effectLst/>
                <a:uLnTx/>
                <a:uFillTx/>
                <a:latin typeface="Verdana"/>
                <a:ea typeface="Verdana"/>
                <a:cs typeface="Arial"/>
                <a:sym typeface="Verdana"/>
              </a:rPr>
              <a:t>jūlijā</a:t>
            </a:r>
            <a:r>
              <a:rPr kumimoji="0" lang="lv-LV" sz="1200" b="1" i="0" u="none" strike="noStrike" kern="1200" cap="none" spc="0" normalizeH="0" baseline="0" noProof="0" dirty="0">
                <a:ln>
                  <a:noFill/>
                </a:ln>
                <a:solidFill>
                  <a:srgbClr val="000000"/>
                </a:solidFill>
                <a:effectLst/>
                <a:uLnTx/>
                <a:uFillTx/>
                <a:latin typeface="Verdana"/>
                <a:ea typeface="Verdana"/>
                <a:cs typeface="Arial"/>
                <a:sym typeface="Verdana"/>
              </a:rPr>
              <a:t>***</a:t>
            </a:r>
          </a:p>
        </p:txBody>
      </p:sp>
      <p:sp>
        <p:nvSpPr>
          <p:cNvPr id="9" name="Rectangle 8">
            <a:extLst>
              <a:ext uri="{FF2B5EF4-FFF2-40B4-BE49-F238E27FC236}">
                <a16:creationId xmlns:a16="http://schemas.microsoft.com/office/drawing/2014/main" id="{068BC8F2-3023-07B2-6237-A610B9CEE33C}"/>
              </a:ext>
            </a:extLst>
          </p:cNvPr>
          <p:cNvSpPr/>
          <p:nvPr/>
        </p:nvSpPr>
        <p:spPr>
          <a:xfrm>
            <a:off x="330213" y="5976001"/>
            <a:ext cx="2187109" cy="63094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7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Darba vietas, kurām norādīti ienākumi, nostrādātās stundas un profesija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7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Mazumtirdzniecības veikala pārdevējs, pārdevējs konsultants, tirdzniecības zāles darbinieks, pārdevēja palīgs</a:t>
            </a:r>
          </a:p>
        </p:txBody>
      </p:sp>
      <p:sp>
        <p:nvSpPr>
          <p:cNvPr id="10" name="Title 1">
            <a:extLst>
              <a:ext uri="{FF2B5EF4-FFF2-40B4-BE49-F238E27FC236}">
                <a16:creationId xmlns:a16="http://schemas.microsoft.com/office/drawing/2014/main" id="{27ED2D24-B204-4E48-9568-F1FC513D973C}"/>
              </a:ext>
            </a:extLst>
          </p:cNvPr>
          <p:cNvSpPr txBox="1">
            <a:spLocks/>
          </p:cNvSpPr>
          <p:nvPr/>
        </p:nvSpPr>
        <p:spPr>
          <a:xfrm>
            <a:off x="760662" y="1518460"/>
            <a:ext cx="4316860" cy="605266"/>
          </a:xfrm>
          <a:prstGeom prst="rect">
            <a:avLst/>
          </a:prstGeom>
          <a:noFill/>
          <a:ln>
            <a:noFill/>
          </a:ln>
        </p:spPr>
        <p:txBody>
          <a:bodyPr spcFirstLastPara="1" wrap="square" lIns="93950" tIns="46975" rIns="93950" bIns="469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Verdana"/>
                <a:ea typeface="Verdana"/>
                <a:cs typeface="Verdana"/>
                <a:sym typeface="Verdana"/>
              </a:defRPr>
            </a:lvl1pPr>
            <a:lvl2pPr marR="0" lvl="1"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Times New Roman"/>
                <a:ea typeface="Times New Roman"/>
                <a:cs typeface="Times New Roman"/>
                <a:sym typeface="Times New Roman"/>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lv-LV" sz="1200" b="1" i="0" u="none" strike="noStrike" kern="1200" cap="none" spc="0" normalizeH="0" baseline="0" noProof="0" dirty="0">
                <a:ln>
                  <a:noFill/>
                </a:ln>
                <a:solidFill>
                  <a:srgbClr val="000000"/>
                </a:solidFill>
                <a:effectLst/>
                <a:uLnTx/>
                <a:uFillTx/>
                <a:latin typeface="Verdana"/>
                <a:ea typeface="Verdana"/>
                <a:sym typeface="Verdana"/>
              </a:rPr>
              <a:t>Darba ņēmēju vidējie mēneša bruto darba ienākumi un vidējais ienākumus saņēmušo skaits* </a:t>
            </a:r>
          </a:p>
        </p:txBody>
      </p:sp>
      <p:graphicFrame>
        <p:nvGraphicFramePr>
          <p:cNvPr id="3" name="Table 2">
            <a:extLst>
              <a:ext uri="{FF2B5EF4-FFF2-40B4-BE49-F238E27FC236}">
                <a16:creationId xmlns:a16="http://schemas.microsoft.com/office/drawing/2014/main" id="{B471ED01-B019-4A54-4C2E-232B1E326417}"/>
              </a:ext>
            </a:extLst>
          </p:cNvPr>
          <p:cNvGraphicFramePr>
            <a:graphicFrameLocks noGrp="1"/>
          </p:cNvGraphicFramePr>
          <p:nvPr/>
        </p:nvGraphicFramePr>
        <p:xfrm>
          <a:off x="423245" y="4845268"/>
          <a:ext cx="2095861" cy="1090039"/>
        </p:xfrm>
        <a:graphic>
          <a:graphicData uri="http://schemas.openxmlformats.org/drawingml/2006/table">
            <a:tbl>
              <a:tblPr/>
              <a:tblGrid>
                <a:gridCol w="1208355">
                  <a:extLst>
                    <a:ext uri="{9D8B030D-6E8A-4147-A177-3AD203B41FA5}">
                      <a16:colId xmlns:a16="http://schemas.microsoft.com/office/drawing/2014/main" val="1727663251"/>
                    </a:ext>
                  </a:extLst>
                </a:gridCol>
                <a:gridCol w="887506">
                  <a:extLst>
                    <a:ext uri="{9D8B030D-6E8A-4147-A177-3AD203B41FA5}">
                      <a16:colId xmlns:a16="http://schemas.microsoft.com/office/drawing/2014/main" val="3595893246"/>
                    </a:ext>
                  </a:extLst>
                </a:gridCol>
              </a:tblGrid>
              <a:tr h="20804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lv-LV" sz="900" b="1" u="none" strike="noStrike" dirty="0">
                          <a:solidFill>
                            <a:schemeClr val="bg1"/>
                          </a:solidFill>
                          <a:effectLst/>
                          <a:latin typeface="Verdana" panose="020B0604030504040204" pitchFamily="34" charset="0"/>
                          <a:ea typeface="Verdana" panose="020B0604030504040204" pitchFamily="34" charset="0"/>
                        </a:rPr>
                        <a:t>Profesijas nosaukums</a:t>
                      </a:r>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lv-LV" sz="900" b="1" u="none" strike="noStrike" dirty="0">
                          <a:solidFill>
                            <a:schemeClr val="bg1"/>
                          </a:solidFill>
                          <a:effectLst/>
                          <a:latin typeface="Verdana" panose="020B0604030504040204" pitchFamily="34" charset="0"/>
                          <a:ea typeface="Verdana" panose="020B0604030504040204" pitchFamily="34" charset="0"/>
                        </a:rPr>
                        <a:t>Darba vietu skaits</a:t>
                      </a:r>
                      <a:endParaRPr lang="lv-LV" sz="9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99477490"/>
                  </a:ext>
                </a:extLst>
              </a:tr>
              <a:tr h="173249">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Apkopējs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0114811"/>
                  </a:ext>
                </a:extLst>
              </a:tr>
              <a:tr h="173249">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Palīgstrādnieks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1507313783"/>
                  </a:ext>
                </a:extLst>
              </a:tr>
              <a:tr h="155002">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Pārdevējs****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2680988"/>
                  </a:ext>
                </a:extLst>
              </a:tr>
              <a:tr h="173249">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Pavārs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2111943654"/>
                  </a:ext>
                </a:extLst>
              </a:tr>
              <a:tr h="77000">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Ceha strādnieks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804030"/>
                  </a:ext>
                </a:extLst>
              </a:tr>
            </a:tbl>
          </a:graphicData>
        </a:graphic>
      </p:graphicFrame>
      <p:sp>
        <p:nvSpPr>
          <p:cNvPr id="12" name="TextBox 11">
            <a:extLst>
              <a:ext uri="{FF2B5EF4-FFF2-40B4-BE49-F238E27FC236}">
                <a16:creationId xmlns:a16="http://schemas.microsoft.com/office/drawing/2014/main" id="{F352302A-B94D-D654-0871-16D1445B0760}"/>
              </a:ext>
            </a:extLst>
          </p:cNvPr>
          <p:cNvSpPr txBox="1"/>
          <p:nvPr/>
        </p:nvSpPr>
        <p:spPr>
          <a:xfrm>
            <a:off x="2399515" y="824875"/>
            <a:ext cx="8284884"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2024.gada 17.septembrī aktuālas darba tiesiskās attiecības ar </a:t>
            </a:r>
            <a:r>
              <a:rPr kumimoji="0" lang="lv-LV" sz="14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9 080 </a:t>
            </a:r>
            <a:r>
              <a:rPr kumimoji="0" lang="lv-LV"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Ukrainas civiliedzīvotājiem</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(skatītas darba tiesiskā attiecības no 2022.gada 24.februāra)</a:t>
            </a:r>
            <a:r>
              <a:rPr kumimoji="0" lang="lv-LV"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 </a:t>
            </a:r>
            <a:r>
              <a:rPr kumimoji="0" lang="lv-LV" sz="14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9 563 </a:t>
            </a:r>
            <a:r>
              <a:rPr kumimoji="0" lang="lv-LV"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darba vietās </a:t>
            </a:r>
            <a:r>
              <a:rPr kumimoji="0" lang="lv-LV"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ir deklarējuši </a:t>
            </a:r>
            <a:r>
              <a:rPr kumimoji="0" lang="lv-LV" sz="14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3 202 </a:t>
            </a:r>
            <a:r>
              <a:rPr kumimoji="0" lang="lv-LV"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darba devēji</a:t>
            </a:r>
          </a:p>
        </p:txBody>
      </p:sp>
      <p:graphicFrame>
        <p:nvGraphicFramePr>
          <p:cNvPr id="5" name="Chart 4">
            <a:extLst>
              <a:ext uri="{FF2B5EF4-FFF2-40B4-BE49-F238E27FC236}">
                <a16:creationId xmlns:a16="http://schemas.microsoft.com/office/drawing/2014/main" id="{B0D0D57E-7AAE-44CF-8D3C-26C13470C496}"/>
              </a:ext>
            </a:extLst>
          </p:cNvPr>
          <p:cNvGraphicFramePr>
            <a:graphicFrameLocks/>
          </p:cNvGraphicFramePr>
          <p:nvPr/>
        </p:nvGraphicFramePr>
        <p:xfrm>
          <a:off x="0" y="2133807"/>
          <a:ext cx="5838185" cy="2212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19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38" name="Google Shape;36;p37">
            <a:extLst>
              <a:ext uri="{FF2B5EF4-FFF2-40B4-BE49-F238E27FC236}">
                <a16:creationId xmlns:a16="http://schemas.microsoft.com/office/drawing/2014/main" id="{52A73A88-363C-4A12-B707-63CC84A1A23E}"/>
              </a:ext>
            </a:extLst>
          </p:cNvPr>
          <p:cNvPicPr preferRelativeResize="0"/>
          <p:nvPr/>
        </p:nvPicPr>
        <p:blipFill rotWithShape="1">
          <a:blip r:embed="rId3">
            <a:alphaModFix/>
          </a:blip>
          <a:srcRect/>
          <a:stretch/>
        </p:blipFill>
        <p:spPr>
          <a:xfrm>
            <a:off x="118919" y="0"/>
            <a:ext cx="2063933" cy="2148840"/>
          </a:xfrm>
          <a:prstGeom prst="rect">
            <a:avLst/>
          </a:prstGeom>
          <a:noFill/>
          <a:ln>
            <a:noFill/>
          </a:ln>
        </p:spPr>
      </p:pic>
      <p:sp>
        <p:nvSpPr>
          <p:cNvPr id="42" name="Title 1">
            <a:extLst>
              <a:ext uri="{FF2B5EF4-FFF2-40B4-BE49-F238E27FC236}">
                <a16:creationId xmlns:a16="http://schemas.microsoft.com/office/drawing/2014/main" id="{C88CEBAA-2984-4569-A6DF-525A9F3C1633}"/>
              </a:ext>
            </a:extLst>
          </p:cNvPr>
          <p:cNvSpPr>
            <a:spLocks noGrp="1"/>
          </p:cNvSpPr>
          <p:nvPr>
            <p:ph type="title"/>
          </p:nvPr>
        </p:nvSpPr>
        <p:spPr>
          <a:xfrm>
            <a:off x="1723357" y="87064"/>
            <a:ext cx="10296304" cy="965272"/>
          </a:xfrm>
        </p:spPr>
        <p:txBody>
          <a:bodyPr>
            <a:noAutofit/>
          </a:bodyPr>
          <a:lstStyle/>
          <a:p>
            <a:r>
              <a:rPr lang="lv-LV" sz="2200" dirty="0"/>
              <a:t>Informācija par darba devējiem, kuri nodarbina Ukrainas civiliedzīvotājus </a:t>
            </a:r>
            <a:r>
              <a:rPr lang="lv-LV" sz="1200" dirty="0"/>
              <a:t>(17.09.2024. Darba devēja ziņojumu dati)</a:t>
            </a:r>
            <a:br>
              <a:rPr lang="lv-LV" dirty="0"/>
            </a:br>
            <a:endParaRPr lang="lv-LV" dirty="0"/>
          </a:p>
        </p:txBody>
      </p:sp>
      <p:sp>
        <p:nvSpPr>
          <p:cNvPr id="9" name="TextBox 8">
            <a:extLst>
              <a:ext uri="{FF2B5EF4-FFF2-40B4-BE49-F238E27FC236}">
                <a16:creationId xmlns:a16="http://schemas.microsoft.com/office/drawing/2014/main" id="{E11D00DA-4ADB-4176-8527-1ABBA83F0481}"/>
              </a:ext>
            </a:extLst>
          </p:cNvPr>
          <p:cNvSpPr txBox="1"/>
          <p:nvPr/>
        </p:nvSpPr>
        <p:spPr>
          <a:xfrm>
            <a:off x="9650243" y="2193771"/>
            <a:ext cx="257727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sz="1400" b="1" i="0" u="none" strike="noStrike" kern="1200" spc="0" baseline="0">
                <a:solidFill>
                  <a:srgbClr val="4472C4"/>
                </a:solidFill>
                <a:latin typeface="Verdana" panose="020B0604030504040204" pitchFamily="34" charset="0"/>
                <a:ea typeface="Verdana" panose="020B0604030504040204" pitchFamily="34" charset="0"/>
                <a:cs typeface="+mn-cs"/>
              </a:defRPr>
            </a:pPr>
            <a:r>
              <a:rPr kumimoji="0" lang="lv-LV" sz="11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Darba devēju sadalījums pēc darba ņēmēju – Ukrainas civiliedzīvotāju skaita 2024.gada jūlijā</a:t>
            </a:r>
          </a:p>
        </p:txBody>
      </p:sp>
      <p:sp>
        <p:nvSpPr>
          <p:cNvPr id="15" name="TextBox 14">
            <a:extLst>
              <a:ext uri="{FF2B5EF4-FFF2-40B4-BE49-F238E27FC236}">
                <a16:creationId xmlns:a16="http://schemas.microsoft.com/office/drawing/2014/main" id="{20294929-3AC5-4AC1-A6E3-870A6A373FF9}"/>
              </a:ext>
            </a:extLst>
          </p:cNvPr>
          <p:cNvSpPr txBox="1"/>
          <p:nvPr/>
        </p:nvSpPr>
        <p:spPr>
          <a:xfrm>
            <a:off x="-66797" y="3830957"/>
            <a:ext cx="28636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Darba devēju sadalījums pēc plānošanas reģiona 2024.gada jūlijā</a:t>
            </a:r>
          </a:p>
        </p:txBody>
      </p:sp>
      <p:graphicFrame>
        <p:nvGraphicFramePr>
          <p:cNvPr id="16" name="Table 15">
            <a:extLst>
              <a:ext uri="{FF2B5EF4-FFF2-40B4-BE49-F238E27FC236}">
                <a16:creationId xmlns:a16="http://schemas.microsoft.com/office/drawing/2014/main" id="{8F5A0C4A-A379-4C8F-A959-47937E4FDA64}"/>
              </a:ext>
            </a:extLst>
          </p:cNvPr>
          <p:cNvGraphicFramePr>
            <a:graphicFrameLocks noGrp="1"/>
          </p:cNvGraphicFramePr>
          <p:nvPr/>
        </p:nvGraphicFramePr>
        <p:xfrm>
          <a:off x="118919" y="4491831"/>
          <a:ext cx="2492264" cy="1433956"/>
        </p:xfrm>
        <a:graphic>
          <a:graphicData uri="http://schemas.openxmlformats.org/drawingml/2006/table">
            <a:tbl>
              <a:tblPr/>
              <a:tblGrid>
                <a:gridCol w="1605651">
                  <a:extLst>
                    <a:ext uri="{9D8B030D-6E8A-4147-A177-3AD203B41FA5}">
                      <a16:colId xmlns:a16="http://schemas.microsoft.com/office/drawing/2014/main" val="1727663251"/>
                    </a:ext>
                  </a:extLst>
                </a:gridCol>
                <a:gridCol w="886613">
                  <a:extLst>
                    <a:ext uri="{9D8B030D-6E8A-4147-A177-3AD203B41FA5}">
                      <a16:colId xmlns:a16="http://schemas.microsoft.com/office/drawing/2014/main" val="3595893246"/>
                    </a:ext>
                  </a:extLst>
                </a:gridCol>
              </a:tblGrid>
              <a:tr h="3063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9pPr>
                    </a:lstStyle>
                    <a:p>
                      <a:pPr marL="0" algn="ctr" defTabSz="914400" rtl="0" eaLnBrk="1" fontAlgn="ctr" latinLnBrk="0" hangingPunct="1">
                        <a:lnSpc>
                          <a:spcPct val="100000"/>
                        </a:lnSpc>
                        <a:spcBef>
                          <a:spcPts val="600"/>
                        </a:spcBef>
                        <a:spcAft>
                          <a:spcPts val="600"/>
                        </a:spcAft>
                      </a:pPr>
                      <a:r>
                        <a:rPr lang="lv-LV" sz="800" b="1" u="none" strike="noStrike" kern="1200" dirty="0">
                          <a:solidFill>
                            <a:schemeClr val="bg1"/>
                          </a:solidFill>
                          <a:effectLst/>
                          <a:latin typeface="Verdana" panose="020B0604030504040204" pitchFamily="34" charset="0"/>
                          <a:ea typeface="Verdana" panose="020B0604030504040204" pitchFamily="34" charset="0"/>
                          <a:cs typeface="+mn-cs"/>
                        </a:rPr>
                        <a:t>Plānošanas reģions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Calibri" panose="020F0502020204030204"/>
                          <a:sym typeface="Arial"/>
                        </a:defRPr>
                      </a:lvl9pPr>
                    </a:lstStyle>
                    <a:p>
                      <a:pPr algn="ctr" fontAlgn="ctr">
                        <a:lnSpc>
                          <a:spcPct val="100000"/>
                        </a:lnSpc>
                        <a:spcBef>
                          <a:spcPts val="600"/>
                        </a:spcBef>
                        <a:spcAft>
                          <a:spcPts val="600"/>
                        </a:spcAft>
                      </a:pPr>
                      <a:r>
                        <a:rPr lang="lv-LV" sz="800" b="1" u="none" strike="noStrike" dirty="0">
                          <a:solidFill>
                            <a:schemeClr val="bg1"/>
                          </a:solidFill>
                          <a:effectLst/>
                          <a:latin typeface="Verdana" panose="020B0604030504040204" pitchFamily="34" charset="0"/>
                          <a:ea typeface="Verdana" panose="020B0604030504040204" pitchFamily="34" charset="0"/>
                        </a:rPr>
                        <a:t>Darba devēju skaits</a:t>
                      </a:r>
                      <a:endParaRPr lang="lv-LV" sz="8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41681972"/>
                  </a:ext>
                </a:extLst>
              </a:tr>
              <a:tr h="126335">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Rīga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1 782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0114811"/>
                  </a:ext>
                </a:extLst>
              </a:tr>
              <a:tr h="154108">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Rīgas plānošanas reģions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1507313783"/>
                  </a:ext>
                </a:extLst>
              </a:tr>
              <a:tr h="161257">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Kurzemes plānošanas reģions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2680988"/>
                  </a:ext>
                </a:extLst>
              </a:tr>
              <a:tr h="168128">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Vidzemes plānošanas reģions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2111943654"/>
                  </a:ext>
                </a:extLst>
              </a:tr>
              <a:tr h="160486">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Zemgales plānošanas reģions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804030"/>
                  </a:ext>
                </a:extLst>
              </a:tr>
              <a:tr h="138814">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Latgales plānošanas reģions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6B0">
                        <a:lumMod val="20000"/>
                        <a:lumOff val="80000"/>
                      </a:srgbClr>
                    </a:solidFill>
                  </a:tcPr>
                </a:tc>
                <a:extLst>
                  <a:ext uri="{0D108BD9-81ED-4DB2-BD59-A6C34878D82A}">
                    <a16:rowId xmlns:a16="http://schemas.microsoft.com/office/drawing/2014/main" val="4183687153"/>
                  </a:ext>
                </a:extLst>
              </a:tr>
              <a:tr h="20506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Verdana"/>
                          <a:sym typeface="Arial"/>
                        </a:defRPr>
                      </a:lvl9pPr>
                    </a:lstStyle>
                    <a:p>
                      <a:pPr marL="0" algn="r" defTabSz="914400" rtl="0" eaLnBrk="1" fontAlgn="b" latinLnBrk="0" hangingPunct="1"/>
                      <a:r>
                        <a:rPr lang="lv-LV" sz="800" b="1" i="0" u="none" strike="noStrike" kern="1200" dirty="0">
                          <a:solidFill>
                            <a:schemeClr val="tx1"/>
                          </a:solidFill>
                          <a:effectLst/>
                          <a:latin typeface="Verdana" panose="020B0604030504040204" pitchFamily="34" charset="0"/>
                          <a:ea typeface="Verdana" panose="020B0604030504040204" pitchFamily="34" charset="0"/>
                          <a:cs typeface="+mn-cs"/>
                        </a:rPr>
                        <a:t>KOPĀ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800" b="1" i="0" u="none" strike="noStrike" dirty="0">
                          <a:solidFill>
                            <a:srgbClr val="000000"/>
                          </a:solidFill>
                          <a:effectLst/>
                          <a:latin typeface="Verdana" panose="020B0604030504040204" pitchFamily="34" charset="0"/>
                          <a:ea typeface="Verdana" panose="020B0604030504040204" pitchFamily="34" charset="0"/>
                        </a:rPr>
                        <a:t>3 290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0146875"/>
                  </a:ext>
                </a:extLst>
              </a:tr>
            </a:tbl>
          </a:graphicData>
        </a:graphic>
      </p:graphicFrame>
      <p:graphicFrame>
        <p:nvGraphicFramePr>
          <p:cNvPr id="3" name="Table 2">
            <a:extLst>
              <a:ext uri="{FF2B5EF4-FFF2-40B4-BE49-F238E27FC236}">
                <a16:creationId xmlns:a16="http://schemas.microsoft.com/office/drawing/2014/main" id="{C5EC09BC-D41F-480C-BE8C-42BB8FBA701D}"/>
              </a:ext>
            </a:extLst>
          </p:cNvPr>
          <p:cNvGraphicFramePr>
            <a:graphicFrameLocks noGrp="1"/>
          </p:cNvGraphicFramePr>
          <p:nvPr/>
        </p:nvGraphicFramePr>
        <p:xfrm>
          <a:off x="4755736" y="1283773"/>
          <a:ext cx="4898895" cy="4029762"/>
        </p:xfrm>
        <a:graphic>
          <a:graphicData uri="http://schemas.openxmlformats.org/drawingml/2006/table">
            <a:tbl>
              <a:tblPr/>
              <a:tblGrid>
                <a:gridCol w="460491">
                  <a:extLst>
                    <a:ext uri="{9D8B030D-6E8A-4147-A177-3AD203B41FA5}">
                      <a16:colId xmlns:a16="http://schemas.microsoft.com/office/drawing/2014/main" val="3809074403"/>
                    </a:ext>
                  </a:extLst>
                </a:gridCol>
                <a:gridCol w="3640578">
                  <a:extLst>
                    <a:ext uri="{9D8B030D-6E8A-4147-A177-3AD203B41FA5}">
                      <a16:colId xmlns:a16="http://schemas.microsoft.com/office/drawing/2014/main" val="1328016655"/>
                    </a:ext>
                  </a:extLst>
                </a:gridCol>
                <a:gridCol w="797826">
                  <a:extLst>
                    <a:ext uri="{9D8B030D-6E8A-4147-A177-3AD203B41FA5}">
                      <a16:colId xmlns:a16="http://schemas.microsoft.com/office/drawing/2014/main" val="2653545876"/>
                    </a:ext>
                  </a:extLst>
                </a:gridCol>
              </a:tblGrid>
              <a:tr h="469726">
                <a:tc gridSpan="2">
                  <a:txBody>
                    <a:bodyPr/>
                    <a:lstStyle/>
                    <a:p>
                      <a:pPr algn="ctr" rtl="0" fontAlgn="ctr"/>
                      <a:r>
                        <a:rPr lang="lv-LV" sz="800" b="1" i="0" u="none" strike="noStrike" dirty="0">
                          <a:solidFill>
                            <a:srgbClr val="FFFFFF"/>
                          </a:solidFill>
                          <a:effectLst/>
                          <a:latin typeface="Verdana" panose="020B0604030504040204" pitchFamily="34" charset="0"/>
                        </a:rPr>
                        <a:t>Darba devēja pamatdarbības veids</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lv-LV"/>
                    </a:p>
                  </a:txBody>
                  <a:tcPr/>
                </a:tc>
                <a:tc>
                  <a:txBody>
                    <a:bodyPr/>
                    <a:lstStyle/>
                    <a:p>
                      <a:pPr algn="ctr" rtl="0" fontAlgn="ctr"/>
                      <a:r>
                        <a:rPr lang="lv-LV" sz="800" b="1" i="0" u="none" strike="noStrike" dirty="0">
                          <a:solidFill>
                            <a:srgbClr val="FFFFFF"/>
                          </a:solidFill>
                          <a:effectLst/>
                          <a:latin typeface="Verdana" panose="020B0604030504040204" pitchFamily="34" charset="0"/>
                        </a:rPr>
                        <a:t>Darba devēju skaits</a:t>
                      </a:r>
                    </a:p>
                  </a:txBody>
                  <a:tcPr marL="6234" marR="6234" marT="62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42041309"/>
                  </a:ext>
                </a:extLst>
              </a:tr>
              <a:tr h="160988">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Apstrādes rūpniecība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557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133081"/>
                  </a:ext>
                </a:extLst>
              </a:tr>
              <a:tr h="294976">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Vairumtirdzniecība un mazumtirdzniecība; automobiļu un motociklu remonts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510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1270570188"/>
                  </a:ext>
                </a:extLst>
              </a:tr>
              <a:tr h="184459">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Izmitināšana un ēdināšanas pakalpojumi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449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747845"/>
                  </a:ext>
                </a:extLst>
              </a:tr>
              <a:tr h="151957">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Būvniecība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377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283495308"/>
                  </a:ext>
                </a:extLst>
              </a:tr>
              <a:tr h="151957">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Transports un uzglabāšana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269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921755"/>
                  </a:ext>
                </a:extLst>
              </a:tr>
              <a:tr h="151957">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Veselība un sociālā aprūpe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202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1412441847"/>
                  </a:ext>
                </a:extLst>
              </a:tr>
              <a:tr h="151957">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Administratīvo un apkalpojošo dienestu darbība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078982"/>
                  </a:ext>
                </a:extLst>
              </a:tr>
              <a:tr h="174711">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Informācijas un komunikācijas pakalpojumi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249413948"/>
                  </a:ext>
                </a:extLst>
              </a:tr>
              <a:tr h="174711">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Lauksaimniecība, mežsaimniecība un zivsaimniecība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558073"/>
                  </a:ext>
                </a:extLst>
              </a:tr>
              <a:tr h="158030">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Profesionālie, zinātniskie un tehniskie pakalpojumi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112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716145936"/>
                  </a:ext>
                </a:extLst>
              </a:tr>
              <a:tr h="151957">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Citi pakalpojumi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397595"/>
                  </a:ext>
                </a:extLst>
              </a:tr>
              <a:tr h="151957">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a:solidFill>
                            <a:srgbClr val="000000"/>
                          </a:solidFill>
                          <a:effectLst/>
                          <a:latin typeface="Verdana" panose="020B0604030504040204" pitchFamily="34" charset="0"/>
                          <a:ea typeface="Verdana" panose="020B0604030504040204" pitchFamily="34" charset="0"/>
                        </a:rPr>
                        <a:t>Izglītība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3252328546"/>
                  </a:ext>
                </a:extLst>
              </a:tr>
              <a:tr h="151957">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Operācijas ar nekustamo īpašumu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523653"/>
                  </a:ext>
                </a:extLst>
              </a:tr>
              <a:tr h="160022">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Māksla, izklaide un atpūta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546222320"/>
                  </a:ext>
                </a:extLst>
              </a:tr>
              <a:tr h="151957">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Valsts pārvalde un aizsardzība; obligātā sociālā apdrošināšana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a:solidFill>
                            <a:srgbClr val="000000"/>
                          </a:solidFill>
                          <a:effectLst/>
                          <a:latin typeface="Verdana" panose="020B0604030504040204" pitchFamily="34" charset="0"/>
                          <a:ea typeface="Verdana" panose="020B060403050404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632428"/>
                  </a:ext>
                </a:extLst>
              </a:tr>
              <a:tr h="151957">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Elektroenerģija, gāzes apgāde, siltumapgāde un gaisa kondicionēšana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2825562365"/>
                  </a:ext>
                </a:extLst>
              </a:tr>
              <a:tr h="210619">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Ūdens apgāde; notekūdeņu, atkritumu apsaimniekošana un sanācija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879800"/>
                  </a:ext>
                </a:extLst>
              </a:tr>
              <a:tr h="211606">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Finanšu un apdrošināšanas darbības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3140972011"/>
                  </a:ext>
                </a:extLst>
              </a:tr>
              <a:tr h="179051">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lv-LV" sz="800" b="0" i="0" u="none" strike="noStrike" dirty="0">
                          <a:solidFill>
                            <a:srgbClr val="000000"/>
                          </a:solidFill>
                          <a:effectLst/>
                          <a:latin typeface="Verdana" panose="020B0604030504040204" pitchFamily="34" charset="0"/>
                          <a:ea typeface="Verdana" panose="020B0604030504040204" pitchFamily="34" charset="0"/>
                        </a:rPr>
                        <a:t>Ieguves rūpniecība un karjeru izstrāde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623912"/>
                  </a:ext>
                </a:extLst>
              </a:tr>
              <a:tr h="131293">
                <a:tc gridSpan="2">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lv-LV" sz="800" b="0" i="0" u="none" strike="noStrike" dirty="0">
                          <a:solidFill>
                            <a:srgbClr val="000000"/>
                          </a:solidFill>
                          <a:effectLst/>
                          <a:latin typeface="Verdana" panose="020B0604030504040204" pitchFamily="34" charset="0"/>
                          <a:ea typeface="Verdana" panose="020B0604030504040204" pitchFamily="34" charset="0"/>
                        </a:rPr>
                        <a:t>Nav norādīts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hMerge="1">
                  <a:txBody>
                    <a:bodyPr/>
                    <a:lstStyle/>
                    <a:p>
                      <a:endParaRPr lang="lv-LV"/>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algn="ctr" fontAlgn="b"/>
                      <a:r>
                        <a:rPr lang="lv-LV" sz="800" b="0" i="0" u="none" strike="noStrike" dirty="0">
                          <a:solidFill>
                            <a:srgbClr val="000000"/>
                          </a:solidFill>
                          <a:effectLst/>
                          <a:latin typeface="Verdana" panose="020B0604030504040204" pitchFamily="34" charset="0"/>
                          <a:ea typeface="Verdana" panose="020B060403050404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extLst>
                  <a:ext uri="{0D108BD9-81ED-4DB2-BD59-A6C34878D82A}">
                    <a16:rowId xmlns:a16="http://schemas.microsoft.com/office/drawing/2014/main" val="3974484779"/>
                  </a:ext>
                </a:extLst>
              </a:tr>
              <a:tr h="151957">
                <a:tc gridSpan="2">
                  <a:txBody>
                    <a:bodyPr/>
                    <a:lstStyle/>
                    <a:p>
                      <a:pPr algn="r" fontAlgn="b"/>
                      <a:r>
                        <a:rPr lang="lv-LV" sz="800" b="1" i="0" u="none" strike="noStrike" dirty="0">
                          <a:solidFill>
                            <a:srgbClr val="000000"/>
                          </a:solidFill>
                          <a:effectLst/>
                          <a:latin typeface="Verdana" panose="020B0604030504040204" pitchFamily="34" charset="0"/>
                          <a:ea typeface="Verdana" panose="020B0604030504040204" pitchFamily="34" charset="0"/>
                        </a:rPr>
                        <a:t>KOPĀ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fontAlgn="b"/>
                      <a:endParaRPr lang="lv-LV" sz="9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AEF"/>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lv-LV" sz="800" b="1" i="0" u="none" strike="noStrike" dirty="0">
                          <a:solidFill>
                            <a:srgbClr val="000000"/>
                          </a:solidFill>
                          <a:effectLst/>
                          <a:latin typeface="Verdana" panose="020B0604030504040204" pitchFamily="34" charset="0"/>
                          <a:ea typeface="Verdana" panose="020B0604030504040204" pitchFamily="34" charset="0"/>
                        </a:rPr>
                        <a:t>3 290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78108"/>
                  </a:ext>
                </a:extLst>
              </a:tr>
            </a:tbl>
          </a:graphicData>
        </a:graphic>
      </p:graphicFrame>
      <p:sp>
        <p:nvSpPr>
          <p:cNvPr id="13" name="TextBox 12">
            <a:extLst>
              <a:ext uri="{FF2B5EF4-FFF2-40B4-BE49-F238E27FC236}">
                <a16:creationId xmlns:a16="http://schemas.microsoft.com/office/drawing/2014/main" id="{1901723C-0EED-454E-BFA8-6E6096F42517}"/>
              </a:ext>
            </a:extLst>
          </p:cNvPr>
          <p:cNvSpPr txBox="1"/>
          <p:nvPr/>
        </p:nvSpPr>
        <p:spPr>
          <a:xfrm>
            <a:off x="4830427" y="822108"/>
            <a:ext cx="48988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Darba devēju sadalījums pēc pamatdarbības veida 2024.gada jūlijā</a:t>
            </a:r>
          </a:p>
        </p:txBody>
      </p:sp>
      <p:sp>
        <p:nvSpPr>
          <p:cNvPr id="6" name="TextBox 5">
            <a:extLst>
              <a:ext uri="{FF2B5EF4-FFF2-40B4-BE49-F238E27FC236}">
                <a16:creationId xmlns:a16="http://schemas.microsoft.com/office/drawing/2014/main" id="{4FF86920-69F1-16CF-74B0-79234DB1282C}"/>
              </a:ext>
            </a:extLst>
          </p:cNvPr>
          <p:cNvSpPr txBox="1"/>
          <p:nvPr/>
        </p:nvSpPr>
        <p:spPr>
          <a:xfrm>
            <a:off x="-89081" y="1468439"/>
            <a:ext cx="49391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Vidējais darba devēju skaits mēnesī </a:t>
            </a:r>
            <a:r>
              <a:rPr kumimoji="0" lang="pt-BR"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no 2022.gada aprīļa līdz 202</a:t>
            </a:r>
            <a:r>
              <a:rPr kumimoji="0" lang="lv-LV"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4</a:t>
            </a:r>
            <a:r>
              <a:rPr kumimoji="0" lang="pt-BR"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.gada </a:t>
            </a:r>
            <a:r>
              <a:rPr kumimoji="0" lang="lv-LV" sz="1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rPr>
              <a:t>jūlijam</a:t>
            </a:r>
          </a:p>
        </p:txBody>
      </p:sp>
      <p:graphicFrame>
        <p:nvGraphicFramePr>
          <p:cNvPr id="5" name="Chart 4">
            <a:extLst>
              <a:ext uri="{FF2B5EF4-FFF2-40B4-BE49-F238E27FC236}">
                <a16:creationId xmlns:a16="http://schemas.microsoft.com/office/drawing/2014/main" id="{C134F0D1-9E47-492E-B96D-D1F0736DDC42}"/>
              </a:ext>
            </a:extLst>
          </p:cNvPr>
          <p:cNvGraphicFramePr>
            <a:graphicFrameLocks/>
          </p:cNvGraphicFramePr>
          <p:nvPr/>
        </p:nvGraphicFramePr>
        <p:xfrm>
          <a:off x="118919" y="1947516"/>
          <a:ext cx="4569575" cy="18688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6B1C635-2CF9-4AF0-8169-C6A2CF7B37A2}"/>
              </a:ext>
            </a:extLst>
          </p:cNvPr>
          <p:cNvGraphicFramePr>
            <a:graphicFrameLocks/>
          </p:cNvGraphicFramePr>
          <p:nvPr/>
        </p:nvGraphicFramePr>
        <p:xfrm>
          <a:off x="9654631" y="2694210"/>
          <a:ext cx="2568495" cy="2563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617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2D72-A105-308A-6E6C-0B50047E658A}"/>
              </a:ext>
            </a:extLst>
          </p:cNvPr>
          <p:cNvSpPr>
            <a:spLocks noGrp="1"/>
          </p:cNvSpPr>
          <p:nvPr>
            <p:ph type="title"/>
          </p:nvPr>
        </p:nvSpPr>
        <p:spPr/>
        <p:txBody>
          <a:bodyPr>
            <a:normAutofit/>
          </a:bodyPr>
          <a:lstStyle/>
          <a:p>
            <a:pPr algn="ctr"/>
            <a:r>
              <a:rPr lang="lv-LV" dirty="0">
                <a:solidFill>
                  <a:srgbClr val="29750A"/>
                </a:solidFill>
              </a:rPr>
              <a:t>Par līdzekļu piešķiršanu pašvaldībām - kopējie rādītāji par 2023. un 2024. gadu</a:t>
            </a:r>
            <a:endParaRPr lang="lv-LV" dirty="0"/>
          </a:p>
        </p:txBody>
      </p:sp>
      <p:sp>
        <p:nvSpPr>
          <p:cNvPr id="6" name="Slide Number Placeholder 5">
            <a:extLst>
              <a:ext uri="{FF2B5EF4-FFF2-40B4-BE49-F238E27FC236}">
                <a16:creationId xmlns:a16="http://schemas.microsoft.com/office/drawing/2014/main" id="{812A3981-01E1-B6EF-BA99-529340784B17}"/>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93331FA-E1D5-0218-2376-1CC853B5D51A}"/>
              </a:ext>
            </a:extLst>
          </p:cNvPr>
          <p:cNvSpPr txBox="1"/>
          <p:nvPr/>
        </p:nvSpPr>
        <p:spPr>
          <a:xfrm>
            <a:off x="704850" y="1838326"/>
            <a:ext cx="11080750" cy="800219"/>
          </a:xfrm>
          <a:prstGeom prst="rect">
            <a:avLst/>
          </a:prstGeom>
          <a:noFill/>
        </p:spPr>
        <p:txBody>
          <a:bodyPr wrap="square">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Kompensētā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summa par 2023. gadu un 2024. gada janvāri - jūliju</a:t>
            </a: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sadalījumā pa jomām:</a:t>
            </a:r>
          </a:p>
          <a:p>
            <a:pPr marL="0" marR="0" lvl="0" indent="0" algn="just" defTabSz="938213" rtl="0" eaLnBrk="0" fontAlgn="base" latinLnBrk="0" hangingPunct="0">
              <a:lnSpc>
                <a:spcPct val="100000"/>
              </a:lnSpc>
              <a:spcBef>
                <a:spcPct val="0"/>
              </a:spcBef>
              <a:spcAft>
                <a:spcPct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28600" marR="0" lvl="0" indent="0" algn="just" defTabSz="938213" rtl="0" eaLnBrk="0" fontAlgn="base" latinLnBrk="0" hangingPunct="0">
              <a:lnSpc>
                <a:spcPct val="100000"/>
              </a:lnSpc>
              <a:spcBef>
                <a:spcPct val="0"/>
              </a:spcBef>
              <a:spcAft>
                <a:spcPct val="0"/>
              </a:spcAft>
              <a:buClrTx/>
              <a:buSzTx/>
              <a:buFontTx/>
              <a:buNone/>
              <a:tabLst/>
              <a:defRPr/>
            </a:pPr>
            <a:endPar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graphicFrame>
        <p:nvGraphicFramePr>
          <p:cNvPr id="13" name="Table 12">
            <a:extLst>
              <a:ext uri="{FF2B5EF4-FFF2-40B4-BE49-F238E27FC236}">
                <a16:creationId xmlns:a16="http://schemas.microsoft.com/office/drawing/2014/main" id="{E91391F3-A072-8BD1-125F-04D245DEA7D7}"/>
              </a:ext>
            </a:extLst>
          </p:cNvPr>
          <p:cNvGraphicFramePr>
            <a:graphicFrameLocks noGrp="1"/>
          </p:cNvGraphicFramePr>
          <p:nvPr/>
        </p:nvGraphicFramePr>
        <p:xfrm>
          <a:off x="697117" y="2390775"/>
          <a:ext cx="10682083" cy="3457416"/>
        </p:xfrm>
        <a:graphic>
          <a:graphicData uri="http://schemas.openxmlformats.org/drawingml/2006/table">
            <a:tbl>
              <a:tblPr>
                <a:tableStyleId>{69C7853C-536D-4A76-A0AE-DD22124D55A5}</a:tableStyleId>
              </a:tblPr>
              <a:tblGrid>
                <a:gridCol w="5757951">
                  <a:extLst>
                    <a:ext uri="{9D8B030D-6E8A-4147-A177-3AD203B41FA5}">
                      <a16:colId xmlns:a16="http://schemas.microsoft.com/office/drawing/2014/main" val="2426222013"/>
                    </a:ext>
                  </a:extLst>
                </a:gridCol>
                <a:gridCol w="2462066">
                  <a:extLst>
                    <a:ext uri="{9D8B030D-6E8A-4147-A177-3AD203B41FA5}">
                      <a16:colId xmlns:a16="http://schemas.microsoft.com/office/drawing/2014/main" val="3814449755"/>
                    </a:ext>
                  </a:extLst>
                </a:gridCol>
                <a:gridCol w="2462066">
                  <a:extLst>
                    <a:ext uri="{9D8B030D-6E8A-4147-A177-3AD203B41FA5}">
                      <a16:colId xmlns:a16="http://schemas.microsoft.com/office/drawing/2014/main" val="1023723174"/>
                    </a:ext>
                  </a:extLst>
                </a:gridCol>
              </a:tblGrid>
              <a:tr h="760933">
                <a:tc>
                  <a:txBody>
                    <a:bodyPr/>
                    <a:lstStyle/>
                    <a:p>
                      <a:pPr algn="ctr" fontAlgn="ctr"/>
                      <a:r>
                        <a:rPr lang="lv-LV" sz="1200" b="1" kern="1200" dirty="0">
                          <a:solidFill>
                            <a:schemeClr val="tx1"/>
                          </a:solidFill>
                          <a:latin typeface="Verdana" panose="020B0604030504040204" pitchFamily="34" charset="0"/>
                          <a:ea typeface="Verdana" panose="020B0604030504040204" pitchFamily="34" charset="0"/>
                        </a:rPr>
                        <a:t>Pasākumi atbilstoši jomām</a:t>
                      </a:r>
                      <a:endParaRPr lang="lv-LV" sz="12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kern="1200" dirty="0">
                          <a:solidFill>
                            <a:schemeClr val="tx1"/>
                          </a:solidFill>
                          <a:latin typeface="Verdana" panose="020B0604030504040204" pitchFamily="34" charset="0"/>
                          <a:ea typeface="Verdana" panose="020B0604030504040204" pitchFamily="34" charset="0"/>
                        </a:rPr>
                        <a:t>Par 2023. </a:t>
                      </a:r>
                      <a:r>
                        <a:rPr lang="fr-FR" sz="1200" b="1" kern="1200" dirty="0" err="1">
                          <a:solidFill>
                            <a:schemeClr val="tx1"/>
                          </a:solidFill>
                          <a:latin typeface="Verdana" panose="020B0604030504040204" pitchFamily="34" charset="0"/>
                          <a:ea typeface="Verdana" panose="020B0604030504040204" pitchFamily="34" charset="0"/>
                        </a:rPr>
                        <a:t>gadu</a:t>
                      </a:r>
                      <a:endParaRPr lang="lv-LV" sz="1200" b="1" kern="1200" dirty="0">
                        <a:solidFill>
                          <a:schemeClr val="tx1"/>
                        </a:solidFill>
                        <a:latin typeface="Verdana" panose="020B0604030504040204" pitchFamily="34" charset="0"/>
                        <a:ea typeface="Verdana" panose="020B0604030504040204" pitchFamily="34" charset="0"/>
                      </a:endParaRPr>
                    </a:p>
                    <a:p>
                      <a:pPr algn="ctr" fontAlgn="ctr"/>
                      <a:r>
                        <a:rPr lang="fr-FR" sz="1200" b="1" kern="1200" dirty="0">
                          <a:solidFill>
                            <a:schemeClr val="tx1"/>
                          </a:solidFill>
                          <a:latin typeface="Verdana" panose="020B0604030504040204" pitchFamily="34" charset="0"/>
                          <a:ea typeface="Verdana" panose="020B0604030504040204" pitchFamily="34" charset="0"/>
                        </a:rPr>
                        <a:t>(</a:t>
                      </a:r>
                      <a:r>
                        <a:rPr lang="fr-FR" sz="1200" b="1" kern="1200" dirty="0" err="1">
                          <a:solidFill>
                            <a:schemeClr val="tx1"/>
                          </a:solidFill>
                          <a:latin typeface="Verdana" panose="020B0604030504040204" pitchFamily="34" charset="0"/>
                          <a:ea typeface="Verdana" panose="020B0604030504040204" pitchFamily="34" charset="0"/>
                        </a:rPr>
                        <a:t>janvāris</a:t>
                      </a:r>
                      <a:r>
                        <a:rPr lang="fr-FR" sz="1200" b="1" kern="1200" dirty="0">
                          <a:solidFill>
                            <a:schemeClr val="tx1"/>
                          </a:solidFill>
                          <a:latin typeface="Verdana" panose="020B0604030504040204" pitchFamily="34" charset="0"/>
                          <a:ea typeface="Verdana" panose="020B0604030504040204" pitchFamily="34" charset="0"/>
                        </a:rPr>
                        <a:t> - </a:t>
                      </a:r>
                      <a:r>
                        <a:rPr lang="fr-FR" sz="1200" b="1" kern="1200" dirty="0" err="1">
                          <a:solidFill>
                            <a:schemeClr val="tx1"/>
                          </a:solidFill>
                          <a:latin typeface="Verdana" panose="020B0604030504040204" pitchFamily="34" charset="0"/>
                          <a:ea typeface="Verdana" panose="020B0604030504040204" pitchFamily="34" charset="0"/>
                        </a:rPr>
                        <a:t>decembris</a:t>
                      </a:r>
                      <a:r>
                        <a:rPr lang="fr-FR" sz="1200" b="1" kern="1200" dirty="0">
                          <a:solidFill>
                            <a:schemeClr val="tx1"/>
                          </a:solidFill>
                          <a:latin typeface="Verdana" panose="020B0604030504040204" pitchFamily="34" charset="0"/>
                          <a:ea typeface="Verdana" panose="020B0604030504040204" pitchFamily="34" charset="0"/>
                        </a:rPr>
                        <a:t>), EUR</a:t>
                      </a:r>
                      <a:endParaRPr lang="fr-FR" sz="12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kern="1200" dirty="0">
                          <a:solidFill>
                            <a:schemeClr val="tx1"/>
                          </a:solidFill>
                          <a:latin typeface="Verdana" panose="020B0604030504040204" pitchFamily="34" charset="0"/>
                          <a:ea typeface="Verdana" panose="020B0604030504040204" pitchFamily="34" charset="0"/>
                        </a:rPr>
                        <a:t>Par 2024. </a:t>
                      </a:r>
                      <a:r>
                        <a:rPr lang="fr-FR" sz="1200" b="1" kern="1200" dirty="0" err="1">
                          <a:solidFill>
                            <a:schemeClr val="tx1"/>
                          </a:solidFill>
                          <a:latin typeface="Verdana" panose="020B0604030504040204" pitchFamily="34" charset="0"/>
                          <a:ea typeface="Verdana" panose="020B0604030504040204" pitchFamily="34" charset="0"/>
                        </a:rPr>
                        <a:t>gadu</a:t>
                      </a:r>
                      <a:endParaRPr lang="lv-LV" sz="1200" b="1" kern="1200" dirty="0">
                        <a:solidFill>
                          <a:schemeClr val="tx1"/>
                        </a:solidFill>
                        <a:latin typeface="Verdana" panose="020B0604030504040204" pitchFamily="34" charset="0"/>
                        <a:ea typeface="Verdana" panose="020B0604030504040204" pitchFamily="34" charset="0"/>
                      </a:endParaRPr>
                    </a:p>
                    <a:p>
                      <a:pPr algn="ctr" fontAlgn="ctr"/>
                      <a:r>
                        <a:rPr lang="fr-FR" sz="1200" b="1" kern="1200" dirty="0">
                          <a:solidFill>
                            <a:schemeClr val="tx1"/>
                          </a:solidFill>
                          <a:latin typeface="Verdana" panose="020B0604030504040204" pitchFamily="34" charset="0"/>
                          <a:ea typeface="Verdana" panose="020B0604030504040204" pitchFamily="34" charset="0"/>
                        </a:rPr>
                        <a:t>(</a:t>
                      </a:r>
                      <a:r>
                        <a:rPr lang="fr-FR" sz="1200" b="1" kern="1200" dirty="0" err="1">
                          <a:solidFill>
                            <a:schemeClr val="tx1"/>
                          </a:solidFill>
                          <a:latin typeface="Verdana" panose="020B0604030504040204" pitchFamily="34" charset="0"/>
                          <a:ea typeface="Verdana" panose="020B0604030504040204" pitchFamily="34" charset="0"/>
                        </a:rPr>
                        <a:t>janvāris</a:t>
                      </a:r>
                      <a:r>
                        <a:rPr lang="fr-FR" sz="1200" b="1" kern="1200" dirty="0">
                          <a:solidFill>
                            <a:schemeClr val="tx1"/>
                          </a:solidFill>
                          <a:latin typeface="Verdana" panose="020B0604030504040204" pitchFamily="34" charset="0"/>
                          <a:ea typeface="Verdana" panose="020B0604030504040204" pitchFamily="34" charset="0"/>
                        </a:rPr>
                        <a:t> - </a:t>
                      </a:r>
                      <a:r>
                        <a:rPr lang="fr-FR" sz="1200" b="1" kern="1200" dirty="0" err="1">
                          <a:solidFill>
                            <a:schemeClr val="tx1"/>
                          </a:solidFill>
                          <a:latin typeface="Verdana" panose="020B0604030504040204" pitchFamily="34" charset="0"/>
                          <a:ea typeface="Verdana" panose="020B0604030504040204" pitchFamily="34" charset="0"/>
                        </a:rPr>
                        <a:t>jūlijs</a:t>
                      </a:r>
                      <a:r>
                        <a:rPr lang="fr-FR" sz="1200" b="1" kern="1200" dirty="0">
                          <a:solidFill>
                            <a:schemeClr val="tx1"/>
                          </a:solidFill>
                          <a:latin typeface="Verdana" panose="020B0604030504040204" pitchFamily="34" charset="0"/>
                          <a:ea typeface="Verdana" panose="020B0604030504040204" pitchFamily="34" charset="0"/>
                        </a:rPr>
                        <a:t>), EUR</a:t>
                      </a:r>
                      <a:endParaRPr lang="fr-FR" sz="12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859386"/>
                  </a:ext>
                </a:extLst>
              </a:tr>
              <a:tr h="220142">
                <a:tc>
                  <a:txBody>
                    <a:bodyPr/>
                    <a:lstStyle/>
                    <a:p>
                      <a:pPr algn="l" fontAlgn="ctr"/>
                      <a:r>
                        <a:rPr lang="lv-LV" sz="1400" b="0" kern="1200" dirty="0">
                          <a:solidFill>
                            <a:schemeClr val="tx1"/>
                          </a:solidFill>
                          <a:latin typeface="Verdana" panose="020B0604030504040204" pitchFamily="34" charset="0"/>
                          <a:ea typeface="Verdana" panose="020B0604030504040204" pitchFamily="34" charset="0"/>
                        </a:rPr>
                        <a:t>Palīdzība sociālā atbalsta jomā</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19 495 591</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9 118 703</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002327"/>
                  </a:ext>
                </a:extLst>
              </a:tr>
              <a:tr h="189117">
                <a:tc>
                  <a:txBody>
                    <a:bodyPr/>
                    <a:lstStyle/>
                    <a:p>
                      <a:pPr algn="l" fontAlgn="ctr"/>
                      <a:r>
                        <a:rPr lang="lv-LV" sz="1400" b="0" kern="1200" dirty="0">
                          <a:solidFill>
                            <a:schemeClr val="tx1"/>
                          </a:solidFill>
                          <a:latin typeface="Verdana" panose="020B0604030504040204" pitchFamily="34" charset="0"/>
                          <a:ea typeface="Verdana" panose="020B0604030504040204" pitchFamily="34" charset="0"/>
                        </a:rPr>
                        <a:t>Palīdzība izglītības jomā</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4 221 769</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1 255 082</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7366057"/>
                  </a:ext>
                </a:extLst>
              </a:tr>
              <a:tr h="189117">
                <a:tc>
                  <a:txBody>
                    <a:bodyPr/>
                    <a:lstStyle/>
                    <a:p>
                      <a:pPr algn="l" fontAlgn="ctr"/>
                      <a:r>
                        <a:rPr lang="lv-LV" sz="1400" b="0" kern="1200" dirty="0">
                          <a:solidFill>
                            <a:schemeClr val="tx1"/>
                          </a:solidFill>
                          <a:latin typeface="Verdana" panose="020B0604030504040204" pitchFamily="34" charset="0"/>
                          <a:ea typeface="Verdana" panose="020B0604030504040204" pitchFamily="34" charset="0"/>
                        </a:rPr>
                        <a:t>Palīdzība ēdināšanas jomā</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a:solidFill>
                            <a:schemeClr val="tx1"/>
                          </a:solidFill>
                          <a:latin typeface="Verdana" panose="020B0604030504040204" pitchFamily="34" charset="0"/>
                          <a:ea typeface="Verdana" panose="020B0604030504040204" pitchFamily="34" charset="0"/>
                        </a:rPr>
                        <a:t>648 829</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207 294</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002330"/>
                  </a:ext>
                </a:extLst>
              </a:tr>
              <a:tr h="189117">
                <a:tc>
                  <a:txBody>
                    <a:bodyPr/>
                    <a:lstStyle/>
                    <a:p>
                      <a:pPr algn="l" fontAlgn="ctr"/>
                      <a:r>
                        <a:rPr lang="lv-LV" sz="1400" b="0" kern="1200" dirty="0">
                          <a:solidFill>
                            <a:schemeClr val="tx1"/>
                          </a:solidFill>
                          <a:latin typeface="Verdana" panose="020B0604030504040204" pitchFamily="34" charset="0"/>
                          <a:ea typeface="Verdana" panose="020B0604030504040204" pitchFamily="34" charset="0"/>
                        </a:rPr>
                        <a:t>Palīdzība izmitināšanas jomā</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4 501 185</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1 960 606</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936468"/>
                  </a:ext>
                </a:extLst>
              </a:tr>
              <a:tr h="567350">
                <a:tc>
                  <a:txBody>
                    <a:bodyPr/>
                    <a:lstStyle/>
                    <a:p>
                      <a:pPr algn="l" fontAlgn="ctr"/>
                      <a:r>
                        <a:rPr lang="lv-LV" sz="1400" b="0" kern="1200" dirty="0">
                          <a:solidFill>
                            <a:schemeClr val="tx1"/>
                          </a:solidFill>
                          <a:latin typeface="Verdana" panose="020B0604030504040204" pitchFamily="34" charset="0"/>
                          <a:ea typeface="Verdana" panose="020B0604030504040204" pitchFamily="34" charset="0"/>
                        </a:rPr>
                        <a:t>Izlietotais finansējums valsts pārvaldes pakalpojumu pieteikšanas un fizisko personu reģistrācijas pasākumiem</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7 938</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1 378</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205079"/>
                  </a:ext>
                </a:extLst>
              </a:tr>
              <a:tr h="378233">
                <a:tc>
                  <a:txBody>
                    <a:bodyPr/>
                    <a:lstStyle/>
                    <a:p>
                      <a:pPr algn="l" fontAlgn="ctr"/>
                      <a:r>
                        <a:rPr lang="lv-LV" sz="1400" b="0" kern="1200">
                          <a:solidFill>
                            <a:schemeClr val="tx1"/>
                          </a:solidFill>
                          <a:latin typeface="Verdana" panose="020B0604030504040204" pitchFamily="34" charset="0"/>
                          <a:ea typeface="Verdana" panose="020B0604030504040204" pitchFamily="34" charset="0"/>
                        </a:rPr>
                        <a:t>Vienota valsts un pašvaldību sniegtā atbalsta koordinācijas punkta darbības nodrošināšanai</a:t>
                      </a:r>
                      <a:endParaRPr lang="lv-LV" sz="1400" b="0" kern="12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147 156</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64 748</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423678"/>
                  </a:ext>
                </a:extLst>
              </a:tr>
              <a:tr h="442141">
                <a:tc>
                  <a:txBody>
                    <a:bodyPr/>
                    <a:lstStyle/>
                    <a:p>
                      <a:pPr algn="l" fontAlgn="ctr"/>
                      <a:r>
                        <a:rPr lang="lv-LV" sz="1400" b="0" kern="1200" dirty="0">
                          <a:solidFill>
                            <a:schemeClr val="tx1"/>
                          </a:solidFill>
                          <a:latin typeface="Verdana" panose="020B0604030504040204" pitchFamily="34" charset="0"/>
                          <a:ea typeface="Verdana" panose="020B0604030504040204" pitchFamily="34" charset="0"/>
                        </a:rPr>
                        <a:t>Par pašvaldību veiktajiem uzlabojumiem pašvaldību ēkās, lai nodrošinātu Ukrainas civiliedzīvotāju izmitināšanu</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1 163 694</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0" kern="1200" dirty="0">
                          <a:solidFill>
                            <a:schemeClr val="tx1"/>
                          </a:solidFill>
                          <a:latin typeface="Verdana" panose="020B0604030504040204" pitchFamily="34" charset="0"/>
                          <a:ea typeface="Verdana" panose="020B0604030504040204" pitchFamily="34" charset="0"/>
                        </a:rPr>
                        <a:t>9 034</a:t>
                      </a:r>
                      <a:endParaRPr lang="lv-LV" sz="1400" b="0"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892091"/>
                  </a:ext>
                </a:extLst>
              </a:tr>
              <a:tr h="400050">
                <a:tc>
                  <a:txBody>
                    <a:bodyPr/>
                    <a:lstStyle/>
                    <a:p>
                      <a:pPr algn="l" fontAlgn="ctr"/>
                      <a:r>
                        <a:rPr lang="lv-LV" sz="1400" b="1" kern="1200" dirty="0">
                          <a:solidFill>
                            <a:schemeClr val="tx1"/>
                          </a:solidFill>
                          <a:latin typeface="Verdana" panose="020B0604030504040204" pitchFamily="34" charset="0"/>
                          <a:ea typeface="Verdana" panose="020B0604030504040204" pitchFamily="34" charset="0"/>
                        </a:rPr>
                        <a:t>KOPĀ:</a:t>
                      </a:r>
                      <a:endParaRPr lang="lv-LV" sz="14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1" kern="1200" dirty="0">
                          <a:solidFill>
                            <a:schemeClr val="tx1"/>
                          </a:solidFill>
                          <a:latin typeface="Verdana" panose="020B0604030504040204" pitchFamily="34" charset="0"/>
                          <a:ea typeface="Verdana" panose="020B0604030504040204" pitchFamily="34" charset="0"/>
                        </a:rPr>
                        <a:t>30 186 162</a:t>
                      </a:r>
                      <a:endParaRPr lang="lv-LV" sz="14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lv-LV" sz="1400" b="1" kern="1200" dirty="0">
                          <a:solidFill>
                            <a:schemeClr val="tx1"/>
                          </a:solidFill>
                          <a:latin typeface="Verdana" panose="020B0604030504040204" pitchFamily="34" charset="0"/>
                          <a:ea typeface="Verdana" panose="020B0604030504040204" pitchFamily="34" charset="0"/>
                        </a:rPr>
                        <a:t>12 616 846</a:t>
                      </a:r>
                      <a:endParaRPr lang="lv-LV" sz="1400" b="1" kern="1200" dirty="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843009"/>
                  </a:ext>
                </a:extLst>
              </a:tr>
            </a:tbl>
          </a:graphicData>
        </a:graphic>
      </p:graphicFrame>
    </p:spTree>
    <p:extLst>
      <p:ext uri="{BB962C8B-B14F-4D97-AF65-F5344CB8AC3E}">
        <p14:creationId xmlns:p14="http://schemas.microsoft.com/office/powerpoint/2010/main" val="1999515097"/>
      </p:ext>
    </p:extLst>
  </p:cSld>
  <p:clrMapOvr>
    <a:masterClrMapping/>
  </p:clrMapOvr>
</p:sld>
</file>

<file path=ppt/theme/theme1.xml><?xml version="1.0" encoding="utf-8"?>
<a:theme xmlns:a="http://schemas.openxmlformats.org/drawingml/2006/main" name="90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2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5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9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5.xml><?xml version="1.0" encoding="utf-8"?>
<a:theme xmlns:a="http://schemas.openxmlformats.org/drawingml/2006/main" name="99_Prezentacija_templateLV">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1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8.xml><?xml version="1.0" encoding="utf-8"?>
<a:theme xmlns:a="http://schemas.openxmlformats.org/drawingml/2006/main" name="93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39174</TotalTime>
  <Words>3946</Words>
  <Application>Microsoft Office PowerPoint</Application>
  <PresentationFormat>Widescreen</PresentationFormat>
  <Paragraphs>856</Paragraphs>
  <Slides>39</Slides>
  <Notes>24</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39</vt:i4>
      </vt:variant>
    </vt:vector>
  </HeadingPairs>
  <TitlesOfParts>
    <vt:vector size="58" baseType="lpstr">
      <vt:lpstr>Arial</vt:lpstr>
      <vt:lpstr>Calibri</vt:lpstr>
      <vt:lpstr>Calibri Light</vt:lpstr>
      <vt:lpstr>PT Sans</vt:lpstr>
      <vt:lpstr>Times New Roman</vt:lpstr>
      <vt:lpstr>Trebuchet MS</vt:lpstr>
      <vt:lpstr>Urdu Typesetting</vt:lpstr>
      <vt:lpstr>Verdana</vt:lpstr>
      <vt:lpstr>90_Prezentacija_templateLV</vt:lpstr>
      <vt:lpstr>95_Prezentacija_templateLV</vt:lpstr>
      <vt:lpstr>89_Prezentacija_templateLV</vt:lpstr>
      <vt:lpstr>2_Custom Design</vt:lpstr>
      <vt:lpstr>99_Prezentacija_templateLV</vt:lpstr>
      <vt:lpstr>91_Prezentacija_templateLV</vt:lpstr>
      <vt:lpstr>Parcel</vt:lpstr>
      <vt:lpstr>93_Prezentacija_templateLV</vt:lpstr>
      <vt:lpstr>4_Office Theme</vt:lpstr>
      <vt:lpstr>Office dizains</vt:lpstr>
      <vt:lpstr>92_Prezentacija_templateLV</vt:lpstr>
      <vt:lpstr>Par aktuālo situāciju atbalsta sniegšanā Ukrainas civiliedzīvotājiem </vt:lpstr>
      <vt:lpstr>Ukrainas pilsoņu ieceļošana Latvijas Republikā  pār ārējo robežu (dati uz 01.10.2024.)</vt:lpstr>
      <vt:lpstr> Ukrainas civiliedzīvotāji Fizisko personu reģistrā (dati uz 01.09.2024.)</vt:lpstr>
      <vt:lpstr> Ukrainas civiliedzīvotājiem izsniegtās ilgtermiņa vīzas un termiņuzturēšanās atļaujas  (dati uz 01.10.2024.)  </vt:lpstr>
      <vt:lpstr>Pašvaldībās reģistrētie Ukrainas civiliedzīvotāji (UCASNIR* dati uz 30.09.2024.)</vt:lpstr>
      <vt:lpstr>Ukrainas atbalstam piešķirtais finansējums 2022., 2023.un 2024. gadā, euro </vt:lpstr>
      <vt:lpstr>Vidējais darba ņēmēju skaits un to sadalījums pēc darba ienākumu apmēra*</vt:lpstr>
      <vt:lpstr>Informācija par darba devējiem, kuri nodarbina Ukrainas civiliedzīvotājus (17.09.2024. Darba devēja ziņojumu dati) </vt:lpstr>
      <vt:lpstr>Par līdzekļu piešķiršanu pašvaldībām - kopējie rādītāji par 2023. un 2024. gadu</vt:lpstr>
      <vt:lpstr>PowerPoint Presentation</vt:lpstr>
      <vt:lpstr>Pašvaldību pieprasītā izdevumu kompensācija par izmitināšanas un ēdināšanas pakalpojumiem</vt:lpstr>
      <vt:lpstr>Pašvaldību pieprasītās izmitināšanas un ēdināšanas pakalpojumu izdevumu kompensācijas dinamika 2024. gadā pa mēnešiem, tūkst. euro</vt:lpstr>
      <vt:lpstr>Pašvaldību pieprasītā izdevumu kompensācija dažādiem izmitināšanas veidiem  2024. gadā pa mēnešiem, tūkst. euro</vt:lpstr>
      <vt:lpstr>PowerPoint Presentation</vt:lpstr>
      <vt:lpstr>PowerPoint Presentation</vt:lpstr>
      <vt:lpstr>PowerPoint Presentation</vt:lpstr>
      <vt:lpstr>Valsts sociālie pabalsti</vt:lpstr>
      <vt:lpstr>Sociālie pakalpojumi (jūlija dati)</vt:lpstr>
      <vt:lpstr>PowerPoint Presentation</vt:lpstr>
      <vt:lpstr>PowerPoint Presentation</vt:lpstr>
      <vt:lpstr>PowerPoint Presentation</vt:lpstr>
      <vt:lpstr>PowerPoint Presentation</vt:lpstr>
      <vt:lpstr>PowerPoint Presentation</vt:lpstr>
      <vt:lpstr>Ukrainas iedzīvotāji, kas vērsušies stacionārā ārstniecības iestādē (slimnīcā) mēneša laikā (dati par 01.01.2023.-31.07.2024.) </vt:lpstr>
      <vt:lpstr>Neatliekamā medicīniskā palīdzība  NMPD izpildītie izsaukumi pie Ukrainas  civiliedzīvotājiem sadalījumā pēc izsaukuma rezultāta</vt:lpstr>
      <vt:lpstr>Infekcijas slimību gadījumi Ukrainas civiliedzīvotāju vidū</vt:lpstr>
      <vt:lpstr>Nodarbināto ārstniecības personu un farmācijas jomas speciālistu no Ukrainas skaits (kumulatīvais rādītājs)</vt:lpstr>
      <vt:lpstr>Ārstniecības personu un Farmācijas jomas speciālistu no Ukrainas skaits, kuras pārtraukušas darba attiecības (kumulatīvais rādītājs)</vt:lpstr>
      <vt:lpstr>PowerPoint Presentation</vt:lpstr>
      <vt:lpstr>ATBALSTS UKRAINAS CIVILIEDZĪVOTĀJU IZGLĪTĪBAI</vt:lpstr>
      <vt:lpstr>Latviešu valodas mācības</vt:lpstr>
      <vt:lpstr>Kultūrorientācijas kursi</vt:lpstr>
      <vt:lpstr>Nevalstisko organizāciju darbība Ukrainas civiliedzīvotāju atbalstam </vt:lpstr>
      <vt:lpstr>Profesionālās izglītības ieguve</vt:lpstr>
      <vt:lpstr>Bezmaksas valsts muzeju apmeklējumi</vt:lpstr>
      <vt:lpstr>Mērķprogramma «Radošo stipendiju programma Ukrainas pilsoņiem»</vt:lpstr>
      <vt:lpstr>Mērķtiecīgs atbalsts  Ukrainas civiliedzīvotājiem 2024.g.</vt:lpstr>
      <vt:lpstr>Atbalsts  Vienas pieturas aģentūra Ukrainas civiliedzīvotājiem (dati uz 31.08.2024.g.)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aktuālo situāciju atbalsta sniegšanā Ukrainas civiliedzīvotājiem</dc:title>
  <dc:creator>Inese Kalniņa</dc:creator>
  <cp:lastModifiedBy>Marta Barbara Buka</cp:lastModifiedBy>
  <cp:revision>1143</cp:revision>
  <cp:lastPrinted>2023-08-31T06:24:39Z</cp:lastPrinted>
  <dcterms:created xsi:type="dcterms:W3CDTF">2014-11-20T14:46:47Z</dcterms:created>
  <dcterms:modified xsi:type="dcterms:W3CDTF">2024-10-02T06:30:32Z</dcterms:modified>
</cp:coreProperties>
</file>