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60" r:id="rId4"/>
    <p:sldId id="283" r:id="rId5"/>
    <p:sldId id="270" r:id="rId6"/>
    <p:sldId id="284" r:id="rId7"/>
    <p:sldId id="285" r:id="rId8"/>
    <p:sldId id="286" r:id="rId9"/>
    <p:sldId id="281" r:id="rId10"/>
    <p:sldId id="287" r:id="rId11"/>
    <p:sldId id="288" r:id="rId12"/>
    <p:sldId id="289" r:id="rId13"/>
    <p:sldId id="291" r:id="rId14"/>
    <p:sldId id="292" r:id="rId15"/>
    <p:sldId id="293" r:id="rId16"/>
    <p:sldId id="266" r:id="rId17"/>
    <p:sldId id="282" r:id="rId18"/>
    <p:sldId id="290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23E7C-2BA0-4BDA-8FCF-558D821FD0F4}" v="2" dt="2023-03-09T11:25:37.7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26" y="538463"/>
            <a:ext cx="3876527" cy="131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7"/>
          <p:cNvSpPr/>
          <p:nvPr/>
        </p:nvSpPr>
        <p:spPr>
          <a:xfrm>
            <a:off x="0" y="2316161"/>
            <a:ext cx="12192000" cy="4712168"/>
          </a:xfrm>
          <a:prstGeom prst="rect">
            <a:avLst/>
          </a:prstGeom>
          <a:solidFill>
            <a:srgbClr val="1B508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47300" y="6491551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600"/>
              </a:spcBef>
              <a:defRPr sz="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20000" y="651600"/>
            <a:ext cx="8352002" cy="75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solidFill>
                  <a:srgbClr val="575757"/>
                </a:solidFill>
              </a:defRPr>
            </a:lvl1pPr>
            <a:lvl2pPr marL="0" indent="0">
              <a:lnSpc>
                <a:spcPct val="100000"/>
              </a:lnSpc>
              <a:buSzTx/>
              <a:buFontTx/>
              <a:buNone/>
              <a:defRPr sz="2000">
                <a:solidFill>
                  <a:srgbClr val="575757"/>
                </a:solidFill>
              </a:defRPr>
            </a:lvl2pPr>
            <a:lvl3pPr marL="294000" indent="-294000">
              <a:lnSpc>
                <a:spcPct val="100000"/>
              </a:lnSpc>
              <a:buFontTx/>
              <a:defRPr sz="2000">
                <a:solidFill>
                  <a:srgbClr val="575757"/>
                </a:solidFill>
              </a:defRPr>
            </a:lvl3pPr>
            <a:lvl4pPr marL="473999" indent="-293999">
              <a:lnSpc>
                <a:spcPct val="100000"/>
              </a:lnSpc>
              <a:buFontTx/>
              <a:buChar char="−"/>
              <a:defRPr sz="2000">
                <a:solidFill>
                  <a:srgbClr val="575757"/>
                </a:solidFill>
              </a:defRPr>
            </a:lvl4pPr>
            <a:lvl5pPr marL="650399" indent="-293999">
              <a:lnSpc>
                <a:spcPct val="100000"/>
              </a:lnSpc>
              <a:buFontTx/>
              <a:buChar char="−"/>
              <a:defRPr sz="2000">
                <a:solidFill>
                  <a:srgbClr val="575757"/>
                </a:solidFill>
              </a:defRPr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1920000" y="295682"/>
            <a:ext cx="8352002" cy="4694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000"/>
            </a:lvl1pPr>
          </a:lstStyle>
          <a:p>
            <a:r>
              <a:t>Click to add title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raphic 7" descr="Graphic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4850" y="942975"/>
            <a:ext cx="4827271" cy="91630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400" b="1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228600">
              <a:buFontTx/>
              <a:defRPr sz="2400" b="1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88719" indent="-274319">
              <a:buFontTx/>
              <a:defRPr sz="2400" b="1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76400" indent="-304800">
              <a:buFontTx/>
              <a:defRPr sz="2400" b="1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33600" indent="-304800">
              <a:buFontTx/>
              <a:defRPr sz="2400" b="1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Text Placeholder 10"/>
          <p:cNvSpPr>
            <a:spLocks noGrp="1"/>
          </p:cNvSpPr>
          <p:nvPr>
            <p:ph type="body" sz="half" idx="21" hasCustomPrompt="1"/>
          </p:nvPr>
        </p:nvSpPr>
        <p:spPr>
          <a:xfrm>
            <a:off x="704846" y="2250014"/>
            <a:ext cx="4827277" cy="366501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200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6466206"/>
            <a:ext cx="482600" cy="281937"/>
          </a:xfrm>
          <a:prstGeom prst="rect">
            <a:avLst/>
          </a:prstGeom>
          <a:solidFill>
            <a:srgbClr val="F2F2F2"/>
          </a:solidFill>
        </p:spPr>
        <p:txBody>
          <a:bodyPr wrap="square" lIns="45718" tIns="45718" rIns="45718" bIns="45718" anchor="ctr"/>
          <a:lstStyle>
            <a:lvl1pPr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872" y="6095208"/>
            <a:ext cx="2027764" cy="68525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 8"/>
          <p:cNvSpPr/>
          <p:nvPr/>
        </p:nvSpPr>
        <p:spPr>
          <a:xfrm>
            <a:off x="0" y="6341164"/>
            <a:ext cx="9312965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Rectangle 9"/>
          <p:cNvSpPr/>
          <p:nvPr/>
        </p:nvSpPr>
        <p:spPr>
          <a:xfrm>
            <a:off x="11638543" y="6341164"/>
            <a:ext cx="553457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315882" y="517138"/>
            <a:ext cx="11712634" cy="794828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4319" y="1269960"/>
            <a:ext cx="5745482" cy="490700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315882" y="517138"/>
            <a:ext cx="11712634" cy="7948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872" y="6095208"/>
            <a:ext cx="2027764" cy="68525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Rectangle 8"/>
          <p:cNvSpPr/>
          <p:nvPr/>
        </p:nvSpPr>
        <p:spPr>
          <a:xfrm>
            <a:off x="0" y="6341164"/>
            <a:ext cx="9312965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Rectangle 9"/>
          <p:cNvSpPr/>
          <p:nvPr/>
        </p:nvSpPr>
        <p:spPr>
          <a:xfrm>
            <a:off x="11638543" y="6341164"/>
            <a:ext cx="553457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872" y="6095208"/>
            <a:ext cx="2027764" cy="68525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Rectangle 8"/>
          <p:cNvSpPr/>
          <p:nvPr/>
        </p:nvSpPr>
        <p:spPr>
          <a:xfrm>
            <a:off x="0" y="6341164"/>
            <a:ext cx="9312965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Rectangle 9"/>
          <p:cNvSpPr/>
          <p:nvPr/>
        </p:nvSpPr>
        <p:spPr>
          <a:xfrm>
            <a:off x="11638543" y="6341164"/>
            <a:ext cx="553457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872" y="6095208"/>
            <a:ext cx="2027764" cy="6852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8"/>
          <p:cNvSpPr/>
          <p:nvPr/>
        </p:nvSpPr>
        <p:spPr>
          <a:xfrm>
            <a:off x="0" y="6341164"/>
            <a:ext cx="9312965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9"/>
          <p:cNvSpPr/>
          <p:nvPr/>
        </p:nvSpPr>
        <p:spPr>
          <a:xfrm>
            <a:off x="11638543" y="6341164"/>
            <a:ext cx="553457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epol.europa.eu/training-and-education/training-needs-analysis/strategic-training-needs-assessmen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Virsraksts 1"/>
          <p:cNvSpPr txBox="1">
            <a:spLocks noGrp="1"/>
          </p:cNvSpPr>
          <p:nvPr>
            <p:ph type="ctrTitle"/>
          </p:nvPr>
        </p:nvSpPr>
        <p:spPr>
          <a:xfrm>
            <a:off x="1465555" y="2722035"/>
            <a:ext cx="9821570" cy="274557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493776">
              <a:defRPr sz="1836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dirty="0"/>
            </a:br>
            <a:r>
              <a:rPr dirty="0" err="1"/>
              <a:t>Iekšējās</a:t>
            </a:r>
            <a:r>
              <a:rPr dirty="0"/>
              <a:t> </a:t>
            </a:r>
            <a:r>
              <a:rPr dirty="0" err="1"/>
              <a:t>drošības</a:t>
            </a:r>
            <a:r>
              <a:rPr dirty="0"/>
              <a:t> </a:t>
            </a:r>
            <a:r>
              <a:rPr dirty="0" err="1"/>
              <a:t>akadēmija</a:t>
            </a:r>
            <a:r>
              <a:rPr dirty="0"/>
              <a:t> </a:t>
            </a:r>
            <a:br>
              <a:rPr dirty="0"/>
            </a:br>
            <a:br>
              <a:rPr dirty="0"/>
            </a:br>
            <a:r>
              <a:rPr dirty="0"/>
              <a:t>LU </a:t>
            </a:r>
            <a:r>
              <a:rPr dirty="0" err="1"/>
              <a:t>akadēmiskās</a:t>
            </a:r>
            <a:r>
              <a:rPr dirty="0"/>
              <a:t> </a:t>
            </a:r>
            <a:r>
              <a:rPr dirty="0" err="1"/>
              <a:t>maģistra</a:t>
            </a:r>
            <a:r>
              <a:rPr dirty="0"/>
              <a:t> </a:t>
            </a:r>
            <a:r>
              <a:rPr dirty="0" err="1"/>
              <a:t>studiju</a:t>
            </a:r>
            <a:r>
              <a:rPr dirty="0"/>
              <a:t> </a:t>
            </a:r>
            <a:r>
              <a:rPr dirty="0" err="1"/>
              <a:t>programmas</a:t>
            </a:r>
            <a:r>
              <a:rPr dirty="0"/>
              <a:t> </a:t>
            </a:r>
            <a:r>
              <a:rPr dirty="0" err="1"/>
              <a:t>Sabiedrības</a:t>
            </a:r>
            <a:r>
              <a:rPr dirty="0"/>
              <a:t> vadība, </a:t>
            </a:r>
            <a:br>
              <a:rPr lang="lv-LV" dirty="0"/>
            </a:br>
            <a:r>
              <a:rPr dirty="0" err="1"/>
              <a:t>apakšprogrammas</a:t>
            </a:r>
            <a:r>
              <a:rPr dirty="0"/>
              <a:t> </a:t>
            </a:r>
            <a:br>
              <a:rPr dirty="0"/>
            </a:br>
            <a:br>
              <a:rPr dirty="0"/>
            </a:br>
            <a:r>
              <a:rPr dirty="0" err="1"/>
              <a:t>Tiesībaizsardzības</a:t>
            </a:r>
            <a:r>
              <a:rPr dirty="0"/>
              <a:t>, </a:t>
            </a:r>
            <a:r>
              <a:rPr dirty="0" err="1"/>
              <a:t>kriminālsodu</a:t>
            </a:r>
            <a:r>
              <a:rPr dirty="0"/>
              <a:t> </a:t>
            </a:r>
            <a:r>
              <a:rPr dirty="0" err="1"/>
              <a:t>izpildes</a:t>
            </a:r>
            <a:r>
              <a:rPr dirty="0"/>
              <a:t> un </a:t>
            </a:r>
            <a:r>
              <a:rPr dirty="0" err="1"/>
              <a:t>glābšanas</a:t>
            </a:r>
            <a:r>
              <a:rPr dirty="0"/>
              <a:t> </a:t>
            </a:r>
            <a:r>
              <a:rPr dirty="0" err="1"/>
              <a:t>dienestu</a:t>
            </a:r>
            <a:r>
              <a:rPr dirty="0"/>
              <a:t> vadība</a:t>
            </a:r>
            <a:br>
              <a:rPr dirty="0"/>
            </a:br>
            <a:br>
              <a:rPr dirty="0"/>
            </a:br>
            <a:r>
              <a:rPr lang="lv-LV" dirty="0"/>
              <a:t>izvērtēšana Stratēģiskās uzraudzības padomē</a:t>
            </a:r>
            <a:br>
              <a:rPr dirty="0"/>
            </a:br>
            <a:endParaRPr dirty="0"/>
          </a:p>
        </p:txBody>
      </p:sp>
      <p:sp>
        <p:nvSpPr>
          <p:cNvPr id="127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6893982" y="5839920"/>
            <a:ext cx="4153370" cy="6565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l" defTabSz="877823">
              <a:lnSpc>
                <a:spcPct val="72000"/>
              </a:lnSpc>
              <a:spcBef>
                <a:spcPts val="900"/>
              </a:spcBef>
              <a:defRPr sz="17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LU BVEF </a:t>
            </a:r>
            <a:r>
              <a:rPr lang="lv-LV" dirty="0"/>
              <a:t>Docente, Dr.sc.pol.Inese Āboliņa</a:t>
            </a:r>
            <a:endParaRPr sz="2112" dirty="0"/>
          </a:p>
          <a:p>
            <a:pPr algn="l" defTabSz="877823">
              <a:lnSpc>
                <a:spcPct val="72000"/>
              </a:lnSpc>
              <a:spcBef>
                <a:spcPts val="900"/>
              </a:spcBef>
              <a:defRPr sz="172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2023. gada </a:t>
            </a:r>
            <a:r>
              <a:rPr lang="lv-LV" dirty="0"/>
              <a:t>10. marts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/>
        </p:nvSpPr>
        <p:spPr>
          <a:xfrm>
            <a:off x="323036" y="149902"/>
            <a:ext cx="11459233" cy="1513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/>
          <a:p>
            <a:pPr algn="ctr" defTabSz="841247">
              <a:lnSpc>
                <a:spcPct val="90000"/>
              </a:lnSpc>
              <a:spcAft>
                <a:spcPts val="600"/>
              </a:spcAft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Apakšprogrammas </a:t>
            </a:r>
          </a:p>
          <a:p>
            <a:pPr algn="ctr" defTabSz="841247">
              <a:lnSpc>
                <a:spcPct val="90000"/>
              </a:lnSpc>
              <a:spcAft>
                <a:spcPts val="600"/>
              </a:spcAft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«Tiesībaizsardzības, kriminālsodu izpildes un glābšanas dienestu vadība» studiju kursi B daļā (20KP)</a:t>
            </a:r>
          </a:p>
          <a:p>
            <a:pPr algn="ctr" defTabSz="841247">
              <a:lnSpc>
                <a:spcPct val="90000"/>
              </a:lnSpc>
              <a:spcAft>
                <a:spcPts val="600"/>
              </a:spcAft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lv-LV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6" name="Table"/>
          <p:cNvGraphicFramePr/>
          <p:nvPr/>
        </p:nvGraphicFramePr>
        <p:xfrm>
          <a:off x="779490" y="1228980"/>
          <a:ext cx="10852877" cy="4647163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806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16">
                  <a:extLst>
                    <a:ext uri="{9D8B030D-6E8A-4147-A177-3AD203B41FA5}">
                      <a16:colId xmlns:a16="http://schemas.microsoft.com/office/drawing/2014/main" val="3359712585"/>
                    </a:ext>
                  </a:extLst>
                </a:gridCol>
                <a:gridCol w="2023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313">
                <a:tc>
                  <a:txBody>
                    <a:bodyPr/>
                    <a:lstStyle/>
                    <a:p>
                      <a:pPr algn="l" defTabSz="457200">
                        <a:defRPr sz="1866" b="1">
                          <a:sym typeface="Calibri"/>
                        </a:defRPr>
                      </a:pPr>
                      <a:r>
                        <a:rPr sz="18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Globālo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tendenču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ietekme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uz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tiesībaizsardzības, kriminālsodu izpildes un glābšanas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dienestu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darbu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21.</a:t>
                      </a: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gadsimtā</a:t>
                      </a:r>
                      <a:endParaRPr sz="1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ehnoloģiskais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paātrinājums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digitalizācija</a:t>
                      </a:r>
                      <a:endParaRPr lang="lv-LV" sz="18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limata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sociālās</a:t>
                      </a:r>
                      <a:r>
                        <a:rPr lang="lv-LV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demogrāfiskās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vides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izmaiņas</a:t>
                      </a:r>
                      <a:endParaRPr sz="18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lobalizācijas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informācijas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aprites</a:t>
                      </a:r>
                      <a:r>
                        <a:rPr lang="lv-LV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uzticības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deficīta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izaicinājumi</a:t>
                      </a:r>
                      <a:endParaRPr sz="18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NVO</a:t>
                      </a:r>
                      <a:r>
                        <a:rPr sz="18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ietekme</a:t>
                      </a:r>
                      <a:endParaRPr sz="18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>
                        <a:buFont typeface="Arial" panose="020B0604020202020204" pitchFamily="34" charset="0"/>
                        <a:buNone/>
                        <a:defRPr sz="1866">
                          <a:sym typeface="Calibri"/>
                        </a:defRPr>
                      </a:pPr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800" i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66" i="1">
                          <a:sym typeface="Calibri"/>
                        </a:defRPr>
                      </a:pPr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Dr.iur., prof. Ģenerālis Vitolds Zahars</a:t>
                      </a:r>
                    </a:p>
                    <a:p>
                      <a:pPr algn="l" defTabSz="457200">
                        <a:defRPr sz="1866" i="1">
                          <a:sym typeface="Calibri"/>
                        </a:defRPr>
                      </a:pPr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Prof. Žaneta Ozoliņa</a:t>
                      </a:r>
                    </a:p>
                    <a:p>
                      <a:pPr algn="l" defTabSz="457200">
                        <a:defRPr sz="1866" i="1">
                          <a:sym typeface="Calibri"/>
                        </a:defRPr>
                      </a:pPr>
                      <a:endParaRPr lang="lv-LV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850">
                <a:tc>
                  <a:txBody>
                    <a:bodyPr/>
                    <a:lstStyle/>
                    <a:p>
                      <a:pPr algn="l" defTabSz="457200">
                        <a:defRPr sz="1866" b="1">
                          <a:sym typeface="Calibri"/>
                        </a:defRPr>
                      </a:pPr>
                      <a:r>
                        <a:rPr lang="lv-LV" sz="18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Starptautiskā un starpdisciplinārā partnerība, sadarbība un koordinācija</a:t>
                      </a: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 b="1">
                          <a:sym typeface="Calibri"/>
                        </a:defRPr>
                      </a:pPr>
                      <a:r>
                        <a:rPr lang="lv-LV" sz="1800" b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lv-LV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tarptautiskās/reģionālās sadarbības organizācijas</a:t>
                      </a: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 b="1">
                          <a:sym typeface="Calibri"/>
                        </a:defRPr>
                      </a:pPr>
                      <a:r>
                        <a:rPr lang="lv-LV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nacionālie sadarbības partneri </a:t>
                      </a: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inovatīvi, daudzpusējas sadarbības mehānismi</a:t>
                      </a: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publiskā-privātā partnerība</a:t>
                      </a: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iestādes politikas veidošana iekšējo un ārējo politisko procesu un multikulturālisma kontekstā</a:t>
                      </a: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profesionālā un neformālā komunikācija un etiķete</a:t>
                      </a: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>
                        <a:buFont typeface="Arial" panose="020B0604020202020204" pitchFamily="34" charset="0"/>
                        <a:buNone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Calibri"/>
                        </a:rPr>
                        <a:t>Dr. Inese Druviete</a:t>
                      </a:r>
                    </a:p>
                    <a:p>
                      <a:pPr algn="l" defTabSz="457200"/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Calibri"/>
                        </a:rPr>
                        <a:t>pasn. Ilze Znotiņa</a:t>
                      </a:r>
                    </a:p>
                    <a:p>
                      <a:pPr algn="l" defTabSz="457200"/>
                      <a:endParaRPr sz="1866" i="1" dirty="0"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843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/>
        </p:nvSpPr>
        <p:spPr>
          <a:xfrm>
            <a:off x="616667" y="353743"/>
            <a:ext cx="11527343" cy="1132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 algn="ctr" defTabSz="841247">
              <a:lnSpc>
                <a:spcPct val="90000"/>
              </a:lnSpc>
              <a:spcAft>
                <a:spcPts val="600"/>
              </a:spcAft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«Tiesībaizsardzības, kriminālsodu izpildes un glābšanas dienestu vadība» </a:t>
            </a:r>
            <a:r>
              <a:rPr lang="lv-LV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studiju kursi </a:t>
            </a:r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B daļā – 2 </a:t>
            </a:r>
          </a:p>
          <a:p>
            <a:pPr algn="ctr" defTabSz="841247">
              <a:lnSpc>
                <a:spcPct val="90000"/>
              </a:lnSpc>
              <a:spcAft>
                <a:spcPts val="600"/>
              </a:spcAft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graphicFrame>
        <p:nvGraphicFramePr>
          <p:cNvPr id="220" name="Table"/>
          <p:cNvGraphicFramePr/>
          <p:nvPr>
            <p:extLst>
              <p:ext uri="{D42A27DB-BD31-4B8C-83A1-F6EECF244321}">
                <p14:modId xmlns:p14="http://schemas.microsoft.com/office/powerpoint/2010/main" val="3699608618"/>
              </p:ext>
            </p:extLst>
          </p:nvPr>
        </p:nvGraphicFramePr>
        <p:xfrm>
          <a:off x="1244183" y="1349114"/>
          <a:ext cx="10026200" cy="449705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25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770088111"/>
                    </a:ext>
                  </a:extLst>
                </a:gridCol>
                <a:gridCol w="1961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525">
                <a:tc>
                  <a:txBody>
                    <a:bodyPr/>
                    <a:lstStyle/>
                    <a:p>
                      <a:pPr algn="l" defTabSz="457200">
                        <a:defRPr sz="1866" b="1">
                          <a:sym typeface="Calibri"/>
                        </a:defRPr>
                      </a:pPr>
                      <a:r>
                        <a:rPr lang="lv-LV" sz="18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Tiesībaizsardzības, kriminālsodu izpildes un glābšanas dienestu pārvaldības modernizācija</a:t>
                      </a:r>
                      <a:endParaRPr sz="18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Font typeface="Arial" panose="020B0604020202020204" pitchFamily="34" charset="0"/>
                        <a:buChar char="•"/>
                        <a:defRPr sz="1866" b="1">
                          <a:sym typeface="Calibri"/>
                        </a:defRPr>
                      </a:pPr>
                      <a:r>
                        <a:rPr lang="lv-LV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adības</a:t>
                      </a:r>
                      <a:r>
                        <a:rPr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modeļi</a:t>
                      </a:r>
                      <a:r>
                        <a:rPr lang="lv-LV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darbības</a:t>
                      </a:r>
                      <a:r>
                        <a:rPr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efektivitāte</a:t>
                      </a:r>
                      <a:endParaRPr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stratēģiskā komunikācija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orporatīvā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kultūra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igitālā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transformācija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aļais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kurss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>
                        <a:buSzPct val="100000"/>
                        <a:buNone/>
                        <a:defRPr sz="1866">
                          <a:sym typeface="Calibri"/>
                        </a:defRPr>
                      </a:pPr>
                      <a:r>
                        <a:rPr lang="lv-LV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66" i="1">
                          <a:sym typeface="Calibri"/>
                        </a:defRPr>
                      </a:pPr>
                      <a:r>
                        <a:rPr lang="lv-LV" sz="1800" b="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Prof. Iveta Reinholde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66" i="1">
                          <a:sym typeface="Calibri"/>
                        </a:defRPr>
                      </a:pPr>
                      <a:r>
                        <a:rPr lang="lv-LV" sz="1800" b="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Doc. Inese Āboliņa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66" i="1">
                          <a:sym typeface="Calibri"/>
                        </a:defRPr>
                      </a:pPr>
                      <a:r>
                        <a:rPr lang="lv-LV" sz="1800" b="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Doc. Aldona Kipāne (RSU)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66" i="1">
                          <a:sym typeface="Calibri"/>
                        </a:defRPr>
                      </a:pPr>
                      <a:endParaRPr b="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525">
                <a:tc>
                  <a:txBody>
                    <a:bodyPr/>
                    <a:lstStyle/>
                    <a:p>
                      <a:pPr algn="l" defTabSz="457200">
                        <a:defRPr sz="1866" b="1">
                          <a:sym typeface="Calibri"/>
                        </a:defRPr>
                      </a:pPr>
                      <a:r>
                        <a:rPr lang="lv-LV" sz="18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Arial"/>
                        </a:rPr>
                        <a:t>Tiesībaizsardzības, kriminālsodu izpildes un glābšanas dienestu </a:t>
                      </a: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digitalizācija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kiberdrošība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datu uzkrāšana, apstrāde, analīze un aizsardzība 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iekšējo drošības dienestu funkciju reforma, automatizācija un digitalizācija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866">
                          <a:sym typeface="Calibri"/>
                        </a:defRPr>
                      </a:pPr>
                      <a:r>
                        <a:rPr lang="lv-LV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mijiedarbība ar sabiedrību</a:t>
                      </a:r>
                    </a:p>
                  </a:txBody>
                  <a:tcPr marT="0" marB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>
                        <a:buSzPct val="100000"/>
                        <a:buNone/>
                        <a:defRPr sz="1866">
                          <a:sym typeface="Calibri"/>
                        </a:defRPr>
                      </a:pPr>
                      <a:r>
                        <a:rPr lang="lv-LV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66" i="1">
                          <a:sym typeface="Calibri"/>
                        </a:defRPr>
                      </a:pPr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Prof. Pēteris Rivža</a:t>
                      </a:r>
                    </a:p>
                    <a:p>
                      <a:pPr algn="l" defTabSz="457200">
                        <a:defRPr sz="1866" i="1">
                          <a:sym typeface="Calibri"/>
                        </a:defRPr>
                      </a:pPr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Dr.iur., Doc. Valdis Voins (RSU)</a:t>
                      </a:r>
                    </a:p>
                    <a:p>
                      <a:pPr algn="l" defTabSz="457200">
                        <a:defRPr sz="1866" i="1">
                          <a:sym typeface="Calibri"/>
                        </a:defRPr>
                      </a:pPr>
                      <a:r>
                        <a:rPr lang="lv-LV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LMT pārstāvis</a:t>
                      </a:r>
                    </a:p>
                    <a:p>
                      <a:pPr algn="l" defTabSz="457200">
                        <a:defRPr sz="1866" i="1">
                          <a:sym typeface="Calibri"/>
                        </a:defRPr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1" name="Text"/>
          <p:cNvSpPr txBox="1"/>
          <p:nvPr/>
        </p:nvSpPr>
        <p:spPr>
          <a:xfrm>
            <a:off x="616667" y="5448977"/>
            <a:ext cx="150079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/>
            </a:lvl1pPr>
          </a:lstStyle>
          <a:p>
            <a: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91082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/>
        </p:nvSpPr>
        <p:spPr>
          <a:xfrm>
            <a:off x="640209" y="555761"/>
            <a:ext cx="11452304" cy="79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841247">
              <a:lnSpc>
                <a:spcPct val="90000"/>
              </a:lnSpc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225" name="Text"/>
          <p:cNvSpPr txBox="1"/>
          <p:nvPr/>
        </p:nvSpPr>
        <p:spPr>
          <a:xfrm>
            <a:off x="616667" y="5448977"/>
            <a:ext cx="150079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/>
            </a:lvl1pPr>
          </a:lstStyle>
          <a:p>
            <a:r>
              <a:t> </a:t>
            </a:r>
          </a:p>
        </p:txBody>
      </p:sp>
      <p:graphicFrame>
        <p:nvGraphicFramePr>
          <p:cNvPr id="226" name="Table"/>
          <p:cNvGraphicFramePr/>
          <p:nvPr/>
        </p:nvGraphicFramePr>
        <p:xfrm>
          <a:off x="766746" y="1701384"/>
          <a:ext cx="10685740" cy="21336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806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871">
                  <a:extLst>
                    <a:ext uri="{9D8B030D-6E8A-4147-A177-3AD203B41FA5}">
                      <a16:colId xmlns:a16="http://schemas.microsoft.com/office/drawing/2014/main" val="1974307387"/>
                    </a:ext>
                  </a:extLst>
                </a:gridCol>
                <a:gridCol w="200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1108">
                <a:tc>
                  <a:txBody>
                    <a:bodyPr/>
                    <a:lstStyle/>
                    <a:p>
                      <a:pPr algn="l" defTabSz="457200">
                        <a:defRPr sz="1766" b="1">
                          <a:sym typeface="Calibri"/>
                        </a:defRPr>
                      </a:pP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Vadība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paaugstināta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stresa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apstākļos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766">
                          <a:sym typeface="Calibri"/>
                        </a:defRPr>
                      </a:pPr>
                      <a:r>
                        <a:rPr lang="lv-LV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adības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lēmumu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pieņemšana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sarežģītās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situācijās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v-LV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766">
                          <a:sym typeface="Calibri"/>
                        </a:defRPr>
                      </a:pP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konflikti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lieli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iepirkumi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ārkārtas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situācijas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766">
                          <a:sym typeface="Calibri"/>
                        </a:defRPr>
                      </a:pPr>
                      <a:r>
                        <a:rPr lang="lv-LV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ritiskā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domāšana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766">
                          <a:sym typeface="Calibri"/>
                        </a:defRPr>
                      </a:pPr>
                      <a:r>
                        <a:rPr lang="lv-LV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arunu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un (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politiskās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ietekmēšanas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principi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766">
                          <a:sym typeface="Calibri"/>
                        </a:defRPr>
                      </a:pPr>
                      <a:r>
                        <a:rPr lang="lv-LV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nalīze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prioritāšu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noteikšana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novērtēšana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457200">
                        <a:buSzPct val="100000"/>
                        <a:buFont typeface="Arial" panose="020B0604020202020204" pitchFamily="34" charset="0"/>
                        <a:buChar char="•"/>
                        <a:defRPr sz="1766">
                          <a:sym typeface="Calibri"/>
                        </a:defRPr>
                      </a:pPr>
                      <a:r>
                        <a:rPr lang="lv-LV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tresa</a:t>
                      </a:r>
                      <a:r>
                        <a:rPr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vadība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>
                        <a:buSzPct val="100000"/>
                        <a:buFont typeface="Arial" panose="020B0604020202020204" pitchFamily="34" charset="0"/>
                        <a:buNone/>
                        <a:defRPr sz="1766">
                          <a:sym typeface="Calibri"/>
                        </a:defRPr>
                      </a:pPr>
                      <a:r>
                        <a:rPr lang="lv-LV" sz="2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66" i="1">
                          <a:sym typeface="Calibri"/>
                        </a:defRPr>
                      </a:pPr>
                      <a:r>
                        <a:rPr lang="lv-LV" sz="20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Dr.psych. Andžela Rožcenkova</a:t>
                      </a:r>
                    </a:p>
                    <a:p>
                      <a:pPr algn="l" defTabSz="457200">
                        <a:defRPr sz="1866" i="1">
                          <a:sym typeface="Calibri"/>
                        </a:defRPr>
                      </a:pPr>
                      <a:r>
                        <a:rPr lang="lv-LV" sz="20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Dr.sc.pol. Ieva Beineroviča</a:t>
                      </a:r>
                      <a:endParaRPr sz="2000" i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383463" y="204967"/>
            <a:ext cx="11452304" cy="148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841247">
              <a:lnSpc>
                <a:spcPct val="90000"/>
              </a:lnSpc>
              <a:spcAft>
                <a:spcPts val="600"/>
              </a:spcAft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dirty="0">
                <a:solidFill>
                  <a:srgbClr val="002060"/>
                </a:solidFill>
              </a:rPr>
              <a:t> </a:t>
            </a:r>
          </a:p>
          <a:p>
            <a:pPr algn="ctr" defTabSz="841247">
              <a:lnSpc>
                <a:spcPct val="90000"/>
              </a:lnSpc>
              <a:spcAft>
                <a:spcPts val="600"/>
              </a:spcAft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«Tiesībaizsardzības, kriminālsodu izpildes un glābšanas dienestu vadība» </a:t>
            </a:r>
            <a:r>
              <a:rPr lang="lv-LV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studiju kursi B daļā (20KP) - 3</a:t>
            </a:r>
          </a:p>
          <a:p>
            <a:pPr defTabSz="841247">
              <a:lnSpc>
                <a:spcPct val="90000"/>
              </a:lnSpc>
              <a:defRPr sz="257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7C93B-D74B-1FF0-91B1-7B9364CCEC15}"/>
              </a:ext>
            </a:extLst>
          </p:cNvPr>
          <p:cNvSpPr txBox="1"/>
          <p:nvPr/>
        </p:nvSpPr>
        <p:spPr>
          <a:xfrm>
            <a:off x="766745" y="3937948"/>
            <a:ext cx="1068573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Brīvās izvēles studiju kurss C daļā                                        2</a:t>
            </a:r>
          </a:p>
          <a:p>
            <a:r>
              <a:rPr lang="lv-LV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Civilā aizsardzība + Vides aizsardzība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lv-LV" sz="20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D4ABB9-81B7-405B-3541-0D934E014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43" y="1523992"/>
            <a:ext cx="8565664" cy="468937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8C499-B197-F619-CA51-013E03FAA983}"/>
              </a:ext>
            </a:extLst>
          </p:cNvPr>
          <p:cNvSpPr txBox="1"/>
          <p:nvPr/>
        </p:nvSpPr>
        <p:spPr>
          <a:xfrm>
            <a:off x="719528" y="289816"/>
            <a:ext cx="11347554" cy="1057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Nepilna laika klātiene 2,5 gadi (5 semestri), 72 dienas (1 dienā = 5 lekcijas (90 min.): </a:t>
            </a:r>
            <a:endParaRPr lang="lv-LV" sz="16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Katru otro ceturtdienu</a:t>
            </a:r>
            <a:r>
              <a:rPr lang="lv-LV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lv-LV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piektdienu no </a:t>
            </a:r>
            <a:r>
              <a:rPr lang="lv-LV" sz="18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08:30 līdz 18:00</a:t>
            </a:r>
            <a:r>
              <a:rPr lang="lv-LV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studijas slīdošā grafikā, t.i., nav izdalīta sesija. Kārto eksāmenu pēc kursa noklausīšanās.</a:t>
            </a:r>
            <a:endParaRPr lang="lv-LV" sz="16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135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695F7E-67B3-2C9C-0BED-2E4818F44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48907"/>
              </p:ext>
            </p:extLst>
          </p:nvPr>
        </p:nvGraphicFramePr>
        <p:xfrm>
          <a:off x="2040556" y="67377"/>
          <a:ext cx="7363325" cy="6872442"/>
        </p:xfrm>
        <a:graphic>
          <a:graphicData uri="http://schemas.openxmlformats.org/drawingml/2006/table">
            <a:tbl>
              <a:tblPr firstRow="1" firstCol="1" bandRow="1"/>
              <a:tblGrid>
                <a:gridCol w="941029">
                  <a:extLst>
                    <a:ext uri="{9D8B030D-6E8A-4147-A177-3AD203B41FA5}">
                      <a16:colId xmlns:a16="http://schemas.microsoft.com/office/drawing/2014/main" val="2213509166"/>
                    </a:ext>
                  </a:extLst>
                </a:gridCol>
                <a:gridCol w="1110849">
                  <a:extLst>
                    <a:ext uri="{9D8B030D-6E8A-4147-A177-3AD203B41FA5}">
                      <a16:colId xmlns:a16="http://schemas.microsoft.com/office/drawing/2014/main" val="3614844133"/>
                    </a:ext>
                  </a:extLst>
                </a:gridCol>
                <a:gridCol w="904538">
                  <a:extLst>
                    <a:ext uri="{9D8B030D-6E8A-4147-A177-3AD203B41FA5}">
                      <a16:colId xmlns:a16="http://schemas.microsoft.com/office/drawing/2014/main" val="2307613344"/>
                    </a:ext>
                  </a:extLst>
                </a:gridCol>
                <a:gridCol w="941029">
                  <a:extLst>
                    <a:ext uri="{9D8B030D-6E8A-4147-A177-3AD203B41FA5}">
                      <a16:colId xmlns:a16="http://schemas.microsoft.com/office/drawing/2014/main" val="3067000661"/>
                    </a:ext>
                  </a:extLst>
                </a:gridCol>
                <a:gridCol w="528408">
                  <a:extLst>
                    <a:ext uri="{9D8B030D-6E8A-4147-A177-3AD203B41FA5}">
                      <a16:colId xmlns:a16="http://schemas.microsoft.com/office/drawing/2014/main" val="3380077600"/>
                    </a:ext>
                  </a:extLst>
                </a:gridCol>
                <a:gridCol w="1094711">
                  <a:extLst>
                    <a:ext uri="{9D8B030D-6E8A-4147-A177-3AD203B41FA5}">
                      <a16:colId xmlns:a16="http://schemas.microsoft.com/office/drawing/2014/main" val="1873243336"/>
                    </a:ext>
                  </a:extLst>
                </a:gridCol>
                <a:gridCol w="990151">
                  <a:extLst>
                    <a:ext uri="{9D8B030D-6E8A-4147-A177-3AD203B41FA5}">
                      <a16:colId xmlns:a16="http://schemas.microsoft.com/office/drawing/2014/main" val="2690264426"/>
                    </a:ext>
                  </a:extLst>
                </a:gridCol>
                <a:gridCol w="852610">
                  <a:extLst>
                    <a:ext uri="{9D8B030D-6E8A-4147-A177-3AD203B41FA5}">
                      <a16:colId xmlns:a16="http://schemas.microsoft.com/office/drawing/2014/main" val="1388224547"/>
                    </a:ext>
                  </a:extLst>
                </a:gridCol>
              </a:tblGrid>
              <a:tr h="23922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Rudens semestris (sākums – 04.09.2023.)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Pavasara semestris (sākums – 05.02.2024.)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247764"/>
                  </a:ext>
                </a:extLst>
              </a:tr>
              <a:tr h="43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Datumi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Darbības veids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Datumi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Darbības veids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563048"/>
                  </a:ext>
                </a:extLst>
              </a:tr>
              <a:tr h="388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28.08.2023.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03.09.2023.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Reģistrācijas nedēļa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04.02.2024.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Reģistrācijas nedēļa[1]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96269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04.09.2023.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10.09.2023.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Studijas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05.02.2024.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11.02.2024.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Studijas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174046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11.09.2023.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17.09.2023.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12.02.2024.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18.02.2024.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497427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18.09.2023.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24.09.2023.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19.02.2024.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25.02.2024.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46753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26.02.2024.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03.03.2024.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301127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02.10.2023.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08.10.2023.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04.03.2024.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10.03.2024.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10625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09.10.2023.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15.10.2023.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17.03.2024.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970182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16.10.2023.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22.10.2023.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24.03.2024.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96639"/>
                  </a:ext>
                </a:extLst>
              </a:tr>
              <a:tr h="388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23.10.2023.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29.10.2023.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Lieldienu brīvdienas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3613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30.10.2023.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05.11.2023.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02.04.2024.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07.04.2024.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Studijas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508982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06.11.2023.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12.11.2023.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08.04.2024.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14.04.2024.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90523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13.11.2023.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19.11.2023.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21.04.2024.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345020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20.11.2023.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26.11.2023.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22.04.2024.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53117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27.11.2023.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03.12.2023.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29.04.2024.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05.05.2024.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387416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04.12.2023.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10.12.2023.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12.05.2024.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909203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11.12.2023.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17.12.2023.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13.05.2024.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19.05.2024.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25545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18.12.2023.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23.12.2023.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20.05.2024.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4821"/>
                  </a:ext>
                </a:extLst>
              </a:tr>
              <a:tr h="660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24.12.2023.-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Ziemassvētku un Jaungada brīvdienas 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27.05.2024.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02.06.2024.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38200"/>
                  </a:ext>
                </a:extLst>
              </a:tr>
              <a:tr h="1991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02.01.2024. - 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07.01.2024.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09.06.2024.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413029"/>
                  </a:ext>
                </a:extLst>
              </a:tr>
              <a:tr h="193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Individuālās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Individuālās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712719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08.01.2024.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14.01.2024.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studijas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10.06.2024.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16.06.2024.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studijas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962346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15.01.2024.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21.01.2024.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17.06.2024.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177947"/>
                  </a:ext>
                </a:extLst>
              </a:tr>
              <a:tr h="345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22.01.2024.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26.01.2024.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pārbaudījumi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24.06.2024. -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30.06.2024.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pārbaudījumi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473818"/>
                  </a:ext>
                </a:extLst>
              </a:tr>
              <a:tr h="213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859746"/>
                  </a:ext>
                </a:extLst>
              </a:tr>
              <a:tr h="202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417244"/>
                  </a:ext>
                </a:extLst>
              </a:tr>
              <a:tr h="20242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kern="10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[1] Pavasara semestra reģistrācijas nedēļas sākums – otrdiena, 30.01.2024. </a:t>
                      </a:r>
                      <a:endParaRPr lang="en-US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ctr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7" marR="7187" marT="7187" marB="7187" anchor="b">
                    <a:lnL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110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E29626-964D-F77D-0986-7B113D88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154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57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AD61E6-DEB6-E199-9E38-1A93FAD41F0F}"/>
              </a:ext>
            </a:extLst>
          </p:cNvPr>
          <p:cNvSpPr txBox="1"/>
          <p:nvPr/>
        </p:nvSpPr>
        <p:spPr>
          <a:xfrm>
            <a:off x="652462" y="398947"/>
            <a:ext cx="10887075" cy="703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3683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Studiju vietas izmaksas uz vienu studējošo aprēķins maģistra studiju programmas "Sabiedrības vadība"  apakšprogrammā "Tiesībaizsardzības, kriminālsodu izpildes un glābšanas dienestu vadība"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22DA9-DB11-6D8B-72DB-F84EF57E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6" y="1543003"/>
            <a:ext cx="7472547" cy="2609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A825A-F660-39BA-A02E-F2230E16D837}"/>
              </a:ext>
            </a:extLst>
          </p:cNvPr>
          <p:cNvSpPr txBox="1"/>
          <p:nvPr/>
        </p:nvSpPr>
        <p:spPr>
          <a:xfrm>
            <a:off x="790575" y="4505325"/>
            <a:ext cx="1053465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Alda Strode,</a:t>
            </a:r>
            <a: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IeM</a:t>
            </a:r>
            <a:r>
              <a:rPr lang="lv-LV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Finanšu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vadības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departamenta</a:t>
            </a:r>
            <a:r>
              <a:rPr lang="lv-LV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direktora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p.i.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Finanšu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politikas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metodoloģijas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nodaļas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vadītāja</a:t>
            </a:r>
            <a: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1630,11 x 1,4 x1,5 = 3423,23 PL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3423,23 x o,75 =2567,42 NL.</a:t>
            </a:r>
            <a:endParaRPr lang="lv-LV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lv-LV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Lūdzam piemērot jomas koeficientu </a:t>
            </a:r>
            <a:r>
              <a:rPr lang="lv-LV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2.82.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3491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527735" y="333922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3600" dirty="0">
                <a:solidFill>
                  <a:srgbClr val="002060"/>
                </a:solidFill>
              </a:rPr>
              <a:t>Studiju programmas resursi un nodrošinājums</a:t>
            </a:r>
          </a:p>
        </p:txBody>
      </p:sp>
      <p:sp>
        <p:nvSpPr>
          <p:cNvPr id="230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Aprakstīts «pieteikums izmaiņu apstiprināšanai» 2.4. </a:t>
            </a: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dirty="0"/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Ja nepieciešams izpildīt papildus prasības:</a:t>
            </a: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ierakstīt klātienes nodarbības ar profesionālu tehniku,</a:t>
            </a: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nodrošināt hibrīdnodarbības,</a:t>
            </a:r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tad nepieciešami papildus finanšu līdzekļi.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527735" y="333922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solidFill>
                  <a:srgbClr val="002060"/>
                </a:solidFill>
              </a:rPr>
              <a:t>IDA nozares partneru pārstāvju iesaiste programmas realizācijā, 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ar praktiskā darba un zinātniski pētniecisko pieredzi</a:t>
            </a:r>
          </a:p>
        </p:txBody>
      </p:sp>
      <p:sp>
        <p:nvSpPr>
          <p:cNvPr id="230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err="1"/>
              <a:t>Dr.iur</a:t>
            </a:r>
            <a:r>
              <a:rPr lang="en-US" sz="2400" dirty="0"/>
              <a:t>. Prof. </a:t>
            </a:r>
            <a:r>
              <a:rPr lang="en-US" sz="2400" dirty="0" err="1"/>
              <a:t>Ģenerālis</a:t>
            </a:r>
            <a:r>
              <a:rPr lang="en-US" sz="2400" dirty="0"/>
              <a:t> Vitolds Zahars</a:t>
            </a:r>
            <a:endParaRPr lang="lv-LV" sz="2400" dirty="0"/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fr-FR" sz="2400" dirty="0" err="1"/>
              <a:t>Dr.iur</a:t>
            </a:r>
            <a:r>
              <a:rPr lang="fr-FR" sz="2400" dirty="0"/>
              <a:t>. </a:t>
            </a:r>
            <a:r>
              <a:rPr lang="fr-FR" sz="2400" dirty="0" err="1"/>
              <a:t>Docents</a:t>
            </a:r>
            <a:r>
              <a:rPr lang="fr-FR" sz="2400" dirty="0"/>
              <a:t> Valdis </a:t>
            </a:r>
            <a:r>
              <a:rPr lang="fr-FR" sz="2400" dirty="0" err="1"/>
              <a:t>Voins</a:t>
            </a:r>
            <a:r>
              <a:rPr lang="fr-FR" sz="2400" dirty="0"/>
              <a:t> </a:t>
            </a:r>
            <a:endParaRPr lang="lv-LV" sz="2400" dirty="0"/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2400" dirty="0"/>
              <a:t>Ilze Znotiņa</a:t>
            </a: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2400" dirty="0">
                <a:hlinkClick r:id="rId2"/>
              </a:rPr>
              <a:t>https://www.cepol.europa.eu/training-and-education/training-needs-analysis/strategic-training-needs-assessments</a:t>
            </a:r>
            <a:endParaRPr lang="lv-LV" sz="2400" dirty="0"/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2400" dirty="0"/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37038-6932-E7EF-5B94-F02F401AA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0" y="3794495"/>
            <a:ext cx="4711015" cy="23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08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792478" y="333922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2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Uzņemšanas</a:t>
            </a:r>
            <a:r>
              <a:rPr sz="2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prasības a/p «Tiesībaizsardzības, kriminālsodu izpildes un glābšanas dienestu vadība»</a:t>
            </a:r>
            <a:endParaRPr sz="2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0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286513" y="1433919"/>
            <a:ext cx="11618973" cy="447220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1B5089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3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Iepriekšējā izglītība</a:t>
            </a:r>
            <a:r>
              <a:rPr lang="lv-LV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rgbClr val="1B5089"/>
              </a:buClr>
              <a:buSzPct val="12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bakalaura grāds vai otrā līmeņa profesionālā augstākā izglītība, vai tai pielīdzināma augstākā izglītība </a:t>
            </a:r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1B5089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3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Uzņemšanai noteiktās papildus prasības:</a:t>
            </a:r>
            <a:endParaRPr lang="lv-LV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1B5089"/>
              </a:buClr>
              <a:buSzPct val="120000"/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gadu profesionālā pieredze tiesībaizsardzības iestādēs</a:t>
            </a:r>
          </a:p>
          <a:p>
            <a:pPr marL="0" indent="0">
              <a:spcBef>
                <a:spcPts val="600"/>
              </a:spcBef>
              <a:buClr>
                <a:srgbClr val="1B5089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1B5089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Ārējais konkurss netiks izsludināts, uzņemšana atbilstoši Iekšlietu ministrijas iesniegtajam sarakstam. Iekšēju konkursu uz studiju vietām organizēs IDD iestādes</a:t>
            </a: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1B5089"/>
              </a:buClr>
              <a:buSzPct val="120000"/>
              <a:buFont typeface="Wingdings" panose="05000000000000000000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Studiju programmā studē </a:t>
            </a:r>
            <a:r>
              <a:rPr lang="lv-LV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mazāk kā 15 </a:t>
            </a:r>
            <a:r>
              <a:rPr lang="lv-LV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maģistranti katrā studiju gadā</a:t>
            </a:r>
            <a:endParaRPr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spcBef>
                <a:spcPts val="600"/>
              </a:spcBef>
              <a:buClr>
                <a:srgbClr val="1B5089"/>
              </a:buClr>
              <a:buSzPct val="120000"/>
              <a:buFontTx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735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>
            <a:spLocks noGrp="1"/>
          </p:cNvSpPr>
          <p:nvPr>
            <p:ph type="title"/>
          </p:nvPr>
        </p:nvSpPr>
        <p:spPr>
          <a:xfrm>
            <a:off x="385482" y="914398"/>
            <a:ext cx="5253317" cy="280595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pic>
        <p:nvPicPr>
          <p:cNvPr id="23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5681" r="15681"/>
          <a:stretch>
            <a:fillRect/>
          </a:stretch>
        </p:blipFill>
        <p:spPr>
          <a:xfrm>
            <a:off x="6059487" y="457200"/>
            <a:ext cx="5567363" cy="5403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5184F-EA40-4BE6-A585-0C7E454E1956}"/>
              </a:ext>
            </a:extLst>
          </p:cNvPr>
          <p:cNvSpPr txBox="1"/>
          <p:nvPr/>
        </p:nvSpPr>
        <p:spPr>
          <a:xfrm>
            <a:off x="1019175" y="857250"/>
            <a:ext cx="9315450" cy="266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 Biznesa, vadības un ekonomikas fakultāte sagatavojusi 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maģistra studiju programmu “Sabiedrības vadība” 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būtiskām izmaiņām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studiju virziena akreditācijai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Izmaiņas veiktas 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askaņā ar: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10.02.2022. MK rīkojumu Nr. 83 “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tiesībaizsardzības iestāžu amatpersonu izglītības sistēmas pilnveidi”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25.10.2022. Konsorcija ”Iekšējās drošības akadēmija” dibināšanas līgumu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Nr.7-6/357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11.01.2023. 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 IDA SUP sēdes 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lēmumu</a:t>
            </a: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D38BE-764C-15E1-2FF1-1EB45AE3C170}"/>
              </a:ext>
            </a:extLst>
          </p:cNvPr>
          <p:cNvSpPr txBox="1"/>
          <p:nvPr/>
        </p:nvSpPr>
        <p:spPr>
          <a:xfrm>
            <a:off x="1019175" y="3981450"/>
            <a:ext cx="931545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Izmaiņas apstiprinātas: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28.02.2023. LU BVEF SPP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02.03.2023. IDA SPP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07.03.2023. LU BVEF Dome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41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atvijas Universitātes akadēmiskās MSP Sabiedrības vadība apakšprogramma  “Tiesībaizsardzības, kriminālsodu izpildes un glābšanas dienestu vadība” Programmas mērķis un absolventi"/>
          <p:cNvSpPr txBox="1">
            <a:spLocks noGrp="1"/>
          </p:cNvSpPr>
          <p:nvPr>
            <p:ph type="title"/>
          </p:nvPr>
        </p:nvSpPr>
        <p:spPr>
          <a:xfrm>
            <a:off x="396239" y="724172"/>
            <a:ext cx="11399522" cy="1099997"/>
          </a:xfrm>
          <a:prstGeom prst="rect">
            <a:avLst/>
          </a:prstGeom>
        </p:spPr>
        <p:txBody>
          <a:bodyPr lIns="45719" tIns="45719" rIns="45719" bIns="45719" anchor="ctr">
            <a:normAutofit fontScale="90000"/>
          </a:bodyPr>
          <a:lstStyle/>
          <a:p>
            <a:pPr defTabSz="777240">
              <a:lnSpc>
                <a:spcPct val="90000"/>
              </a:lnSpc>
              <a:defRPr sz="2380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2060"/>
                </a:solidFill>
              </a:rPr>
              <a:t>Latvijas </a:t>
            </a:r>
            <a:r>
              <a:rPr dirty="0" err="1">
                <a:solidFill>
                  <a:srgbClr val="002060"/>
                </a:solidFill>
              </a:rPr>
              <a:t>Universitātes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akadēmiskā</a:t>
            </a:r>
            <a:r>
              <a:rPr lang="lv-LV" dirty="0">
                <a:solidFill>
                  <a:srgbClr val="002060"/>
                </a:solidFill>
              </a:rPr>
              <a:t>, </a:t>
            </a:r>
            <a:r>
              <a:rPr dirty="0">
                <a:solidFill>
                  <a:srgbClr val="002060"/>
                </a:solidFill>
              </a:rPr>
              <a:t>MSP </a:t>
            </a:r>
            <a:r>
              <a:rPr dirty="0" err="1">
                <a:solidFill>
                  <a:srgbClr val="002060"/>
                </a:solidFill>
              </a:rPr>
              <a:t>Sabiedrības</a:t>
            </a:r>
            <a:r>
              <a:rPr dirty="0">
                <a:solidFill>
                  <a:srgbClr val="002060"/>
                </a:solidFill>
              </a:rPr>
              <a:t> vadība </a:t>
            </a:r>
            <a:r>
              <a:rPr dirty="0" err="1">
                <a:solidFill>
                  <a:srgbClr val="002060"/>
                </a:solidFill>
              </a:rPr>
              <a:t>apakšprogramma</a:t>
            </a:r>
            <a:r>
              <a:rPr dirty="0">
                <a:solidFill>
                  <a:srgbClr val="002060"/>
                </a:solidFill>
              </a:rPr>
              <a:t> </a:t>
            </a:r>
            <a:br>
              <a:rPr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T</a:t>
            </a:r>
            <a:r>
              <a:rPr dirty="0" err="1">
                <a:solidFill>
                  <a:srgbClr val="002060"/>
                </a:solidFill>
              </a:rPr>
              <a:t>iesībaizsardzības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kriminālsodu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izpildes</a:t>
            </a:r>
            <a:r>
              <a:rPr dirty="0">
                <a:solidFill>
                  <a:srgbClr val="002060"/>
                </a:solidFill>
              </a:rPr>
              <a:t> un </a:t>
            </a:r>
            <a:r>
              <a:rPr dirty="0" err="1">
                <a:solidFill>
                  <a:srgbClr val="002060"/>
                </a:solidFill>
              </a:rPr>
              <a:t>glābšanas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dienestu</a:t>
            </a:r>
            <a:r>
              <a:rPr dirty="0">
                <a:solidFill>
                  <a:srgbClr val="002060"/>
                </a:solidFill>
              </a:rPr>
              <a:t> vadība</a:t>
            </a:r>
            <a:r>
              <a:rPr lang="lv-LV" dirty="0">
                <a:solidFill>
                  <a:srgbClr val="002060"/>
                </a:solidFill>
              </a:rPr>
              <a:t> (80KP)</a:t>
            </a:r>
            <a:br>
              <a:rPr dirty="0">
                <a:solidFill>
                  <a:srgbClr val="002060"/>
                </a:solidFill>
              </a:rPr>
            </a:br>
            <a:br>
              <a:rPr lang="lv-LV" dirty="0"/>
            </a:br>
            <a:r>
              <a:rPr dirty="0" err="1">
                <a:solidFill>
                  <a:srgbClr val="002060"/>
                </a:solidFill>
              </a:rPr>
              <a:t>Programmas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mērķis</a:t>
            </a:r>
            <a:r>
              <a:rPr lang="lv-LV" dirty="0">
                <a:solidFill>
                  <a:srgbClr val="002060"/>
                </a:solidFill>
              </a:rPr>
              <a:t>, studiju ilgums, </a:t>
            </a:r>
            <a:r>
              <a:rPr dirty="0" err="1">
                <a:solidFill>
                  <a:srgbClr val="002060"/>
                </a:solidFill>
              </a:rPr>
              <a:t>absolventi</a:t>
            </a:r>
            <a:r>
              <a:rPr lang="lv-LV" dirty="0">
                <a:solidFill>
                  <a:srgbClr val="002060"/>
                </a:solidFill>
              </a:rPr>
              <a:t>, iegūstamais grāds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016" y="3527292"/>
            <a:ext cx="1408951" cy="140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21" descr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81" y="3588034"/>
            <a:ext cx="1408951" cy="140895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30"/>
          <p:cNvSpPr txBox="1"/>
          <p:nvPr/>
        </p:nvSpPr>
        <p:spPr>
          <a:xfrm>
            <a:off x="837930" y="5297941"/>
            <a:ext cx="253395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400" b="1">
                <a:solidFill>
                  <a:srgbClr val="2A4F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Policijas dienesta vadība</a:t>
            </a:r>
          </a:p>
        </p:txBody>
      </p:sp>
      <p:sp>
        <p:nvSpPr>
          <p:cNvPr id="199" name="Rectangle 39"/>
          <p:cNvSpPr txBox="1"/>
          <p:nvPr/>
        </p:nvSpPr>
        <p:spPr>
          <a:xfrm>
            <a:off x="3526557" y="5189991"/>
            <a:ext cx="252860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400" b="1">
                <a:solidFill>
                  <a:srgbClr val="2A4F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Valsts robežsardzes vadība</a:t>
            </a:r>
          </a:p>
        </p:txBody>
      </p:sp>
      <p:sp>
        <p:nvSpPr>
          <p:cNvPr id="200" name="Rectangle 40"/>
          <p:cNvSpPr txBox="1"/>
          <p:nvPr/>
        </p:nvSpPr>
        <p:spPr>
          <a:xfrm>
            <a:off x="8988441" y="5103513"/>
            <a:ext cx="2038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400" b="1">
                <a:solidFill>
                  <a:srgbClr val="2A4F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Kriminālsodu izpildes dienesta vadība</a:t>
            </a:r>
          </a:p>
        </p:txBody>
      </p:sp>
      <p:pic>
        <p:nvPicPr>
          <p:cNvPr id="201" name="Graphic 44" descr="Graphic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700" y="3621853"/>
            <a:ext cx="1330319" cy="134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creenshot 2023-02-10 at 07.06.44.png" descr="Screenshot 2023-02-10 at 07.06.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642" y="3616141"/>
            <a:ext cx="1330319" cy="123125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ectangle 40"/>
          <p:cNvSpPr txBox="1"/>
          <p:nvPr/>
        </p:nvSpPr>
        <p:spPr>
          <a:xfrm>
            <a:off x="6502751" y="5082041"/>
            <a:ext cx="2038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400" b="1">
                <a:solidFill>
                  <a:srgbClr val="2A4F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Ugunsdzēsības un glābšanas dienesta vadība</a:t>
            </a:r>
          </a:p>
        </p:txBody>
      </p:sp>
      <p:sp>
        <p:nvSpPr>
          <p:cNvPr id="204" name="Sagatavot augsti kvalificētus speciālistus un vadītājus drošības un noziedzības apkarošanas jomā tiesībaizsardzības iestāžu, kriminālsodu izpildes un glābšanas dieestos, atbilstoši dienestu prasībām un sabiedrības interesēm. Īstenot mūžizglītības pēctecī"/>
          <p:cNvSpPr txBox="1">
            <a:spLocks noGrp="1"/>
          </p:cNvSpPr>
          <p:nvPr>
            <p:ph type="body" sz="quarter" idx="1"/>
          </p:nvPr>
        </p:nvSpPr>
        <p:spPr>
          <a:xfrm>
            <a:off x="501400" y="2138755"/>
            <a:ext cx="10711130" cy="1221268"/>
          </a:xfrm>
          <a:prstGeom prst="rect">
            <a:avLst/>
          </a:prstGeom>
        </p:spPr>
        <p:txBody>
          <a:bodyPr lIns="45719" tIns="45719" rIns="45719" bIns="45719"/>
          <a:lstStyle>
            <a:lvl1pPr algn="just">
              <a:lnSpc>
                <a:spcPct val="90000"/>
              </a:lnSpc>
              <a:buFont typeface="Arial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Sagatavot</a:t>
            </a:r>
            <a:r>
              <a:rPr dirty="0"/>
              <a:t> </a:t>
            </a:r>
            <a:r>
              <a:rPr dirty="0" err="1"/>
              <a:t>augsti</a:t>
            </a:r>
            <a:r>
              <a:rPr dirty="0"/>
              <a:t> </a:t>
            </a:r>
            <a:r>
              <a:rPr dirty="0" err="1"/>
              <a:t>kvalificētus</a:t>
            </a:r>
            <a:r>
              <a:rPr dirty="0"/>
              <a:t> </a:t>
            </a:r>
            <a:r>
              <a:rPr lang="lv-LV" dirty="0"/>
              <a:t>vadošos </a:t>
            </a:r>
            <a:r>
              <a:rPr dirty="0" err="1"/>
              <a:t>speciālistus</a:t>
            </a:r>
            <a:r>
              <a:rPr dirty="0"/>
              <a:t> un </a:t>
            </a:r>
            <a:r>
              <a:rPr dirty="0" err="1"/>
              <a:t>vadītājus</a:t>
            </a:r>
            <a:r>
              <a:rPr dirty="0"/>
              <a:t> </a:t>
            </a:r>
            <a:r>
              <a:rPr dirty="0" err="1"/>
              <a:t>drošības</a:t>
            </a:r>
            <a:r>
              <a:rPr dirty="0"/>
              <a:t> un </a:t>
            </a:r>
            <a:r>
              <a:rPr dirty="0" err="1"/>
              <a:t>noziedzības</a:t>
            </a:r>
            <a:r>
              <a:rPr dirty="0"/>
              <a:t> </a:t>
            </a:r>
            <a:r>
              <a:rPr dirty="0" err="1"/>
              <a:t>apkarošanas</a:t>
            </a:r>
            <a:r>
              <a:rPr dirty="0"/>
              <a:t> </a:t>
            </a:r>
            <a:r>
              <a:rPr dirty="0" err="1"/>
              <a:t>jomā</a:t>
            </a:r>
            <a:r>
              <a:rPr dirty="0"/>
              <a:t> </a:t>
            </a:r>
            <a:r>
              <a:rPr dirty="0" err="1"/>
              <a:t>tiesībaizsardzības</a:t>
            </a:r>
            <a:r>
              <a:rPr dirty="0"/>
              <a:t> </a:t>
            </a:r>
            <a:r>
              <a:rPr dirty="0" err="1"/>
              <a:t>iestāžu</a:t>
            </a:r>
            <a:r>
              <a:rPr dirty="0"/>
              <a:t>, </a:t>
            </a:r>
            <a:r>
              <a:rPr dirty="0" err="1"/>
              <a:t>kriminālsodu</a:t>
            </a:r>
            <a:r>
              <a:rPr dirty="0"/>
              <a:t> </a:t>
            </a:r>
            <a:r>
              <a:rPr dirty="0" err="1"/>
              <a:t>izpildes</a:t>
            </a:r>
            <a:r>
              <a:rPr dirty="0"/>
              <a:t> un </a:t>
            </a:r>
            <a:r>
              <a:rPr dirty="0" err="1"/>
              <a:t>glābšanas</a:t>
            </a:r>
            <a:r>
              <a:rPr dirty="0"/>
              <a:t> die</a:t>
            </a:r>
            <a:r>
              <a:rPr lang="lv-LV" dirty="0"/>
              <a:t>n</a:t>
            </a:r>
            <a:r>
              <a:rPr dirty="0" err="1"/>
              <a:t>estos</a:t>
            </a:r>
            <a:r>
              <a:rPr dirty="0"/>
              <a:t>, </a:t>
            </a:r>
            <a:r>
              <a:rPr dirty="0" err="1"/>
              <a:t>atbilstoši</a:t>
            </a:r>
            <a:r>
              <a:rPr dirty="0"/>
              <a:t> </a:t>
            </a:r>
            <a:r>
              <a:rPr dirty="0" err="1"/>
              <a:t>dienestu</a:t>
            </a:r>
            <a:r>
              <a:rPr dirty="0"/>
              <a:t> </a:t>
            </a:r>
            <a:r>
              <a:rPr dirty="0" err="1"/>
              <a:t>prasībām</a:t>
            </a:r>
            <a:r>
              <a:rPr dirty="0"/>
              <a:t> un </a:t>
            </a:r>
            <a:r>
              <a:rPr dirty="0" err="1"/>
              <a:t>sabiedrības</a:t>
            </a:r>
            <a:r>
              <a:rPr dirty="0"/>
              <a:t> </a:t>
            </a:r>
            <a:r>
              <a:rPr dirty="0" err="1"/>
              <a:t>interesēm</a:t>
            </a:r>
            <a:r>
              <a:rPr dirty="0"/>
              <a:t>. </a:t>
            </a:r>
            <a:endParaRPr lang="lv-LV" dirty="0"/>
          </a:p>
          <a:p>
            <a:r>
              <a:rPr lang="lv-LV" dirty="0"/>
              <a:t>Studiju forma: NLK, 2.5 gadi</a:t>
            </a:r>
          </a:p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93049-684A-60D9-2FDF-6F07B0392C54}"/>
              </a:ext>
            </a:extLst>
          </p:cNvPr>
          <p:cNvSpPr txBox="1"/>
          <p:nvPr/>
        </p:nvSpPr>
        <p:spPr>
          <a:xfrm>
            <a:off x="834837" y="6251839"/>
            <a:ext cx="4914900" cy="3826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Sociālo zinātņu maģistra grāds vadībā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066A32-D9FB-DA63-3021-9D374FEFBCEB}"/>
              </a:ext>
            </a:extLst>
          </p:cNvPr>
          <p:cNvSpPr txBox="1"/>
          <p:nvPr/>
        </p:nvSpPr>
        <p:spPr>
          <a:xfrm>
            <a:off x="428625" y="612845"/>
            <a:ext cx="10258425" cy="5632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Zināšanas: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	Orientēties pārmaiņu izaicinājumos un iespējās iekšējo drošības dienestu darbā.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2.	Identificēt jaunāko tehnoloģisko sasniegumu veidus, kas piemērojami tiesībaizsardzības, kriminālsodu izpildes un glābšanas dienestu darbā.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3.	Raksturot konfliktu risināšanas metodes un efektīvas komunikācijas stratēģijas iekšējo drošības dienestu darbā.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Prasmes: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4.	Pētnieciskās darbības veikšanai atrast, sistematizēt, analizēt informāciju tiesībaizsardzības, kriminālsodu izpildes un glābšanas dienestu attīstībai, izmantojot informācijas datu bāzes.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5.	Piemērot dažādus komunikācijas paņēmienus, lai veicinātu sadarbību un savstarpēju palīdzību starp iekšējiem drošības dienestiem un plašāku sabiedrību.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6.	Praksē apliecināt prasmi aktīvi uzklausīt, risināt konfliktus, izvērtēt, argumentēti pamatot vadības lēmumu pieņemšanu sarežģītās situācijās.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Kompetence: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7.	Uzņemties globālo tendenču radīto pārmaiņu vadības līderību.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8.	Izmantot stratēģisko komunikāciju korporatīvajā kultūrā, piedāvājot risinājumus iekšējo drošības dienestu uzdevumu realizācijā un pārvaldībā.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9.	Pieņemt nozīmīgus lēmumus paaugstināta stresa apstākļos, ņemot vērā dažādus ierobežojumus un konkurējošus faktorus.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8847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F281-0318-731B-E570-786B99BA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6" y="498088"/>
            <a:ext cx="11712634" cy="794828"/>
          </a:xfrm>
        </p:spPr>
        <p:txBody>
          <a:bodyPr>
            <a:noAutofit/>
          </a:bodyPr>
          <a:lstStyle/>
          <a:p>
            <a:r>
              <a:rPr lang="lv-LV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Iemesli studēt Tiesībaizsardzības, kriminālsodu izpildes un glābšanas dienestu vadības MSP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2297E-D713-4A02-E1DE-F2BA18D5502C}"/>
              </a:ext>
            </a:extLst>
          </p:cNvPr>
          <p:cNvSpPr txBox="1"/>
          <p:nvPr/>
        </p:nvSpPr>
        <p:spPr>
          <a:xfrm>
            <a:off x="495300" y="1733550"/>
            <a:ext cx="10820400" cy="3877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400" dirty="0"/>
              <a:t>Tā ir ī</a:t>
            </a:r>
            <a:r>
              <a:rPr kumimoji="0" lang="lv-LV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paši sagatavota apakšprogramma ar specizalizētiem studiju kursiem, kuri sagatavos </a:t>
            </a:r>
            <a:r>
              <a:rPr lang="lv-LV" sz="2400" dirty="0"/>
              <a:t>t</a:t>
            </a:r>
            <a:r>
              <a:rPr kumimoji="0" lang="lv-LV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iesībaizsardzības, kriminālsodu izpildes un glābšanas dienestu vadītājus, kuri orientēsies globālo tendenču ietekmē uz </a:t>
            </a:r>
            <a:r>
              <a:rPr lang="lv-LV" sz="2400" dirty="0"/>
              <a:t>minēto dienestu</a:t>
            </a:r>
            <a:r>
              <a:rPr kumimoji="0" lang="lv-LV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darbu mūsdienās; spēs īstenot starptautisko un starpdisciplināro partnerību, sadarbību un koordināciju; efektīvi pārvaldīs un pārzinās minēto dienestu digitalizāciju un būs augsti kvalificēti vadošie speciālisti un vadītāji paaugstināta stresa apstākļos.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lv-LV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400" dirty="0"/>
              <a:t>Reflektanti var būt ar dažādām izglītībām sociālo zinātņu jomā, ne tikai juridisko vai policejisko.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004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xfrm>
            <a:off x="423745" y="517137"/>
            <a:ext cx="11283573" cy="7592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41247">
              <a:defRPr sz="2576">
                <a:solidFill>
                  <a:srgbClr val="1B5089"/>
                </a:solidFill>
              </a:defRPr>
            </a:pPr>
            <a:r>
              <a:rPr lang="lv-LV" sz="2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MSP «Sabiedrības vadība» studiju kursi A daļā </a:t>
            </a:r>
            <a:r>
              <a:rPr lang="lv-LV" sz="25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(58KP)</a:t>
            </a:r>
            <a:endParaRPr sz="25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07" name="Content Placeholder 6"/>
          <p:cNvGraphicFramePr/>
          <p:nvPr/>
        </p:nvGraphicFramePr>
        <p:xfrm>
          <a:off x="523984" y="1584111"/>
          <a:ext cx="10196519" cy="433062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5906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371">
                  <a:extLst>
                    <a:ext uri="{9D8B030D-6E8A-4147-A177-3AD203B41FA5}">
                      <a16:colId xmlns:a16="http://schemas.microsoft.com/office/drawing/2014/main" val="3738308736"/>
                    </a:ext>
                  </a:extLst>
                </a:gridCol>
                <a:gridCol w="33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394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Studiju kursa nosaukums</a:t>
                      </a:r>
                      <a:endParaRPr sz="20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KP</a:t>
                      </a:r>
                      <a:endParaRPr sz="20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20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Docētāji</a:t>
                      </a:r>
                      <a:endParaRPr sz="20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38825"/>
                  </a:ext>
                </a:extLst>
              </a:tr>
              <a:tr h="632394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Sabiedrības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vadība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Doc. Lilita Seimuškāne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09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Valsts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pārvaldes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pašvaldību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organizācija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Doc. Lilita Seimuškāne</a:t>
                      </a:r>
                    </a:p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Asoc.prof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Māris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Pūķis</a:t>
                      </a:r>
                      <a:endParaRPr sz="20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76">
                <a:tc>
                  <a:txBody>
                    <a:bodyPr/>
                    <a:lstStyle/>
                    <a:p>
                      <a:pPr indent="1270"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Publiskās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tiesības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Doc.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Edvīns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Danovskis</a:t>
                      </a:r>
                      <a:endParaRPr sz="20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387">
                <a:tc>
                  <a:txBody>
                    <a:bodyPr/>
                    <a:lstStyle/>
                    <a:p>
                      <a:pPr indent="1270"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Pētījumu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metodes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organizācija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Prof.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Biruta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Sloka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Publiskā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sektora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stratēģiskā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vadīšana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Prof. Gundars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Bērziņš</a:t>
                      </a:r>
                      <a:endParaRPr sz="20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Datos</a:t>
                      </a:r>
                      <a:r>
                        <a:rPr sz="20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balstīta</a:t>
                      </a:r>
                      <a:r>
                        <a:rPr sz="20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lēmumu</a:t>
                      </a:r>
                      <a:r>
                        <a:rPr sz="20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pieņemšana</a:t>
                      </a:r>
                      <a:endParaRPr sz="20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Prof. Iveta Reinholde</a:t>
                      </a:r>
                    </a:p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Prof. Signe Bāliņa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Content Placeholder 5"/>
          <p:cNvGraphicFramePr/>
          <p:nvPr/>
        </p:nvGraphicFramePr>
        <p:xfrm>
          <a:off x="989351" y="1211769"/>
          <a:ext cx="10610193" cy="3837636"/>
        </p:xfrm>
        <a:graphic>
          <a:graphicData uri="http://schemas.openxmlformats.org/drawingml/2006/table">
            <a:tbl>
              <a:tblPr firstCol="1">
                <a:tableStyleId>{4C3C2611-4C71-4FC5-86AE-919BDF0F9419}</a:tableStyleId>
              </a:tblPr>
              <a:tblGrid>
                <a:gridCol w="659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2295448682"/>
                    </a:ext>
                  </a:extLst>
                </a:gridCol>
                <a:gridCol w="320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551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Drošības risku un krīzes vadība</a:t>
                      </a:r>
                      <a:r>
                        <a:rPr sz="20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Prof.Gundars Bērziņš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Pasn. Ilze Znotiņa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Publiskā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sektora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pašvaldību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finanšu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politika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As.prof.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Aina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Joppe</a:t>
                      </a:r>
                      <a:endParaRPr sz="20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2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Līderība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pārmaiņu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vadība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publiskajā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pārvaldē</a:t>
                      </a:r>
                      <a:endParaRPr sz="2000" b="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20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Doc.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Inese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Āboliņa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
</a:t>
                      </a: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Dr.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Anita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Gaile</a:t>
                      </a:r>
                      <a:endParaRPr sz="20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0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Cilvēkresursu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stratēģiskā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vadī</a:t>
                      </a: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Pasn. Ērika Todjēre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Doc.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Lilita Seimuškāne</a:t>
                      </a:r>
                    </a:p>
                    <a:p>
                      <a:pPr algn="l"/>
                      <a:endParaRPr sz="20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Maģistra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darbs</a:t>
                      </a:r>
                      <a:r>
                        <a:rPr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20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Doc.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Lilita Seimuškāne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2" name="Kopīgie akadēmiskās MSP obligātās daļas studiju kursi (2/2)…"/>
          <p:cNvSpPr txBox="1">
            <a:spLocks noGrp="1"/>
          </p:cNvSpPr>
          <p:nvPr>
            <p:ph type="title"/>
          </p:nvPr>
        </p:nvSpPr>
        <p:spPr>
          <a:xfrm>
            <a:off x="176895" y="192765"/>
            <a:ext cx="11838209" cy="7948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41247">
              <a:defRPr sz="2576">
                <a:solidFill>
                  <a:srgbClr val="1B5089"/>
                </a:solidFill>
              </a:defRPr>
            </a:pPr>
            <a:r>
              <a:rPr lang="lv-LV" sz="2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MSP «Sabiedrības vadība» studiju kursi A daļā </a:t>
            </a:r>
            <a:r>
              <a:rPr lang="lv-LV" sz="25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(58KP) - 2</a:t>
            </a:r>
            <a:endParaRPr sz="2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Content Placeholder 5"/>
          <p:cNvGraphicFramePr/>
          <p:nvPr/>
        </p:nvGraphicFramePr>
        <p:xfrm>
          <a:off x="729521" y="1064771"/>
          <a:ext cx="11032761" cy="4360354"/>
        </p:xfrm>
        <a:graphic>
          <a:graphicData uri="http://schemas.openxmlformats.org/drawingml/2006/table">
            <a:tbl>
              <a:tblPr firstCol="1">
                <a:tableStyleId>{4C3C2611-4C71-4FC5-86AE-919BDF0F9419}</a:tableStyleId>
              </a:tblPr>
              <a:tblGrid>
                <a:gridCol w="690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558">
                  <a:extLst>
                    <a:ext uri="{9D8B030D-6E8A-4147-A177-3AD203B41FA5}">
                      <a16:colId xmlns:a16="http://schemas.microsoft.com/office/drawing/2014/main" val="1552521007"/>
                    </a:ext>
                  </a:extLst>
                </a:gridCol>
                <a:gridCol w="345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4046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Publiskās pārvaldes aktuālās tēmas</a:t>
                      </a:r>
                      <a:endParaRPr sz="1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sz="1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Doc. Lilita Seimuškāne</a:t>
                      </a:r>
                    </a:p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Pasn.Ivars Svilāns</a:t>
                      </a:r>
                    </a:p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Doc. Artis Svece</a:t>
                      </a:r>
                    </a:p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Pasn.Viktorija Buraka</a:t>
                      </a:r>
                    </a:p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Prof. Jurģis Šķilters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Tautas attīstības sociālekonomikā analīze un prognozēšana</a:t>
                      </a:r>
                      <a:endParaRPr sz="18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8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Prof. Baiba Šavriņa</a:t>
                      </a:r>
                    </a:p>
                    <a:p>
                      <a:pPr algn="l"/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Prof. Daina Šķiltere</a:t>
                      </a:r>
                      <a:endParaRPr sz="1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Makroekonomikas analīze</a:t>
                      </a:r>
                      <a:endParaRPr sz="1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Prof.Sandra Jēkabsone</a:t>
                      </a:r>
                      <a:endParaRPr sz="1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Projektu vadīšana</a:t>
                      </a:r>
                      <a:endParaRPr sz="1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Prof. Andrejs Cekuls</a:t>
                      </a:r>
                    </a:p>
                    <a:p>
                      <a:pPr algn="l"/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Lekt. Daiga Āboltiņa</a:t>
                      </a:r>
                      <a:endParaRPr lang="en-US" sz="1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Publiskās pārvaldes analīzes metodes</a:t>
                      </a:r>
                      <a:endParaRPr sz="1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 Asoc.prof. Māris Pūķis</a:t>
                      </a:r>
                      <a:endParaRPr sz="1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lv-LV" sz="18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Publiskās pārvaldes metodoloģiskais seminārs</a:t>
                      </a:r>
                      <a:endParaRPr sz="18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800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8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  <a:sym typeface="Times New Roman"/>
                        </a:rPr>
                        <a:t>netiks docēts</a:t>
                      </a:r>
                      <a:endParaRPr sz="18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525113"/>
                  </a:ext>
                </a:extLst>
              </a:tr>
            </a:tbl>
          </a:graphicData>
        </a:graphic>
      </p:graphicFrame>
      <p:sp>
        <p:nvSpPr>
          <p:cNvPr id="212" name="Kopīgie akadēmiskās MSP obligātās daļas studiju kursi (2/2)…"/>
          <p:cNvSpPr txBox="1">
            <a:spLocks noGrp="1"/>
          </p:cNvSpPr>
          <p:nvPr>
            <p:ph type="title"/>
          </p:nvPr>
        </p:nvSpPr>
        <p:spPr>
          <a:xfrm>
            <a:off x="-1" y="113016"/>
            <a:ext cx="12192000" cy="7948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41247">
              <a:defRPr sz="2576">
                <a:solidFill>
                  <a:srgbClr val="1B5089"/>
                </a:solidFill>
              </a:defRPr>
            </a:pPr>
            <a:r>
              <a:rPr lang="lv-LV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Apakšprogrammas «Sabiedrības vadība» studiju kursi B daļā </a:t>
            </a:r>
            <a:r>
              <a:rPr lang="lv-LV" sz="24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 KP)</a:t>
            </a:r>
            <a:r>
              <a:rPr lang="lv-LV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2D0CC-B27B-A8D9-6E4A-1DCF601FDA94}"/>
              </a:ext>
            </a:extLst>
          </p:cNvPr>
          <p:cNvSpPr txBox="1"/>
          <p:nvPr/>
        </p:nvSpPr>
        <p:spPr>
          <a:xfrm>
            <a:off x="269822" y="5447141"/>
            <a:ext cx="863433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+ Brīvās izvēles studiju kurss C daļā                                     2</a:t>
            </a:r>
          </a:p>
          <a:p>
            <a:r>
              <a:rPr lang="lv-LV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+ Civilā aizsardzība + Vides aizsardzība</a:t>
            </a:r>
            <a:r>
              <a:rPr lang="lv-LV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76035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C696-A670-EA51-8E85-FE08C747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2" y="366756"/>
            <a:ext cx="11712634" cy="794828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rgbClr val="002060"/>
                </a:solidFill>
              </a:rPr>
              <a:t>Savstarpēja sadarbība starp IDA partneriem, apakšprogrammas izstrādei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B0505-DD51-83A9-2E11-7DDD1CABCF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0" y="1311966"/>
            <a:ext cx="5745482" cy="4907003"/>
          </a:xfrm>
        </p:spPr>
        <p:txBody>
          <a:bodyPr>
            <a:normAutofit fontScale="77500" lnSpcReduction="20000"/>
          </a:bodyPr>
          <a:lstStyle/>
          <a:p>
            <a:endParaRPr lang="lv-LV" sz="2000" dirty="0"/>
          </a:p>
          <a:p>
            <a:endParaRPr lang="lv-LV" sz="2000" dirty="0"/>
          </a:p>
          <a:p>
            <a:endParaRPr lang="lv-LV" sz="2000" dirty="0"/>
          </a:p>
          <a:p>
            <a:r>
              <a:rPr lang="lv-LV" sz="1400" dirty="0"/>
              <a:t>15.02.2023. sanāksme IeM VS Dimitrija Trofimova vadībā</a:t>
            </a:r>
          </a:p>
          <a:p>
            <a:pPr marL="0" indent="0">
              <a:buNone/>
            </a:pPr>
            <a:r>
              <a:rPr lang="lv-LV" sz="1400" dirty="0"/>
              <a:t>Dalībnieki:</a:t>
            </a:r>
          </a:p>
          <a:p>
            <a:pPr marL="0" indent="0">
              <a:buNone/>
            </a:pPr>
            <a:r>
              <a:rPr lang="lv-LV" sz="1400" dirty="0"/>
              <a:t>VUGD priekšnieks ģenerālis Oskars Āboliņš</a:t>
            </a:r>
          </a:p>
          <a:p>
            <a:pPr marL="0" indent="0">
              <a:buNone/>
            </a:pPr>
            <a:r>
              <a:rPr lang="lv-LV" sz="1400" dirty="0"/>
              <a:t>VR priekšnieks ģenerālis Guntis Pujāts</a:t>
            </a:r>
          </a:p>
          <a:p>
            <a:pPr marL="0" indent="0">
              <a:buNone/>
            </a:pPr>
            <a:r>
              <a:rPr lang="lv-LV" sz="1400" dirty="0"/>
              <a:t>VP priekšnieks Armands Ruks</a:t>
            </a:r>
          </a:p>
          <a:p>
            <a:pPr marL="0" indent="0">
              <a:buNone/>
            </a:pPr>
            <a:r>
              <a:rPr lang="lv-LV" sz="1400" dirty="0"/>
              <a:t>IeM VSV Ingūna Aire</a:t>
            </a:r>
          </a:p>
          <a:p>
            <a:pPr marL="0" indent="0">
              <a:buNone/>
            </a:pPr>
            <a:r>
              <a:rPr lang="lv-LV" sz="1400" dirty="0"/>
              <a:t>Personāla vadības un administratīvā departamenta direktore Daiga Piebalga</a:t>
            </a:r>
          </a:p>
          <a:p>
            <a:pPr marL="0" indent="0">
              <a:buNone/>
            </a:pPr>
            <a:endParaRPr lang="lv-LV" sz="1400" dirty="0"/>
          </a:p>
          <a:p>
            <a:r>
              <a:rPr lang="lv-LV" sz="1400" dirty="0"/>
              <a:t>21.02.2023. LU BVEF darba grupas sanāksme</a:t>
            </a:r>
          </a:p>
          <a:p>
            <a:endParaRPr lang="lv-LV" sz="1400" dirty="0"/>
          </a:p>
          <a:p>
            <a:r>
              <a:rPr lang="lv-LV" sz="1400" dirty="0"/>
              <a:t>Studiju kursu docēšanā iesaistīti konsorcija dalībnieki:</a:t>
            </a:r>
          </a:p>
          <a:p>
            <a:pPr marL="0" indent="0">
              <a:buNone/>
            </a:pPr>
            <a:r>
              <a:rPr lang="lv-LV" sz="1400" dirty="0"/>
              <a:t>RSU Docente Aldona Kipāne</a:t>
            </a:r>
          </a:p>
          <a:p>
            <a:pPr marL="0" indent="0">
              <a:buNone/>
            </a:pPr>
            <a:r>
              <a:rPr lang="lv-LV" sz="1400" dirty="0"/>
              <a:t>RSU Docents Valdis Voins</a:t>
            </a:r>
          </a:p>
          <a:p>
            <a:pPr marL="0" indent="0">
              <a:buNone/>
            </a:pPr>
            <a:endParaRPr lang="lv-LV" sz="1400" dirty="0"/>
          </a:p>
          <a:p>
            <a:r>
              <a:rPr lang="lv-LV" sz="1400" dirty="0"/>
              <a:t>02.03.2023. IDA SPP</a:t>
            </a:r>
          </a:p>
          <a:p>
            <a:r>
              <a:rPr lang="lv-LV" sz="1400" dirty="0"/>
              <a:t>10.03.2023. IDA SUP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0A310-9D9E-5A1A-DC3D-E0FF3529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2" y="1311966"/>
            <a:ext cx="4565755" cy="51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03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1838</Words>
  <Application>Microsoft Office PowerPoint</Application>
  <PresentationFormat>Widescreen</PresentationFormat>
  <Paragraphs>405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Wingdings</vt:lpstr>
      <vt:lpstr>Office dizains</vt:lpstr>
      <vt:lpstr> Iekšējās drošības akadēmija   LU akadēmiskās maģistra studiju programmas Sabiedrības vadība,  apakšprogrammas   Tiesībaizsardzības, kriminālsodu izpildes un glābšanas dienestu vadība  izvērtēšana Stratēģiskās uzraudzības padomē </vt:lpstr>
      <vt:lpstr>PowerPoint Presentation</vt:lpstr>
      <vt:lpstr>Latvijas Universitātes akadēmiskā, MSP Sabiedrības vadība apakšprogramma  Tiesībaizsardzības, kriminālsodu izpildes un glābšanas dienestu vadība (80KP)  Programmas mērķis, studiju ilgums, absolventi, iegūstamais grāds</vt:lpstr>
      <vt:lpstr>PowerPoint Presentation</vt:lpstr>
      <vt:lpstr>Iemesli studēt Tiesībaizsardzības, kriminālsodu izpildes un glābšanas dienestu vadības MSP </vt:lpstr>
      <vt:lpstr>MSP «Sabiedrības vadība» studiju kursi A daļā (58KP)</vt:lpstr>
      <vt:lpstr>MSP «Sabiedrības vadība» studiju kursi A daļā (58KP) - 2</vt:lpstr>
      <vt:lpstr>Apakšprogrammas «Sabiedrības vadība» studiju kursi B daļā (20 KP) </vt:lpstr>
      <vt:lpstr>Savstarpēja sadarbība starp IDA partneriem, apakšprogrammas izstrādei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Studiju programmas resursi un nodrošinājums</vt:lpstr>
      <vt:lpstr>IDA nozares partneru pārstāvju iesaiste programmas realizācijā,  ar praktiskā darba un zinātniski pētniecisko pieredzi</vt:lpstr>
      <vt:lpstr>Uzņemšanas prasības a/p «Tiesībaizsardzības, kriminālsodu izpildes un glābšanas dienestu vadība»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Iekšējās drošības akadēmija   LU akadēmiskās maģistra studiju programmas Sabiedrības vadība, apakšprogrammas   “Tiesībaizsardzības, kriminālsodu izpildes un glābšanas dienestu vadība”  Projekta saskaņošana</dc:title>
  <dc:creator>Inese Abolina</dc:creator>
  <cp:lastModifiedBy>Samanta Nalivaiko</cp:lastModifiedBy>
  <cp:revision>26</cp:revision>
  <dcterms:modified xsi:type="dcterms:W3CDTF">2023-05-03T06:11:33Z</dcterms:modified>
</cp:coreProperties>
</file>